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sldIdLst>
    <p:sldId id="256" r:id="rId2"/>
    <p:sldId id="1158" r:id="rId3"/>
    <p:sldId id="1157" r:id="rId4"/>
    <p:sldId id="1159" r:id="rId5"/>
    <p:sldId id="1160" r:id="rId6"/>
    <p:sldId id="260" r:id="rId7"/>
    <p:sldId id="259" r:id="rId8"/>
    <p:sldId id="261" r:id="rId9"/>
    <p:sldId id="1154" r:id="rId10"/>
    <p:sldId id="1155" r:id="rId11"/>
    <p:sldId id="1156" r:id="rId12"/>
    <p:sldId id="1161" r:id="rId13"/>
    <p:sldId id="1162" r:id="rId14"/>
    <p:sldId id="1163" r:id="rId15"/>
    <p:sldId id="1166" r:id="rId16"/>
    <p:sldId id="1172" r:id="rId17"/>
    <p:sldId id="1173" r:id="rId18"/>
    <p:sldId id="1174" r:id="rId19"/>
    <p:sldId id="1167" r:id="rId20"/>
    <p:sldId id="1175" r:id="rId21"/>
    <p:sldId id="1177" r:id="rId22"/>
    <p:sldId id="1176" r:id="rId23"/>
    <p:sldId id="1164" r:id="rId24"/>
    <p:sldId id="1179" r:id="rId25"/>
    <p:sldId id="1180" r:id="rId26"/>
    <p:sldId id="1181" r:id="rId27"/>
    <p:sldId id="1165" r:id="rId28"/>
    <p:sldId id="1168" r:id="rId29"/>
    <p:sldId id="1171" r:id="rId30"/>
    <p:sldId id="1178" r:id="rId31"/>
    <p:sldId id="1183" r:id="rId32"/>
    <p:sldId id="1169" r:id="rId33"/>
    <p:sldId id="1170" r:id="rId34"/>
    <p:sldId id="1182" r:id="rId35"/>
    <p:sldId id="1184" r:id="rId36"/>
    <p:sldId id="1185" r:id="rId37"/>
    <p:sldId id="1186" r:id="rId38"/>
    <p:sldId id="1189" r:id="rId39"/>
    <p:sldId id="1190" r:id="rId40"/>
    <p:sldId id="115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7CBCD773-0150-4C31-99A4-A339BF6EC584}" type="datetimeFigureOut">
              <a:rPr lang="en-US" smtClean="0"/>
              <a:t>11/3/2022</a:t>
            </a:fld>
            <a:endParaRPr lang="en-US"/>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C3258E8-3A88-47A1-8B2D-63D6A37D31AA}"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62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CD773-0150-4C31-99A4-A339BF6EC584}"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424013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CD773-0150-4C31-99A4-A339BF6EC584}"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2416448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CD773-0150-4C31-99A4-A339BF6EC584}"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258E8-3A88-47A1-8B2D-63D6A37D31AA}"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31602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CD773-0150-4C31-99A4-A339BF6EC584}"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392163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CBCD773-0150-4C31-99A4-A339BF6EC584}"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372119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CBCD773-0150-4C31-99A4-A339BF6EC584}"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2437159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CD773-0150-4C31-99A4-A339BF6EC584}"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366768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CD773-0150-4C31-99A4-A339BF6EC584}"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204730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CD773-0150-4C31-99A4-A339BF6EC584}"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124113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BCD773-0150-4C31-99A4-A339BF6EC584}"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299747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BCD773-0150-4C31-99A4-A339BF6EC584}"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319179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BCD773-0150-4C31-99A4-A339BF6EC584}"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234950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BCD773-0150-4C31-99A4-A339BF6EC584}"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295298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CD773-0150-4C31-99A4-A339BF6EC584}"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1675638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CD773-0150-4C31-99A4-A339BF6EC584}"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116225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BCD773-0150-4C31-99A4-A339BF6EC584}"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258E8-3A88-47A1-8B2D-63D6A37D31AA}" type="slidenum">
              <a:rPr lang="en-US" smtClean="0"/>
              <a:t>‹#›</a:t>
            </a:fld>
            <a:endParaRPr lang="en-US"/>
          </a:p>
        </p:txBody>
      </p:sp>
    </p:spTree>
    <p:extLst>
      <p:ext uri="{BB962C8B-B14F-4D97-AF65-F5344CB8AC3E}">
        <p14:creationId xmlns:p14="http://schemas.microsoft.com/office/powerpoint/2010/main" val="1721299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7CBCD773-0150-4C31-99A4-A339BF6EC584}" type="datetimeFigureOut">
              <a:rPr lang="en-US" smtClean="0"/>
              <a:t>11/3/2022</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DC3258E8-3A88-47A1-8B2D-63D6A37D31AA}" type="slidenum">
              <a:rPr lang="en-US" smtClean="0"/>
              <a:t>‹#›</a:t>
            </a:fld>
            <a:endParaRPr lang="en-US"/>
          </a:p>
        </p:txBody>
      </p:sp>
    </p:spTree>
    <p:extLst>
      <p:ext uri="{BB962C8B-B14F-4D97-AF65-F5344CB8AC3E}">
        <p14:creationId xmlns:p14="http://schemas.microsoft.com/office/powerpoint/2010/main" val="270261629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225280-417A-C65B-F902-C8718E7D5050}"/>
              </a:ext>
            </a:extLst>
          </p:cNvPr>
          <p:cNvSpPr txBox="1"/>
          <p:nvPr/>
        </p:nvSpPr>
        <p:spPr>
          <a:xfrm>
            <a:off x="3306676" y="268597"/>
            <a:ext cx="4875117" cy="830997"/>
          </a:xfrm>
          <a:prstGeom prst="rect">
            <a:avLst/>
          </a:prstGeom>
          <a:noFill/>
        </p:spPr>
        <p:txBody>
          <a:bodyPr wrap="none" rtlCol="0">
            <a:spAutoFit/>
          </a:bodyPr>
          <a:lstStyle/>
          <a:p>
            <a:pPr algn="ctr"/>
            <a:r>
              <a:rPr lang="en-US" sz="2400" b="1" dirty="0">
                <a:solidFill>
                  <a:srgbClr val="2E0CFC"/>
                </a:solidFill>
                <a:latin typeface="Times New Roman" panose="02020603050405020304" pitchFamily="18" charset="0"/>
                <a:cs typeface="Times New Roman" panose="02020603050405020304" pitchFamily="18" charset="0"/>
              </a:rPr>
              <a:t>UBND QUẬN NGÔ QUYỀN</a:t>
            </a:r>
          </a:p>
          <a:p>
            <a:pPr algn="ctr"/>
            <a:r>
              <a:rPr lang="en-US" sz="2400" b="1" dirty="0">
                <a:solidFill>
                  <a:srgbClr val="2E0CFC"/>
                </a:solidFill>
                <a:latin typeface="Times New Roman" panose="02020603050405020304" pitchFamily="18" charset="0"/>
                <a:cs typeface="Times New Roman" panose="02020603050405020304" pitchFamily="18" charset="0"/>
              </a:rPr>
              <a:t>TR</a:t>
            </a:r>
            <a:r>
              <a:rPr lang="vi-VN" sz="2400" b="1" dirty="0">
                <a:solidFill>
                  <a:srgbClr val="2E0CFC"/>
                </a:solidFill>
                <a:latin typeface="Times New Roman" panose="02020603050405020304" pitchFamily="18" charset="0"/>
                <a:cs typeface="Times New Roman" panose="02020603050405020304" pitchFamily="18" charset="0"/>
              </a:rPr>
              <a:t>ƯỜNG</a:t>
            </a:r>
            <a:r>
              <a:rPr lang="en-US" sz="2400" b="1" dirty="0">
                <a:solidFill>
                  <a:srgbClr val="2E0CFC"/>
                </a:solidFill>
                <a:latin typeface="Times New Roman" panose="02020603050405020304" pitchFamily="18" charset="0"/>
                <a:cs typeface="Times New Roman" panose="02020603050405020304" pitchFamily="18" charset="0"/>
              </a:rPr>
              <a:t> THCS QUANG TRUNG</a:t>
            </a:r>
          </a:p>
        </p:txBody>
      </p:sp>
      <p:sp>
        <p:nvSpPr>
          <p:cNvPr id="5" name="Scroll: Horizontal 4">
            <a:extLst>
              <a:ext uri="{FF2B5EF4-FFF2-40B4-BE49-F238E27FC236}">
                <a16:creationId xmlns:a16="http://schemas.microsoft.com/office/drawing/2014/main" id="{D16E7FED-71C4-87FE-98FC-51F8F66B58FC}"/>
              </a:ext>
            </a:extLst>
          </p:cNvPr>
          <p:cNvSpPr/>
          <p:nvPr/>
        </p:nvSpPr>
        <p:spPr>
          <a:xfrm>
            <a:off x="2743199" y="1099595"/>
            <a:ext cx="6336196" cy="1219536"/>
          </a:xfrm>
          <a:prstGeom prst="horizontalScroll">
            <a:avLst/>
          </a:prstGeom>
          <a:solidFill>
            <a:schemeClr val="bg1"/>
          </a:solidFill>
          <a:ln w="38100">
            <a:solidFill>
              <a:srgbClr val="2E0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HỘI THI GIÁO VIÊN GIỎI CẤP QUẬN</a:t>
            </a:r>
          </a:p>
          <a:p>
            <a:pPr algn="ctr"/>
            <a:r>
              <a:rPr lang="en-US" sz="2400" b="1" dirty="0">
                <a:solidFill>
                  <a:srgbClr val="FF0000"/>
                </a:solidFill>
                <a:latin typeface="Times New Roman" panose="02020603050405020304" pitchFamily="18" charset="0"/>
                <a:cs typeface="Times New Roman" panose="02020603050405020304" pitchFamily="18" charset="0"/>
              </a:rPr>
              <a:t>NĂM HỌC 2022 - 2023</a:t>
            </a:r>
          </a:p>
        </p:txBody>
      </p:sp>
      <p:sp>
        <p:nvSpPr>
          <p:cNvPr id="6" name="TextBox 5">
            <a:extLst>
              <a:ext uri="{FF2B5EF4-FFF2-40B4-BE49-F238E27FC236}">
                <a16:creationId xmlns:a16="http://schemas.microsoft.com/office/drawing/2014/main" id="{95A6AE0B-AE22-A4D6-3621-C8277536945D}"/>
              </a:ext>
            </a:extLst>
          </p:cNvPr>
          <p:cNvSpPr txBox="1"/>
          <p:nvPr/>
        </p:nvSpPr>
        <p:spPr>
          <a:xfrm rot="21418048">
            <a:off x="4651512" y="4748146"/>
            <a:ext cx="6799044" cy="830997"/>
          </a:xfrm>
          <a:prstGeom prst="rect">
            <a:avLst/>
          </a:prstGeom>
          <a:noFill/>
        </p:spPr>
        <p:txBody>
          <a:bodyPr wrap="square" rtlCol="0">
            <a:spAutoFit/>
          </a:bodyPr>
          <a:lstStyle/>
          <a:p>
            <a:pPr algn="ctr"/>
            <a:r>
              <a:rPr lang="en-US" sz="4800" b="1" dirty="0">
                <a:solidFill>
                  <a:srgbClr val="FFFF00"/>
                </a:solidFill>
                <a:latin typeface="Times New Roman" panose="02020603050405020304" pitchFamily="18" charset="0"/>
                <a:cs typeface="Times New Roman" panose="02020603050405020304" pitchFamily="18" charset="0"/>
              </a:rPr>
              <a:t>BÁO CÁO BIỆN PHÁP</a:t>
            </a:r>
          </a:p>
        </p:txBody>
      </p:sp>
      <p:sp>
        <p:nvSpPr>
          <p:cNvPr id="7" name="TextBox 6">
            <a:extLst>
              <a:ext uri="{FF2B5EF4-FFF2-40B4-BE49-F238E27FC236}">
                <a16:creationId xmlns:a16="http://schemas.microsoft.com/office/drawing/2014/main" id="{948FA286-9362-72F0-E230-566531A1E95F}"/>
              </a:ext>
            </a:extLst>
          </p:cNvPr>
          <p:cNvSpPr txBox="1"/>
          <p:nvPr/>
        </p:nvSpPr>
        <p:spPr>
          <a:xfrm>
            <a:off x="1483660" y="2618920"/>
            <a:ext cx="8521147" cy="1460849"/>
          </a:xfrm>
          <a:prstGeom prst="rect">
            <a:avLst/>
          </a:prstGeom>
          <a:noFill/>
        </p:spPr>
        <p:txBody>
          <a:bodyPr wrap="square" rtlCol="0">
            <a:spAutoFit/>
          </a:bodyPr>
          <a:lstStyle/>
          <a:p>
            <a:pPr algn="ctr" eaLnBrk="0" fontAlgn="base" hangingPunct="0">
              <a:lnSpc>
                <a:spcPct val="130000"/>
              </a:lnSpc>
            </a:pPr>
            <a:r>
              <a:rPr lang="en-US" sz="3600" b="1" i="1" dirty="0">
                <a:solidFill>
                  <a:srgbClr val="FF0000"/>
                </a:solidFill>
                <a:effectLst/>
                <a:latin typeface="Times New Roman" panose="02020603050405020304" pitchFamily="18" charset="0"/>
                <a:ea typeface="Arial" panose="020B0604020202020204" pitchFamily="34" charset="0"/>
              </a:rPr>
              <a:t>“ SINH ĐỘNG TIẾT HỌC TOÁN </a:t>
            </a:r>
            <a:r>
              <a:rPr lang="pl-PL" sz="3600" b="1" i="1" kern="1200" dirty="0">
                <a:solidFill>
                  <a:srgbClr val="FF0000"/>
                </a:solidFill>
                <a:effectLst/>
                <a:latin typeface="Times New Roman" panose="02020603050405020304" pitchFamily="18" charset="0"/>
                <a:ea typeface="Times New Roman" panose="02020603050405020304" pitchFamily="18" charset="0"/>
              </a:rPr>
              <a:t>9 </a:t>
            </a:r>
            <a:r>
              <a:rPr lang="en-US" sz="3600" b="1" i="1" kern="1200" dirty="0">
                <a:solidFill>
                  <a:srgbClr val="FF0000"/>
                </a:solidFill>
                <a:effectLst/>
                <a:latin typeface="Times New Roman" panose="02020603050405020304" pitchFamily="18" charset="0"/>
                <a:ea typeface="Times New Roman" panose="02020603050405020304" pitchFamily="18" charset="0"/>
              </a:rPr>
              <a:t>THÔNG QUA HOẠT ĐỘNG TRÒ CHƠI</a:t>
            </a:r>
            <a:r>
              <a:rPr lang="en-US" sz="3600" b="1" i="1" dirty="0">
                <a:solidFill>
                  <a:srgbClr val="FF0000"/>
                </a:solidFill>
                <a:effectLst/>
                <a:latin typeface="Times New Roman" panose="02020603050405020304" pitchFamily="18" charset="0"/>
                <a:ea typeface="Arial" panose="020B0604020202020204" pitchFamily="34" charset="0"/>
              </a:rPr>
              <a:t>”</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9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70954D-4D3E-921B-DF0A-92BB56B830C7}"/>
              </a:ext>
            </a:extLst>
          </p:cNvPr>
          <p:cNvSpPr txBox="1"/>
          <p:nvPr/>
        </p:nvSpPr>
        <p:spPr>
          <a:xfrm>
            <a:off x="474260" y="410083"/>
            <a:ext cx="6718110" cy="1308820"/>
          </a:xfrm>
          <a:prstGeom prst="rect">
            <a:avLst/>
          </a:prstGeom>
          <a:noFill/>
        </p:spPr>
        <p:txBody>
          <a:bodyPr wrap="square">
            <a:spAutoFit/>
          </a:bodyPr>
          <a:lstStyle/>
          <a:p>
            <a:pPr algn="just">
              <a:lnSpc>
                <a:spcPct val="130000"/>
              </a:lnSpc>
            </a:pPr>
            <a:r>
              <a:rPr lang="en-US" sz="3200" b="1" dirty="0">
                <a:effectLst/>
                <a:latin typeface="Times New Roman" panose="02020603050405020304" pitchFamily="18" charset="0"/>
                <a:ea typeface="Times New Roman" panose="02020603050405020304" pitchFamily="18" charset="0"/>
              </a:rPr>
              <a:t>II. NỘI DUNG </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b="1" i="1" dirty="0">
                <a:effectLst/>
                <a:latin typeface="Times New Roman" panose="02020603050405020304" pitchFamily="18" charset="0"/>
                <a:ea typeface="Times New Roman" panose="02020603050405020304" pitchFamily="18" charset="0"/>
              </a:rPr>
              <a:t>a)</a:t>
            </a:r>
            <a:r>
              <a:rPr lang="en-US" sz="3200" b="1" i="1" dirty="0" err="1">
                <a:effectLst/>
                <a:latin typeface="Times New Roman" panose="02020603050405020304" pitchFamily="18" charset="0"/>
                <a:ea typeface="Times New Roman" panose="02020603050405020304" pitchFamily="18" charset="0"/>
              </a:rPr>
              <a:t>Cơ</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sở</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lý</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luận</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5EC61BF-4BFA-DEFA-61B2-020EEA338272}"/>
              </a:ext>
            </a:extLst>
          </p:cNvPr>
          <p:cNvSpPr txBox="1"/>
          <p:nvPr/>
        </p:nvSpPr>
        <p:spPr>
          <a:xfrm>
            <a:off x="109182" y="1718903"/>
            <a:ext cx="11313994" cy="3229346"/>
          </a:xfrm>
          <a:prstGeom prst="rect">
            <a:avLst/>
          </a:prstGeom>
          <a:noFill/>
        </p:spPr>
        <p:txBody>
          <a:bodyPr wrap="square">
            <a:spAutoFit/>
          </a:bodyPr>
          <a:lstStyle/>
          <a:p>
            <a:pPr indent="228600" algn="just">
              <a:lnSpc>
                <a:spcPct val="130000"/>
              </a:lnSpc>
            </a:pPr>
            <a:r>
              <a:rPr lang="pt-BR" sz="3200" kern="1400" dirty="0">
                <a:effectLst/>
                <a:latin typeface="Times New Roman" panose="02020603050405020304" pitchFamily="18" charset="0"/>
                <a:ea typeface="Times New Roman" panose="02020603050405020304" pitchFamily="18" charset="0"/>
              </a:rPr>
              <a:t>Cùng với kiến thức của các môn học khác, những</a:t>
            </a:r>
            <a:r>
              <a:rPr lang="pt-BR" sz="3200" dirty="0">
                <a:effectLst/>
                <a:latin typeface="Times New Roman" panose="02020603050405020304" pitchFamily="18" charset="0"/>
                <a:ea typeface="Times New Roman" panose="02020603050405020304" pitchFamily="18" charset="0"/>
              </a:rPr>
              <a:t> kiến thức Toán học phổ thông có vai trò rất cần thiết đối với học sinh trong cuộc sống, cụ thể như: việc đo lường, tính toán các bài toán thực tế; phục vụ việc học nghề, học các môn học khác, học các cấp học cao hơn.v.v...</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056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70954D-4D3E-921B-DF0A-92BB56B830C7}"/>
              </a:ext>
            </a:extLst>
          </p:cNvPr>
          <p:cNvSpPr txBox="1"/>
          <p:nvPr/>
        </p:nvSpPr>
        <p:spPr>
          <a:xfrm>
            <a:off x="474260" y="410083"/>
            <a:ext cx="6718110" cy="1308820"/>
          </a:xfrm>
          <a:prstGeom prst="rect">
            <a:avLst/>
          </a:prstGeom>
          <a:noFill/>
        </p:spPr>
        <p:txBody>
          <a:bodyPr wrap="square">
            <a:spAutoFit/>
          </a:bodyPr>
          <a:lstStyle/>
          <a:p>
            <a:pPr algn="just">
              <a:lnSpc>
                <a:spcPct val="130000"/>
              </a:lnSpc>
            </a:pPr>
            <a:r>
              <a:rPr lang="en-US" sz="3200" b="1" dirty="0">
                <a:effectLst/>
                <a:latin typeface="Times New Roman" panose="02020603050405020304" pitchFamily="18" charset="0"/>
                <a:ea typeface="Times New Roman" panose="02020603050405020304" pitchFamily="18" charset="0"/>
              </a:rPr>
              <a:t>II. NỘI DUNG </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b="1" i="1" dirty="0">
                <a:effectLst/>
                <a:latin typeface="Times New Roman" panose="02020603050405020304" pitchFamily="18" charset="0"/>
                <a:ea typeface="Times New Roman" panose="02020603050405020304" pitchFamily="18" charset="0"/>
              </a:rPr>
              <a:t>a)</a:t>
            </a:r>
            <a:r>
              <a:rPr lang="en-US" sz="3200" b="1" i="1" dirty="0" err="1">
                <a:effectLst/>
                <a:latin typeface="Times New Roman" panose="02020603050405020304" pitchFamily="18" charset="0"/>
                <a:ea typeface="Times New Roman" panose="02020603050405020304" pitchFamily="18" charset="0"/>
              </a:rPr>
              <a:t>Cơ</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sở</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lý</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luận</a:t>
            </a:r>
            <a:endParaRPr lang="en-US"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5CB6A901-CC23-1AAC-7F3C-E9DE5308E5B3}"/>
              </a:ext>
            </a:extLst>
          </p:cNvPr>
          <p:cNvSpPr txBox="1"/>
          <p:nvPr/>
        </p:nvSpPr>
        <p:spPr>
          <a:xfrm>
            <a:off x="191068" y="1909752"/>
            <a:ext cx="11259403" cy="3229346"/>
          </a:xfrm>
          <a:prstGeom prst="rect">
            <a:avLst/>
          </a:prstGeom>
          <a:noFill/>
        </p:spPr>
        <p:txBody>
          <a:bodyPr wrap="square">
            <a:spAutoFit/>
          </a:bodyPr>
          <a:lstStyle/>
          <a:p>
            <a:pPr indent="228600" algn="just">
              <a:lnSpc>
                <a:spcPct val="130000"/>
              </a:lnSpc>
            </a:pPr>
            <a:r>
              <a:rPr lang="en-US" sz="3200" dirty="0">
                <a:effectLst/>
                <a:latin typeface="Times New Roman" panose="02020603050405020304" pitchFamily="18" charset="0"/>
                <a:ea typeface="Times New Roman" panose="02020603050405020304" pitchFamily="18" charset="0"/>
              </a:rPr>
              <a:t>Qua </a:t>
            </a:r>
            <a:r>
              <a:rPr lang="en-US" sz="3200" dirty="0" err="1">
                <a:effectLst/>
                <a:latin typeface="Times New Roman" panose="02020603050405020304" pitchFamily="18" charset="0"/>
                <a:ea typeface="Times New Roman" panose="02020603050405020304" pitchFamily="18" charset="0"/>
              </a:rPr>
              <a:t>thực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tế</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rPr>
              <a:t> 9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Trường</a:t>
            </a:r>
            <a:r>
              <a:rPr lang="en-US" sz="3200" dirty="0">
                <a:effectLst/>
                <a:latin typeface="Times New Roman" panose="02020603050405020304" pitchFamily="18" charset="0"/>
                <a:ea typeface="Times New Roman" panose="02020603050405020304" pitchFamily="18" charset="0"/>
              </a:rPr>
              <a:t> THCS Quang </a:t>
            </a:r>
            <a:r>
              <a:rPr lang="en-US" sz="3200" dirty="0" err="1">
                <a:effectLst/>
                <a:latin typeface="Times New Roman" panose="02020603050405020304" pitchFamily="18" charset="0"/>
                <a:ea typeface="Times New Roman" panose="02020603050405020304" pitchFamily="18" charset="0"/>
              </a:rPr>
              <a:t>Trung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tôi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thú</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niềm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vui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bộ</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Toán</a:t>
            </a:r>
            <a:r>
              <a:rPr lang="en-US" sz="3200" dirty="0">
                <a:effectLst/>
                <a:latin typeface="Times New Roman" panose="02020603050405020304" pitchFamily="18" charset="0"/>
                <a:ea typeface="Times New Roman" panose="02020603050405020304" pitchFamily="18" charset="0"/>
              </a:rPr>
              <a:t>; do </a:t>
            </a:r>
            <a:r>
              <a:rPr lang="en-US" sz="3200" dirty="0" err="1">
                <a:effectLst/>
                <a:latin typeface="Times New Roman" panose="02020603050405020304" pitchFamily="18" charset="0"/>
                <a:ea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nhiên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em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ép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cấp</a:t>
            </a:r>
            <a:r>
              <a:rPr lang="en-US" sz="32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823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60E34-A157-EC98-7BA5-4A48039971EA}"/>
              </a:ext>
            </a:extLst>
          </p:cNvPr>
          <p:cNvSpPr txBox="1"/>
          <p:nvPr/>
        </p:nvSpPr>
        <p:spPr>
          <a:xfrm>
            <a:off x="377687" y="229060"/>
            <a:ext cx="6135756" cy="668645"/>
          </a:xfrm>
          <a:prstGeom prst="rect">
            <a:avLst/>
          </a:prstGeom>
          <a:noFill/>
        </p:spPr>
        <p:txBody>
          <a:bodyPr wrap="square">
            <a:spAutoFit/>
          </a:bodyPr>
          <a:lstStyle/>
          <a:p>
            <a:pPr algn="just">
              <a:lnSpc>
                <a:spcPct val="130000"/>
              </a:lnSpc>
              <a:tabLst>
                <a:tab pos="571500" algn="l"/>
                <a:tab pos="628650" algn="l"/>
              </a:tabLst>
            </a:pPr>
            <a:r>
              <a:rPr lang="en-US" sz="3200" b="1" i="1" dirty="0">
                <a:effectLst/>
                <a:latin typeface="Times New Roman" panose="02020603050405020304" pitchFamily="18" charset="0"/>
                <a:ea typeface="Times New Roman" panose="02020603050405020304" pitchFamily="18" charset="0"/>
              </a:rPr>
              <a:t>b)</a:t>
            </a:r>
            <a:r>
              <a:rPr lang="en-US" sz="3200" b="1" i="1" dirty="0" err="1">
                <a:effectLst/>
                <a:latin typeface="Times New Roman" panose="02020603050405020304" pitchFamily="18" charset="0"/>
                <a:ea typeface="Times New Roman" panose="02020603050405020304" pitchFamily="18" charset="0"/>
              </a:rPr>
              <a:t>Thực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trạng</a:t>
            </a:r>
            <a:endParaRPr lang="en-US" sz="2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3D99D6A7-B7EC-A76C-9B6B-3443CF15406B}"/>
              </a:ext>
            </a:extLst>
          </p:cNvPr>
          <p:cNvSpPr txBox="1"/>
          <p:nvPr/>
        </p:nvSpPr>
        <p:spPr>
          <a:xfrm>
            <a:off x="251791" y="1211983"/>
            <a:ext cx="11158331" cy="3869521"/>
          </a:xfrm>
          <a:prstGeom prst="rect">
            <a:avLst/>
          </a:prstGeom>
          <a:noFill/>
        </p:spPr>
        <p:txBody>
          <a:bodyPr wrap="square">
            <a:spAutoFit/>
          </a:bodyPr>
          <a:lstStyle/>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chưa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toán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ép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buộc</a:t>
            </a:r>
            <a:r>
              <a:rPr lang="en-US" sz="3200" kern="2000" dirty="0">
                <a:solidFill>
                  <a:srgbClr val="000000"/>
                </a:solidFill>
                <a:effectLst/>
                <a:latin typeface="Times New Roman" panose="02020603050405020304" pitchFamily="18" charset="0"/>
                <a:ea typeface="Times New Roman" panose="02020603050405020304" pitchFamily="18" charset="0"/>
              </a:rPr>
              <a:t>, ỷ </a:t>
            </a:r>
            <a:r>
              <a:rPr lang="en-US" sz="3200" kern="2000" dirty="0" err="1">
                <a:solidFill>
                  <a:srgbClr val="000000"/>
                </a:solidFill>
                <a:effectLst/>
                <a:latin typeface="Times New Roman" panose="02020603050405020304" pitchFamily="18" charset="0"/>
                <a:ea typeface="Times New Roman" panose="02020603050405020304" pitchFamily="18" charset="0"/>
              </a:rPr>
              <a:t>lại</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trông</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chơ</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vào</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giáo</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viên</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chưa</a:t>
            </a:r>
            <a:r>
              <a:rPr lang="en-US" sz="3200" kern="2000" dirty="0">
                <a:solidFill>
                  <a:srgbClr val="000000"/>
                </a:solidFill>
                <a:effectLst/>
                <a:latin typeface="Times New Roman" panose="02020603050405020304" pitchFamily="18" charset="0"/>
                <a:ea typeface="Times New Roman" panose="02020603050405020304" pitchFamily="18" charset="0"/>
              </a:rPr>
              <a:t> có ý </a:t>
            </a:r>
            <a:r>
              <a:rPr lang="en-US" sz="3200" kern="2000" dirty="0" err="1">
                <a:solidFill>
                  <a:srgbClr val="000000"/>
                </a:solidFill>
                <a:effectLst/>
                <a:latin typeface="Times New Roman" panose="02020603050405020304" pitchFamily="18" charset="0"/>
                <a:ea typeface="Times New Roman" panose="02020603050405020304" pitchFamily="18" charset="0"/>
              </a:rPr>
              <a:t>thức</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tư</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giác</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trong</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học</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kern="2000" dirty="0" err="1">
                <a:solidFill>
                  <a:srgbClr val="000000"/>
                </a:solidFill>
                <a:effectLst/>
                <a:latin typeface="Times New Roman" panose="02020603050405020304" pitchFamily="18" charset="0"/>
                <a:ea typeface="Times New Roman" panose="02020603050405020304" pitchFamily="18" charset="0"/>
              </a:rPr>
              <a:t>tập</a:t>
            </a:r>
            <a:r>
              <a:rPr lang="en-US" sz="3200" kern="20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thiếu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tòi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tập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phấn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vươn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thói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quen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chờ</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hay </a:t>
            </a:r>
            <a:r>
              <a:rPr lang="en-US" sz="3200" dirty="0" err="1">
                <a:solidFill>
                  <a:srgbClr val="000000"/>
                </a:solidFill>
                <a:effectLst/>
                <a:latin typeface="Times New Roman" panose="02020603050405020304" pitchFamily="18" charset="0"/>
                <a:ea typeface="Times New Roman" panose="02020603050405020304" pitchFamily="18" charset="0"/>
              </a:rPr>
              <a:t>dựa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bè</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xem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sẵn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49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1D35A7-2091-0719-7BB7-B763AF59D994}"/>
              </a:ext>
            </a:extLst>
          </p:cNvPr>
          <p:cNvSpPr txBox="1"/>
          <p:nvPr/>
        </p:nvSpPr>
        <p:spPr>
          <a:xfrm>
            <a:off x="496956" y="1686894"/>
            <a:ext cx="10528852" cy="2589170"/>
          </a:xfrm>
          <a:prstGeom prst="rect">
            <a:avLst/>
          </a:prstGeom>
          <a:noFill/>
        </p:spPr>
        <p:txBody>
          <a:bodyPr wrap="square">
            <a:spAutoFit/>
          </a:bodyPr>
          <a:lstStyle/>
          <a:p>
            <a:pPr algn="just">
              <a:lnSpc>
                <a:spcPct val="130000"/>
              </a:lnSpc>
            </a:pP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Các</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em</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chưa</a:t>
            </a:r>
            <a:r>
              <a:rPr lang="en-US" sz="3200" kern="2000" dirty="0">
                <a:effectLst/>
                <a:latin typeface="Times New Roman" panose="02020603050405020304" pitchFamily="18" charset="0"/>
                <a:ea typeface="Times New Roman" panose="02020603050405020304" pitchFamily="18" charset="0"/>
              </a:rPr>
              <a:t> chú ý </a:t>
            </a:r>
            <a:r>
              <a:rPr lang="en-US" sz="3200" kern="2000" dirty="0" err="1">
                <a:effectLst/>
                <a:latin typeface="Times New Roman" panose="02020603050405020304" pitchFamily="18" charset="0"/>
                <a:ea typeface="Times New Roman" panose="02020603050405020304" pitchFamily="18" charset="0"/>
              </a:rPr>
              <a:t>đến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việc</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rèn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luyện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cho</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mình</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ky</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năng</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phân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tích</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tìm</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lời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giải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của</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một</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bài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toán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rút</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ra</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nhận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xét</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sau</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khi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giải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một</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bài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toán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trình</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bày</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lời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giải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một</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bài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toán</a:t>
            </a:r>
            <a:r>
              <a:rPr lang="en-US" sz="3200" kern="2000" dirty="0">
                <a:effectLst/>
                <a:latin typeface="Times New Roman" panose="02020603050405020304" pitchFamily="18" charset="0"/>
                <a:ea typeface="Times New Roman" panose="02020603050405020304" pitchFamily="18" charset="0"/>
              </a:rPr>
              <a:t>, v. v…</a:t>
            </a:r>
            <a:r>
              <a:rPr lang="en-US" sz="3200" kern="2000" dirty="0" err="1">
                <a:effectLst/>
                <a:latin typeface="Times New Roman" panose="02020603050405020304" pitchFamily="18" charset="0"/>
                <a:ea typeface="Times New Roman" panose="02020603050405020304" pitchFamily="18" charset="0"/>
              </a:rPr>
              <a:t>chưa</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tạo</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được</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cho</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mình</a:t>
            </a:r>
            <a:r>
              <a:rPr lang="en-US" sz="3200" kern="2000" dirty="0">
                <a:effectLst/>
                <a:latin typeface="Times New Roman" panose="02020603050405020304" pitchFamily="18" charset="0"/>
                <a:ea typeface="Times New Roman" panose="02020603050405020304" pitchFamily="18" charset="0"/>
              </a:rPr>
              <a:t> có </a:t>
            </a:r>
            <a:r>
              <a:rPr lang="en-US" sz="3200" kern="2000" dirty="0" err="1">
                <a:effectLst/>
                <a:latin typeface="Times New Roman" panose="02020603050405020304" pitchFamily="18" charset="0"/>
                <a:ea typeface="Times New Roman" panose="02020603050405020304" pitchFamily="18" charset="0"/>
              </a:rPr>
              <a:t>thói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quen</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tốt</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khi</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học</a:t>
            </a:r>
            <a:r>
              <a:rPr lang="en-US" sz="3200" kern="2000" dirty="0">
                <a:effectLst/>
                <a:latin typeface="Times New Roman" panose="02020603050405020304" pitchFamily="18" charset="0"/>
                <a:ea typeface="Times New Roman" panose="02020603050405020304" pitchFamily="18" charset="0"/>
              </a:rPr>
              <a:t> </a:t>
            </a:r>
            <a:r>
              <a:rPr lang="en-US" sz="3200" kern="2000" dirty="0" err="1">
                <a:effectLst/>
                <a:latin typeface="Times New Roman" panose="02020603050405020304" pitchFamily="18" charset="0"/>
                <a:ea typeface="Times New Roman" panose="02020603050405020304" pitchFamily="18" charset="0"/>
              </a:rPr>
              <a:t>Toán</a:t>
            </a:r>
            <a:r>
              <a:rPr lang="en-US" sz="3200" kern="20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B660E34-A157-EC98-7BA5-4A48039971EA}"/>
              </a:ext>
            </a:extLst>
          </p:cNvPr>
          <p:cNvSpPr txBox="1"/>
          <p:nvPr/>
        </p:nvSpPr>
        <p:spPr>
          <a:xfrm>
            <a:off x="377687" y="229060"/>
            <a:ext cx="6135756" cy="668645"/>
          </a:xfrm>
          <a:prstGeom prst="rect">
            <a:avLst/>
          </a:prstGeom>
          <a:noFill/>
        </p:spPr>
        <p:txBody>
          <a:bodyPr wrap="square">
            <a:spAutoFit/>
          </a:bodyPr>
          <a:lstStyle/>
          <a:p>
            <a:pPr algn="just">
              <a:lnSpc>
                <a:spcPct val="130000"/>
              </a:lnSpc>
              <a:tabLst>
                <a:tab pos="571500" algn="l"/>
                <a:tab pos="628650" algn="l"/>
              </a:tabLst>
            </a:pPr>
            <a:r>
              <a:rPr lang="en-US" sz="3200" b="1" i="1" dirty="0">
                <a:effectLst/>
                <a:latin typeface="Times New Roman" panose="02020603050405020304" pitchFamily="18" charset="0"/>
                <a:ea typeface="Times New Roman" panose="02020603050405020304" pitchFamily="18" charset="0"/>
              </a:rPr>
              <a:t>b)</a:t>
            </a:r>
            <a:r>
              <a:rPr lang="en-US" sz="3200" b="1" i="1" dirty="0" err="1">
                <a:effectLst/>
                <a:latin typeface="Times New Roman" panose="02020603050405020304" pitchFamily="18" charset="0"/>
                <a:ea typeface="Times New Roman" panose="02020603050405020304" pitchFamily="18" charset="0"/>
              </a:rPr>
              <a:t>Thực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trạng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42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913C6B-8A43-214E-9BAE-7A42C628B39E}"/>
              </a:ext>
            </a:extLst>
          </p:cNvPr>
          <p:cNvSpPr txBox="1"/>
          <p:nvPr/>
        </p:nvSpPr>
        <p:spPr>
          <a:xfrm>
            <a:off x="563217" y="335077"/>
            <a:ext cx="6135756" cy="668645"/>
          </a:xfrm>
          <a:prstGeom prst="rect">
            <a:avLst/>
          </a:prstGeom>
          <a:noFill/>
        </p:spPr>
        <p:txBody>
          <a:bodyPr wrap="square">
            <a:spAutoFit/>
          </a:bodyPr>
          <a:lstStyle/>
          <a:p>
            <a:pPr algn="just">
              <a:lnSpc>
                <a:spcPct val="130000"/>
              </a:lnSpc>
              <a:tabLst>
                <a:tab pos="571500" algn="l"/>
                <a:tab pos="628650" algn="l"/>
              </a:tabLst>
            </a:pPr>
            <a:r>
              <a:rPr lang="en-US" sz="3200" b="1" i="1" dirty="0">
                <a:effectLst/>
                <a:latin typeface="Times New Roman" panose="02020603050405020304" pitchFamily="18" charset="0"/>
                <a:ea typeface="Times New Roman" panose="02020603050405020304" pitchFamily="18" charset="0"/>
              </a:rPr>
              <a:t>c) </a:t>
            </a:r>
            <a:r>
              <a:rPr lang="en-US" sz="3200" b="1" i="1" dirty="0" err="1">
                <a:effectLst/>
                <a:latin typeface="Times New Roman" panose="02020603050405020304" pitchFamily="18" charset="0"/>
                <a:ea typeface="Times New Roman" panose="02020603050405020304" pitchFamily="18" charset="0"/>
              </a:rPr>
              <a:t>Các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biện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pháp</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thực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hiện</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EDE610E-538C-39F6-C7D6-7D33493260F2}"/>
              </a:ext>
            </a:extLst>
          </p:cNvPr>
          <p:cNvSpPr txBox="1"/>
          <p:nvPr/>
        </p:nvSpPr>
        <p:spPr>
          <a:xfrm>
            <a:off x="324677" y="1094949"/>
            <a:ext cx="11231217" cy="1308820"/>
          </a:xfrm>
          <a:prstGeom prst="rect">
            <a:avLst/>
          </a:prstGeom>
          <a:solidFill>
            <a:srgbClr val="FF00FF"/>
          </a:solidFill>
        </p:spPr>
        <p:txBody>
          <a:bodyPr wrap="square">
            <a:spAutoFit/>
          </a:bodyPr>
          <a:lstStyle/>
          <a:p>
            <a:pPr algn="just">
              <a:lnSpc>
                <a:spcPct val="130000"/>
              </a:lnSpc>
            </a:pPr>
            <a:r>
              <a:rPr lang="pl-PL" sz="3200" b="1" i="1" dirty="0">
                <a:solidFill>
                  <a:srgbClr val="000000"/>
                </a:solidFill>
                <a:effectLst/>
                <a:latin typeface="Times New Roman" panose="02020603050405020304" pitchFamily="18" charset="0"/>
                <a:ea typeface="Times New Roman" panose="02020603050405020304" pitchFamily="18" charset="0"/>
              </a:rPr>
              <a:t>Biện pháp 1. Biện pháp xây dựng và tổ chức trò chơi trong các tiết dạy</a:t>
            </a:r>
            <a:endParaRPr lang="en-US" sz="2800" dirty="0">
              <a:effectLst/>
              <a:latin typeface="Times New Roman" panose="02020603050405020304" pitchFamily="18" charset="0"/>
              <a:ea typeface="Times New Roman" panose="02020603050405020304" pitchFamily="18" charset="0"/>
            </a:endParaRPr>
          </a:p>
        </p:txBody>
      </p:sp>
      <p:sp>
        <p:nvSpPr>
          <p:cNvPr id="8" name="Arrow: Down 7">
            <a:extLst>
              <a:ext uri="{FF2B5EF4-FFF2-40B4-BE49-F238E27FC236}">
                <a16:creationId xmlns:a16="http://schemas.microsoft.com/office/drawing/2014/main" id="{46B80CFD-E8A1-4ED9-4AF4-00F7E1FF44B0}"/>
              </a:ext>
            </a:extLst>
          </p:cNvPr>
          <p:cNvSpPr/>
          <p:nvPr/>
        </p:nvSpPr>
        <p:spPr>
          <a:xfrm>
            <a:off x="1060174" y="24949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C55E70D2-9226-00CE-0E9B-FFD8D1C8BA76}"/>
              </a:ext>
            </a:extLst>
          </p:cNvPr>
          <p:cNvSpPr/>
          <p:nvPr/>
        </p:nvSpPr>
        <p:spPr>
          <a:xfrm>
            <a:off x="5853684" y="248666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B64FA283-4196-9D8A-8E0C-102BD4B1CA4E}"/>
              </a:ext>
            </a:extLst>
          </p:cNvPr>
          <p:cNvSpPr/>
          <p:nvPr/>
        </p:nvSpPr>
        <p:spPr>
          <a:xfrm>
            <a:off x="10162562" y="24949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30955E3-C6FE-7668-CB2B-AAE5F865EDC5}"/>
              </a:ext>
            </a:extLst>
          </p:cNvPr>
          <p:cNvSpPr txBox="1"/>
          <p:nvPr/>
        </p:nvSpPr>
        <p:spPr>
          <a:xfrm>
            <a:off x="515906" y="3669402"/>
            <a:ext cx="1909241" cy="1569660"/>
          </a:xfrm>
          <a:prstGeom prst="rect">
            <a:avLst/>
          </a:prstGeom>
          <a:solidFill>
            <a:srgbClr val="FFC000"/>
          </a:solidFill>
        </p:spPr>
        <p:txBody>
          <a:bodyPr wrap="square">
            <a:spAutoFit/>
          </a:bodyPr>
          <a:lstStyle/>
          <a:p>
            <a:r>
              <a:rPr lang="pl-PL" sz="3200" b="1" dirty="0">
                <a:effectLst/>
                <a:latin typeface="Times New Roman" panose="02020603050405020304" pitchFamily="18" charset="0"/>
                <a:ea typeface="Times New Roman" panose="02020603050405020304" pitchFamily="18" charset="0"/>
              </a:rPr>
              <a:t>Nhóm trò chơi khởi động </a:t>
            </a:r>
            <a:endParaRPr lang="en-US" sz="3200" dirty="0"/>
          </a:p>
        </p:txBody>
      </p:sp>
      <p:sp>
        <p:nvSpPr>
          <p:cNvPr id="14" name="TextBox 13">
            <a:extLst>
              <a:ext uri="{FF2B5EF4-FFF2-40B4-BE49-F238E27FC236}">
                <a16:creationId xmlns:a16="http://schemas.microsoft.com/office/drawing/2014/main" id="{8DAACCA6-1464-B704-A4F4-B87D4032D81A}"/>
              </a:ext>
            </a:extLst>
          </p:cNvPr>
          <p:cNvSpPr txBox="1"/>
          <p:nvPr/>
        </p:nvSpPr>
        <p:spPr>
          <a:xfrm>
            <a:off x="4395944" y="3547969"/>
            <a:ext cx="2915479" cy="1948995"/>
          </a:xfrm>
          <a:prstGeom prst="rect">
            <a:avLst/>
          </a:prstGeom>
          <a:solidFill>
            <a:srgbClr val="FFFF00"/>
          </a:solidFill>
        </p:spPr>
        <p:txBody>
          <a:bodyPr wrap="square">
            <a:spAutoFit/>
          </a:bodyPr>
          <a:lstStyle/>
          <a:p>
            <a:pPr algn="just">
              <a:lnSpc>
                <a:spcPct val="130000"/>
              </a:lnSpc>
            </a:pPr>
            <a:r>
              <a:rPr lang="pl-PL" sz="3200" b="1" dirty="0">
                <a:solidFill>
                  <a:srgbClr val="000000"/>
                </a:solidFill>
                <a:effectLst/>
                <a:latin typeface="Times New Roman" panose="02020603050405020304" pitchFamily="18" charset="0"/>
                <a:ea typeface="Times New Roman" panose="02020603050405020304" pitchFamily="18" charset="0"/>
              </a:rPr>
              <a:t>Nhóm trò chơi tìm hiểu tri thức mới </a:t>
            </a:r>
            <a:endParaRPr lang="en-US" sz="28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1BDACAF8-3161-81A1-115D-AE8DD4FE2D21}"/>
              </a:ext>
            </a:extLst>
          </p:cNvPr>
          <p:cNvSpPr txBox="1"/>
          <p:nvPr/>
        </p:nvSpPr>
        <p:spPr>
          <a:xfrm>
            <a:off x="9011477" y="3536882"/>
            <a:ext cx="2464904" cy="1948995"/>
          </a:xfrm>
          <a:prstGeom prst="rect">
            <a:avLst/>
          </a:prstGeom>
          <a:solidFill>
            <a:srgbClr val="92D050"/>
          </a:solidFill>
        </p:spPr>
        <p:txBody>
          <a:bodyPr wrap="square">
            <a:spAutoFit/>
          </a:bodyPr>
          <a:lstStyle/>
          <a:p>
            <a:pPr algn="just">
              <a:lnSpc>
                <a:spcPct val="130000"/>
              </a:lnSpc>
            </a:pPr>
            <a:r>
              <a:rPr lang="pl-PL" sz="3200" b="1" dirty="0">
                <a:solidFill>
                  <a:srgbClr val="000000"/>
                </a:solidFill>
                <a:effectLst/>
                <a:latin typeface="Times New Roman" panose="02020603050405020304" pitchFamily="18" charset="0"/>
                <a:ea typeface="Times New Roman" panose="02020603050405020304" pitchFamily="18" charset="0"/>
              </a:rPr>
              <a:t>Nhóm trò chơi củng cố, ôn tập</a:t>
            </a:r>
            <a:r>
              <a:rPr lang="pl-PL" sz="3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471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44EAF6-0F2B-7C07-8C8D-60BB4B24A28A}"/>
              </a:ext>
            </a:extLst>
          </p:cNvPr>
          <p:cNvSpPr txBox="1"/>
          <p:nvPr/>
        </p:nvSpPr>
        <p:spPr>
          <a:xfrm>
            <a:off x="502654" y="1018967"/>
            <a:ext cx="5739120" cy="584775"/>
          </a:xfrm>
          <a:prstGeom prst="rect">
            <a:avLst/>
          </a:prstGeom>
          <a:solidFill>
            <a:srgbClr val="FFC000"/>
          </a:solidFill>
        </p:spPr>
        <p:txBody>
          <a:bodyPr wrap="square">
            <a:spAutoFit/>
          </a:bodyPr>
          <a:lstStyle/>
          <a:p>
            <a:r>
              <a:rPr lang="pl-PL" sz="3200" b="1" dirty="0">
                <a:effectLst/>
                <a:latin typeface="Times New Roman" panose="02020603050405020304" pitchFamily="18" charset="0"/>
                <a:ea typeface="Times New Roman" panose="02020603050405020304" pitchFamily="18" charset="0"/>
              </a:rPr>
              <a:t>Nhóm trò chơi khởi động </a:t>
            </a:r>
            <a:endParaRPr lang="en-US" sz="3200" dirty="0"/>
          </a:p>
        </p:txBody>
      </p:sp>
      <p:sp>
        <p:nvSpPr>
          <p:cNvPr id="6" name="TextBox 5">
            <a:extLst>
              <a:ext uri="{FF2B5EF4-FFF2-40B4-BE49-F238E27FC236}">
                <a16:creationId xmlns:a16="http://schemas.microsoft.com/office/drawing/2014/main" id="{6C4EB8A3-A53A-A2B6-67C2-415B999B17EB}"/>
              </a:ext>
            </a:extLst>
          </p:cNvPr>
          <p:cNvSpPr txBox="1"/>
          <p:nvPr/>
        </p:nvSpPr>
        <p:spPr>
          <a:xfrm>
            <a:off x="303871" y="2375914"/>
            <a:ext cx="9675016" cy="668645"/>
          </a:xfrm>
          <a:prstGeom prst="rect">
            <a:avLst/>
          </a:prstGeom>
          <a:noFill/>
        </p:spPr>
        <p:txBody>
          <a:bodyPr wrap="square">
            <a:spAutoFit/>
          </a:bodyPr>
          <a:lstStyle/>
          <a:p>
            <a:pPr algn="just">
              <a:lnSpc>
                <a:spcPct val="130000"/>
              </a:lnSpc>
            </a:pPr>
            <a:r>
              <a:rPr lang="pl-PL" sz="3200" dirty="0">
                <a:solidFill>
                  <a:srgbClr val="000000"/>
                </a:solidFill>
                <a:effectLst/>
                <a:latin typeface="Times New Roman" panose="02020603050405020304" pitchFamily="18" charset="0"/>
                <a:ea typeface="Times New Roman" panose="02020603050405020304" pitchFamily="18" charset="0"/>
              </a:rPr>
              <a:t>+ Trò chơi có thể sử dụng khi bắt đầu vào 1 tiết học.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986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D4B97E-5466-161A-E42C-DB38FF2BA60C}"/>
              </a:ext>
            </a:extLst>
          </p:cNvPr>
          <p:cNvSpPr txBox="1"/>
          <p:nvPr/>
        </p:nvSpPr>
        <p:spPr>
          <a:xfrm>
            <a:off x="685800" y="388086"/>
            <a:ext cx="8789504" cy="668645"/>
          </a:xfrm>
          <a:prstGeom prst="rect">
            <a:avLst/>
          </a:prstGeom>
          <a:noFill/>
        </p:spPr>
        <p:txBody>
          <a:bodyPr wrap="square">
            <a:spAutoFit/>
          </a:bodyPr>
          <a:lstStyle/>
          <a:p>
            <a:pPr algn="just">
              <a:lnSpc>
                <a:spcPct val="130000"/>
              </a:lnSpc>
            </a:pPr>
            <a:r>
              <a:rPr lang="pl-PL" sz="3200" b="1" i="1" dirty="0">
                <a:solidFill>
                  <a:srgbClr val="000000"/>
                </a:solidFill>
                <a:effectLst/>
                <a:latin typeface="Times New Roman" panose="02020603050405020304" pitchFamily="18" charset="0"/>
                <a:ea typeface="Times New Roman" panose="02020603050405020304" pitchFamily="18" charset="0"/>
              </a:rPr>
              <a:t>Ví dụ minh họa 1: Trò chơi : Ai nhanh hơn </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88183BF-7032-4304-CD19-2DEFE539CE40}"/>
              </a:ext>
            </a:extLst>
          </p:cNvPr>
          <p:cNvSpPr txBox="1"/>
          <p:nvPr/>
        </p:nvSpPr>
        <p:spPr>
          <a:xfrm>
            <a:off x="6096000" y="1560642"/>
            <a:ext cx="5542128" cy="2589170"/>
          </a:xfrm>
          <a:prstGeom prst="rect">
            <a:avLst/>
          </a:prstGeom>
          <a:noFill/>
        </p:spPr>
        <p:txBody>
          <a:bodyPr wrap="square">
            <a:spAutoFit/>
          </a:bodyPr>
          <a:lstStyle/>
          <a:p>
            <a:pPr algn="just">
              <a:lnSpc>
                <a:spcPct val="130000"/>
              </a:lnSpc>
            </a:pPr>
            <a:r>
              <a:rPr lang="pl-PL" sz="3200" dirty="0">
                <a:solidFill>
                  <a:srgbClr val="000000"/>
                </a:solidFill>
                <a:effectLst/>
                <a:latin typeface="Times New Roman" panose="02020603050405020304" pitchFamily="18" charset="0"/>
                <a:ea typeface="Times New Roman" panose="02020603050405020304" pitchFamily="18" charset="0"/>
              </a:rPr>
              <a:t>- Chuẩn bị: GV thiết kế câu hỏi liên quan đến kiến thức của các tiết trước đó, nhằm hệ thống lại các công thức đã học </a:t>
            </a:r>
            <a:endParaRPr lang="en-US" sz="2800" dirty="0">
              <a:effectLst/>
              <a:latin typeface="Times New Roman" panose="02020603050405020304" pitchFamily="18" charset="0"/>
              <a:ea typeface="Times New Roman" panose="02020603050405020304" pitchFamily="18" charset="0"/>
            </a:endParaRPr>
          </a:p>
        </p:txBody>
      </p:sp>
      <p:pic>
        <p:nvPicPr>
          <p:cNvPr id="9" name="Graphic 27">
            <a:extLst>
              <a:ext uri="{FF2B5EF4-FFF2-40B4-BE49-F238E27FC236}">
                <a16:creationId xmlns:a16="http://schemas.microsoft.com/office/drawing/2014/main" id="{57B0BB6D-D2B9-CC6E-731B-B92253419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820" y="1365720"/>
            <a:ext cx="5837572" cy="3418315"/>
          </a:xfrm>
          <a:prstGeom prst="rect">
            <a:avLst/>
          </a:prstGeom>
        </p:spPr>
      </p:pic>
    </p:spTree>
    <p:extLst>
      <p:ext uri="{BB962C8B-B14F-4D97-AF65-F5344CB8AC3E}">
        <p14:creationId xmlns:p14="http://schemas.microsoft.com/office/powerpoint/2010/main" val="2821194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4B2388-CCDF-C0C8-150A-783F1EF45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0931" y="1377063"/>
            <a:ext cx="5351711" cy="4103873"/>
          </a:xfrm>
          <a:prstGeom prst="rect">
            <a:avLst/>
          </a:prstGeom>
        </p:spPr>
      </p:pic>
      <p:sp>
        <p:nvSpPr>
          <p:cNvPr id="6" name="TextBox 5">
            <a:extLst>
              <a:ext uri="{FF2B5EF4-FFF2-40B4-BE49-F238E27FC236}">
                <a16:creationId xmlns:a16="http://schemas.microsoft.com/office/drawing/2014/main" id="{F1A7DAB6-483B-5DA4-6C3C-E50458AFC8CC}"/>
              </a:ext>
            </a:extLst>
          </p:cNvPr>
          <p:cNvSpPr txBox="1"/>
          <p:nvPr/>
        </p:nvSpPr>
        <p:spPr>
          <a:xfrm>
            <a:off x="6660093" y="5738981"/>
            <a:ext cx="4413388" cy="523220"/>
          </a:xfrm>
          <a:prstGeom prst="rect">
            <a:avLst/>
          </a:prstGeom>
          <a:noFill/>
        </p:spPr>
        <p:txBody>
          <a:bodyPr wrap="none" rtlCol="0">
            <a:spAutoFit/>
          </a:bodyPr>
          <a:lstStyle/>
          <a:p>
            <a:r>
              <a:rPr lang="en-US" sz="2800" b="1" i="1" dirty="0" err="1">
                <a:solidFill>
                  <a:srgbClr val="FFFF00"/>
                </a:solidFill>
                <a:latin typeface="Times New Roman" panose="02020603050405020304" pitchFamily="18" charset="0"/>
                <a:cs typeface="Times New Roman" panose="02020603050405020304" pitchFamily="18" charset="0"/>
              </a:rPr>
              <a:t>Lớp</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học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khi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tổ</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chức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trò</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chơi</a:t>
            </a:r>
            <a:endParaRPr lang="en-US" sz="2800" b="1" i="1" dirty="0">
              <a:solidFill>
                <a:srgbClr val="FFFF00"/>
              </a:solidFill>
              <a:latin typeface="Times New Roman" panose="02020603050405020304" pitchFamily="18" charset="0"/>
              <a:cs typeface="Times New Roman" panose="02020603050405020304" pitchFamily="18" charset="0"/>
            </a:endParaRPr>
          </a:p>
        </p:txBody>
      </p:sp>
      <p:pic>
        <p:nvPicPr>
          <p:cNvPr id="9" name="Graphic 26">
            <a:extLst>
              <a:ext uri="{FF2B5EF4-FFF2-40B4-BE49-F238E27FC236}">
                <a16:creationId xmlns:a16="http://schemas.microsoft.com/office/drawing/2014/main" id="{FFD455A9-6D88-782C-41D1-795012DA71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5438775" cy="3058795"/>
          </a:xfrm>
          <a:prstGeom prst="rect">
            <a:avLst/>
          </a:prstGeom>
        </p:spPr>
      </p:pic>
    </p:spTree>
    <p:extLst>
      <p:ext uri="{BB962C8B-B14F-4D97-AF65-F5344CB8AC3E}">
        <p14:creationId xmlns:p14="http://schemas.microsoft.com/office/powerpoint/2010/main" val="246028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BCC063-7DC6-25F3-549F-1F4D4F154CCB}"/>
              </a:ext>
            </a:extLst>
          </p:cNvPr>
          <p:cNvSpPr txBox="1"/>
          <p:nvPr/>
        </p:nvSpPr>
        <p:spPr>
          <a:xfrm>
            <a:off x="452741" y="977347"/>
            <a:ext cx="10745346" cy="3229346"/>
          </a:xfrm>
          <a:prstGeom prst="rect">
            <a:avLst/>
          </a:prstGeom>
          <a:noFill/>
        </p:spPr>
        <p:txBody>
          <a:bodyPr wrap="square">
            <a:spAutoFit/>
          </a:bodyPr>
          <a:lstStyle/>
          <a:p>
            <a:pPr algn="just">
              <a:lnSpc>
                <a:spcPct val="130000"/>
              </a:lnSpc>
            </a:pPr>
            <a:r>
              <a:rPr lang="pl-PL" sz="3200" b="1" i="1" dirty="0">
                <a:solidFill>
                  <a:srgbClr val="000000"/>
                </a:solidFill>
                <a:effectLst/>
                <a:latin typeface="Times New Roman" panose="02020603050405020304" pitchFamily="18" charset="0"/>
                <a:ea typeface="Times New Roman" panose="02020603050405020304" pitchFamily="18" charset="0"/>
              </a:rPr>
              <a:t>+ Tác dụng của trò chơi: </a:t>
            </a:r>
            <a:endParaRPr lang="en-US" sz="3200" b="1" i="1" dirty="0">
              <a:effectLst/>
              <a:latin typeface="Times New Roman" panose="02020603050405020304" pitchFamily="18" charset="0"/>
              <a:ea typeface="Times New Roman" panose="02020603050405020304" pitchFamily="18" charset="0"/>
            </a:endParaRPr>
          </a:p>
          <a:p>
            <a:pPr algn="just">
              <a:lnSpc>
                <a:spcPct val="130000"/>
              </a:lnSpc>
            </a:pPr>
            <a:r>
              <a:rPr lang="pl-PL" sz="3200" dirty="0">
                <a:solidFill>
                  <a:srgbClr val="000000"/>
                </a:solidFill>
                <a:effectLst/>
                <a:latin typeface="Times New Roman" panose="02020603050405020304" pitchFamily="18" charset="0"/>
                <a:ea typeface="Times New Roman" panose="02020603050405020304" pitchFamily="18" charset="0"/>
              </a:rPr>
              <a:t>- Trò chơi này có tác dụng khởi động tư duy của học sinh, dẫn dắt học sinh nhớ lại kiến thức đã học, vận dụng trả lời câu hỏi. </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pl-PL" sz="3200" dirty="0">
                <a:solidFill>
                  <a:srgbClr val="000000"/>
                </a:solidFill>
                <a:effectLst/>
                <a:latin typeface="Times New Roman" panose="02020603050405020304" pitchFamily="18" charset="0"/>
                <a:ea typeface="Times New Roman" panose="02020603050405020304" pitchFamily="18" charset="0"/>
              </a:rPr>
              <a:t>- Tạo hứng thú học tập một cách tự nhiên, tâm lí thoải mái, vui vẻ, không áp lực, căng thẳng như các lần kiểm tra bài cũ.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886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B88B01-BCDC-8EFC-039D-A65350013149}"/>
              </a:ext>
            </a:extLst>
          </p:cNvPr>
          <p:cNvSpPr txBox="1"/>
          <p:nvPr/>
        </p:nvSpPr>
        <p:spPr>
          <a:xfrm>
            <a:off x="549965" y="1480005"/>
            <a:ext cx="10807148" cy="1948995"/>
          </a:xfrm>
          <a:prstGeom prst="rect">
            <a:avLst/>
          </a:prstGeom>
          <a:noFill/>
        </p:spPr>
        <p:txBody>
          <a:bodyPr wrap="square">
            <a:spAutoFit/>
          </a:bodyPr>
          <a:lstStyle/>
          <a:p>
            <a:pPr algn="just">
              <a:lnSpc>
                <a:spcPct val="130000"/>
              </a:lnSpc>
            </a:pPr>
            <a:r>
              <a:rPr lang="pl-PL" sz="3200" dirty="0">
                <a:solidFill>
                  <a:srgbClr val="000000"/>
                </a:solidFill>
                <a:effectLst/>
                <a:latin typeface="Times New Roman" panose="02020603050405020304" pitchFamily="18" charset="0"/>
                <a:ea typeface="Times New Roman" panose="02020603050405020304" pitchFamily="18" charset="0"/>
              </a:rPr>
              <a:t>+ Dựa vào quan điểm “Vùng phát triển gần nhất” những loại trò chơi này nhằm huy động vốn hiểu biết của học sinh về tri thức đã và đang lĩnh hội trong tiết học. </a:t>
            </a:r>
            <a:endParaRPr lang="en-US" sz="2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C7140AB-50DE-CDFD-10A9-394F29211D4C}"/>
              </a:ext>
            </a:extLst>
          </p:cNvPr>
          <p:cNvSpPr txBox="1"/>
          <p:nvPr/>
        </p:nvSpPr>
        <p:spPr>
          <a:xfrm>
            <a:off x="367283" y="195169"/>
            <a:ext cx="8299639" cy="668645"/>
          </a:xfrm>
          <a:prstGeom prst="rect">
            <a:avLst/>
          </a:prstGeom>
          <a:solidFill>
            <a:srgbClr val="FFFF00"/>
          </a:solidFill>
        </p:spPr>
        <p:txBody>
          <a:bodyPr wrap="square">
            <a:spAutoFit/>
          </a:bodyPr>
          <a:lstStyle/>
          <a:p>
            <a:pPr algn="just">
              <a:lnSpc>
                <a:spcPct val="130000"/>
              </a:lnSpc>
            </a:pPr>
            <a:r>
              <a:rPr lang="pl-PL" sz="3200" b="1" dirty="0">
                <a:solidFill>
                  <a:srgbClr val="000000"/>
                </a:solidFill>
                <a:effectLst/>
                <a:latin typeface="Times New Roman" panose="02020603050405020304" pitchFamily="18" charset="0"/>
                <a:ea typeface="Times New Roman" panose="02020603050405020304" pitchFamily="18" charset="0"/>
              </a:rPr>
              <a:t> Nhóm trò chơi tìm hiểu tri thức mới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429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081A33-7099-317A-F6B5-17C168595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22" y="278296"/>
            <a:ext cx="5601252" cy="5168347"/>
          </a:xfrm>
          <a:prstGeom prst="rect">
            <a:avLst/>
          </a:prstGeom>
        </p:spPr>
      </p:pic>
      <p:pic>
        <p:nvPicPr>
          <p:cNvPr id="7" name="Picture 6">
            <a:extLst>
              <a:ext uri="{FF2B5EF4-FFF2-40B4-BE49-F238E27FC236}">
                <a16:creationId xmlns:a16="http://schemas.microsoft.com/office/drawing/2014/main" id="{D73A1B22-4F80-DD99-9B67-813CBB743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028" y="278296"/>
            <a:ext cx="5261111" cy="5168347"/>
          </a:xfrm>
          <a:prstGeom prst="rect">
            <a:avLst/>
          </a:prstGeom>
        </p:spPr>
      </p:pic>
      <p:sp>
        <p:nvSpPr>
          <p:cNvPr id="8" name="TextBox 7">
            <a:extLst>
              <a:ext uri="{FF2B5EF4-FFF2-40B4-BE49-F238E27FC236}">
                <a16:creationId xmlns:a16="http://schemas.microsoft.com/office/drawing/2014/main" id="{B758EB22-5764-70E9-7267-3748AAB4A4E4}"/>
              </a:ext>
            </a:extLst>
          </p:cNvPr>
          <p:cNvSpPr txBox="1"/>
          <p:nvPr/>
        </p:nvSpPr>
        <p:spPr>
          <a:xfrm>
            <a:off x="1421516" y="5751443"/>
            <a:ext cx="10094623" cy="523220"/>
          </a:xfrm>
          <a:prstGeom prst="rect">
            <a:avLst/>
          </a:prstGeom>
          <a:noFill/>
        </p:spPr>
        <p:txBody>
          <a:bodyPr wrap="none" rtlCol="0">
            <a:spAutoFit/>
          </a:bodyPr>
          <a:lstStyle/>
          <a:p>
            <a:r>
              <a:rPr lang="en-US" sz="2800" b="1" i="1" dirty="0" err="1">
                <a:solidFill>
                  <a:srgbClr val="FFFF00"/>
                </a:solidFill>
                <a:latin typeface="Times New Roman" panose="02020603050405020304" pitchFamily="18" charset="0"/>
                <a:cs typeface="Times New Roman" panose="02020603050405020304" pitchFamily="18" charset="0"/>
              </a:rPr>
              <a:t>Lớp</a:t>
            </a:r>
            <a:r>
              <a:rPr lang="en-US" sz="2800" b="1" i="1" dirty="0">
                <a:solidFill>
                  <a:srgbClr val="FFFF00"/>
                </a:solidFill>
                <a:latin typeface="Times New Roman" panose="02020603050405020304" pitchFamily="18" charset="0"/>
                <a:cs typeface="Times New Roman" panose="02020603050405020304" pitchFamily="18" charset="0"/>
              </a:rPr>
              <a:t> 9A6 </a:t>
            </a:r>
            <a:r>
              <a:rPr lang="en-US" sz="2800" b="1" i="1" dirty="0" err="1">
                <a:solidFill>
                  <a:srgbClr val="FFFF00"/>
                </a:solidFill>
                <a:latin typeface="Times New Roman" panose="02020603050405020304" pitchFamily="18" charset="0"/>
                <a:cs typeface="Times New Roman" panose="02020603050405020304" pitchFamily="18" charset="0"/>
              </a:rPr>
              <a:t>trong</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tiết</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học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môn</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Toán</a:t>
            </a:r>
            <a:r>
              <a:rPr lang="en-US" sz="2800" b="1" i="1" dirty="0">
                <a:solidFill>
                  <a:srgbClr val="FFFF00"/>
                </a:solidFill>
                <a:latin typeface="Times New Roman" panose="02020603050405020304" pitchFamily="18" charset="0"/>
                <a:cs typeface="Times New Roman" panose="02020603050405020304" pitchFamily="18" charset="0"/>
              </a:rPr>
              <a:t> – </a:t>
            </a:r>
            <a:r>
              <a:rPr lang="en-US" sz="2800" b="1" i="1" dirty="0" err="1">
                <a:solidFill>
                  <a:srgbClr val="FFFF00"/>
                </a:solidFill>
                <a:latin typeface="Times New Roman" panose="02020603050405020304" pitchFamily="18" charset="0"/>
                <a:cs typeface="Times New Roman" panose="02020603050405020304" pitchFamily="18" charset="0"/>
              </a:rPr>
              <a:t>các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em</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khá</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hăng</a:t>
            </a:r>
            <a:r>
              <a:rPr lang="en-US" sz="2800" b="1" i="1" dirty="0">
                <a:solidFill>
                  <a:srgbClr val="FFFF00"/>
                </a:solidFill>
                <a:latin typeface="Times New Roman" panose="02020603050405020304" pitchFamily="18" charset="0"/>
                <a:cs typeface="Times New Roman" panose="02020603050405020304" pitchFamily="18" charset="0"/>
              </a:rPr>
              <a:t> say, </a:t>
            </a:r>
            <a:r>
              <a:rPr lang="en-US" sz="2800" b="1" i="1" dirty="0" err="1">
                <a:solidFill>
                  <a:srgbClr val="FFFF00"/>
                </a:solidFill>
                <a:latin typeface="Times New Roman" panose="02020603050405020304" pitchFamily="18" charset="0"/>
                <a:cs typeface="Times New Roman" panose="02020603050405020304" pitchFamily="18" charset="0"/>
              </a:rPr>
              <a:t>tập</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trung</a:t>
            </a:r>
            <a:endParaRPr lang="en-US" sz="28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40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D8B7EA-3658-8CC7-F6DA-0EB13E710B8A}"/>
              </a:ext>
            </a:extLst>
          </p:cNvPr>
          <p:cNvSpPr txBox="1"/>
          <p:nvPr/>
        </p:nvSpPr>
        <p:spPr>
          <a:xfrm>
            <a:off x="6453809" y="1491208"/>
            <a:ext cx="5095460" cy="3229346"/>
          </a:xfrm>
          <a:prstGeom prst="rect">
            <a:avLst/>
          </a:prstGeom>
          <a:noFill/>
        </p:spPr>
        <p:txBody>
          <a:bodyPr wrap="square">
            <a:spAutoFit/>
          </a:bodyPr>
          <a:lstStyle/>
          <a:p>
            <a:pPr algn="just">
              <a:lnSpc>
                <a:spcPct val="130000"/>
              </a:lnSpc>
            </a:pPr>
            <a:r>
              <a:rPr lang="pl-PL" sz="3200" dirty="0">
                <a:solidFill>
                  <a:srgbClr val="000000"/>
                </a:solidFill>
                <a:effectLst/>
                <a:latin typeface="Times New Roman" panose="02020603050405020304" pitchFamily="18" charset="0"/>
                <a:ea typeface="Times New Roman" panose="02020603050405020304" pitchFamily="18" charset="0"/>
              </a:rPr>
              <a:t>- Chuẩn bị: GV thiết kế phần nhiệm vụ bài học của ‘bài ứng dụng thực tế tỉ số lượng giác của góc nhọn” để học sinh tham gia chơi.</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0BA4250-EB6E-6559-FFDA-C7E94CE577CC}"/>
              </a:ext>
            </a:extLst>
          </p:cNvPr>
          <p:cNvSpPr txBox="1"/>
          <p:nvPr/>
        </p:nvSpPr>
        <p:spPr>
          <a:xfrm>
            <a:off x="364434" y="295321"/>
            <a:ext cx="10489096" cy="668645"/>
          </a:xfrm>
          <a:prstGeom prst="rect">
            <a:avLst/>
          </a:prstGeom>
          <a:noFill/>
        </p:spPr>
        <p:txBody>
          <a:bodyPr wrap="square">
            <a:spAutoFit/>
          </a:bodyPr>
          <a:lstStyle/>
          <a:p>
            <a:pPr algn="just">
              <a:lnSpc>
                <a:spcPct val="130000"/>
              </a:lnSpc>
            </a:pPr>
            <a:r>
              <a:rPr lang="pl-PL" sz="3200" b="1" i="1" dirty="0">
                <a:solidFill>
                  <a:srgbClr val="000000"/>
                </a:solidFill>
                <a:effectLst/>
                <a:latin typeface="Times New Roman" panose="02020603050405020304" pitchFamily="18" charset="0"/>
                <a:ea typeface="Times New Roman" panose="02020603050405020304" pitchFamily="18" charset="0"/>
              </a:rPr>
              <a:t>Ví dụ minh họa : Trò chơi VƯỢT CHƯỚNG NGẠI VẬT</a:t>
            </a:r>
            <a:endParaRPr lang="en-US" sz="2800" b="1" i="1" dirty="0">
              <a:effectLst/>
              <a:latin typeface="Times New Roman" panose="02020603050405020304" pitchFamily="18" charset="0"/>
              <a:ea typeface="Times New Roman" panose="02020603050405020304" pitchFamily="18" charset="0"/>
            </a:endParaRPr>
          </a:p>
        </p:txBody>
      </p:sp>
      <p:pic>
        <p:nvPicPr>
          <p:cNvPr id="8" name="Graphic 32">
            <a:extLst>
              <a:ext uri="{FF2B5EF4-FFF2-40B4-BE49-F238E27FC236}">
                <a16:creationId xmlns:a16="http://schemas.microsoft.com/office/drawing/2014/main" id="{50B01380-CF20-E53F-9867-60B9AC1EB8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434" y="1480784"/>
            <a:ext cx="5760085" cy="3239770"/>
          </a:xfrm>
          <a:prstGeom prst="rect">
            <a:avLst/>
          </a:prstGeom>
        </p:spPr>
      </p:pic>
    </p:spTree>
    <p:extLst>
      <p:ext uri="{BB962C8B-B14F-4D97-AF65-F5344CB8AC3E}">
        <p14:creationId xmlns:p14="http://schemas.microsoft.com/office/powerpoint/2010/main" val="3180561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85D1B-7BC5-A50E-A1FB-299DCE35F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139013" cy="4041913"/>
          </a:xfrm>
          <a:prstGeom prst="rect">
            <a:avLst/>
          </a:prstGeom>
        </p:spPr>
      </p:pic>
      <p:pic>
        <p:nvPicPr>
          <p:cNvPr id="5" name="Picture 4">
            <a:extLst>
              <a:ext uri="{FF2B5EF4-FFF2-40B4-BE49-F238E27FC236}">
                <a16:creationId xmlns:a16="http://schemas.microsoft.com/office/drawing/2014/main" id="{932DF732-1B9F-3C0C-0E30-0CFF8C2E5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757" y="1060175"/>
            <a:ext cx="6056804" cy="4543024"/>
          </a:xfrm>
          <a:prstGeom prst="rect">
            <a:avLst/>
          </a:prstGeom>
        </p:spPr>
      </p:pic>
      <p:sp>
        <p:nvSpPr>
          <p:cNvPr id="6" name="TextBox 5">
            <a:extLst>
              <a:ext uri="{FF2B5EF4-FFF2-40B4-BE49-F238E27FC236}">
                <a16:creationId xmlns:a16="http://schemas.microsoft.com/office/drawing/2014/main" id="{E0F410A4-828B-AC80-B3FB-79688FFEA65B}"/>
              </a:ext>
            </a:extLst>
          </p:cNvPr>
          <p:cNvSpPr txBox="1"/>
          <p:nvPr/>
        </p:nvSpPr>
        <p:spPr>
          <a:xfrm>
            <a:off x="2569505" y="5797825"/>
            <a:ext cx="6195927" cy="523220"/>
          </a:xfrm>
          <a:prstGeom prst="rect">
            <a:avLst/>
          </a:prstGeom>
          <a:noFill/>
        </p:spPr>
        <p:txBody>
          <a:bodyPr wrap="none" rtlCol="0">
            <a:spAutoFit/>
          </a:bodyPr>
          <a:lstStyle/>
          <a:p>
            <a:r>
              <a:rPr lang="en-US" sz="2800" b="1" i="1" dirty="0" err="1">
                <a:solidFill>
                  <a:srgbClr val="FFFF00"/>
                </a:solidFill>
                <a:latin typeface="Times New Roman" panose="02020603050405020304" pitchFamily="18" charset="0"/>
                <a:cs typeface="Times New Roman" panose="02020603050405020304" pitchFamily="18" charset="0"/>
              </a:rPr>
              <a:t>Biến</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tấu</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hoạt</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động</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nhóm</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thành</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trò</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chơi</a:t>
            </a:r>
            <a:endParaRPr lang="en-US" sz="28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193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31C450-216C-C9C3-ADBA-25E301F90222}"/>
              </a:ext>
            </a:extLst>
          </p:cNvPr>
          <p:cNvSpPr txBox="1"/>
          <p:nvPr/>
        </p:nvSpPr>
        <p:spPr>
          <a:xfrm>
            <a:off x="655981" y="686017"/>
            <a:ext cx="10104783" cy="3697166"/>
          </a:xfrm>
          <a:prstGeom prst="rect">
            <a:avLst/>
          </a:prstGeom>
          <a:noFill/>
        </p:spPr>
        <p:txBody>
          <a:bodyPr wrap="square">
            <a:spAutoFit/>
          </a:bodyPr>
          <a:lstStyle/>
          <a:p>
            <a:pPr algn="just">
              <a:lnSpc>
                <a:spcPct val="150000"/>
              </a:lnSpc>
            </a:pPr>
            <a:r>
              <a:rPr lang="pl-PL" sz="3200" b="1" i="1" dirty="0">
                <a:solidFill>
                  <a:srgbClr val="000000"/>
                </a:solidFill>
                <a:effectLst/>
                <a:latin typeface="Times New Roman" panose="02020603050405020304" pitchFamily="18" charset="0"/>
                <a:ea typeface="Times New Roman" panose="02020603050405020304" pitchFamily="18" charset="0"/>
              </a:rPr>
              <a:t>+ Tác dụng của trò chơi</a:t>
            </a:r>
            <a:r>
              <a:rPr lang="pl-PL" sz="3200" i="1" dirty="0">
                <a:solidFill>
                  <a:srgbClr val="000000"/>
                </a:solidFill>
                <a:effectLst/>
                <a:latin typeface="Times New Roman" panose="02020603050405020304" pitchFamily="18" charset="0"/>
                <a:ea typeface="Times New Roman" panose="02020603050405020304" pitchFamily="18" charset="0"/>
              </a:rPr>
              <a:t>:</a:t>
            </a:r>
            <a:r>
              <a:rPr lang="pl-PL" sz="3200" dirty="0">
                <a:solidFill>
                  <a:srgbClr val="000000"/>
                </a:solidFill>
                <a:effectLst/>
                <a:latin typeface="Times New Roman" panose="02020603050405020304" pitchFamily="18" charset="0"/>
                <a:ea typeface="Times New Roman" panose="02020603050405020304" pitchFamily="18" charset="0"/>
              </a:rPr>
              <a:t> Qua trò chơi này, giúp học sinh tự nhận biết được nhiệm vụ cần đạt và thảo luận tìm ra phương án để giải quyết nhiệm vụ đó, giáo viên nắm được trình độ nhận thức hiện tại của học sinh mà đưa ra các yêu cầu cao hơn hướng đến vùng phát triển gần nhất.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355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C63D2-4F1A-7C55-C182-D35B7655DBCB}"/>
              </a:ext>
            </a:extLst>
          </p:cNvPr>
          <p:cNvSpPr txBox="1"/>
          <p:nvPr/>
        </p:nvSpPr>
        <p:spPr>
          <a:xfrm>
            <a:off x="642729" y="268817"/>
            <a:ext cx="6135756" cy="668645"/>
          </a:xfrm>
          <a:prstGeom prst="rect">
            <a:avLst/>
          </a:prstGeom>
          <a:solidFill>
            <a:srgbClr val="92D050"/>
          </a:solidFill>
        </p:spPr>
        <p:txBody>
          <a:bodyPr wrap="square">
            <a:spAutoFit/>
          </a:bodyPr>
          <a:lstStyle/>
          <a:p>
            <a:pPr algn="just">
              <a:lnSpc>
                <a:spcPct val="130000"/>
              </a:lnSpc>
            </a:pPr>
            <a:r>
              <a:rPr lang="pl-PL" sz="3200" b="1" dirty="0">
                <a:solidFill>
                  <a:srgbClr val="000000"/>
                </a:solidFill>
                <a:effectLst/>
                <a:latin typeface="Times New Roman" panose="02020603050405020304" pitchFamily="18" charset="0"/>
                <a:ea typeface="Times New Roman" panose="02020603050405020304" pitchFamily="18" charset="0"/>
              </a:rPr>
              <a:t> Nhóm trò chơi củng cố, ôn tập</a:t>
            </a:r>
            <a:r>
              <a:rPr lang="pl-PL" sz="32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2F591266-86D6-2322-C237-E65CF4D135B3}"/>
              </a:ext>
            </a:extLst>
          </p:cNvPr>
          <p:cNvSpPr txBox="1"/>
          <p:nvPr/>
        </p:nvSpPr>
        <p:spPr>
          <a:xfrm>
            <a:off x="218659" y="1652523"/>
            <a:ext cx="10899915" cy="1460849"/>
          </a:xfrm>
          <a:prstGeom prst="rect">
            <a:avLst/>
          </a:prstGeom>
          <a:noFill/>
        </p:spPr>
        <p:txBody>
          <a:bodyPr wrap="square">
            <a:spAutoFit/>
          </a:bodyPr>
          <a:lstStyle/>
          <a:p>
            <a:pPr algn="just">
              <a:lnSpc>
                <a:spcPct val="130000"/>
              </a:lnSpc>
            </a:pPr>
            <a:r>
              <a:rPr lang="pl-PL" sz="3600" dirty="0">
                <a:solidFill>
                  <a:srgbClr val="000000"/>
                </a:solidFill>
                <a:effectLst/>
                <a:latin typeface="Times New Roman" panose="02020603050405020304" pitchFamily="18" charset="0"/>
                <a:ea typeface="Times New Roman" panose="02020603050405020304" pitchFamily="18" charset="0"/>
              </a:rPr>
              <a:t>+ Những trò chơi trong nhóm này được sử dụng sau khi học sinh đã được học một nội dung kiến thức của bài học.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04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D593BF-FDFC-3F81-B05B-1015481504FD}"/>
              </a:ext>
            </a:extLst>
          </p:cNvPr>
          <p:cNvSpPr txBox="1"/>
          <p:nvPr/>
        </p:nvSpPr>
        <p:spPr>
          <a:xfrm>
            <a:off x="599661" y="427842"/>
            <a:ext cx="10992678" cy="668645"/>
          </a:xfrm>
          <a:prstGeom prst="rect">
            <a:avLst/>
          </a:prstGeom>
          <a:noFill/>
        </p:spPr>
        <p:txBody>
          <a:bodyPr wrap="square">
            <a:spAutoFit/>
          </a:bodyPr>
          <a:lstStyle/>
          <a:p>
            <a:pPr algn="just">
              <a:lnSpc>
                <a:spcPct val="130000"/>
              </a:lnSpc>
            </a:pPr>
            <a:r>
              <a:rPr lang="pl-PL" sz="3200" b="1" i="1" dirty="0">
                <a:solidFill>
                  <a:srgbClr val="000000"/>
                </a:solidFill>
                <a:effectLst/>
                <a:latin typeface="Times New Roman" panose="02020603050405020304" pitchFamily="18" charset="0"/>
                <a:ea typeface="Times New Roman" panose="02020603050405020304" pitchFamily="18" charset="0"/>
              </a:rPr>
              <a:t>Ví dụ minh họa: Trò chơi: CÙNG NHAU DU LỊCH</a:t>
            </a:r>
            <a:endParaRPr lang="en-US" sz="2800" b="1" i="1" dirty="0">
              <a:effectLst/>
              <a:latin typeface="Times New Roman" panose="02020603050405020304" pitchFamily="18" charset="0"/>
              <a:ea typeface="Times New Roman" panose="02020603050405020304" pitchFamily="18" charset="0"/>
            </a:endParaRPr>
          </a:p>
        </p:txBody>
      </p:sp>
      <p:pic>
        <p:nvPicPr>
          <p:cNvPr id="6" name="Graphic 34">
            <a:extLst>
              <a:ext uri="{FF2B5EF4-FFF2-40B4-BE49-F238E27FC236}">
                <a16:creationId xmlns:a16="http://schemas.microsoft.com/office/drawing/2014/main" id="{249EA4E5-478A-C0DE-C3A9-37DD9470B5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840" y="1475477"/>
            <a:ext cx="5100320" cy="2873375"/>
          </a:xfrm>
          <a:prstGeom prst="rect">
            <a:avLst/>
          </a:prstGeom>
        </p:spPr>
      </p:pic>
      <p:sp>
        <p:nvSpPr>
          <p:cNvPr id="8" name="TextBox 7">
            <a:extLst>
              <a:ext uri="{FF2B5EF4-FFF2-40B4-BE49-F238E27FC236}">
                <a16:creationId xmlns:a16="http://schemas.microsoft.com/office/drawing/2014/main" id="{54F9420E-2A2F-2E58-1AB7-00686CEF5379}"/>
              </a:ext>
            </a:extLst>
          </p:cNvPr>
          <p:cNvSpPr txBox="1"/>
          <p:nvPr/>
        </p:nvSpPr>
        <p:spPr>
          <a:xfrm>
            <a:off x="6593842" y="1475477"/>
            <a:ext cx="4692813" cy="1716880"/>
          </a:xfrm>
          <a:prstGeom prst="rect">
            <a:avLst/>
          </a:prstGeom>
          <a:noFill/>
        </p:spPr>
        <p:txBody>
          <a:bodyPr wrap="square">
            <a:spAutoFit/>
          </a:bodyPr>
          <a:lstStyle/>
          <a:p>
            <a:pPr algn="just">
              <a:lnSpc>
                <a:spcPct val="13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pl-PL" sz="2800" dirty="0">
                <a:solidFill>
                  <a:srgbClr val="000000"/>
                </a:solidFill>
                <a:effectLst/>
                <a:latin typeface="Times New Roman" panose="02020603050405020304" pitchFamily="18" charset="0"/>
                <a:ea typeface="Times New Roman" panose="02020603050405020304" pitchFamily="18" charset="0"/>
              </a:rPr>
              <a:t>- Chuẩn bị: Để củng cố bài :TỈ SỐ LƯỢNG GIÁC CỦA GÓC NHỌN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90739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3">
            <a:extLst>
              <a:ext uri="{FF2B5EF4-FFF2-40B4-BE49-F238E27FC236}">
                <a16:creationId xmlns:a16="http://schemas.microsoft.com/office/drawing/2014/main" id="{A45B6EF3-757E-FEEA-DB7D-95C7877721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234" y="900485"/>
            <a:ext cx="5735982" cy="3230880"/>
          </a:xfrm>
          <a:prstGeom prst="rect">
            <a:avLst/>
          </a:prstGeom>
        </p:spPr>
      </p:pic>
      <p:sp>
        <p:nvSpPr>
          <p:cNvPr id="6" name="TextBox 5">
            <a:extLst>
              <a:ext uri="{FF2B5EF4-FFF2-40B4-BE49-F238E27FC236}">
                <a16:creationId xmlns:a16="http://schemas.microsoft.com/office/drawing/2014/main" id="{7364E32F-0A6B-F3EF-00B9-54D849A27258}"/>
              </a:ext>
            </a:extLst>
          </p:cNvPr>
          <p:cNvSpPr txBox="1"/>
          <p:nvPr/>
        </p:nvSpPr>
        <p:spPr>
          <a:xfrm>
            <a:off x="6294785" y="634117"/>
            <a:ext cx="5155093" cy="4517647"/>
          </a:xfrm>
          <a:prstGeom prst="rect">
            <a:avLst/>
          </a:prstGeom>
          <a:noFill/>
        </p:spPr>
        <p:txBody>
          <a:bodyPr wrap="square">
            <a:spAutoFit/>
          </a:bodyPr>
          <a:lstStyle/>
          <a:p>
            <a:pPr algn="just" fontAlgn="base">
              <a:lnSpc>
                <a:spcPct val="130000"/>
              </a:lnSpc>
            </a:pPr>
            <a:r>
              <a:rPr lang="pl-PL" sz="2800" dirty="0">
                <a:effectLst/>
                <a:latin typeface="Times New Roman" panose="02020603050405020304" pitchFamily="18" charset="0"/>
                <a:ea typeface="Times New Roman" panose="02020603050405020304" pitchFamily="18" charset="0"/>
              </a:rPr>
              <a:t>- Cách chơi:  Cho học sinh chọn một trong 4 nơi muốn đến là Hà Nội, Huế, Nghệ An, Cà Mau, mỗi nơi sẽ là một câu hỏi trắc nghiệm. Học sinh trả lời đúng 1 ô tranh sẽ mở ra. Kết thúc 4 câu trắc nghiệm hs sẽ đoán địa danh trong bức tranh.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1051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34BA5E-9EC5-B086-AD10-02E22EB012CE}"/>
              </a:ext>
            </a:extLst>
          </p:cNvPr>
          <p:cNvSpPr txBox="1"/>
          <p:nvPr/>
        </p:nvSpPr>
        <p:spPr>
          <a:xfrm>
            <a:off x="304800" y="1366458"/>
            <a:ext cx="10972800" cy="2589170"/>
          </a:xfrm>
          <a:prstGeom prst="rect">
            <a:avLst/>
          </a:prstGeom>
          <a:noFill/>
        </p:spPr>
        <p:txBody>
          <a:bodyPr wrap="square">
            <a:spAutoFit/>
          </a:bodyPr>
          <a:lstStyle/>
          <a:p>
            <a:pPr algn="just" fontAlgn="base">
              <a:lnSpc>
                <a:spcPct val="130000"/>
              </a:lnSpc>
            </a:pPr>
            <a:r>
              <a:rPr lang="pl-PL" sz="3200" b="1" dirty="0">
                <a:effectLst/>
                <a:latin typeface="Times New Roman" panose="02020603050405020304" pitchFamily="18" charset="0"/>
                <a:ea typeface="Times New Roman" panose="02020603050405020304" pitchFamily="18" charset="0"/>
              </a:rPr>
              <a:t>+ Tác dụng của trò chơi: </a:t>
            </a:r>
            <a:endParaRPr lang="en-US" sz="3200" b="1" dirty="0">
              <a:effectLst/>
              <a:latin typeface="Times New Roman" panose="02020603050405020304" pitchFamily="18" charset="0"/>
              <a:ea typeface="Times New Roman" panose="02020603050405020304" pitchFamily="18" charset="0"/>
            </a:endParaRPr>
          </a:p>
          <a:p>
            <a:pPr algn="just" fontAlgn="base">
              <a:lnSpc>
                <a:spcPct val="130000"/>
              </a:lnSpc>
            </a:pPr>
            <a:r>
              <a:rPr lang="pl-PL" sz="3200" dirty="0">
                <a:effectLst/>
                <a:latin typeface="Times New Roman" panose="02020603050405020304" pitchFamily="18" charset="0"/>
                <a:ea typeface="Times New Roman" panose="02020603050405020304" pitchFamily="18" charset="0"/>
              </a:rPr>
              <a:t>Qua trò chơi này, giúp học sinh củng cố được kiến thức của bài dạy, thông qua trò chơi học sinh còn tìm hiểu thêm được về kiến thức địa danh lịch sử địa phương.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3493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C3BA9A-B4E8-4EBD-61AB-A1A876FD1B81}"/>
              </a:ext>
            </a:extLst>
          </p:cNvPr>
          <p:cNvSpPr txBox="1"/>
          <p:nvPr/>
        </p:nvSpPr>
        <p:spPr>
          <a:xfrm>
            <a:off x="563217" y="246679"/>
            <a:ext cx="10807148" cy="1479059"/>
          </a:xfrm>
          <a:prstGeom prst="rect">
            <a:avLst/>
          </a:prstGeom>
          <a:solidFill>
            <a:srgbClr val="FF00FF"/>
          </a:solidFill>
        </p:spPr>
        <p:txBody>
          <a:bodyPr wrap="square">
            <a:spAutoFit/>
          </a:bodyPr>
          <a:lstStyle/>
          <a:p>
            <a:pPr>
              <a:lnSpc>
                <a:spcPct val="150000"/>
              </a:lnSpc>
            </a:pPr>
            <a:r>
              <a:rPr lang="en-US" sz="3200" b="1" i="1" dirty="0" err="1">
                <a:effectLst/>
                <a:latin typeface="Times New Roman" panose="02020603050405020304" pitchFamily="18" charset="0"/>
                <a:ea typeface="Times New Roman" panose="02020603050405020304" pitchFamily="18" charset="0"/>
              </a:rPr>
              <a:t>Biện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pháp</a:t>
            </a:r>
            <a:r>
              <a:rPr lang="en-US" sz="3200" b="1" i="1" dirty="0">
                <a:effectLst/>
                <a:latin typeface="Times New Roman" panose="02020603050405020304" pitchFamily="18" charset="0"/>
                <a:ea typeface="Times New Roman" panose="02020603050405020304" pitchFamily="18" charset="0"/>
              </a:rPr>
              <a:t> </a:t>
            </a:r>
            <a:r>
              <a:rPr lang="pl-PL" sz="3200" b="1" i="1" dirty="0">
                <a:effectLst/>
                <a:latin typeface="Times New Roman" panose="02020603050405020304" pitchFamily="18" charset="0"/>
                <a:ea typeface="Times New Roman" panose="02020603050405020304" pitchFamily="18" charset="0"/>
              </a:rPr>
              <a:t>2. Biện pháp xây dựng tiết dạy thông qua hoạt động trò chơi tạo sản phẩm học tập sáng tạo.</a:t>
            </a:r>
            <a:endParaRPr lang="en-US" sz="3200" dirty="0"/>
          </a:p>
        </p:txBody>
      </p:sp>
      <p:sp>
        <p:nvSpPr>
          <p:cNvPr id="9" name="TextBox 8">
            <a:extLst>
              <a:ext uri="{FF2B5EF4-FFF2-40B4-BE49-F238E27FC236}">
                <a16:creationId xmlns:a16="http://schemas.microsoft.com/office/drawing/2014/main" id="{DEEAD8F2-6C76-037D-E01F-208B7AB27E9B}"/>
              </a:ext>
            </a:extLst>
          </p:cNvPr>
          <p:cNvSpPr txBox="1"/>
          <p:nvPr/>
        </p:nvSpPr>
        <p:spPr>
          <a:xfrm>
            <a:off x="152400" y="1828453"/>
            <a:ext cx="10807148" cy="2219838"/>
          </a:xfrm>
          <a:prstGeom prst="rect">
            <a:avLst/>
          </a:prstGeom>
          <a:noFill/>
        </p:spPr>
        <p:txBody>
          <a:bodyPr wrap="square">
            <a:spAutoFit/>
          </a:bodyPr>
          <a:lstStyle/>
          <a:p>
            <a:pPr indent="457200" algn="just">
              <a:lnSpc>
                <a:spcPct val="150000"/>
              </a:lnSpc>
            </a:pPr>
            <a:r>
              <a:rPr lang="pl-PL" sz="3200" dirty="0">
                <a:solidFill>
                  <a:srgbClr val="000000"/>
                </a:solidFill>
                <a:effectLst/>
                <a:latin typeface="Times New Roman" panose="02020603050405020304" pitchFamily="18" charset="0"/>
                <a:ea typeface="Times New Roman" panose="02020603050405020304" pitchFamily="18" charset="0"/>
              </a:rPr>
              <a:t>+ Xây dựng tiết dạy dựa trên </a:t>
            </a:r>
            <a:r>
              <a:rPr lang="pl-PL" sz="3200" dirty="0">
                <a:solidFill>
                  <a:srgbClr val="333333"/>
                </a:solidFill>
                <a:effectLst/>
                <a:latin typeface="Times New Roman" panose="02020603050405020304" pitchFamily="18" charset="0"/>
                <a:ea typeface="Times New Roman" panose="02020603050405020304" pitchFamily="18" charset="0"/>
              </a:rPr>
              <a:t>phương pháp dạy học tích cực kết hợp với các hoạt động thực hành, trải nghiệm tạo ra các sản phẩm học tập thông qua hoạt động trò chơi.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85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C3BA9A-B4E8-4EBD-61AB-A1A876FD1B81}"/>
              </a:ext>
            </a:extLst>
          </p:cNvPr>
          <p:cNvSpPr txBox="1"/>
          <p:nvPr/>
        </p:nvSpPr>
        <p:spPr>
          <a:xfrm>
            <a:off x="563217" y="246679"/>
            <a:ext cx="10807148" cy="1479059"/>
          </a:xfrm>
          <a:prstGeom prst="rect">
            <a:avLst/>
          </a:prstGeom>
          <a:solidFill>
            <a:srgbClr val="FF00FF"/>
          </a:solidFill>
        </p:spPr>
        <p:txBody>
          <a:bodyPr wrap="square">
            <a:spAutoFit/>
          </a:bodyPr>
          <a:lstStyle/>
          <a:p>
            <a:pPr>
              <a:lnSpc>
                <a:spcPct val="150000"/>
              </a:lnSpc>
            </a:pPr>
            <a:r>
              <a:rPr lang="en-US" sz="3200" b="1" i="1" dirty="0" err="1">
                <a:effectLst/>
                <a:latin typeface="Times New Roman" panose="02020603050405020304" pitchFamily="18" charset="0"/>
                <a:ea typeface="Times New Roman" panose="02020603050405020304" pitchFamily="18" charset="0"/>
              </a:rPr>
              <a:t>Biện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pháp</a:t>
            </a:r>
            <a:r>
              <a:rPr lang="en-US" sz="3200" b="1" i="1" dirty="0">
                <a:effectLst/>
                <a:latin typeface="Times New Roman" panose="02020603050405020304" pitchFamily="18" charset="0"/>
                <a:ea typeface="Times New Roman" panose="02020603050405020304" pitchFamily="18" charset="0"/>
              </a:rPr>
              <a:t> </a:t>
            </a:r>
            <a:r>
              <a:rPr lang="pl-PL" sz="3200" b="1" i="1" dirty="0">
                <a:effectLst/>
                <a:latin typeface="Times New Roman" panose="02020603050405020304" pitchFamily="18" charset="0"/>
                <a:ea typeface="Times New Roman" panose="02020603050405020304" pitchFamily="18" charset="0"/>
              </a:rPr>
              <a:t>2. Biện pháp xây dựng tiết dạy thông qua hoạt động trò chơi tạo sản phẩm học tập sáng tạo.</a:t>
            </a:r>
            <a:endParaRPr lang="en-US" sz="3200" dirty="0"/>
          </a:p>
        </p:txBody>
      </p:sp>
      <p:sp>
        <p:nvSpPr>
          <p:cNvPr id="11" name="TextBox 10">
            <a:extLst>
              <a:ext uri="{FF2B5EF4-FFF2-40B4-BE49-F238E27FC236}">
                <a16:creationId xmlns:a16="http://schemas.microsoft.com/office/drawing/2014/main" id="{B5B3F2A9-943B-7C80-C102-55E423B1DE5D}"/>
              </a:ext>
            </a:extLst>
          </p:cNvPr>
          <p:cNvSpPr txBox="1"/>
          <p:nvPr/>
        </p:nvSpPr>
        <p:spPr>
          <a:xfrm>
            <a:off x="298173" y="1886684"/>
            <a:ext cx="10807147" cy="3695050"/>
          </a:xfrm>
          <a:prstGeom prst="rect">
            <a:avLst/>
          </a:prstGeom>
          <a:noFill/>
        </p:spPr>
        <p:txBody>
          <a:bodyPr wrap="square">
            <a:spAutoFit/>
          </a:bodyPr>
          <a:lstStyle/>
          <a:p>
            <a:pPr algn="just">
              <a:lnSpc>
                <a:spcPct val="150000"/>
              </a:lnSpc>
            </a:pPr>
            <a:r>
              <a:rPr lang="pl-PL" sz="3200" dirty="0">
                <a:solidFill>
                  <a:srgbClr val="333333"/>
                </a:solidFill>
                <a:effectLst/>
                <a:latin typeface="Times New Roman" panose="02020603050405020304" pitchFamily="18" charset="0"/>
                <a:ea typeface="Times New Roman" panose="02020603050405020304" pitchFamily="18" charset="0"/>
              </a:rPr>
              <a:t>+ Khi được tạo ra sản phẩm học tập từ kiến thức đã học, học sinh phát huy được khả năng sáng tạo, đồng thời kích thích sự tìm tòi khám phá, sự hứng khởi trong học tập nhưng vẫn đảm bảo việc nắm bắt kiến thức, giúp các em thật sự tương tác với môn học và học vì yêu thích. </a:t>
            </a:r>
            <a:endParaRPr lang="en-US" sz="3200" dirty="0"/>
          </a:p>
        </p:txBody>
      </p:sp>
    </p:spTree>
    <p:extLst>
      <p:ext uri="{BB962C8B-B14F-4D97-AF65-F5344CB8AC3E}">
        <p14:creationId xmlns:p14="http://schemas.microsoft.com/office/powerpoint/2010/main" val="407113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E26E77-305A-D8EE-C9AC-ABD19C402CDF}"/>
              </a:ext>
            </a:extLst>
          </p:cNvPr>
          <p:cNvSpPr txBox="1"/>
          <p:nvPr/>
        </p:nvSpPr>
        <p:spPr>
          <a:xfrm>
            <a:off x="357809" y="604673"/>
            <a:ext cx="10986053" cy="3697166"/>
          </a:xfrm>
          <a:prstGeom prst="rect">
            <a:avLst/>
          </a:prstGeom>
          <a:noFill/>
        </p:spPr>
        <p:txBody>
          <a:bodyPr wrap="square">
            <a:spAutoFit/>
          </a:bodyPr>
          <a:lstStyle/>
          <a:p>
            <a:pPr>
              <a:lnSpc>
                <a:spcPct val="150000"/>
              </a:lnSpc>
            </a:pPr>
            <a:r>
              <a:rPr lang="pl-PL" sz="3200" b="1" i="1" dirty="0">
                <a:solidFill>
                  <a:srgbClr val="000000"/>
                </a:solidFill>
                <a:effectLst/>
                <a:latin typeface="Times New Roman" panose="02020603050405020304" pitchFamily="18" charset="0"/>
                <a:ea typeface="Times New Roman" panose="02020603050405020304" pitchFamily="18" charset="0"/>
              </a:rPr>
              <a:t>Trò chơi minh họa:  THỬ TÀI HỌA SỸ</a:t>
            </a:r>
            <a:endParaRPr lang="en-US" sz="3200" b="1" i="1" dirty="0">
              <a:effectLst/>
              <a:latin typeface="Times New Roman" panose="02020603050405020304" pitchFamily="18" charset="0"/>
              <a:ea typeface="Times New Roman" panose="02020603050405020304" pitchFamily="18" charset="0"/>
            </a:endParaRPr>
          </a:p>
          <a:p>
            <a:pPr algn="just">
              <a:lnSpc>
                <a:spcPct val="150000"/>
              </a:lnSpc>
            </a:pPr>
            <a:r>
              <a:rPr lang="pl-PL" sz="3200" dirty="0">
                <a:solidFill>
                  <a:srgbClr val="000000"/>
                </a:solidFill>
                <a:effectLst/>
                <a:latin typeface="Times New Roman" panose="02020603050405020304" pitchFamily="18" charset="0"/>
                <a:ea typeface="Times New Roman" panose="02020603050405020304" pitchFamily="18" charset="0"/>
              </a:rPr>
              <a:t>Vẽ tranh:  Xác định tâm và bán kính của chiếc đĩa, sử dụng tính chất đối xứng tạo các hoạ tiết trang trí hình tròn,... </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pl-PL" sz="3200" dirty="0">
                <a:solidFill>
                  <a:srgbClr val="000000"/>
                </a:solidFill>
                <a:effectLst/>
                <a:latin typeface="Times New Roman" panose="02020603050405020304" pitchFamily="18" charset="0"/>
                <a:ea typeface="Times New Roman" panose="02020603050405020304" pitchFamily="18" charset="0"/>
              </a:rPr>
              <a:t>+ Chuẩn bị: GV: Một số đĩa giấy</a:t>
            </a:r>
            <a:endParaRPr lang="en-US" sz="3200" dirty="0">
              <a:effectLst/>
              <a:latin typeface="Times New Roman" panose="02020603050405020304" pitchFamily="18" charset="0"/>
              <a:ea typeface="Times New Roman" panose="02020603050405020304" pitchFamily="18" charset="0"/>
            </a:endParaRPr>
          </a:p>
          <a:p>
            <a:pPr algn="just">
              <a:lnSpc>
                <a:spcPct val="150000"/>
              </a:lnSpc>
            </a:pPr>
            <a:r>
              <a:rPr lang="pl-PL" sz="3200" dirty="0">
                <a:solidFill>
                  <a:srgbClr val="000000"/>
                </a:solidFill>
                <a:effectLst/>
                <a:latin typeface="Times New Roman" panose="02020603050405020304" pitchFamily="18" charset="0"/>
                <a:ea typeface="Times New Roman" panose="02020603050405020304" pitchFamily="18" charset="0"/>
              </a:rPr>
              <a:t>HS: Bút, bút chì, thước kẻ, bút màu,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3718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06012E-84B6-7A87-E466-CFBFFD28B6A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96618" y="324069"/>
            <a:ext cx="3654408" cy="4872545"/>
          </a:xfrm>
        </p:spPr>
      </p:pic>
      <p:pic>
        <p:nvPicPr>
          <p:cNvPr id="9" name="Picture 8">
            <a:extLst>
              <a:ext uri="{FF2B5EF4-FFF2-40B4-BE49-F238E27FC236}">
                <a16:creationId xmlns:a16="http://schemas.microsoft.com/office/drawing/2014/main" id="{8406702E-EF97-0D85-52A0-24F4C4452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6473"/>
            <a:ext cx="3950804" cy="5267739"/>
          </a:xfrm>
          <a:prstGeom prst="rect">
            <a:avLst/>
          </a:prstGeom>
        </p:spPr>
      </p:pic>
      <p:sp>
        <p:nvSpPr>
          <p:cNvPr id="10" name="TextBox 9">
            <a:extLst>
              <a:ext uri="{FF2B5EF4-FFF2-40B4-BE49-F238E27FC236}">
                <a16:creationId xmlns:a16="http://schemas.microsoft.com/office/drawing/2014/main" id="{858C93B9-90E6-DD0E-2540-2BDC00E1AA29}"/>
              </a:ext>
            </a:extLst>
          </p:cNvPr>
          <p:cNvSpPr txBox="1"/>
          <p:nvPr/>
        </p:nvSpPr>
        <p:spPr>
          <a:xfrm>
            <a:off x="2056272" y="5778738"/>
            <a:ext cx="8079456" cy="523220"/>
          </a:xfrm>
          <a:prstGeom prst="rect">
            <a:avLst/>
          </a:prstGeom>
          <a:noFill/>
        </p:spPr>
        <p:txBody>
          <a:bodyPr wrap="none" rtlCol="0">
            <a:spAutoFit/>
          </a:bodyPr>
          <a:lstStyle/>
          <a:p>
            <a:r>
              <a:rPr lang="en-US" sz="2800" b="1" i="1" dirty="0">
                <a:solidFill>
                  <a:srgbClr val="FFFF00"/>
                </a:solidFill>
                <a:latin typeface="Times New Roman" panose="02020603050405020304" pitchFamily="18" charset="0"/>
                <a:cs typeface="Times New Roman" panose="02020603050405020304" pitchFamily="18" charset="0"/>
              </a:rPr>
              <a:t>Cho </a:t>
            </a:r>
            <a:r>
              <a:rPr lang="en-US" sz="2800" b="1" i="1" dirty="0" err="1">
                <a:solidFill>
                  <a:srgbClr val="FFFF00"/>
                </a:solidFill>
                <a:latin typeface="Times New Roman" panose="02020603050405020304" pitchFamily="18" charset="0"/>
                <a:cs typeface="Times New Roman" panose="02020603050405020304" pitchFamily="18" charset="0"/>
              </a:rPr>
              <a:t>đến</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khi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Học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sinh</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ngủ</a:t>
            </a:r>
            <a:r>
              <a:rPr lang="en-US" sz="2800" b="1" i="1" dirty="0">
                <a:solidFill>
                  <a:srgbClr val="FFFF00"/>
                </a:solidFill>
                <a:latin typeface="Times New Roman" panose="02020603050405020304" pitchFamily="18" charset="0"/>
                <a:cs typeface="Times New Roman" panose="02020603050405020304" pitchFamily="18" charset="0"/>
              </a:rPr>
              <a:t> say </a:t>
            </a:r>
            <a:r>
              <a:rPr lang="en-US" sz="2800" b="1" i="1" dirty="0" err="1">
                <a:solidFill>
                  <a:srgbClr val="FFFF00"/>
                </a:solidFill>
                <a:latin typeface="Times New Roman" panose="02020603050405020304" pitchFamily="18" charset="0"/>
                <a:cs typeface="Times New Roman" panose="02020603050405020304" pitchFamily="18" charset="0"/>
              </a:rPr>
              <a:t>sưa</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trong</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tiết</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học</a:t>
            </a:r>
            <a:endParaRPr lang="en-US" sz="28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931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185CBF-F3FE-F41F-6CAB-92374B0352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42" y="107025"/>
            <a:ext cx="4356100" cy="4603115"/>
          </a:xfrm>
          <a:prstGeom prst="rect">
            <a:avLst/>
          </a:prstGeom>
        </p:spPr>
      </p:pic>
      <p:pic>
        <p:nvPicPr>
          <p:cNvPr id="5" name="Picture 4">
            <a:extLst>
              <a:ext uri="{FF2B5EF4-FFF2-40B4-BE49-F238E27FC236}">
                <a16:creationId xmlns:a16="http://schemas.microsoft.com/office/drawing/2014/main" id="{0D8AFE0D-D98E-AAD3-6F79-82E9D163F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968" y="212702"/>
            <a:ext cx="5506128" cy="5416435"/>
          </a:xfrm>
          <a:prstGeom prst="rect">
            <a:avLst/>
          </a:prstGeom>
        </p:spPr>
      </p:pic>
      <p:sp>
        <p:nvSpPr>
          <p:cNvPr id="2" name="TextBox 1">
            <a:extLst>
              <a:ext uri="{FF2B5EF4-FFF2-40B4-BE49-F238E27FC236}">
                <a16:creationId xmlns:a16="http://schemas.microsoft.com/office/drawing/2014/main" id="{163829DC-B204-2A71-7213-B77397F12298}"/>
              </a:ext>
            </a:extLst>
          </p:cNvPr>
          <p:cNvSpPr txBox="1"/>
          <p:nvPr/>
        </p:nvSpPr>
        <p:spPr>
          <a:xfrm>
            <a:off x="3633281" y="5765485"/>
            <a:ext cx="5809604" cy="523220"/>
          </a:xfrm>
          <a:prstGeom prst="rect">
            <a:avLst/>
          </a:prstGeom>
          <a:noFill/>
        </p:spPr>
        <p:txBody>
          <a:bodyPr wrap="none" rtlCol="0">
            <a:spAutoFit/>
          </a:bodyPr>
          <a:lstStyle/>
          <a:p>
            <a:r>
              <a:rPr lang="en-US" sz="2800" b="1" i="1" dirty="0" err="1">
                <a:solidFill>
                  <a:srgbClr val="FFFF00"/>
                </a:solidFill>
                <a:latin typeface="Times New Roman" panose="02020603050405020304" pitchFamily="18" charset="0"/>
                <a:cs typeface="Times New Roman" panose="02020603050405020304" pitchFamily="18" charset="0"/>
              </a:rPr>
              <a:t>Học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sinh</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tham</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gia</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thực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hành</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trên</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lớp</a:t>
            </a:r>
            <a:endParaRPr lang="en-US" sz="28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59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6C09E-EF2F-00B6-CBE7-A4463A8E843E}"/>
              </a:ext>
            </a:extLst>
          </p:cNvPr>
          <p:cNvSpPr txBox="1"/>
          <p:nvPr/>
        </p:nvSpPr>
        <p:spPr>
          <a:xfrm>
            <a:off x="132523" y="463921"/>
            <a:ext cx="11343859" cy="4509696"/>
          </a:xfrm>
          <a:prstGeom prst="rect">
            <a:avLst/>
          </a:prstGeom>
          <a:noFill/>
        </p:spPr>
        <p:txBody>
          <a:bodyPr wrap="square">
            <a:spAutoFit/>
          </a:bodyPr>
          <a:lstStyle/>
          <a:p>
            <a:pPr>
              <a:lnSpc>
                <a:spcPct val="13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Tác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dụng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trò</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chơi</a:t>
            </a:r>
            <a:r>
              <a:rPr lang="en-US" sz="3200" b="1" i="1" dirty="0">
                <a:effectLst/>
                <a:latin typeface="Times New Roman" panose="02020603050405020304" pitchFamily="18" charset="0"/>
                <a:ea typeface="Times New Roman" panose="02020603050405020304" pitchFamily="18" charset="0"/>
              </a:rPr>
              <a:t>:</a:t>
            </a:r>
          </a:p>
          <a:p>
            <a:pPr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định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đường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tròn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tâm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trục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tròn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phổ</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thực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tế</a:t>
            </a:r>
            <a:r>
              <a:rPr lang="en-US" sz="3200" dirty="0">
                <a:effectLst/>
                <a:latin typeface="Times New Roman" panose="02020603050405020304" pitchFamily="18" charset="0"/>
                <a:ea typeface="Times New Roman" panose="02020603050405020304" pitchFamily="18" charset="0"/>
              </a:rPr>
              <a:t>.</a:t>
            </a:r>
          </a:p>
          <a:p>
            <a:pPr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thích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thú</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trang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trí</a:t>
            </a:r>
            <a:r>
              <a:rPr lang="en-US" sz="3200" dirty="0">
                <a:effectLst/>
                <a:latin typeface="Times New Roman" panose="02020603050405020304" pitchFamily="18" charset="0"/>
                <a:ea typeface="Times New Roman" panose="02020603050405020304" pitchFamily="18" charset="0"/>
              </a:rPr>
              <a:t>.</a:t>
            </a:r>
          </a:p>
          <a:p>
            <a:pPr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Rèn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năng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tự</a:t>
            </a:r>
            <a:r>
              <a:rPr lang="en-US" sz="3200" dirty="0">
                <a:effectLst/>
                <a:latin typeface="Times New Roman" panose="02020603050405020304" pitchFamily="18" charset="0"/>
                <a:ea typeface="Times New Roman" panose="02020603050405020304" pitchFamily="18" charset="0"/>
              </a:rPr>
              <a:t> tin, </a:t>
            </a:r>
            <a:r>
              <a:rPr lang="en-US" sz="3200" dirty="0" err="1">
                <a:effectLst/>
                <a:latin typeface="Times New Roman" panose="02020603050405020304" pitchFamily="18" charset="0"/>
                <a:ea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94395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4C2073-BD25-CB30-A475-92F2B44EEE83}"/>
              </a:ext>
            </a:extLst>
          </p:cNvPr>
          <p:cNvSpPr txBox="1"/>
          <p:nvPr/>
        </p:nvSpPr>
        <p:spPr>
          <a:xfrm>
            <a:off x="430697" y="50033"/>
            <a:ext cx="6135756" cy="668645"/>
          </a:xfrm>
          <a:prstGeom prst="rect">
            <a:avLst/>
          </a:prstGeom>
          <a:noFill/>
        </p:spPr>
        <p:txBody>
          <a:bodyPr wrap="square">
            <a:spAutoFit/>
          </a:bodyPr>
          <a:lstStyle/>
          <a:p>
            <a:pPr algn="just">
              <a:lnSpc>
                <a:spcPct val="130000"/>
              </a:lnSpc>
              <a:tabLst>
                <a:tab pos="571500" algn="l"/>
                <a:tab pos="628650" algn="l"/>
              </a:tabLst>
            </a:pPr>
            <a:r>
              <a:rPr lang="en-US" sz="3200" b="1" i="1" dirty="0">
                <a:effectLst/>
                <a:latin typeface="Times New Roman" panose="02020603050405020304" pitchFamily="18" charset="0"/>
                <a:ea typeface="Times New Roman" panose="02020603050405020304" pitchFamily="18" charset="0"/>
              </a:rPr>
              <a:t>d)</a:t>
            </a:r>
            <a:r>
              <a:rPr lang="en-US" sz="3200" b="1" i="1" dirty="0" err="1">
                <a:effectLst/>
                <a:latin typeface="Times New Roman" panose="02020603050405020304" pitchFamily="18" charset="0"/>
                <a:ea typeface="Times New Roman" panose="02020603050405020304" pitchFamily="18" charset="0"/>
              </a:rPr>
              <a:t>Thực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nghiệm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sư</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phạm</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F7B8EC90-FEC2-4F7C-22A1-9D6664DB6C88}"/>
              </a:ext>
            </a:extLst>
          </p:cNvPr>
          <p:cNvGraphicFramePr>
            <a:graphicFrameLocks noGrp="1"/>
          </p:cNvGraphicFramePr>
          <p:nvPr>
            <p:extLst>
              <p:ext uri="{D42A27DB-BD31-4B8C-83A1-F6EECF244321}">
                <p14:modId xmlns:p14="http://schemas.microsoft.com/office/powerpoint/2010/main" val="401566485"/>
              </p:ext>
            </p:extLst>
          </p:nvPr>
        </p:nvGraphicFramePr>
        <p:xfrm>
          <a:off x="704484" y="1592198"/>
          <a:ext cx="9685218" cy="1498092"/>
        </p:xfrm>
        <a:graphic>
          <a:graphicData uri="http://schemas.openxmlformats.org/drawingml/2006/table">
            <a:tbl>
              <a:tblPr firstRow="1" firstCol="1" lastRow="1" lastCol="1" bandRow="1" bandCol="1">
                <a:effectLst>
                  <a:outerShdw blurRad="50800" dist="50800" dir="5400000" algn="ctr" rotWithShape="0">
                    <a:schemeClr val="tx1"/>
                  </a:outerShdw>
                </a:effectLst>
                <a:tableStyleId>{5C22544A-7EE6-4342-B048-85BDC9FD1C3A}</a:tableStyleId>
              </a:tblPr>
              <a:tblGrid>
                <a:gridCol w="1615329">
                  <a:extLst>
                    <a:ext uri="{9D8B030D-6E8A-4147-A177-3AD203B41FA5}">
                      <a16:colId xmlns:a16="http://schemas.microsoft.com/office/drawing/2014/main" val="3871283384"/>
                    </a:ext>
                  </a:extLst>
                </a:gridCol>
                <a:gridCol w="1313119">
                  <a:extLst>
                    <a:ext uri="{9D8B030D-6E8A-4147-A177-3AD203B41FA5}">
                      <a16:colId xmlns:a16="http://schemas.microsoft.com/office/drawing/2014/main" val="2589856406"/>
                    </a:ext>
                  </a:extLst>
                </a:gridCol>
                <a:gridCol w="1652985">
                  <a:extLst>
                    <a:ext uri="{9D8B030D-6E8A-4147-A177-3AD203B41FA5}">
                      <a16:colId xmlns:a16="http://schemas.microsoft.com/office/drawing/2014/main" val="4274637050"/>
                    </a:ext>
                  </a:extLst>
                </a:gridCol>
                <a:gridCol w="1652985">
                  <a:extLst>
                    <a:ext uri="{9D8B030D-6E8A-4147-A177-3AD203B41FA5}">
                      <a16:colId xmlns:a16="http://schemas.microsoft.com/office/drawing/2014/main" val="3319314596"/>
                    </a:ext>
                  </a:extLst>
                </a:gridCol>
                <a:gridCol w="1725400">
                  <a:extLst>
                    <a:ext uri="{9D8B030D-6E8A-4147-A177-3AD203B41FA5}">
                      <a16:colId xmlns:a16="http://schemas.microsoft.com/office/drawing/2014/main" val="3726471808"/>
                    </a:ext>
                  </a:extLst>
                </a:gridCol>
                <a:gridCol w="1725400">
                  <a:extLst>
                    <a:ext uri="{9D8B030D-6E8A-4147-A177-3AD203B41FA5}">
                      <a16:colId xmlns:a16="http://schemas.microsoft.com/office/drawing/2014/main" val="2370101432"/>
                    </a:ext>
                  </a:extLst>
                </a:gridCol>
              </a:tblGrid>
              <a:tr h="308099">
                <a:tc rowSpan="2">
                  <a:txBody>
                    <a:bodyPr/>
                    <a:lstStyle/>
                    <a:p>
                      <a:pPr algn="ctr">
                        <a:lnSpc>
                          <a:spcPct val="130000"/>
                        </a:lnSpc>
                      </a:pPr>
                      <a:r>
                        <a:rPr lang="en-US" sz="2800" dirty="0" err="1">
                          <a:solidFill>
                            <a:schemeClr val="tx1"/>
                          </a:solidFill>
                          <a:effectLst/>
                          <a:latin typeface="Times New Roman" panose="02020603050405020304" pitchFamily="18" charset="0"/>
                          <a:cs typeface="Times New Roman" panose="02020603050405020304" pitchFamily="18" charset="0"/>
                        </a:rPr>
                        <a:t>Lớp</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lnSpc>
                          <a:spcPct val="130000"/>
                        </a:lnSpc>
                      </a:pPr>
                      <a:r>
                        <a:rPr lang="en-US" sz="2800" dirty="0" err="1">
                          <a:solidFill>
                            <a:schemeClr val="tx1"/>
                          </a:solidFill>
                          <a:effectLst/>
                          <a:latin typeface="Times New Roman" panose="02020603050405020304" pitchFamily="18" charset="0"/>
                          <a:cs typeface="Times New Roman" panose="02020603050405020304" pitchFamily="18" charset="0"/>
                        </a:rPr>
                        <a:t>Số</a:t>
                      </a:r>
                      <a:r>
                        <a:rPr lang="en-US" sz="2800" dirty="0">
                          <a:solidFill>
                            <a:schemeClr val="tx1"/>
                          </a:solidFill>
                          <a:effectLst/>
                          <a:latin typeface="Times New Roman" panose="02020603050405020304" pitchFamily="18" charset="0"/>
                          <a:cs typeface="Times New Roman" panose="02020603050405020304" pitchFamily="18" charset="0"/>
                        </a:rPr>
                        <a:t> HS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Thích môn học</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Không thích môn học</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31177985"/>
                  </a:ext>
                </a:extLst>
              </a:tr>
              <a:tr h="102235">
                <a:tc vMerge="1">
                  <a:txBody>
                    <a:bodyPr/>
                    <a:lstStyle/>
                    <a:p>
                      <a:endParaRPr lang="en-US"/>
                    </a:p>
                  </a:txBody>
                  <a:tcPr/>
                </a:tc>
                <a:tc vMerge="1">
                  <a:txBody>
                    <a:bodyPr/>
                    <a:lstStyle/>
                    <a:p>
                      <a:endParaRPr lang="en-US"/>
                    </a:p>
                  </a:txBody>
                  <a:tcPr/>
                </a:tc>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SL</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dirty="0" err="1">
                          <a:solidFill>
                            <a:schemeClr val="tx1"/>
                          </a:solidFill>
                          <a:effectLst/>
                          <a:latin typeface="Times New Roman" panose="02020603050405020304" pitchFamily="18" charset="0"/>
                          <a:cs typeface="Times New Roman" panose="02020603050405020304" pitchFamily="18" charset="0"/>
                        </a:rPr>
                        <a:t>Tỉ</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lệ</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dirty="0">
                          <a:solidFill>
                            <a:schemeClr val="tx1"/>
                          </a:solidFill>
                          <a:effectLst/>
                          <a:latin typeface="Times New Roman" panose="02020603050405020304" pitchFamily="18" charset="0"/>
                          <a:cs typeface="Times New Roman" panose="02020603050405020304" pitchFamily="18" charset="0"/>
                        </a:rPr>
                        <a:t>SL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dirty="0" err="1">
                          <a:solidFill>
                            <a:schemeClr val="tx1"/>
                          </a:solidFill>
                          <a:effectLst/>
                          <a:latin typeface="Times New Roman" panose="02020603050405020304" pitchFamily="18" charset="0"/>
                          <a:cs typeface="Times New Roman" panose="02020603050405020304" pitchFamily="18" charset="0"/>
                        </a:rPr>
                        <a:t>Tỉ</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lệ</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551484946"/>
                  </a:ext>
                </a:extLst>
              </a:tr>
              <a:tr h="340995">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9A6</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kern="1200">
                          <a:solidFill>
                            <a:schemeClr val="tx1"/>
                          </a:solidFill>
                          <a:effectLst/>
                          <a:latin typeface="Times New Roman" panose="02020603050405020304" pitchFamily="18" charset="0"/>
                          <a:cs typeface="Times New Roman" panose="02020603050405020304" pitchFamily="18" charset="0"/>
                        </a:rPr>
                        <a:t>43</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kern="1200">
                          <a:solidFill>
                            <a:schemeClr val="tx1"/>
                          </a:solidFill>
                          <a:effectLst/>
                          <a:latin typeface="Times New Roman" panose="02020603050405020304" pitchFamily="18" charset="0"/>
                          <a:cs typeface="Times New Roman" panose="02020603050405020304" pitchFamily="18" charset="0"/>
                        </a:rPr>
                        <a:t> 18</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41,86</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kern="1200">
                          <a:solidFill>
                            <a:schemeClr val="tx1"/>
                          </a:solidFill>
                          <a:effectLst/>
                          <a:latin typeface="Times New Roman" panose="02020603050405020304" pitchFamily="18" charset="0"/>
                          <a:cs typeface="Times New Roman" panose="02020603050405020304" pitchFamily="18" charset="0"/>
                        </a:rPr>
                        <a:t> 25</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30000"/>
                        </a:lnSpc>
                      </a:pPr>
                      <a:r>
                        <a:rPr lang="en-US" sz="2800" dirty="0">
                          <a:solidFill>
                            <a:schemeClr val="tx1"/>
                          </a:solidFill>
                          <a:effectLst/>
                          <a:latin typeface="Times New Roman" panose="02020603050405020304" pitchFamily="18" charset="0"/>
                          <a:cs typeface="Times New Roman" panose="02020603050405020304" pitchFamily="18" charset="0"/>
                        </a:rPr>
                        <a:t>58,14</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86197110"/>
                  </a:ext>
                </a:extLst>
              </a:tr>
            </a:tbl>
          </a:graphicData>
        </a:graphic>
      </p:graphicFrame>
      <p:sp>
        <p:nvSpPr>
          <p:cNvPr id="6" name="TextBox 5">
            <a:extLst>
              <a:ext uri="{FF2B5EF4-FFF2-40B4-BE49-F238E27FC236}">
                <a16:creationId xmlns:a16="http://schemas.microsoft.com/office/drawing/2014/main" id="{C37A81D4-680F-0BE6-C85B-67B818E99122}"/>
              </a:ext>
            </a:extLst>
          </p:cNvPr>
          <p:cNvSpPr txBox="1"/>
          <p:nvPr/>
        </p:nvSpPr>
        <p:spPr>
          <a:xfrm>
            <a:off x="531147" y="794940"/>
            <a:ext cx="6135756" cy="668645"/>
          </a:xfrm>
          <a:prstGeom prst="rect">
            <a:avLst/>
          </a:prstGeom>
          <a:noFill/>
        </p:spPr>
        <p:txBody>
          <a:bodyPr wrap="square">
            <a:spAutoFit/>
          </a:bodyPr>
          <a:lstStyle/>
          <a:p>
            <a:pPr algn="just">
              <a:lnSpc>
                <a:spcPct val="130000"/>
              </a:lnSpc>
              <a:tabLst>
                <a:tab pos="571500" algn="l"/>
                <a:tab pos="628650" algn="l"/>
              </a:tabLst>
            </a:pPr>
            <a:r>
              <a:rPr lang="en-US" sz="3200" i="1" dirty="0" err="1">
                <a:latin typeface="Times New Roman" panose="02020603050405020304" pitchFamily="18" charset="0"/>
                <a:ea typeface="Times New Roman" panose="02020603050405020304" pitchFamily="18" charset="0"/>
              </a:rPr>
              <a:t>Khảo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sát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đầu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năm</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EB9A122-A210-684F-B827-F9BE16C0A34B}"/>
              </a:ext>
            </a:extLst>
          </p:cNvPr>
          <p:cNvSpPr txBox="1"/>
          <p:nvPr/>
        </p:nvSpPr>
        <p:spPr>
          <a:xfrm>
            <a:off x="531147" y="3218903"/>
            <a:ext cx="6135756" cy="668645"/>
          </a:xfrm>
          <a:prstGeom prst="rect">
            <a:avLst/>
          </a:prstGeom>
          <a:noFill/>
        </p:spPr>
        <p:txBody>
          <a:bodyPr wrap="square">
            <a:spAutoFit/>
          </a:bodyPr>
          <a:lstStyle/>
          <a:p>
            <a:pPr algn="just">
              <a:lnSpc>
                <a:spcPct val="130000"/>
              </a:lnSpc>
              <a:tabLst>
                <a:tab pos="571500" algn="l"/>
                <a:tab pos="628650" algn="l"/>
              </a:tabLst>
            </a:pPr>
            <a:r>
              <a:rPr lang="en-US" sz="3200" i="1" dirty="0" err="1">
                <a:latin typeface="Times New Roman" panose="02020603050405020304" pitchFamily="18" charset="0"/>
                <a:ea typeface="Times New Roman" panose="02020603050405020304" pitchFamily="18" charset="0"/>
              </a:rPr>
              <a:t>Khảo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sát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sau</a:t>
            </a:r>
            <a:r>
              <a:rPr lang="en-US" sz="3200" i="1" dirty="0">
                <a:latin typeface="Times New Roman" panose="02020603050405020304" pitchFamily="18" charset="0"/>
                <a:ea typeface="Times New Roman" panose="02020603050405020304" pitchFamily="18" charset="0"/>
              </a:rPr>
              <a:t> 2 </a:t>
            </a:r>
            <a:r>
              <a:rPr lang="en-US" sz="3200" i="1" dirty="0" err="1">
                <a:latin typeface="Times New Roman" panose="02020603050405020304" pitchFamily="18" charset="0"/>
                <a:ea typeface="Times New Roman" panose="02020603050405020304" pitchFamily="18" charset="0"/>
              </a:rPr>
              <a:t>tháng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áp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dụng</a:t>
            </a:r>
            <a:r>
              <a:rPr lang="en-US" sz="32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Table 7">
            <a:extLst>
              <a:ext uri="{FF2B5EF4-FFF2-40B4-BE49-F238E27FC236}">
                <a16:creationId xmlns:a16="http://schemas.microsoft.com/office/drawing/2014/main" id="{F75639E4-EA34-047F-FFD6-13C21EAB9702}"/>
              </a:ext>
            </a:extLst>
          </p:cNvPr>
          <p:cNvGraphicFramePr>
            <a:graphicFrameLocks noGrp="1"/>
          </p:cNvGraphicFramePr>
          <p:nvPr>
            <p:extLst>
              <p:ext uri="{D42A27DB-BD31-4B8C-83A1-F6EECF244321}">
                <p14:modId xmlns:p14="http://schemas.microsoft.com/office/powerpoint/2010/main" val="2823768508"/>
              </p:ext>
            </p:extLst>
          </p:nvPr>
        </p:nvGraphicFramePr>
        <p:xfrm>
          <a:off x="531147" y="4016161"/>
          <a:ext cx="10265345" cy="1498092"/>
        </p:xfrm>
        <a:graphic>
          <a:graphicData uri="http://schemas.openxmlformats.org/drawingml/2006/table">
            <a:tbl>
              <a:tblPr firstRow="1" firstCol="1" lastRow="1" lastCol="1" bandRow="1" bandCol="1">
                <a:tableStyleId>{5C22544A-7EE6-4342-B048-85BDC9FD1C3A}</a:tableStyleId>
              </a:tblPr>
              <a:tblGrid>
                <a:gridCol w="1751841">
                  <a:extLst>
                    <a:ext uri="{9D8B030D-6E8A-4147-A177-3AD203B41FA5}">
                      <a16:colId xmlns:a16="http://schemas.microsoft.com/office/drawing/2014/main" val="279161421"/>
                    </a:ext>
                  </a:extLst>
                </a:gridCol>
                <a:gridCol w="1403269">
                  <a:extLst>
                    <a:ext uri="{9D8B030D-6E8A-4147-A177-3AD203B41FA5}">
                      <a16:colId xmlns:a16="http://schemas.microsoft.com/office/drawing/2014/main" val="167745045"/>
                    </a:ext>
                  </a:extLst>
                </a:gridCol>
                <a:gridCol w="1751841">
                  <a:extLst>
                    <a:ext uri="{9D8B030D-6E8A-4147-A177-3AD203B41FA5}">
                      <a16:colId xmlns:a16="http://schemas.microsoft.com/office/drawing/2014/main" val="521807228"/>
                    </a:ext>
                  </a:extLst>
                </a:gridCol>
                <a:gridCol w="1722876">
                  <a:extLst>
                    <a:ext uri="{9D8B030D-6E8A-4147-A177-3AD203B41FA5}">
                      <a16:colId xmlns:a16="http://schemas.microsoft.com/office/drawing/2014/main" val="2022512594"/>
                    </a:ext>
                  </a:extLst>
                </a:gridCol>
                <a:gridCol w="1817759">
                  <a:extLst>
                    <a:ext uri="{9D8B030D-6E8A-4147-A177-3AD203B41FA5}">
                      <a16:colId xmlns:a16="http://schemas.microsoft.com/office/drawing/2014/main" val="2719971387"/>
                    </a:ext>
                  </a:extLst>
                </a:gridCol>
                <a:gridCol w="1817759">
                  <a:extLst>
                    <a:ext uri="{9D8B030D-6E8A-4147-A177-3AD203B41FA5}">
                      <a16:colId xmlns:a16="http://schemas.microsoft.com/office/drawing/2014/main" val="4005446419"/>
                    </a:ext>
                  </a:extLst>
                </a:gridCol>
              </a:tblGrid>
              <a:tr h="340995">
                <a:tc rowSpan="2">
                  <a:txBody>
                    <a:bodyPr/>
                    <a:lstStyle/>
                    <a:p>
                      <a:pPr algn="ctr">
                        <a:lnSpc>
                          <a:spcPct val="130000"/>
                        </a:lnSpc>
                      </a:pPr>
                      <a:r>
                        <a:rPr lang="en-US" sz="2800" dirty="0" err="1">
                          <a:solidFill>
                            <a:schemeClr val="tx1"/>
                          </a:solidFill>
                          <a:effectLst/>
                          <a:latin typeface="Times New Roman" panose="02020603050405020304" pitchFamily="18" charset="0"/>
                          <a:cs typeface="Times New Roman" panose="02020603050405020304" pitchFamily="18" charset="0"/>
                        </a:rPr>
                        <a:t>Lớp</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a:txBody>
                    <a:bodyPr/>
                    <a:lstStyle/>
                    <a:p>
                      <a:pPr algn="ctr">
                        <a:lnSpc>
                          <a:spcPct val="130000"/>
                        </a:lnSpc>
                      </a:pPr>
                      <a:r>
                        <a:rPr lang="en-US" sz="2800" dirty="0" err="1">
                          <a:solidFill>
                            <a:schemeClr val="tx1"/>
                          </a:solidFill>
                          <a:effectLst/>
                          <a:latin typeface="Times New Roman" panose="02020603050405020304" pitchFamily="18" charset="0"/>
                          <a:cs typeface="Times New Roman" panose="02020603050405020304" pitchFamily="18" charset="0"/>
                        </a:rPr>
                        <a:t>Số</a:t>
                      </a:r>
                      <a:r>
                        <a:rPr lang="en-US" sz="2800" dirty="0">
                          <a:solidFill>
                            <a:schemeClr val="tx1"/>
                          </a:solidFill>
                          <a:effectLst/>
                          <a:latin typeface="Times New Roman" panose="02020603050405020304" pitchFamily="18" charset="0"/>
                          <a:cs typeface="Times New Roman" panose="02020603050405020304" pitchFamily="18" charset="0"/>
                        </a:rPr>
                        <a:t> HS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lnSpc>
                          <a:spcPct val="130000"/>
                        </a:lnSpc>
                      </a:pPr>
                      <a:r>
                        <a:rPr lang="en-US" sz="2800" dirty="0" err="1">
                          <a:solidFill>
                            <a:schemeClr val="tx1"/>
                          </a:solidFill>
                          <a:effectLst/>
                          <a:latin typeface="Times New Roman" panose="02020603050405020304" pitchFamily="18" charset="0"/>
                          <a:cs typeface="Times New Roman" panose="02020603050405020304" pitchFamily="18" charset="0"/>
                        </a:rPr>
                        <a:t>Thích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môn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học</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gridSpan="2">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Không thích môn học</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extLst>
                  <a:ext uri="{0D108BD9-81ED-4DB2-BD59-A6C34878D82A}">
                    <a16:rowId xmlns:a16="http://schemas.microsoft.com/office/drawing/2014/main" val="4170685604"/>
                  </a:ext>
                </a:extLst>
              </a:tr>
              <a:tr h="102235">
                <a:tc vMerge="1">
                  <a:txBody>
                    <a:bodyPr/>
                    <a:lstStyle/>
                    <a:p>
                      <a:endParaRPr lang="en-US"/>
                    </a:p>
                  </a:txBody>
                  <a:tcPr/>
                </a:tc>
                <a:tc vMerge="1">
                  <a:txBody>
                    <a:bodyPr/>
                    <a:lstStyle/>
                    <a:p>
                      <a:endParaRPr lang="en-US"/>
                    </a:p>
                  </a:txBody>
                  <a:tcPr/>
                </a:tc>
                <a:tc>
                  <a:txBody>
                    <a:bodyPr/>
                    <a:lstStyle/>
                    <a:p>
                      <a:pPr algn="ctr">
                        <a:lnSpc>
                          <a:spcPct val="130000"/>
                        </a:lnSpc>
                      </a:pPr>
                      <a:r>
                        <a:rPr lang="en-US" sz="2800" dirty="0">
                          <a:solidFill>
                            <a:schemeClr val="tx1"/>
                          </a:solidFill>
                          <a:effectLst/>
                          <a:latin typeface="Times New Roman" panose="02020603050405020304" pitchFamily="18" charset="0"/>
                          <a:cs typeface="Times New Roman" panose="02020603050405020304" pitchFamily="18" charset="0"/>
                        </a:rPr>
                        <a:t>SL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Tỉ lệ %</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SL</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Tỉ lệ %</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16872925"/>
                  </a:ext>
                </a:extLst>
              </a:tr>
              <a:tr h="340995">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9A6</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800" kern="1200">
                          <a:solidFill>
                            <a:schemeClr val="tx1"/>
                          </a:solidFill>
                          <a:effectLst/>
                          <a:latin typeface="Times New Roman" panose="02020603050405020304" pitchFamily="18" charset="0"/>
                          <a:cs typeface="Times New Roman" panose="02020603050405020304" pitchFamily="18" charset="0"/>
                        </a:rPr>
                        <a:t>43</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40</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nSpc>
                          <a:spcPct val="130000"/>
                        </a:lnSpc>
                      </a:pPr>
                      <a:r>
                        <a:rPr lang="en-US" sz="2800">
                          <a:solidFill>
                            <a:schemeClr val="tx1"/>
                          </a:solidFill>
                          <a:effectLst/>
                          <a:latin typeface="Times New Roman" panose="02020603050405020304" pitchFamily="18" charset="0"/>
                          <a:cs typeface="Times New Roman" panose="02020603050405020304" pitchFamily="18" charset="0"/>
                        </a:rPr>
                        <a:t>     93</a:t>
                      </a:r>
                      <a:r>
                        <a:rPr lang="en-US" sz="2800" kern="12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800" kern="1200" dirty="0">
                          <a:solidFill>
                            <a:schemeClr val="tx1"/>
                          </a:solidFill>
                          <a:effectLst/>
                          <a:latin typeface="Times New Roman" panose="02020603050405020304" pitchFamily="18" charset="0"/>
                          <a:cs typeface="Times New Roman" panose="02020603050405020304" pitchFamily="18" charset="0"/>
                        </a:rPr>
                        <a:t> 3</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30000"/>
                        </a:lnSpc>
                      </a:pPr>
                      <a:r>
                        <a:rPr lang="en-US" sz="2800" kern="1200" dirty="0">
                          <a:solidFill>
                            <a:schemeClr val="tx1"/>
                          </a:solidFill>
                          <a:effectLst/>
                          <a:latin typeface="Times New Roman" panose="02020603050405020304" pitchFamily="18" charset="0"/>
                          <a:cs typeface="Times New Roman" panose="02020603050405020304" pitchFamily="18" charset="0"/>
                        </a:rPr>
                        <a:t>7%</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242847314"/>
                  </a:ext>
                </a:extLst>
              </a:tr>
            </a:tbl>
          </a:graphicData>
        </a:graphic>
      </p:graphicFrame>
    </p:spTree>
    <p:extLst>
      <p:ext uri="{BB962C8B-B14F-4D97-AF65-F5344CB8AC3E}">
        <p14:creationId xmlns:p14="http://schemas.microsoft.com/office/powerpoint/2010/main" val="2244496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eo">
            <a:hlinkClick r:id="" action="ppaction://media"/>
            <a:extLst>
              <a:ext uri="{FF2B5EF4-FFF2-40B4-BE49-F238E27FC236}">
                <a16:creationId xmlns:a16="http://schemas.microsoft.com/office/drawing/2014/main" id="{BE23B4CC-37AA-3D85-EAAF-47F8B79F79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48137" y="0"/>
            <a:ext cx="3895725" cy="5632174"/>
          </a:xfrm>
          <a:prstGeom prst="rect">
            <a:avLst/>
          </a:prstGeom>
        </p:spPr>
      </p:pic>
      <p:sp>
        <p:nvSpPr>
          <p:cNvPr id="6" name="TextBox 5">
            <a:extLst>
              <a:ext uri="{FF2B5EF4-FFF2-40B4-BE49-F238E27FC236}">
                <a16:creationId xmlns:a16="http://schemas.microsoft.com/office/drawing/2014/main" id="{A131FB8E-E726-937F-058E-CB49A617D39E}"/>
              </a:ext>
            </a:extLst>
          </p:cNvPr>
          <p:cNvSpPr txBox="1"/>
          <p:nvPr/>
        </p:nvSpPr>
        <p:spPr>
          <a:xfrm>
            <a:off x="3633281" y="5765485"/>
            <a:ext cx="3977371" cy="523220"/>
          </a:xfrm>
          <a:prstGeom prst="rect">
            <a:avLst/>
          </a:prstGeom>
          <a:noFill/>
        </p:spPr>
        <p:txBody>
          <a:bodyPr wrap="none" rtlCol="0">
            <a:spAutoFit/>
          </a:bodyPr>
          <a:lstStyle/>
          <a:p>
            <a:r>
              <a:rPr lang="en-US" sz="2800" b="1" i="1" dirty="0">
                <a:solidFill>
                  <a:srgbClr val="FFFF00"/>
                </a:solidFill>
                <a:latin typeface="Times New Roman" panose="02020603050405020304" pitchFamily="18" charset="0"/>
                <a:cs typeface="Times New Roman" panose="02020603050405020304" pitchFamily="18" charset="0"/>
              </a:rPr>
              <a:t>Sau 2 </a:t>
            </a:r>
            <a:r>
              <a:rPr lang="en-US" sz="2800" b="1" i="1" dirty="0" err="1">
                <a:solidFill>
                  <a:srgbClr val="FFFF00"/>
                </a:solidFill>
                <a:latin typeface="Times New Roman" panose="02020603050405020304" pitchFamily="18" charset="0"/>
                <a:cs typeface="Times New Roman" panose="02020603050405020304" pitchFamily="18" charset="0"/>
              </a:rPr>
              <a:t>tháng</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thay</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đổi</a:t>
            </a:r>
            <a:r>
              <a:rPr lang="en-US" sz="2800" b="1" i="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95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CB64C-A661-ECF3-CA5D-7DA41E86FFC6}"/>
              </a:ext>
            </a:extLst>
          </p:cNvPr>
          <p:cNvSpPr txBox="1"/>
          <p:nvPr/>
        </p:nvSpPr>
        <p:spPr>
          <a:xfrm>
            <a:off x="685800" y="300802"/>
            <a:ext cx="9823174" cy="1308820"/>
          </a:xfrm>
          <a:prstGeom prst="rect">
            <a:avLst/>
          </a:prstGeom>
          <a:noFill/>
        </p:spPr>
        <p:txBody>
          <a:bodyPr wrap="square">
            <a:spAutoFit/>
          </a:bodyPr>
          <a:lstStyle/>
          <a:p>
            <a:pPr indent="342900" algn="just">
              <a:lnSpc>
                <a:spcPct val="130000"/>
              </a:lnSpc>
            </a:pPr>
            <a:r>
              <a:rPr lang="en-US" sz="3200" b="1" dirty="0">
                <a:effectLst/>
                <a:latin typeface="Times New Roman" panose="02020603050405020304" pitchFamily="18" charset="0"/>
                <a:ea typeface="Times New Roman" panose="02020603050405020304" pitchFamily="18" charset="0"/>
              </a:rPr>
              <a:t>III. KẾT LUẬN VÀ KIẾN NGHỊ</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b="1" dirty="0">
                <a:effectLst/>
                <a:latin typeface="Times New Roman" panose="02020603050405020304" pitchFamily="18" charset="0"/>
                <a:ea typeface="Times New Roman" panose="02020603050405020304" pitchFamily="18" charset="0"/>
              </a:rPr>
              <a:t>1.Ưu </a:t>
            </a:r>
            <a:r>
              <a:rPr lang="en-US" sz="3200" b="1" dirty="0" err="1">
                <a:effectLst/>
                <a:latin typeface="Times New Roman" panose="02020603050405020304" pitchFamily="18" charset="0"/>
                <a:ea typeface="Times New Roman" panose="02020603050405020304" pitchFamily="18" charset="0"/>
              </a:rPr>
              <a:t>điểm</a:t>
            </a:r>
            <a:r>
              <a:rPr lang="en-US" sz="3200" b="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2131A2E5-EFD9-ECD4-2B83-18F7D5CA0459}"/>
              </a:ext>
            </a:extLst>
          </p:cNvPr>
          <p:cNvSpPr txBox="1"/>
          <p:nvPr/>
        </p:nvSpPr>
        <p:spPr>
          <a:xfrm>
            <a:off x="119270" y="1770405"/>
            <a:ext cx="11582400" cy="1948995"/>
          </a:xfrm>
          <a:prstGeom prst="rect">
            <a:avLst/>
          </a:prstGeom>
          <a:noFill/>
        </p:spPr>
        <p:txBody>
          <a:bodyPr wrap="square">
            <a:spAutoFit/>
          </a:bodyPr>
          <a:lstStyle/>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rPr>
              <a:t>- So với các tiết dạy không có trò chơi thì tiết dạy có trò chơi học sinh hứng thú hơn, giờ học toán nhẹ nhàng hơn, học sinh được củng cố kiến thức trong bài học qua trò chơi và nhớ lâu hơn.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251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CB64C-A661-ECF3-CA5D-7DA41E86FFC6}"/>
              </a:ext>
            </a:extLst>
          </p:cNvPr>
          <p:cNvSpPr txBox="1"/>
          <p:nvPr/>
        </p:nvSpPr>
        <p:spPr>
          <a:xfrm>
            <a:off x="685800" y="300802"/>
            <a:ext cx="9823174" cy="1308820"/>
          </a:xfrm>
          <a:prstGeom prst="rect">
            <a:avLst/>
          </a:prstGeom>
          <a:noFill/>
        </p:spPr>
        <p:txBody>
          <a:bodyPr wrap="square">
            <a:spAutoFit/>
          </a:bodyPr>
          <a:lstStyle/>
          <a:p>
            <a:pPr indent="342900" algn="just">
              <a:lnSpc>
                <a:spcPct val="130000"/>
              </a:lnSpc>
            </a:pPr>
            <a:r>
              <a:rPr lang="en-US" sz="3200" b="1" dirty="0">
                <a:effectLst/>
                <a:latin typeface="Times New Roman" panose="02020603050405020304" pitchFamily="18" charset="0"/>
                <a:ea typeface="Times New Roman" panose="02020603050405020304" pitchFamily="18" charset="0"/>
              </a:rPr>
              <a:t>III. KẾT LUẬN VÀ KIẾN NGHỊ</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b="1" dirty="0">
                <a:effectLst/>
                <a:latin typeface="Times New Roman" panose="02020603050405020304" pitchFamily="18" charset="0"/>
                <a:ea typeface="Times New Roman" panose="02020603050405020304" pitchFamily="18" charset="0"/>
              </a:rPr>
              <a:t>1.Ưu </a:t>
            </a:r>
            <a:r>
              <a:rPr lang="en-US" sz="3200" b="1" dirty="0" err="1">
                <a:effectLst/>
                <a:latin typeface="Times New Roman" panose="02020603050405020304" pitchFamily="18" charset="0"/>
                <a:ea typeface="Times New Roman" panose="02020603050405020304" pitchFamily="18" charset="0"/>
              </a:rPr>
              <a:t>điểm</a:t>
            </a:r>
            <a:r>
              <a:rPr lang="en-US" sz="3200" b="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0C96FAF-6E9E-084A-0FD2-BD32CCCA152A}"/>
              </a:ext>
            </a:extLst>
          </p:cNvPr>
          <p:cNvSpPr txBox="1"/>
          <p:nvPr/>
        </p:nvSpPr>
        <p:spPr>
          <a:xfrm>
            <a:off x="251792" y="1814327"/>
            <a:ext cx="11198086" cy="3229346"/>
          </a:xfrm>
          <a:prstGeom prst="rect">
            <a:avLst/>
          </a:prstGeom>
          <a:noFill/>
        </p:spPr>
        <p:txBody>
          <a:bodyPr wrap="square">
            <a:spAutoFit/>
          </a:bodyPr>
          <a:lstStyle/>
          <a:p>
            <a:pPr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rPr>
              <a:t>- Nhiều em yêu thích và say mê môn học hơn và không còn cảm giác lo lắng nhiều mỗi khi giáo viên kiểm tra bài. Các em được thoải mái tham gia vào hoạt động học tập mà không hề hay biết. Giờ học cũng bớt sự căng thẳng khô khan. Chất lượng học tập môn Toán cũng được nâng cao.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436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CB64C-A661-ECF3-CA5D-7DA41E86FFC6}"/>
              </a:ext>
            </a:extLst>
          </p:cNvPr>
          <p:cNvSpPr txBox="1"/>
          <p:nvPr/>
        </p:nvSpPr>
        <p:spPr>
          <a:xfrm>
            <a:off x="685800" y="300802"/>
            <a:ext cx="9823174" cy="1308820"/>
          </a:xfrm>
          <a:prstGeom prst="rect">
            <a:avLst/>
          </a:prstGeom>
          <a:noFill/>
        </p:spPr>
        <p:txBody>
          <a:bodyPr wrap="square">
            <a:spAutoFit/>
          </a:bodyPr>
          <a:lstStyle/>
          <a:p>
            <a:pPr indent="342900" algn="just">
              <a:lnSpc>
                <a:spcPct val="130000"/>
              </a:lnSpc>
            </a:pPr>
            <a:r>
              <a:rPr lang="en-US" sz="3200" b="1" dirty="0">
                <a:effectLst/>
                <a:latin typeface="Times New Roman" panose="02020603050405020304" pitchFamily="18" charset="0"/>
                <a:ea typeface="Times New Roman" panose="02020603050405020304" pitchFamily="18" charset="0"/>
              </a:rPr>
              <a:t>III. KẾT LUẬN VÀ KIẾN NGHỊ</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b="1" dirty="0">
                <a:effectLst/>
                <a:latin typeface="Times New Roman" panose="02020603050405020304" pitchFamily="18" charset="0"/>
                <a:ea typeface="Times New Roman" panose="02020603050405020304" pitchFamily="18" charset="0"/>
              </a:rPr>
              <a:t>1.Ưu </a:t>
            </a:r>
            <a:r>
              <a:rPr lang="en-US" sz="3200" b="1" dirty="0" err="1">
                <a:effectLst/>
                <a:latin typeface="Times New Roman" panose="02020603050405020304" pitchFamily="18" charset="0"/>
                <a:ea typeface="Times New Roman" panose="02020603050405020304" pitchFamily="18" charset="0"/>
              </a:rPr>
              <a:t>điểm</a:t>
            </a:r>
            <a:r>
              <a:rPr lang="en-US" sz="3200" b="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0C96FAF-6E9E-084A-0FD2-BD32CCCA152A}"/>
              </a:ext>
            </a:extLst>
          </p:cNvPr>
          <p:cNvSpPr txBox="1"/>
          <p:nvPr/>
        </p:nvSpPr>
        <p:spPr>
          <a:xfrm>
            <a:off x="265044" y="1999857"/>
            <a:ext cx="11198086" cy="2956387"/>
          </a:xfrm>
          <a:prstGeom prst="rect">
            <a:avLst/>
          </a:prstGeom>
          <a:noFill/>
        </p:spPr>
        <p:txBody>
          <a:bodyPr wrap="square">
            <a:spAutoFit/>
          </a:bodyPr>
          <a:lstStyle/>
          <a:p>
            <a:pPr algn="just">
              <a:lnSpc>
                <a:spcPct val="150000"/>
              </a:lnSpc>
            </a:pPr>
            <a:r>
              <a:rPr lang="vi-VN" sz="3200" dirty="0">
                <a:latin typeface="+mj-lt"/>
              </a:rPr>
              <a:t>- Học sinh còn có thể sáng tạo ra trò chơi để đố các bạn như vậy vô hình chung chúng ta đã đưa các em đến với môn Toán một cách nhẹ nhàng: học mà chơi, chơi mà học. Các em không còn cảm thấy khó nhớ bài hay sợ học Toán </a:t>
            </a:r>
            <a:r>
              <a:rPr lang="vi-VN" sz="3200" dirty="0">
                <a:latin typeface="Times New Roman" panose="02020603050405020304" pitchFamily="18" charset="0"/>
                <a:cs typeface="Times New Roman" panose="02020603050405020304" pitchFamily="18" charset="0"/>
              </a:rPr>
              <a:t>nữa</a:t>
            </a:r>
            <a:r>
              <a:rPr lang="vi-VN" sz="3200" dirty="0">
                <a:latin typeface="+mj-lt"/>
              </a:rPr>
              <a:t>.</a:t>
            </a:r>
            <a:endParaRPr lang="en-US" sz="3200" dirty="0">
              <a:latin typeface="+mj-lt"/>
            </a:endParaRPr>
          </a:p>
        </p:txBody>
      </p:sp>
    </p:spTree>
    <p:extLst>
      <p:ext uri="{BB962C8B-B14F-4D97-AF65-F5344CB8AC3E}">
        <p14:creationId xmlns:p14="http://schemas.microsoft.com/office/powerpoint/2010/main" val="407464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CB64C-A661-ECF3-CA5D-7DA41E86FFC6}"/>
              </a:ext>
            </a:extLst>
          </p:cNvPr>
          <p:cNvSpPr txBox="1"/>
          <p:nvPr/>
        </p:nvSpPr>
        <p:spPr>
          <a:xfrm>
            <a:off x="685800" y="300802"/>
            <a:ext cx="9823174" cy="1308820"/>
          </a:xfrm>
          <a:prstGeom prst="rect">
            <a:avLst/>
          </a:prstGeom>
          <a:noFill/>
        </p:spPr>
        <p:txBody>
          <a:bodyPr wrap="square">
            <a:spAutoFit/>
          </a:bodyPr>
          <a:lstStyle/>
          <a:p>
            <a:pPr indent="342900" algn="just">
              <a:lnSpc>
                <a:spcPct val="130000"/>
              </a:lnSpc>
            </a:pPr>
            <a:r>
              <a:rPr lang="en-US" sz="3200" b="1" dirty="0">
                <a:effectLst/>
                <a:latin typeface="Times New Roman" panose="02020603050405020304" pitchFamily="18" charset="0"/>
                <a:ea typeface="Times New Roman" panose="02020603050405020304" pitchFamily="18" charset="0"/>
              </a:rPr>
              <a:t>III. KẾT LUẬN VÀ KIẾN NGHỊ</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nl-NL" sz="3200" b="1" dirty="0">
                <a:effectLst/>
                <a:latin typeface="Times New Roman" panose="02020603050405020304" pitchFamily="18" charset="0"/>
                <a:ea typeface="Times New Roman" panose="02020603050405020304" pitchFamily="18" charset="0"/>
              </a:rPr>
              <a:t>2.Hạn chế:</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0C96FAF-6E9E-084A-0FD2-BD32CCCA152A}"/>
              </a:ext>
            </a:extLst>
          </p:cNvPr>
          <p:cNvSpPr txBox="1"/>
          <p:nvPr/>
        </p:nvSpPr>
        <p:spPr>
          <a:xfrm>
            <a:off x="265044" y="1999857"/>
            <a:ext cx="11198086" cy="3229346"/>
          </a:xfrm>
          <a:prstGeom prst="rect">
            <a:avLst/>
          </a:prstGeom>
          <a:noFill/>
        </p:spPr>
        <p:txBody>
          <a:bodyPr wrap="square">
            <a:spAutoFit/>
          </a:bodyPr>
          <a:lstStyle/>
          <a:p>
            <a:pPr algn="just">
              <a:lnSpc>
                <a:spcPct val="130000"/>
              </a:lnSpc>
            </a:pPr>
            <a:r>
              <a:rPr lang="vi-VN" sz="3200" dirty="0">
                <a:latin typeface="Times New Roman" panose="02020603050405020304" pitchFamily="18" charset="0"/>
                <a:cs typeface="Times New Roman" panose="02020603050405020304" pitchFamily="18" charset="0"/>
              </a:rPr>
              <a:t>- </a:t>
            </a:r>
            <a:r>
              <a:rPr lang="nl-NL" sz="3200" dirty="0">
                <a:latin typeface="Times New Roman" panose="02020603050405020304" pitchFamily="18" charset="0"/>
                <a:cs typeface="Times New Roman" panose="02020603050405020304" pitchFamily="18" charset="0"/>
              </a:rPr>
              <a:t>Để tổ chức mỗi tiết học đều có trò chơi giáo viên cần nghiên cứu trình bày trên PPT mất nhiều thời gian .</a:t>
            </a:r>
            <a:endParaRPr lang="en-US" sz="3200" dirty="0">
              <a:latin typeface="Times New Roman" panose="02020603050405020304" pitchFamily="18" charset="0"/>
              <a:cs typeface="Times New Roman" panose="02020603050405020304" pitchFamily="18" charset="0"/>
            </a:endParaRPr>
          </a:p>
          <a:p>
            <a:pPr algn="just">
              <a:lnSpc>
                <a:spcPct val="130000"/>
              </a:lnSpc>
            </a:pPr>
            <a:r>
              <a:rPr lang="nl-NL" sz="3200" dirty="0">
                <a:latin typeface="Times New Roman" panose="02020603050405020304" pitchFamily="18" charset="0"/>
                <a:cs typeface="Times New Roman" panose="02020603050405020304" pitchFamily="18" charset="0"/>
              </a:rPr>
              <a:t>- Cần chuẩn bị đồ dùng dụng cụ, tốn nhiều kinh phí nếu làm trong nhiều tiết học. Nếu tham gia trò chơi làm sản phẩm, các sản phẩm sau khi trưng bày chấm điểm không có nơi lưu trữ.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45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CB64C-A661-ECF3-CA5D-7DA41E86FFC6}"/>
              </a:ext>
            </a:extLst>
          </p:cNvPr>
          <p:cNvSpPr txBox="1"/>
          <p:nvPr/>
        </p:nvSpPr>
        <p:spPr>
          <a:xfrm>
            <a:off x="685800" y="300802"/>
            <a:ext cx="9823174" cy="668645"/>
          </a:xfrm>
          <a:prstGeom prst="rect">
            <a:avLst/>
          </a:prstGeom>
          <a:noFill/>
        </p:spPr>
        <p:txBody>
          <a:bodyPr wrap="square">
            <a:spAutoFit/>
          </a:bodyPr>
          <a:lstStyle/>
          <a:p>
            <a:pPr indent="342900" algn="just">
              <a:lnSpc>
                <a:spcPct val="130000"/>
              </a:lnSpc>
            </a:pPr>
            <a:r>
              <a:rPr lang="en-US" sz="3200" b="1" dirty="0">
                <a:effectLst/>
                <a:latin typeface="Times New Roman" panose="02020603050405020304" pitchFamily="18" charset="0"/>
                <a:ea typeface="Times New Roman" panose="02020603050405020304" pitchFamily="18" charset="0"/>
              </a:rPr>
              <a:t>III. KẾT LUẬN VÀ KIẾN NGHỊ</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0C96FAF-6E9E-084A-0FD2-BD32CCCA152A}"/>
              </a:ext>
            </a:extLst>
          </p:cNvPr>
          <p:cNvSpPr txBox="1"/>
          <p:nvPr/>
        </p:nvSpPr>
        <p:spPr>
          <a:xfrm>
            <a:off x="331305" y="1111962"/>
            <a:ext cx="11198086" cy="3697166"/>
          </a:xfrm>
          <a:prstGeom prst="rect">
            <a:avLst/>
          </a:prstGeom>
          <a:noFill/>
        </p:spPr>
        <p:txBody>
          <a:bodyPr wrap="square">
            <a:spAutoFit/>
          </a:bodyPr>
          <a:lstStyle/>
          <a:p>
            <a:pPr>
              <a:lnSpc>
                <a:spcPct val="150000"/>
              </a:lnSpc>
            </a:pPr>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chế</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2593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CB64C-A661-ECF3-CA5D-7DA41E86FFC6}"/>
              </a:ext>
            </a:extLst>
          </p:cNvPr>
          <p:cNvSpPr txBox="1"/>
          <p:nvPr/>
        </p:nvSpPr>
        <p:spPr>
          <a:xfrm>
            <a:off x="685800" y="300802"/>
            <a:ext cx="9823174" cy="668645"/>
          </a:xfrm>
          <a:prstGeom prst="rect">
            <a:avLst/>
          </a:prstGeom>
          <a:noFill/>
        </p:spPr>
        <p:txBody>
          <a:bodyPr wrap="square">
            <a:spAutoFit/>
          </a:bodyPr>
          <a:lstStyle/>
          <a:p>
            <a:pPr indent="342900" algn="just">
              <a:lnSpc>
                <a:spcPct val="130000"/>
              </a:lnSpc>
            </a:pPr>
            <a:r>
              <a:rPr lang="en-US" sz="3200" b="1" dirty="0">
                <a:effectLst/>
                <a:latin typeface="Times New Roman" panose="02020603050405020304" pitchFamily="18" charset="0"/>
                <a:ea typeface="Times New Roman" panose="02020603050405020304" pitchFamily="18" charset="0"/>
              </a:rPr>
              <a:t>III. KẾT LUẬN VÀ KIẾN NGHỊ</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0C96FAF-6E9E-084A-0FD2-BD32CCCA152A}"/>
              </a:ext>
            </a:extLst>
          </p:cNvPr>
          <p:cNvSpPr txBox="1"/>
          <p:nvPr/>
        </p:nvSpPr>
        <p:spPr>
          <a:xfrm>
            <a:off x="331305" y="1111962"/>
            <a:ext cx="11198086" cy="4164345"/>
          </a:xfrm>
          <a:prstGeom prst="rect">
            <a:avLst/>
          </a:prstGeom>
          <a:noFill/>
        </p:spPr>
        <p:txBody>
          <a:bodyPr wrap="square">
            <a:spAutoFit/>
          </a:bodyPr>
          <a:lstStyle/>
          <a:p>
            <a:pPr>
              <a:lnSpc>
                <a:spcPct val="150000"/>
              </a:lnSpc>
            </a:pPr>
            <a:r>
              <a:rPr lang="en-US" sz="3000" b="1" dirty="0">
                <a:latin typeface="Times New Roman" panose="02020603050405020304" pitchFamily="18" charset="0"/>
                <a:cs typeface="Times New Roman" panose="02020603050405020304" pitchFamily="18" charset="0"/>
              </a:rPr>
              <a:t>4. </a:t>
            </a:r>
            <a:r>
              <a:rPr lang="en-US" sz="3000" b="1" dirty="0" err="1">
                <a:latin typeface="Times New Roman" panose="02020603050405020304" pitchFamily="18" charset="0"/>
                <a:cs typeface="Times New Roman" panose="02020603050405020304" pitchFamily="18" charset="0"/>
              </a:rPr>
              <a:t>Khả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triển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khai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rộng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pháp</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nay </a:t>
            </a:r>
            <a:r>
              <a:rPr lang="en-US" sz="3000" dirty="0" err="1">
                <a:latin typeface="Times New Roman" panose="02020603050405020304" pitchFamily="18" charset="0"/>
                <a:cs typeface="Times New Roman" panose="02020603050405020304" pitchFamily="18" charset="0"/>
              </a:rPr>
              <a:t>cũng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lựa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trò</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giảng</a:t>
            </a:r>
            <a:r>
              <a:rPr lang="en-US" sz="3000" dirty="0">
                <a:latin typeface="Times New Roman" panose="02020603050405020304" pitchFamily="18" charset="0"/>
                <a:cs typeface="Times New Roman" panose="02020603050405020304" pitchFamily="18" charset="0"/>
              </a:rPr>
              <a:t> hay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toán</a:t>
            </a:r>
            <a:r>
              <a:rPr 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125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4D5BF543-A012-595B-D2CF-4AB497409679}"/>
              </a:ext>
            </a:extLst>
          </p:cNvPr>
          <p:cNvSpPr/>
          <p:nvPr/>
        </p:nvSpPr>
        <p:spPr>
          <a:xfrm rot="242014">
            <a:off x="4971652" y="425222"/>
            <a:ext cx="6381020" cy="2819501"/>
          </a:xfrm>
          <a:prstGeom prst="cloudCallou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Làm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thế</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Toán</a:t>
            </a:r>
            <a:r>
              <a:rPr lang="en-US" sz="2800" b="1" i="1" dirty="0">
                <a:latin typeface="Times New Roman" panose="02020603050405020304" pitchFamily="18" charset="0"/>
                <a:cs typeface="Times New Roman" panose="02020603050405020304" pitchFamily="18" charset="0"/>
              </a:rPr>
              <a:t> 9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căng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thẳng</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mỏi</a:t>
            </a:r>
            <a:r>
              <a:rPr lang="en-US" sz="2800" b="1" i="1"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F368E3D-6CE6-F3F9-B98E-7DD8D017F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88" y="185531"/>
            <a:ext cx="6875188" cy="6858000"/>
          </a:xfrm>
          <a:prstGeom prst="rect">
            <a:avLst/>
          </a:prstGeom>
        </p:spPr>
      </p:pic>
    </p:spTree>
    <p:extLst>
      <p:ext uri="{BB962C8B-B14F-4D97-AF65-F5344CB8AC3E}">
        <p14:creationId xmlns:p14="http://schemas.microsoft.com/office/powerpoint/2010/main" val="3801252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J1450">
            <a:extLst>
              <a:ext uri="{FF2B5EF4-FFF2-40B4-BE49-F238E27FC236}">
                <a16:creationId xmlns:a16="http://schemas.microsoft.com/office/drawing/2014/main" id="{CF365283-4712-4035-7719-435940CE7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3">
            <a:extLst>
              <a:ext uri="{FF2B5EF4-FFF2-40B4-BE49-F238E27FC236}">
                <a16:creationId xmlns:a16="http://schemas.microsoft.com/office/drawing/2014/main" id="{1DDA89C4-6E1F-4DF8-864B-493CE21AEA80}"/>
              </a:ext>
            </a:extLst>
          </p:cNvPr>
          <p:cNvSpPr txBox="1">
            <a:spLocks noChangeArrowheads="1"/>
          </p:cNvSpPr>
          <p:nvPr/>
        </p:nvSpPr>
        <p:spPr bwMode="auto">
          <a:xfrm>
            <a:off x="1905000" y="762000"/>
            <a:ext cx="769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en-US" altLang="en-US">
              <a:effectLst>
                <a:outerShdw blurRad="38100" dist="38100" dir="2700000" algn="tl">
                  <a:srgbClr val="C0C0C0"/>
                </a:outerShdw>
              </a:effectLst>
            </a:endParaRPr>
          </a:p>
        </p:txBody>
      </p:sp>
      <p:sp>
        <p:nvSpPr>
          <p:cNvPr id="157701" name="Text Box 5">
            <a:extLst>
              <a:ext uri="{FF2B5EF4-FFF2-40B4-BE49-F238E27FC236}">
                <a16:creationId xmlns:a16="http://schemas.microsoft.com/office/drawing/2014/main" id="{735AF7ED-DF19-88CB-DB01-780D4100FF33}"/>
              </a:ext>
            </a:extLst>
          </p:cNvPr>
          <p:cNvSpPr txBox="1">
            <a:spLocks noChangeArrowheads="1"/>
          </p:cNvSpPr>
          <p:nvPr/>
        </p:nvSpPr>
        <p:spPr bwMode="auto">
          <a:xfrm>
            <a:off x="2971800" y="2438400"/>
            <a:ext cx="594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en-US" altLang="en-US">
              <a:effectLst>
                <a:outerShdw blurRad="38100" dist="38100" dir="2700000" algn="tl">
                  <a:srgbClr val="C0C0C0"/>
                </a:outerShdw>
              </a:effectLst>
            </a:endParaRPr>
          </a:p>
        </p:txBody>
      </p:sp>
      <p:sp>
        <p:nvSpPr>
          <p:cNvPr id="19461" name="TextBox 1">
            <a:extLst>
              <a:ext uri="{FF2B5EF4-FFF2-40B4-BE49-F238E27FC236}">
                <a16:creationId xmlns:a16="http://schemas.microsoft.com/office/drawing/2014/main" id="{9A4F6F26-F571-149B-BE1E-65C38F954EE6}"/>
              </a:ext>
            </a:extLst>
          </p:cNvPr>
          <p:cNvSpPr txBox="1">
            <a:spLocks noChangeArrowheads="1"/>
          </p:cNvSpPr>
          <p:nvPr/>
        </p:nvSpPr>
        <p:spPr bwMode="auto">
          <a:xfrm>
            <a:off x="2667001" y="3065464"/>
            <a:ext cx="7185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4000" b="1">
                <a:solidFill>
                  <a:srgbClr val="FF0000"/>
                </a:solidFill>
                <a:latin typeface="Times New Roman" panose="02020603050405020304" pitchFamily="18" charset="0"/>
                <a:cs typeface="Times New Roman" panose="02020603050405020304" pitchFamily="18" charset="0"/>
              </a:rPr>
              <a:t>XIN CHÂN THÀNH CẢM ƠN!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09733-B6BC-FE75-A4C5-C0D7397A9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4875"/>
          </a:xfrm>
          <a:prstGeom prst="rect">
            <a:avLst/>
          </a:prstGeom>
        </p:spPr>
      </p:pic>
      <p:sp>
        <p:nvSpPr>
          <p:cNvPr id="4" name="Thought Bubble: Cloud 3">
            <a:extLst>
              <a:ext uri="{FF2B5EF4-FFF2-40B4-BE49-F238E27FC236}">
                <a16:creationId xmlns:a16="http://schemas.microsoft.com/office/drawing/2014/main" id="{4D5BF543-A012-595B-D2CF-4AB497409679}"/>
              </a:ext>
            </a:extLst>
          </p:cNvPr>
          <p:cNvSpPr/>
          <p:nvPr/>
        </p:nvSpPr>
        <p:spPr>
          <a:xfrm>
            <a:off x="973253" y="185530"/>
            <a:ext cx="6381020" cy="3988905"/>
          </a:xfrm>
          <a:prstGeom prst="cloudCallout">
            <a:avLst>
              <a:gd name="adj1" fmla="val 71585"/>
              <a:gd name="adj2" fmla="val -23214"/>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Cần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nhiều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thấy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hứng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thú</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tạo</a:t>
            </a:r>
            <a:r>
              <a:rPr lang="en-US" sz="28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618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A6B532-4F9A-AC55-9899-73C078D4666E}"/>
              </a:ext>
            </a:extLst>
          </p:cNvPr>
          <p:cNvSpPr txBox="1"/>
          <p:nvPr/>
        </p:nvSpPr>
        <p:spPr>
          <a:xfrm>
            <a:off x="298174" y="208037"/>
            <a:ext cx="6135756" cy="1308820"/>
          </a:xfrm>
          <a:prstGeom prst="rect">
            <a:avLst/>
          </a:prstGeom>
          <a:noFill/>
        </p:spPr>
        <p:txBody>
          <a:bodyPr wrap="square">
            <a:spAutoFit/>
          </a:bodyPr>
          <a:lstStyle/>
          <a:p>
            <a:pPr indent="180340" algn="just">
              <a:lnSpc>
                <a:spcPct val="130000"/>
              </a:lnSpc>
            </a:pPr>
            <a:r>
              <a:rPr lang="en-US" sz="3200" b="1" dirty="0">
                <a:effectLst/>
                <a:latin typeface="Times New Roman" panose="02020603050405020304" pitchFamily="18" charset="0"/>
                <a:ea typeface="Times New Roman" panose="02020603050405020304" pitchFamily="18" charset="0"/>
              </a:rPr>
              <a:t>I. MỞ ĐẦU</a:t>
            </a:r>
            <a:endParaRPr lang="en-US" sz="3200" dirty="0">
              <a:effectLst/>
              <a:latin typeface="Times New Roman" panose="02020603050405020304" pitchFamily="18" charset="0"/>
              <a:ea typeface="Times New Roman" panose="02020603050405020304" pitchFamily="18" charset="0"/>
            </a:endParaRPr>
          </a:p>
          <a:p>
            <a:pPr marL="571500" indent="-57150"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b="1" i="1" dirty="0">
                <a:effectLst/>
                <a:latin typeface="Times New Roman" panose="02020603050405020304" pitchFamily="18" charset="0"/>
                <a:ea typeface="Times New Roman" panose="02020603050405020304" pitchFamily="18" charset="0"/>
              </a:rPr>
              <a:t>a)</a:t>
            </a:r>
            <a:r>
              <a:rPr lang="en-US" sz="3200" b="1" i="1" dirty="0" err="1">
                <a:effectLst/>
                <a:latin typeface="Times New Roman" panose="02020603050405020304" pitchFamily="18" charset="0"/>
                <a:ea typeface="Times New Roman" panose="02020603050405020304" pitchFamily="18" charset="0"/>
              </a:rPr>
              <a:t>Tính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cấp</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thiết</a:t>
            </a:r>
            <a:endParaRPr lang="en-US" sz="32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DBB6EF96-9829-6F54-36D7-FD3C05679084}"/>
              </a:ext>
            </a:extLst>
          </p:cNvPr>
          <p:cNvSpPr txBox="1"/>
          <p:nvPr/>
        </p:nvSpPr>
        <p:spPr>
          <a:xfrm>
            <a:off x="298174" y="1575975"/>
            <a:ext cx="11257722" cy="2589170"/>
          </a:xfrm>
          <a:prstGeom prst="rect">
            <a:avLst/>
          </a:prstGeom>
          <a:noFill/>
        </p:spPr>
        <p:txBody>
          <a:bodyPr wrap="square">
            <a:spAutoFit/>
          </a:bodyPr>
          <a:lstStyle/>
          <a:p>
            <a:pPr algn="just" eaLnBrk="0" fontAlgn="base" hangingPunct="0">
              <a:lnSpc>
                <a:spcPct val="130000"/>
              </a:lnSpc>
            </a:pPr>
            <a:r>
              <a:rPr lang="en-US" sz="3200" kern="1200" dirty="0">
                <a:solidFill>
                  <a:srgbClr val="000000"/>
                </a:solidFill>
                <a:effectLst/>
                <a:latin typeface="Times New Roman" panose="02020603050405020304" pitchFamily="18" charset="0"/>
                <a:ea typeface="Times New Roman" panose="02020603050405020304" pitchFamily="18" charset="0"/>
              </a:rPr>
              <a:t>- </a:t>
            </a:r>
            <a:r>
              <a:rPr lang="pl-PL" sz="3200" kern="1200" dirty="0">
                <a:solidFill>
                  <a:srgbClr val="000000"/>
                </a:solidFill>
                <a:effectLst/>
                <a:latin typeface="Times New Roman" panose="02020603050405020304" pitchFamily="18" charset="0"/>
                <a:ea typeface="Times New Roman" panose="02020603050405020304" pitchFamily="18" charset="0"/>
              </a:rPr>
              <a:t>Trong quá trình giảng dạy, tôi cảm thấy học sinh của mình chưa thật sự yêu thích và đam mê môn Toán, chưa có hứng thú nhiều trong các giờ học, kết quả các bài kiểm tra thường xuyên chưa cao và các em chưa biết liên hệ kiến thức Toán học vào thực tiễn nhiều.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015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A6B532-4F9A-AC55-9899-73C078D4666E}"/>
              </a:ext>
            </a:extLst>
          </p:cNvPr>
          <p:cNvSpPr txBox="1"/>
          <p:nvPr/>
        </p:nvSpPr>
        <p:spPr>
          <a:xfrm>
            <a:off x="298174" y="208037"/>
            <a:ext cx="6135756" cy="1308820"/>
          </a:xfrm>
          <a:prstGeom prst="rect">
            <a:avLst/>
          </a:prstGeom>
          <a:noFill/>
        </p:spPr>
        <p:txBody>
          <a:bodyPr wrap="square">
            <a:spAutoFit/>
          </a:bodyPr>
          <a:lstStyle/>
          <a:p>
            <a:pPr indent="180340" algn="just">
              <a:lnSpc>
                <a:spcPct val="130000"/>
              </a:lnSpc>
            </a:pPr>
            <a:r>
              <a:rPr lang="en-US" sz="3200" b="1" dirty="0">
                <a:effectLst/>
                <a:latin typeface="Times New Roman" panose="02020603050405020304" pitchFamily="18" charset="0"/>
                <a:ea typeface="Times New Roman" panose="02020603050405020304" pitchFamily="18" charset="0"/>
              </a:rPr>
              <a:t>I. MỞ ĐẦU</a:t>
            </a:r>
            <a:endParaRPr lang="en-US" sz="3200" dirty="0">
              <a:effectLst/>
              <a:latin typeface="Times New Roman" panose="02020603050405020304" pitchFamily="18" charset="0"/>
              <a:ea typeface="Times New Roman" panose="02020603050405020304" pitchFamily="18" charset="0"/>
            </a:endParaRPr>
          </a:p>
          <a:p>
            <a:pPr marL="571500" indent="-57150"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b="1" i="1" dirty="0">
                <a:effectLst/>
                <a:latin typeface="Times New Roman" panose="02020603050405020304" pitchFamily="18" charset="0"/>
                <a:ea typeface="Times New Roman" panose="02020603050405020304" pitchFamily="18" charset="0"/>
              </a:rPr>
              <a:t>a)</a:t>
            </a:r>
            <a:r>
              <a:rPr lang="en-US" sz="3200" b="1" i="1" dirty="0" err="1">
                <a:effectLst/>
                <a:latin typeface="Times New Roman" panose="02020603050405020304" pitchFamily="18" charset="0"/>
                <a:ea typeface="Times New Roman" panose="02020603050405020304" pitchFamily="18" charset="0"/>
              </a:rPr>
              <a:t>Tính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cấp</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thiết</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025647D-637C-48A6-C8C3-C50DAEED67A5}"/>
              </a:ext>
            </a:extLst>
          </p:cNvPr>
          <p:cNvSpPr txBox="1"/>
          <p:nvPr/>
        </p:nvSpPr>
        <p:spPr>
          <a:xfrm>
            <a:off x="298174" y="1516857"/>
            <a:ext cx="11191461" cy="3229346"/>
          </a:xfrm>
          <a:prstGeom prst="rect">
            <a:avLst/>
          </a:prstGeom>
          <a:noFill/>
        </p:spPr>
        <p:txBody>
          <a:bodyPr wrap="square">
            <a:spAutoFit/>
          </a:bodyPr>
          <a:lstStyle/>
          <a:p>
            <a:pPr algn="just" eaLnBrk="0" fontAlgn="base" hangingPunct="0">
              <a:lnSpc>
                <a:spcPct val="130000"/>
              </a:lnSpc>
            </a:pPr>
            <a:r>
              <a:rPr lang="en-US" sz="3200" dirty="0">
                <a:solidFill>
                  <a:srgbClr val="000000"/>
                </a:solidFill>
                <a:latin typeface="Times New Roman" panose="02020603050405020304" pitchFamily="18" charset="0"/>
                <a:ea typeface="Times New Roman" panose="02020603050405020304" pitchFamily="18" charset="0"/>
              </a:rPr>
              <a:t>-B</a:t>
            </a:r>
            <a:r>
              <a:rPr lang="pl-PL" sz="3200" kern="1200" dirty="0">
                <a:solidFill>
                  <a:srgbClr val="000000"/>
                </a:solidFill>
                <a:effectLst/>
                <a:latin typeface="Times New Roman" panose="02020603050405020304" pitchFamily="18" charset="0"/>
                <a:ea typeface="Times New Roman" panose="02020603050405020304" pitchFamily="18" charset="0"/>
              </a:rPr>
              <a:t>ản thân tôi đã tìm tòi, học hỏi và đưa biện pháp lồng ghép dạy học tích cực gắn với hoạt động trò chơi nhằm làm cho các tiết dạy trở nên sinh động, học sinh hứng thú hơn mà tôi nghĩ hiệu quả mang lại sẽ khá khả quan. Đó là biện pháp</a:t>
            </a:r>
            <a:r>
              <a:rPr lang="pl-PL" sz="3200" i="1" kern="1200" dirty="0">
                <a:solidFill>
                  <a:srgbClr val="000000"/>
                </a:solidFill>
                <a:effectLst/>
                <a:latin typeface="Times New Roman" panose="02020603050405020304" pitchFamily="18" charset="0"/>
                <a:ea typeface="Times New Roman" panose="02020603050405020304" pitchFamily="18" charset="0"/>
              </a:rPr>
              <a:t>: </a:t>
            </a:r>
            <a:r>
              <a:rPr lang="en-US" sz="3200" b="1" i="1" dirty="0">
                <a:solidFill>
                  <a:srgbClr val="000000"/>
                </a:solidFill>
                <a:effectLst/>
                <a:latin typeface="Times New Roman" panose="02020603050405020304" pitchFamily="18" charset="0"/>
                <a:ea typeface="Arial" panose="020B0604020202020204" pitchFamily="34" charset="0"/>
              </a:rPr>
              <a:t>“ </a:t>
            </a:r>
            <a:r>
              <a:rPr lang="pl-PL" sz="3200" b="1" i="1" kern="1200" dirty="0">
                <a:solidFill>
                  <a:srgbClr val="000000"/>
                </a:solidFill>
                <a:effectLst/>
                <a:latin typeface="Times New Roman" panose="02020603050405020304" pitchFamily="18" charset="0"/>
                <a:ea typeface="Times New Roman" panose="02020603050405020304" pitchFamily="18" charset="0"/>
              </a:rPr>
              <a:t>Sinh động tiết học Toán 9 thông qua hoạt động trò chơi</a:t>
            </a:r>
            <a:r>
              <a:rPr lang="en-US" sz="3200" b="1" i="1" dirty="0">
                <a:solidFill>
                  <a:srgbClr val="000000"/>
                </a:solidFill>
                <a:effectLst/>
                <a:latin typeface="Times New Roman" panose="02020603050405020304" pitchFamily="18" charset="0"/>
                <a:ea typeface="Arial" panose="020B0604020202020204" pitchFamily="34"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975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78A8-A50A-43FE-2032-30771008A9CD}"/>
              </a:ext>
            </a:extLst>
          </p:cNvPr>
          <p:cNvSpPr txBox="1"/>
          <p:nvPr/>
        </p:nvSpPr>
        <p:spPr>
          <a:xfrm>
            <a:off x="0" y="123043"/>
            <a:ext cx="6135756" cy="668645"/>
          </a:xfrm>
          <a:prstGeom prst="rect">
            <a:avLst/>
          </a:prstGeom>
          <a:noFill/>
        </p:spPr>
        <p:txBody>
          <a:bodyPr wrap="square">
            <a:spAutoFit/>
          </a:bodyPr>
          <a:lstStyle/>
          <a:p>
            <a:pPr marL="571500" indent="-57150" algn="just">
              <a:lnSpc>
                <a:spcPct val="130000"/>
              </a:lnSpc>
            </a:pPr>
            <a:r>
              <a:rPr lang="en-US" sz="3200" b="1" i="1" dirty="0">
                <a:effectLst/>
                <a:latin typeface="Times New Roman" panose="02020603050405020304" pitchFamily="18" charset="0"/>
                <a:ea typeface="Times New Roman" panose="02020603050405020304" pitchFamily="18" charset="0"/>
              </a:rPr>
              <a:t> b) </a:t>
            </a:r>
            <a:r>
              <a:rPr lang="en-US" sz="3200" b="1" i="1" dirty="0" err="1">
                <a:effectLst/>
                <a:latin typeface="Times New Roman" panose="02020603050405020304" pitchFamily="18" charset="0"/>
                <a:ea typeface="Times New Roman" panose="02020603050405020304" pitchFamily="18" charset="0"/>
              </a:rPr>
              <a:t>Mục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tiêu</a:t>
            </a:r>
            <a:r>
              <a:rPr lang="en-US" sz="3200" b="1" i="1"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6D27F8C4-DA96-415E-EF2F-52CA02DC50E1}"/>
              </a:ext>
            </a:extLst>
          </p:cNvPr>
          <p:cNvSpPr txBox="1"/>
          <p:nvPr/>
        </p:nvSpPr>
        <p:spPr>
          <a:xfrm>
            <a:off x="311424" y="1050442"/>
            <a:ext cx="5294245" cy="4509696"/>
          </a:xfrm>
          <a:prstGeom prst="rect">
            <a:avLst/>
          </a:prstGeom>
          <a:solidFill>
            <a:srgbClr val="FFC000"/>
          </a:solidFill>
        </p:spPr>
        <p:txBody>
          <a:bodyPr wrap="square">
            <a:spAutoFit/>
          </a:bodyPr>
          <a:lstStyle/>
          <a:p>
            <a:pPr indent="457200" algn="just">
              <a:lnSpc>
                <a:spcPct val="130000"/>
              </a:lnSpc>
            </a:pPr>
            <a:r>
              <a:rPr lang="pl-PL" sz="3200" dirty="0">
                <a:effectLst/>
                <a:latin typeface="Times New Roman" panose="02020603050405020304" pitchFamily="18" charset="0"/>
                <a:ea typeface="Times New Roman" panose="02020603050405020304" pitchFamily="18" charset="0"/>
              </a:rPr>
              <a:t>+ Góp phần đổi mới phương pháp dạy học môn Toán theo phương hướng phát huy tính tích cực, chủ động và sáng tạo của học sinh</a:t>
            </a:r>
            <a:r>
              <a:rPr lang="en-US" sz="3200" dirty="0">
                <a:effectLst/>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pl-PL" sz="3200" dirty="0">
                <a:effectLst/>
                <a:latin typeface="Times New Roman" panose="02020603050405020304" pitchFamily="18" charset="0"/>
                <a:ea typeface="Times New Roman" panose="02020603050405020304" pitchFamily="18" charset="0"/>
              </a:rPr>
              <a:t>tăng cường hoạt động cá thể phối hợp với học tập giao lưu. </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2C9AFF9-005B-8FDE-EB05-C153A929B37C}"/>
              </a:ext>
            </a:extLst>
          </p:cNvPr>
          <p:cNvSpPr txBox="1"/>
          <p:nvPr/>
        </p:nvSpPr>
        <p:spPr>
          <a:xfrm>
            <a:off x="6294782" y="1016975"/>
            <a:ext cx="5161721" cy="4524315"/>
          </a:xfrm>
          <a:prstGeom prst="rect">
            <a:avLst/>
          </a:prstGeom>
          <a:solidFill>
            <a:srgbClr val="FF00FF"/>
          </a:solidFill>
        </p:spPr>
        <p:txBody>
          <a:bodyPr wrap="square">
            <a:spAutoFit/>
          </a:bodyPr>
          <a:lstStyle/>
          <a:p>
            <a:pPr algn="just"/>
            <a:r>
              <a:rPr lang="pl-PL" sz="3200" dirty="0">
                <a:solidFill>
                  <a:schemeClr val="bg1"/>
                </a:solidFill>
                <a:effectLst/>
                <a:latin typeface="Times New Roman" panose="02020603050405020304" pitchFamily="18" charset="0"/>
                <a:ea typeface="Times New Roman" panose="02020603050405020304" pitchFamily="18" charset="0"/>
              </a:rPr>
              <a:t>+ Hình thành và rèn luyện kỹ năng vận dụng kiến thức vào thực tiễn, góp phần gây hứng thú học tập môn Toán cho học sinh, một môn học được coi là khó khăn, khô khan, hóc búa thì việc đưa ra trò chơi toán học nhằm mục đích để các em học mà chơi, chơi mà học</a:t>
            </a:r>
            <a:endParaRPr lang="en-US" sz="3200" dirty="0">
              <a:solidFill>
                <a:schemeClr val="bg1"/>
              </a:solidFill>
            </a:endParaRPr>
          </a:p>
        </p:txBody>
      </p:sp>
    </p:spTree>
    <p:extLst>
      <p:ext uri="{BB962C8B-B14F-4D97-AF65-F5344CB8AC3E}">
        <p14:creationId xmlns:p14="http://schemas.microsoft.com/office/powerpoint/2010/main" val="33471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ED2398-E785-CBAA-0209-298DAF43BEAC}"/>
              </a:ext>
            </a:extLst>
          </p:cNvPr>
          <p:cNvSpPr txBox="1"/>
          <p:nvPr/>
        </p:nvSpPr>
        <p:spPr>
          <a:xfrm>
            <a:off x="0" y="176051"/>
            <a:ext cx="7533861" cy="668645"/>
          </a:xfrm>
          <a:prstGeom prst="rect">
            <a:avLst/>
          </a:prstGeom>
          <a:noFill/>
        </p:spPr>
        <p:txBody>
          <a:bodyPr wrap="square">
            <a:spAutoFit/>
          </a:bodyPr>
          <a:lstStyle/>
          <a:p>
            <a:pPr marL="571500" indent="-57150" algn="just">
              <a:lnSpc>
                <a:spcPct val="130000"/>
              </a:lnSpc>
            </a:pPr>
            <a:r>
              <a:rPr lang="en-US" sz="3200" b="1" i="1" dirty="0">
                <a:effectLst/>
                <a:latin typeface="Times New Roman" panose="02020603050405020304" pitchFamily="18" charset="0"/>
                <a:ea typeface="Times New Roman" panose="02020603050405020304" pitchFamily="18" charset="0"/>
              </a:rPr>
              <a:t>c)</a:t>
            </a:r>
            <a:r>
              <a:rPr lang="en-US" sz="3200"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Đối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tượng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phương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pháp</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thực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hiện</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6EA2DA47-BFB9-F481-BFF6-A3BDBF234F14}"/>
              </a:ext>
            </a:extLst>
          </p:cNvPr>
          <p:cNvSpPr txBox="1"/>
          <p:nvPr/>
        </p:nvSpPr>
        <p:spPr>
          <a:xfrm>
            <a:off x="523460" y="1108070"/>
            <a:ext cx="10621617" cy="1077218"/>
          </a:xfrm>
          <a:prstGeom prst="rect">
            <a:avLst/>
          </a:prstGeom>
          <a:noFill/>
        </p:spPr>
        <p:txBody>
          <a:bodyPr wrap="square">
            <a:spAutoFit/>
          </a:bodyPr>
          <a:lstStyle/>
          <a:p>
            <a:pPr algn="just"/>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Đối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tượng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nhắc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rPr>
              <a:t> THCS, </a:t>
            </a:r>
            <a:r>
              <a:rPr lang="en-US" sz="3200" dirty="0" err="1">
                <a:effectLst/>
                <a:latin typeface="Times New Roman" panose="02020603050405020304" pitchFamily="18" charset="0"/>
                <a:ea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biệt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rPr>
              <a:t> 9 </a:t>
            </a:r>
            <a:endParaRPr lang="en-US" sz="3200" dirty="0"/>
          </a:p>
        </p:txBody>
      </p:sp>
      <p:sp>
        <p:nvSpPr>
          <p:cNvPr id="9" name="TextBox 8">
            <a:extLst>
              <a:ext uri="{FF2B5EF4-FFF2-40B4-BE49-F238E27FC236}">
                <a16:creationId xmlns:a16="http://schemas.microsoft.com/office/drawing/2014/main" id="{B4DC7732-FA34-A508-D9F9-C14B930CF8B7}"/>
              </a:ext>
            </a:extLst>
          </p:cNvPr>
          <p:cNvSpPr txBox="1"/>
          <p:nvPr/>
        </p:nvSpPr>
        <p:spPr>
          <a:xfrm>
            <a:off x="523460" y="2355674"/>
            <a:ext cx="10803835" cy="3229346"/>
          </a:xfrm>
          <a:prstGeom prst="rect">
            <a:avLst/>
          </a:prstGeom>
          <a:noFill/>
        </p:spPr>
        <p:txBody>
          <a:bodyPr wrap="square">
            <a:spAutoFit/>
          </a:bodyPr>
          <a:lstStyle/>
          <a:p>
            <a:pPr algn="just">
              <a:lnSpc>
                <a:spcPct val="130000"/>
              </a:lnSpc>
            </a:pPr>
            <a:r>
              <a:rPr lang="en-US" sz="3200" b="1" i="1" dirty="0">
                <a:effectLst/>
                <a:latin typeface="Times New Roman" panose="02020603050405020304" pitchFamily="18" charset="0"/>
                <a:ea typeface="Times New Roman" panose="02020603050405020304" pitchFamily="18" charset="0"/>
              </a:rPr>
              <a:t>-</a:t>
            </a:r>
            <a:r>
              <a:rPr lang="en-US" sz="3200" b="1" i="1" dirty="0" err="1">
                <a:effectLst/>
                <a:latin typeface="Times New Roman" panose="02020603050405020304" pitchFamily="18" charset="0"/>
                <a:ea typeface="Times New Roman" panose="02020603050405020304" pitchFamily="18" charset="0"/>
              </a:rPr>
              <a:t>Phương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pháp</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thực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rPr>
              <a:t>:</a:t>
            </a:r>
          </a:p>
          <a:p>
            <a:pPr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phạm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Tôi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rPr>
              <a:t>.</a:t>
            </a:r>
          </a:p>
          <a:p>
            <a:pPr algn="just">
              <a:lnSpc>
                <a:spcPct val="130000"/>
              </a:lnSpc>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theo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dõi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thú</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trò</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em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sôi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nổi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7802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docProps/app.xml><?xml version="1.0" encoding="utf-8"?>
<Properties xmlns="http://schemas.openxmlformats.org/officeDocument/2006/extended-properties" xmlns:vt="http://schemas.openxmlformats.org/officeDocument/2006/docPropsVTypes">
  <Template>Main Event</Template>
  <TotalTime>360</TotalTime>
  <Words>2156</Words>
  <Application>Microsoft Office PowerPoint</Application>
  <PresentationFormat>Widescreen</PresentationFormat>
  <Paragraphs>126</Paragraphs>
  <Slides>40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Impact</vt:lpstr>
      <vt:lpstr>Times New Roman</vt:lpstr>
      <vt:lpstr>Main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CPC</dc:creator>
  <cp:lastModifiedBy>CPC</cp:lastModifiedBy>
  <cp:revision>8</cp:revision>
  <dcterms:created xsi:type="dcterms:W3CDTF">2022-11-02T09:36:20Z</dcterms:created>
  <dcterms:modified xsi:type="dcterms:W3CDTF">2022-11-03T02:07:31Z</dcterms:modified>
</cp:coreProperties>
</file>