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84" r:id="rId2"/>
    <p:sldId id="285" r:id="rId3"/>
    <p:sldId id="257" r:id="rId4"/>
    <p:sldId id="258" r:id="rId5"/>
    <p:sldId id="286" r:id="rId6"/>
    <p:sldId id="260" r:id="rId7"/>
    <p:sldId id="262" r:id="rId8"/>
    <p:sldId id="287" r:id="rId9"/>
    <p:sldId id="263" r:id="rId10"/>
    <p:sldId id="305" r:id="rId11"/>
    <p:sldId id="310" r:id="rId12"/>
    <p:sldId id="289" r:id="rId13"/>
    <p:sldId id="290" r:id="rId14"/>
    <p:sldId id="291" r:id="rId15"/>
    <p:sldId id="311" r:id="rId16"/>
    <p:sldId id="294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264" r:id="rId25"/>
    <p:sldId id="301" r:id="rId26"/>
    <p:sldId id="308" r:id="rId27"/>
    <p:sldId id="309" r:id="rId28"/>
  </p:sldIdLst>
  <p:sldSz cx="9144000" cy="5143500" type="screen16x9"/>
  <p:notesSz cx="6858000" cy="9144000"/>
  <p:embeddedFontLst>
    <p:embeddedFont>
      <p:font typeface="Source Sans Pro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Oswald" panose="020B0604020202020204" charset="0"/>
      <p:regular r:id="rId38"/>
      <p:bold r:id="rId39"/>
    </p:embeddedFont>
    <p:embeddedFont>
      <p:font typeface="Goudy Stout" panose="020B0604020202020204" charset="0"/>
      <p:regular r:id="rId40"/>
    </p:embeddedFont>
    <p:embeddedFont>
      <p:font typeface="宋体" panose="02010600030101010101" pitchFamily="2" charset="-122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B27"/>
    <a:srgbClr val="D2838C"/>
    <a:srgbClr val="E52928"/>
    <a:srgbClr val="44DBF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98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1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59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1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17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25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381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58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69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60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92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2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5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3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4649124" y="3925052"/>
            <a:ext cx="28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4592521" y="4325905"/>
            <a:ext cx="3056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>
                <a:solidFill>
                  <a:schemeClr val="bg1"/>
                </a:solidFill>
              </a:rPr>
              <a:t>Dạy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tại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lớp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smtClean="0">
                <a:solidFill>
                  <a:schemeClr val="bg1"/>
                </a:solidFill>
              </a:rPr>
              <a:t>6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9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11, 7, 5, 3, 2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10, 9, 8, 6, 4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861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15" y="1066198"/>
            <a:ext cx="6237121" cy="196452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33815"/>
              </p:ext>
            </p:extLst>
          </p:nvPr>
        </p:nvGraphicFramePr>
        <p:xfrm>
          <a:off x="992982" y="3513436"/>
          <a:ext cx="7012565" cy="630936"/>
        </p:xfrm>
        <a:graphic>
          <a:graphicData uri="http://schemas.openxmlformats.org/drawingml/2006/table">
            <a:tbl>
              <a:tblPr>
                <a:tableStyleId>{9064341A-4EE2-4885-B17D-4086B769AF5B}</a:tableStyleId>
              </a:tblPr>
              <a:tblGrid>
                <a:gridCol w="7012565">
                  <a:extLst>
                    <a:ext uri="{9D8B030D-6E8A-4147-A177-3AD203B41FA5}">
                      <a16:colId xmlns:a16="http://schemas.microsoft.com/office/drawing/2014/main" val="3568999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Để khẳng định một số là hợp số, ta thường sử dụng các dấu hiệu chia hết để tìm ra một ước khác 1 và chính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9866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28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87933"/>
            <a:chOff x="-23527" y="-22382"/>
            <a:chExt cx="8751892" cy="7879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96219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6" y="907247"/>
            <a:ext cx="8742857" cy="1276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9481" y="2763981"/>
            <a:ext cx="726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Do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37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69441"/>
            <a:chOff x="-23527" y="-22382"/>
            <a:chExt cx="8751892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23482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72" y="672032"/>
            <a:ext cx="9060873" cy="14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18" y="2110680"/>
            <a:ext cx="5392882" cy="230888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2734" y="2407023"/>
            <a:ext cx="3564085" cy="1573305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7-19-13-11-23-29-31-41-17-2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1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0" y="1349862"/>
            <a:ext cx="6371429" cy="25904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5" y="997527"/>
            <a:ext cx="8416636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1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cây: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46" y="1627260"/>
            <a:ext cx="4073237" cy="1733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01787" y="3793413"/>
            <a:ext cx="212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2</a:t>
            </a:r>
            <a:r>
              <a:rPr lang="en-US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5" y="1627260"/>
            <a:ext cx="3813462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72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5" y="1131530"/>
            <a:ext cx="8593280" cy="76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6680" y="2337963"/>
            <a:ext cx="6192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Việt phân tích chưa đúng vì 4 không phải là thừa số nguyên tố.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Viết lại: 60 = 3 × 2</a:t>
            </a:r>
            <a:r>
              <a:rPr lang="nl-NL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× 5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88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918699" y="2154185"/>
            <a:ext cx="2277074" cy="81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D96164-8A79-484C-9D6D-B1F9E900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" y="1459665"/>
            <a:ext cx="1434987" cy="1281239"/>
          </a:xfrm>
          <a:prstGeom prst="rect">
            <a:avLst/>
          </a:prstGeom>
          <a:noFill/>
        </p:spPr>
      </p:pic>
      <p:sp>
        <p:nvSpPr>
          <p:cNvPr id="14" name="Cloud 13"/>
          <p:cNvSpPr/>
          <p:nvPr/>
        </p:nvSpPr>
        <p:spPr>
          <a:xfrm>
            <a:off x="1016165" y="804075"/>
            <a:ext cx="3908348" cy="1064795"/>
          </a:xfrm>
          <a:prstGeom prst="cloud">
            <a:avLst/>
          </a:prstGeom>
          <a:solidFill>
            <a:srgbClr val="F9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3" y="1365952"/>
            <a:ext cx="1344528" cy="1291151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848144" y="486093"/>
            <a:ext cx="3077077" cy="1064795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23528" y="-22382"/>
            <a:ext cx="8751893" cy="769441"/>
            <a:chOff x="-23528" y="-22382"/>
            <a:chExt cx="8751893" cy="7694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344264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5996"/>
            <a:ext cx="9144001" cy="1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8" y="908344"/>
            <a:ext cx="7771428" cy="74285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3126443" y="1906602"/>
            <a:ext cx="2206820" cy="1882779"/>
            <a:chOff x="3126443" y="1906602"/>
            <a:chExt cx="2206820" cy="1882779"/>
          </a:xfrm>
        </p:grpSpPr>
        <p:sp>
          <p:nvSpPr>
            <p:cNvPr id="6" name="Oval 5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>
                <a:stCxn id="6" idx="3"/>
                <a:endCxn id="21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6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9765512" y="1906602"/>
            <a:ext cx="2206820" cy="1882779"/>
            <a:chOff x="3126443" y="1906602"/>
            <a:chExt cx="2206820" cy="1882779"/>
          </a:xfrm>
        </p:grpSpPr>
        <p:sp>
          <p:nvSpPr>
            <p:cNvPr id="52" name="Oval 51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52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3538100" y="38782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2.3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97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72848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87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961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giấy thành 11 mảnh giấy nhỏ</a:t>
            </a: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1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2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1" y="897948"/>
            <a:ext cx="4083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5" y="1581959"/>
            <a:ext cx="4675908" cy="2579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656" y="1555103"/>
            <a:ext cx="3075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216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84" y="1250167"/>
            <a:ext cx="5355655" cy="93638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50147" y="2455264"/>
            <a:ext cx="919767" cy="1795925"/>
            <a:chOff x="6426777" y="2306782"/>
            <a:chExt cx="821056" cy="1735282"/>
          </a:xfrm>
        </p:grpSpPr>
        <p:sp>
          <p:nvSpPr>
            <p:cNvPr id="7" name="TextBox 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30048" y="2807305"/>
              <a:ext cx="368878" cy="369743"/>
              <a:chOff x="6430048" y="2807305"/>
              <a:chExt cx="368878" cy="36974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878955" y="3251050"/>
              <a:ext cx="368878" cy="369743"/>
              <a:chOff x="6430048" y="2807305"/>
              <a:chExt cx="368878" cy="36974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405429" y="2635359"/>
            <a:ext cx="841437" cy="1735282"/>
            <a:chOff x="6406394" y="2306782"/>
            <a:chExt cx="84143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6394" y="2807115"/>
              <a:ext cx="415498" cy="369933"/>
              <a:chOff x="6406394" y="2807115"/>
              <a:chExt cx="415498" cy="36993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6394" y="280711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sz="1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78953" y="3251050"/>
              <a:ext cx="368878" cy="400315"/>
              <a:chOff x="6430046" y="2807305"/>
              <a:chExt cx="368878" cy="40031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68740" y="283828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55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753E-6 L -0.65781 -0.019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-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2382"/>
            <a:ext cx="8728365" cy="769441"/>
            <a:chOff x="0" y="-22382"/>
            <a:chExt cx="8728365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29419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792219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01185" y="2590987"/>
            <a:ext cx="886957" cy="1735282"/>
            <a:chOff x="6340074" y="2306782"/>
            <a:chExt cx="88695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340074" y="236396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77977" y="280608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19352" y="3194526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949" y="32052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1" y="1113325"/>
            <a:ext cx="6600000" cy="130476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14815" y="2464486"/>
            <a:ext cx="844455" cy="1989019"/>
            <a:chOff x="7462471" y="1690272"/>
            <a:chExt cx="844455" cy="1989019"/>
          </a:xfrm>
        </p:grpSpPr>
        <p:grpSp>
          <p:nvGrpSpPr>
            <p:cNvPr id="24" name="Group 23"/>
            <p:cNvGrpSpPr/>
            <p:nvPr/>
          </p:nvGrpSpPr>
          <p:grpSpPr>
            <a:xfrm>
              <a:off x="7462471" y="1690272"/>
              <a:ext cx="844455" cy="1989019"/>
              <a:chOff x="6423683" y="2383448"/>
              <a:chExt cx="753825" cy="1921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426777" y="2383448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817769" y="2469911"/>
                <a:ext cx="22076" cy="174073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455491" y="355328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63761" y="3231573"/>
                <a:ext cx="438150" cy="36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09632" y="280343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66215" y="2383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17647" y="3282033"/>
                <a:ext cx="164905" cy="297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23683" y="2801785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92997" y="3948442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001579" y="25725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8114" y="288084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899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86" y="0"/>
            <a:ext cx="8576789" cy="829497"/>
            <a:chOff x="151576" y="-22382"/>
            <a:chExt cx="8576789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1576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Luyện tập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70165"/>
            <a:ext cx="4717472" cy="29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6651" y="1076406"/>
            <a:ext cx="4239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2.3 =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3 là 3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3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3187560" y="2109354"/>
            <a:ext cx="2691247" cy="16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= 2.5.7</a:t>
            </a:r>
          </a:p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= 5.5.5 = ?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184" y="1203467"/>
            <a:ext cx="665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2.17. Phân tích các số sau ra thừa số nguyên tố: 70; 115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86" y="460165"/>
            <a:ext cx="423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Luyện tập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4094"/>
            <a:ext cx="9144001" cy="4659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41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916" y="1"/>
            <a:ext cx="6965951" cy="5372099"/>
            <a:chOff x="1007916" y="1"/>
            <a:chExt cx="6965951" cy="53720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lang="vi-VN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Ư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ỚNG </a:t>
              </a: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DẪN 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VỀ NHÀ</a:t>
              </a:r>
              <a:endParaRPr lang="en-US" sz="3000" b="1" kern="1200" dirty="0">
                <a:ln w="10160">
                  <a:solidFill>
                    <a:srgbClr val="5B9BD5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AF6C132-3B52-4ACA-9247-0C09C2307509}"/>
              </a:ext>
            </a:extLst>
          </p:cNvPr>
          <p:cNvSpPr txBox="1"/>
          <p:nvPr/>
        </p:nvSpPr>
        <p:spPr>
          <a:xfrm>
            <a:off x="2198717" y="1812949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nguyên tố nhỏ hơn 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8876E-64FD-4874-9796-508BDDF81B8B}"/>
              </a:ext>
            </a:extLst>
          </p:cNvPr>
          <p:cNvSpPr txBox="1"/>
          <p:nvPr/>
        </p:nvSpPr>
        <p:spPr>
          <a:xfrm>
            <a:off x="2150918" y="2436471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20.22, 20.24;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0847" y="2877671"/>
            <a:ext cx="457933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các bài tập phần  “Luyện tập chung”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</a:t>
            </a:r>
            <a:r>
              <a:rPr lang="en-US" altLang="zh-CN" sz="4800" dirty="0" smtClean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0" y="-18493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64" y="415634"/>
            <a:ext cx="33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372" y="4393710"/>
            <a:ext cx="123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48258"/>
            <a:ext cx="4582391" cy="342142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9469"/>
              </p:ext>
            </p:extLst>
          </p:nvPr>
        </p:nvGraphicFramePr>
        <p:xfrm>
          <a:off x="5361708" y="948257"/>
          <a:ext cx="3449783" cy="3421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046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1149926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</a:tblGrid>
              <a:tr h="3643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2856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3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2938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296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1, 2, 5, 10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3057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96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7535"/>
              </p:ext>
            </p:extLst>
          </p:nvPr>
        </p:nvGraphicFramePr>
        <p:xfrm>
          <a:off x="673392" y="1098072"/>
          <a:ext cx="398173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5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527939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327243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5673434" y="1129245"/>
            <a:ext cx="280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A: 2, 3, 5, 7, </a:t>
            </a: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4, 6, 8, 10.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9364" y="2161308"/>
            <a:ext cx="559187" cy="30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995" y="2751611"/>
            <a:ext cx="317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Số 1 có một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Số 0 chia hết cho 2, 5, 7, 2017, 2018. Số 0 có vô số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320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08245" y="4158828"/>
            <a:ext cx="123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1529952"/>
            <a:ext cx="8177036" cy="215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9" y="950250"/>
            <a:ext cx="13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2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1339" y="400476"/>
            <a:ext cx="4863235" cy="1911833"/>
            <a:chOff x="1421339" y="400476"/>
            <a:chExt cx="4863235" cy="19118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39" y="1185664"/>
              <a:ext cx="1710833" cy="112664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648942" y="400476"/>
              <a:ext cx="3635632" cy="1597159"/>
              <a:chOff x="2452255" y="410285"/>
              <a:chExt cx="3635632" cy="1597159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452255" y="410285"/>
                <a:ext cx="3635632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70730" y="807115"/>
                <a:ext cx="29655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034081" y="3474390"/>
            <a:ext cx="4717685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3527" y="2345096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1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2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7" y="496009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27" y="747059"/>
            <a:ext cx="4859287" cy="3741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" y="1059873"/>
            <a:ext cx="781222" cy="69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06D517-EAC1-48D9-81CE-3F0879E64AFD}"/>
              </a:ext>
            </a:extLst>
          </p:cNvPr>
          <p:cNvSpPr txBox="1"/>
          <p:nvPr/>
        </p:nvSpPr>
        <p:spPr>
          <a:xfrm>
            <a:off x="353291" y="2088573"/>
            <a:ext cx="291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nhỏ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nhất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857544"/>
            <a:ext cx="6979256" cy="8590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Số </a:t>
            </a:r>
            <a:r>
              <a:rPr lang="vi-VN" dirty="0">
                <a:latin typeface="+mj-lt"/>
              </a:rPr>
              <a:t>0 và số 1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dirty="0">
                <a:latin typeface="+mj-lt"/>
              </a:rPr>
              <a:t> là số nguyên tố và cũng không là hợp </a:t>
            </a:r>
            <a:r>
              <a:rPr lang="vi-VN" dirty="0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/>
              <a:t>.</a:t>
            </a:r>
            <a:endParaRPr lang="en-US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418" y="1085438"/>
            <a:ext cx="1018309" cy="363683"/>
          </a:xfrm>
        </p:spPr>
        <p:txBody>
          <a:bodyPr/>
          <a:lstStyle/>
          <a:p>
            <a:pPr algn="l"/>
            <a:r>
              <a:rPr lang="vi-VN" dirty="0" smtClean="0">
                <a:solidFill>
                  <a:srgbClr val="FF0000"/>
                </a:solidFill>
                <a:latin typeface="+mj-lt"/>
              </a:rPr>
              <a:t>Chú ý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: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528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1276" y="-23397"/>
            <a:ext cx="8738253" cy="769441"/>
            <a:chOff x="-23527" y="98641"/>
            <a:chExt cx="8738253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98641"/>
              <a:ext cx="844456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…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…..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1324</Words>
  <Application>Microsoft Office PowerPoint</Application>
  <PresentationFormat>On-screen Show (16:9)</PresentationFormat>
  <Paragraphs>290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Times New Roman</vt:lpstr>
      <vt:lpstr>Source Sans Pro</vt:lpstr>
      <vt:lpstr>Calibri</vt:lpstr>
      <vt:lpstr>#9Slide03 Noto Sans</vt:lpstr>
      <vt:lpstr>Oswald</vt:lpstr>
      <vt:lpstr>Goudy Stout</vt:lpstr>
      <vt:lpstr>Arial</vt:lpstr>
      <vt:lpstr>宋体</vt:lpstr>
      <vt:lpstr>Quince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Admin</cp:lastModifiedBy>
  <cp:revision>43</cp:revision>
  <dcterms:modified xsi:type="dcterms:W3CDTF">2021-08-20T05:58:50Z</dcterms:modified>
</cp:coreProperties>
</file>