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72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72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46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82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52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332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92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5771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09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55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01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1" cy="58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5700" y="1574800"/>
            <a:ext cx="3162300" cy="107950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25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5700" y="3060700"/>
            <a:ext cx="3162300" cy="2705100"/>
          </a:xfrm>
        </p:spPr>
        <p:txBody>
          <a:bodyPr>
            <a:norm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II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622299"/>
            <a:ext cx="5892800" cy="5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176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ƯCLN và BCNN của:</a:t>
            </a: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21 và 98;</a:t>
            </a: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36 và 54.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5860" y="17795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Ta có: 21 = 3.7;    98 = 2.7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Thừa số nguyên tố chung là 7, thừa số nguyên tố riêng là 2 và 3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nhỏ nhất của 7 là 1 nên ƯCLN(21, 98) = 7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lớn nhất của 2 là 1, số mũ lớn nhất của 3 là 1, số mũ lớn nhất của 7 là 2 nên BCNN(21, 98) = 2.3.7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294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ƯCLN(21, 98) = 7 ; BCNN(21, 98) = 2.3.7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294.</a:t>
            </a:r>
            <a:endParaRPr lang="vi-VN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14487" y="17795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Ta có: 36 = 2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   54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Thừa số nguyên tố chung là 2 và 3, không có thừa số nguyên tố riêng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nhỏ nhất của 2 là 1, số mũ nhỏ nhất của 3 là 2 nên ƯCLN(36, 54) =  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18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lớn nhất của 2 là 2, số mũ lớn nhất của 3 là 3 nên BCNN(36, 54)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108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ƯCLN(36, 54) =  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18; BCNN(36, 54)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108.</a:t>
            </a:r>
          </a:p>
          <a:p>
            <a:pPr algn="just"/>
            <a:endParaRPr lang="vi-VN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482684" y="134370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60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2.56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phân số sau đã tối giản chưa? Nếu chưa, hãy rút gọn về phân số tối giản.</a:t>
                </a:r>
                <a:endParaRPr lang="en-US" b="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>
                <a:blip r:embed="rId2"/>
                <a:stretch>
                  <a:fillRect l="-1474" t="-2381" r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 Ta có: 27 = 3</a:t>
                </a:r>
                <a:r>
                  <a:rPr lang="vi-VN" sz="2400" i="0" baseline="30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   123 = 3.41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Thừa số nguyên tố chung là 3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Số mũ nhỏ nhất của 3 là 1 nên ƯCLN(27, 123) = 3. Do đó phân số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chưa tối giản.</a:t>
                </a: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27:3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123:3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tối giản vì ƯCLN(9, 41) = 1.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33 = 3.11;     77 = 7.11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Thừa số nguyên tố chung là 11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Số mũ nhỏ nhất của 11 là 1 nên ƯCLN(33, 77) = 11. Do đó phân số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chưa tối giản.</a:t>
                </a: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33:11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77:11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phân số tối giản vì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ƯCLN(3, 7) = 1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82684" y="1301491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0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phép tính:</a:t>
                </a: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>
                <a:blip r:embed="rId2"/>
                <a:stretch>
                  <a:fillRect l="-147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AutoNum type="alphaLcParenR"/>
                </a:pP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12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.3;  16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nên BCNN(12, 16)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 = 48 nên ta có thể chọn mẫu chung là 48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5.4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12.4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3.3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16.3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763486" y="16906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có: 15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3.5; 9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nên BCNN(15, 9) = 3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 = 45 nên ta có thể chọn mẫu chung là 45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4.3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15.3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400" b="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2.5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9.5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690688"/>
                <a:ext cx="8709252" cy="381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82684" y="1302444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85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2.58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algn="just"/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12 quả cam, 18 quả xoài và 30 quả bơ. Mẹ muốn Mai chia đều mỗi loại quả đó vào </a:t>
            </a: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sao cho mỗi túi đều có cam, xoài, bơ.  Hỏi Mai có thể chia được nhiều nhất là mấy túi quà?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3254" y="1825625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túi quà nhiều nhất mà Mai chia được là ƯCLN(12, 18, 30)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12 = 2</a:t>
            </a:r>
            <a:r>
              <a:rPr lang="vi-VN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18 = 2.3</a:t>
            </a:r>
            <a:r>
              <a:rPr lang="vi-VN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30 = 2.3.5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Các thừa số nguyên tố chung là 2 và 3. Số mũ nhỏ nhất của 2 là 1, số mũ nhỏ nhất của 4 là 1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đó: ƯCLN(12, 18, 30) = 2.3 = 6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có thể chia được nhiều nhất 6 túi quà</a:t>
            </a:r>
            <a:r>
              <a:rPr lang="vi-V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09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Bài toán thực tế tìm ƯCLN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82684" y="1443100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59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2.59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Bác Nam định kì 3 tháng một lần thay dầu, 6 tháng một lần xoay lốp xe ô tô của mình. Hỏi nếu bác ấy làm hai việc đó cùng lúc vào tháng 4 năm nay, thì lần gần nhất tiếp theo bác ấy sẽ cùng làm hai việc đó vào tháng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3062" y="1825625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tháng ít nhất tiếp theo mà bác Nam làm hai việc đó cùng một tháng là BCNN(3, 6)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⁝3 nên BCNN(3, 6) = 6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 sau 6 tháng nữa bác sẽ làm hai việc cùng một tháng.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bác ấy làm hai việc đó cùng lúc vào tháng 4 năm nay, thì gần nhất lần tiếp theo bác ấy sẽ cùng làm hai việc đó vào tháng 4 + 6 = 10.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lần gần nhất tiếp theo bác ấy sẽ cùng làm hai việc đó vào tháng 10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078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Bài toán thực tế tìm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26314" y="145985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1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2.60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hai số 79 và 97 là hai số nguyên tố. Hãy tìm ƯCLN và BCNN của hai số này.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486" y="16906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 mỗi số nguyên tố chỉ có ước là 1 và chính nó mà 79 và 97 là hai số nguyên tố khác nhau nên ƯCLN(79, 97) = 1 và BCNN(79, 97) = 79.97 = 7 663.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532054" y="230487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6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/>
              <a:t>Bài tập 2.61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vi-VN"/>
              <a:t>Biết hai số 3</a:t>
            </a:r>
            <a:r>
              <a:rPr lang="vi-VN" baseline="30000"/>
              <a:t>a</a:t>
            </a:r>
            <a:r>
              <a:rPr lang="vi-VN"/>
              <a:t>.5</a:t>
            </a:r>
            <a:r>
              <a:rPr lang="vi-VN" baseline="30000"/>
              <a:t>2</a:t>
            </a:r>
            <a:r>
              <a:rPr lang="vi-VN"/>
              <a:t> và 3</a:t>
            </a:r>
            <a:r>
              <a:rPr lang="vi-VN" baseline="30000"/>
              <a:t>3</a:t>
            </a:r>
            <a:r>
              <a:rPr lang="vi-VN"/>
              <a:t>.5</a:t>
            </a:r>
            <a:r>
              <a:rPr lang="vi-VN" baseline="30000"/>
              <a:t>b</a:t>
            </a:r>
            <a:r>
              <a:rPr lang="vi-VN"/>
              <a:t> có ƯCLN là 3</a:t>
            </a:r>
            <a:r>
              <a:rPr lang="vi-VN" baseline="30000"/>
              <a:t>3</a:t>
            </a:r>
            <a:r>
              <a:rPr lang="vi-VN"/>
              <a:t>.5</a:t>
            </a:r>
            <a:r>
              <a:rPr lang="vi-VN" baseline="30000"/>
              <a:t>2</a:t>
            </a:r>
            <a:r>
              <a:rPr lang="vi-VN"/>
              <a:t> và BCNN là 3</a:t>
            </a:r>
            <a:r>
              <a:rPr lang="vi-VN" baseline="30000"/>
              <a:t>4</a:t>
            </a:r>
            <a:r>
              <a:rPr lang="vi-VN"/>
              <a:t>.5</a:t>
            </a:r>
            <a:r>
              <a:rPr lang="vi-VN" baseline="30000"/>
              <a:t>3</a:t>
            </a:r>
            <a:r>
              <a:rPr lang="vi-VN"/>
              <a:t>. Tìm a và </a:t>
            </a:r>
            <a:r>
              <a:rPr lang="vi-VN" smtClean="0"/>
              <a:t>b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43254" y="1600200"/>
            <a:ext cx="8709252" cy="40354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ƯCLN 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;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 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BCNN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;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( 3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3+4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2+3 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7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5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Tích của 2 số đã cho</a:t>
            </a:r>
            <a:r>
              <a:rPr lang="vi-VN" sz="2400" smtClean="0">
                <a:solidFill>
                  <a:srgbClr val="000000"/>
                </a:solidFill>
                <a:latin typeface="inherit"/>
              </a:rPr>
              <a:t>:</a:t>
            </a:r>
            <a:r>
              <a:rPr lang="en-US" sz="2400" smtClean="0">
                <a:solidFill>
                  <a:srgbClr val="000000"/>
                </a:solidFill>
                <a:latin typeface="inherit"/>
              </a:rPr>
              <a:t> </a:t>
            </a:r>
          </a:p>
          <a:p>
            <a:pPr algn="ctr"/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(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( 3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a+3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b+2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Ta có tích của hai số bằng tích của ƯCLN và BCNN của hai số ấy nên:</a:t>
            </a:r>
          </a:p>
          <a:p>
            <a:pPr algn="ctr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7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5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a+3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b+2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en-US" sz="240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Do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đó: a + 3 = 7 ⇒ a = 7 – 3 = 4</a:t>
            </a:r>
          </a:p>
          <a:p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     </a:t>
            </a:r>
            <a:r>
              <a:rPr lang="en-US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  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và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 b + 2 = 5 ⇒ b = 5 -2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Vậy a = 4 và b = 3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262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</a:rPr>
              <a:t>Dạng 3: ƯCLN và BCNN</a:t>
            </a:r>
            <a:endParaRPr 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11822" y="1369367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</a:rPr>
              <a:t>Lời giải 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7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/>
              <a:t>Bài tập 2.62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536700"/>
            <a:ext cx="10248900" cy="464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Bác kia chăn vịt khác thường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Buộc đi cho được chẵn hàng mới ưa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2 xếp thấy chưa vừa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3 xếp vẫn còn thừa một con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4 xếp vẫn chưa tròn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5 xếp thiếu một con mới đầy 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Xếp thành hàng 7, đẹp thay</a:t>
            </a:r>
            <a:endParaRPr lang="en-US" sz="260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Vịt bao nhiêu?T</a:t>
            </a: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ính được ngay mới tài    </a:t>
            </a:r>
            <a:r>
              <a:rPr lang="vi-VN" sz="2600" i="1" smtClean="0">
                <a:solidFill>
                  <a:srgbClr val="000000"/>
                </a:solidFill>
                <a:latin typeface="Open Sans" panose="020B0606030504020204" pitchFamily="34" charset="0"/>
              </a:rPr>
              <a:t>         </a:t>
            </a:r>
            <a:endParaRPr lang="en-US" sz="2600" i="1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i="1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vi-VN" i="1" smtClean="0">
                <a:solidFill>
                  <a:srgbClr val="000000"/>
                </a:solidFill>
                <a:latin typeface="Open Sans" panose="020B0606030504020204" pitchFamily="34" charset="0"/>
              </a:rPr>
              <a:t>(Biết số vịt chưa đến 200 con)</a:t>
            </a:r>
            <a:endParaRPr lang="vi-VN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50786" y="1536700"/>
            <a:ext cx="8709252" cy="4330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Giả sử có a con vịt.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Theo các dữ kiện đề bài cho: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2 xếp vẫn chưa vừa nghĩa là a là số lẻ ⇒ a + 1 ⋮ 2 (1)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3 xếp vẫn còn thừa 1 con nghĩa là (a – 1) ⋮ 3 (2)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xếp 5 thiếu 1 con mới đầy nghĩa là (a + 1) ⋮ 5 (3)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Xếp thành hàng 7, đẹp thay nghĩa là a ⋮ 7 (4)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Số vịt chưa đến 200 con nghĩa là a &lt; 200.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Từ (1) và (3) suy ra (a + 1) ∈ BC(2; 5) = B(10) = {0; 10; 20; 30; 40; …}.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a ⋮ 7 nên a + 1 chia 7 dư 1.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Các số là bội của 10, chia 7 dư 1 là 50; 120; 190; 260; …</a:t>
            </a:r>
            <a:endParaRPr lang="vi-VN" sz="24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0786" y="1536700"/>
            <a:ext cx="8709252" cy="4330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Mà a + 1 ≤ 200 nên a + 1 = 50; 120 hoặc 190.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1: a + 1 = 50 thì a = 49 ⋮ 7 (t/m (4))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a – 1 = 48 ⋮ 3 (t/m (2)).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Vậy a = 49 (thỏa mãn).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2: a + 1= 120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Suy ra a = 119, suy ra a – 1 = 118 ⋮̸ 3 (không thỏa mãn (2)) (Loại).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3: a + 1 = 190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Suy ra a = 189, suy ra a – 1 = 188 ⋮̸ 3 (không thỏa mãn (2)) (Loại).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Vậy số vịt là 49 con</a:t>
            </a:r>
            <a:r>
              <a:rPr lang="vi-VN" sz="2400" smtClean="0">
                <a:solidFill>
                  <a:srgbClr val="000000"/>
                </a:solidFill>
                <a:latin typeface="inherit"/>
              </a:rPr>
              <a:t>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275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</a:rPr>
              <a:t>Dạng 4: Bài toán thực tế</a:t>
            </a:r>
            <a:endParaRPr 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326314" y="1227137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</a:rPr>
              <a:t>Lời giải 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27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825500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29400" y="1689100"/>
            <a:ext cx="35433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đã học trong chương II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079234"/>
            <a:ext cx="35433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trước nội dung sẽ học trong chương III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2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90525"/>
            <a:ext cx="10515600" cy="1325563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ĐÃ ĐƯỢC HỌC NHỮNG GÌ?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300" y="1825625"/>
            <a:ext cx="8547100" cy="4351338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27600" y="2870200"/>
            <a:ext cx="2095500" cy="19431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CHIA HẾT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5" idx="6"/>
          </p:cNvCxnSpPr>
          <p:nvPr/>
        </p:nvCxnSpPr>
        <p:spPr>
          <a:xfrm flipV="1">
            <a:off x="7023100" y="3835400"/>
            <a:ext cx="82550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511300" y="2366804"/>
                <a:ext cx="2616200" cy="32689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a=k.b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a, b, k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chia hết cho 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là bội của 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là ước của a</a:t>
                </a:r>
                <a:endPara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00" y="2366804"/>
                <a:ext cx="2616200" cy="32689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4127500" y="3841750"/>
            <a:ext cx="816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849870" y="2442210"/>
            <a:ext cx="2621280" cy="3268980"/>
            <a:chOff x="7849870" y="2442210"/>
            <a:chExt cx="2621280" cy="3268980"/>
          </a:xfrm>
        </p:grpSpPr>
        <p:grpSp>
          <p:nvGrpSpPr>
            <p:cNvPr id="41" name="Group 40"/>
            <p:cNvGrpSpPr/>
            <p:nvPr/>
          </p:nvGrpSpPr>
          <p:grpSpPr>
            <a:xfrm>
              <a:off x="7849870" y="2442210"/>
              <a:ext cx="2621280" cy="3268980"/>
              <a:chOff x="7849870" y="2442210"/>
              <a:chExt cx="2621280" cy="32689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7849870" y="2442210"/>
                    <a:ext cx="2621280" cy="326898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a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và b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thì (a+b)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</a:p>
                  <a:p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a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và b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thì (a+b)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9870" y="2442210"/>
                    <a:ext cx="2621280" cy="3268980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H="1">
                <a:off x="9740900" y="4178300"/>
                <a:ext cx="101600" cy="203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9194800" y="4521200"/>
              <a:ext cx="101600" cy="203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78823" y="2312893"/>
            <a:ext cx="2003612" cy="194982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</a:t>
            </a:r>
            <a:endParaRPr lang="en-US" sz="24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87290" y="1775012"/>
            <a:ext cx="911987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7089013" y="3977172"/>
            <a:ext cx="1006116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 flipV="1">
            <a:off x="4761982" y="1869142"/>
            <a:ext cx="910263" cy="729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 flipH="1">
            <a:off x="4666129" y="3977172"/>
            <a:ext cx="1006116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001000" y="900953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hoăc 5 thì chia hết cho 5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97741" y="3805516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3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tổng các chữ số chia hết cho 3 thì chia hết cho 3 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51529" y="900953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0, 2, 4, 6, 8 thì chia hết cho 2.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54788" y="3805516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9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tổng các chữ số chia hết cho 9 thì chia hết cho 9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0976" y="806824"/>
            <a:ext cx="3563472" cy="116989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TỐ, HỢP SỐ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29000" y="1976718"/>
            <a:ext cx="1573306" cy="1041164"/>
          </a:xfrm>
          <a:custGeom>
            <a:avLst/>
            <a:gdLst>
              <a:gd name="connsiteX0" fmla="*/ 1573306 w 1573306"/>
              <a:gd name="connsiteY0" fmla="*/ 0 h 1041164"/>
              <a:gd name="connsiteX1" fmla="*/ 712694 w 1573306"/>
              <a:gd name="connsiteY1" fmla="*/ 995082 h 1041164"/>
              <a:gd name="connsiteX2" fmla="*/ 0 w 1573306"/>
              <a:gd name="connsiteY2" fmla="*/ 887506 h 1041164"/>
              <a:gd name="connsiteX3" fmla="*/ 0 w 1573306"/>
              <a:gd name="connsiteY3" fmla="*/ 887506 h 104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306" h="1041164">
                <a:moveTo>
                  <a:pt x="1573306" y="0"/>
                </a:moveTo>
                <a:cubicBezTo>
                  <a:pt x="1274109" y="423582"/>
                  <a:pt x="974912" y="847164"/>
                  <a:pt x="712694" y="995082"/>
                </a:cubicBezTo>
                <a:cubicBezTo>
                  <a:pt x="450476" y="1143000"/>
                  <a:pt x="0" y="887506"/>
                  <a:pt x="0" y="887506"/>
                </a:cubicBezTo>
                <a:lnTo>
                  <a:pt x="0" y="88750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92624" y="2218765"/>
            <a:ext cx="2084294" cy="165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 là số tự nhiên lớn hơn 1, chỉ có hai ước là 1 và chính nó.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355540" y="1976718"/>
            <a:ext cx="1748118" cy="1113327"/>
          </a:xfrm>
          <a:custGeom>
            <a:avLst/>
            <a:gdLst>
              <a:gd name="connsiteX0" fmla="*/ 0 w 1748118"/>
              <a:gd name="connsiteY0" fmla="*/ 0 h 1113327"/>
              <a:gd name="connsiteX1" fmla="*/ 1089212 w 1748118"/>
              <a:gd name="connsiteY1" fmla="*/ 1062317 h 1113327"/>
              <a:gd name="connsiteX2" fmla="*/ 1748118 w 1748118"/>
              <a:gd name="connsiteY2" fmla="*/ 847164 h 11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118" h="1113327">
                <a:moveTo>
                  <a:pt x="0" y="0"/>
                </a:moveTo>
                <a:cubicBezTo>
                  <a:pt x="398929" y="460561"/>
                  <a:pt x="797859" y="921123"/>
                  <a:pt x="1089212" y="1062317"/>
                </a:cubicBezTo>
                <a:cubicBezTo>
                  <a:pt x="1380565" y="1203511"/>
                  <a:pt x="1564341" y="1025337"/>
                  <a:pt x="1748118" y="8471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03658" y="2190888"/>
            <a:ext cx="2084294" cy="165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số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số là số tự nhiên lớn hơn 1, có nhiều hơn hai ước.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6232712" y="1976718"/>
            <a:ext cx="0" cy="2218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57500" y="4195482"/>
            <a:ext cx="6750423" cy="1586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số ra thừa số nguyên tố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30=2.3.5; 225 = 3</a:t>
            </a:r>
            <a:r>
              <a:rPr lang="en-US" baseline="300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baseline="300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các phân tích 30 và 225 ra thừa số nguyên tố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90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7435" y="2541494"/>
            <a:ext cx="2622177" cy="13984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</a:t>
            </a:r>
          </a:p>
          <a:p>
            <a:pPr algn="ctr"/>
            <a:r>
              <a:rPr lang="en-US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</a:t>
            </a:r>
            <a:endParaRPr lang="en-US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08554" y="1411289"/>
            <a:ext cx="3492896" cy="1130205"/>
          </a:xfrm>
          <a:custGeom>
            <a:avLst/>
            <a:gdLst>
              <a:gd name="connsiteX0" fmla="*/ 109458 w 3492896"/>
              <a:gd name="connsiteY0" fmla="*/ 1130205 h 1130205"/>
              <a:gd name="connsiteX1" fmla="*/ 364952 w 3492896"/>
              <a:gd name="connsiteY1" fmla="*/ 94782 h 1130205"/>
              <a:gd name="connsiteX2" fmla="*/ 3121599 w 3492896"/>
              <a:gd name="connsiteY2" fmla="*/ 40993 h 1130205"/>
              <a:gd name="connsiteX3" fmla="*/ 3390540 w 3492896"/>
              <a:gd name="connsiteY3" fmla="*/ 40993 h 11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896" h="1130205">
                <a:moveTo>
                  <a:pt x="109458" y="1130205"/>
                </a:moveTo>
                <a:cubicBezTo>
                  <a:pt x="-13807" y="703261"/>
                  <a:pt x="-137071" y="276317"/>
                  <a:pt x="364952" y="94782"/>
                </a:cubicBezTo>
                <a:cubicBezTo>
                  <a:pt x="866975" y="-86753"/>
                  <a:pt x="2617334" y="49958"/>
                  <a:pt x="3121599" y="40993"/>
                </a:cubicBezTo>
                <a:cubicBezTo>
                  <a:pt x="3625864" y="32028"/>
                  <a:pt x="3508202" y="36510"/>
                  <a:pt x="3390540" y="4099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01450" y="793376"/>
            <a:ext cx="4429303" cy="1277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chung 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của hai hay nhiều số là ước của tất cả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60251" y="2980009"/>
            <a:ext cx="3989502" cy="1919957"/>
          </a:xfrm>
          <a:custGeom>
            <a:avLst/>
            <a:gdLst>
              <a:gd name="connsiteX0" fmla="*/ 127497 w 3989502"/>
              <a:gd name="connsiteY0" fmla="*/ 959541 h 1919957"/>
              <a:gd name="connsiteX1" fmla="*/ 423333 w 3989502"/>
              <a:gd name="connsiteY1" fmla="*/ 1900835 h 1919957"/>
              <a:gd name="connsiteX2" fmla="*/ 3623733 w 3989502"/>
              <a:gd name="connsiteY2" fmla="*/ 193059 h 1919957"/>
              <a:gd name="connsiteX3" fmla="*/ 3785097 w 3989502"/>
              <a:gd name="connsiteY3" fmla="*/ 112377 h 19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502" h="1919957">
                <a:moveTo>
                  <a:pt x="127497" y="959541"/>
                </a:moveTo>
                <a:cubicBezTo>
                  <a:pt x="-15938" y="1494061"/>
                  <a:pt x="-159373" y="2028582"/>
                  <a:pt x="423333" y="1900835"/>
                </a:cubicBezTo>
                <a:cubicBezTo>
                  <a:pt x="1006039" y="1773088"/>
                  <a:pt x="3063439" y="491135"/>
                  <a:pt x="3623733" y="193059"/>
                </a:cubicBezTo>
                <a:cubicBezTo>
                  <a:pt x="4184027" y="-105017"/>
                  <a:pt x="3984562" y="3680"/>
                  <a:pt x="3785097" y="11237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1450" y="2541494"/>
            <a:ext cx="4429303" cy="1277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 của hai hay nhiều số là số lớn nhất tỏng các ước chung của hai hay nhiều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46812" y="4020446"/>
            <a:ext cx="1764088" cy="721786"/>
          </a:xfrm>
          <a:custGeom>
            <a:avLst/>
            <a:gdLst>
              <a:gd name="connsiteX0" fmla="*/ 0 w 1764088"/>
              <a:gd name="connsiteY0" fmla="*/ 225 h 721786"/>
              <a:gd name="connsiteX1" fmla="*/ 968188 w 1764088"/>
              <a:gd name="connsiteY1" fmla="*/ 107801 h 721786"/>
              <a:gd name="connsiteX2" fmla="*/ 1680882 w 1764088"/>
              <a:gd name="connsiteY2" fmla="*/ 659130 h 721786"/>
              <a:gd name="connsiteX3" fmla="*/ 1721223 w 1764088"/>
              <a:gd name="connsiteY3" fmla="*/ 686025 h 72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88" h="721786">
                <a:moveTo>
                  <a:pt x="0" y="225"/>
                </a:moveTo>
                <a:cubicBezTo>
                  <a:pt x="344020" y="-896"/>
                  <a:pt x="688041" y="-2016"/>
                  <a:pt x="968188" y="107801"/>
                </a:cubicBezTo>
                <a:cubicBezTo>
                  <a:pt x="1248335" y="217618"/>
                  <a:pt x="1555376" y="562759"/>
                  <a:pt x="1680882" y="659130"/>
                </a:cubicBezTo>
                <a:cubicBezTo>
                  <a:pt x="1806388" y="755501"/>
                  <a:pt x="1763805" y="720763"/>
                  <a:pt x="1721223" y="686025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01450" y="4381339"/>
            <a:ext cx="4429303" cy="13202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tối giản 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được gọi là phân số tối giản nếu ƯCLN(a,b)=1.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28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6505" y="1210235"/>
            <a:ext cx="3200400" cy="16270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</a:t>
            </a:r>
          </a:p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NHỎ NHẤT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96462" y="1855694"/>
            <a:ext cx="1306597" cy="1778291"/>
          </a:xfrm>
          <a:custGeom>
            <a:avLst/>
            <a:gdLst>
              <a:gd name="connsiteX0" fmla="*/ 1306597 w 1306597"/>
              <a:gd name="connsiteY0" fmla="*/ 0 h 1778291"/>
              <a:gd name="connsiteX1" fmla="*/ 42573 w 1306597"/>
              <a:gd name="connsiteY1" fmla="*/ 470647 h 1778291"/>
              <a:gd name="connsiteX2" fmla="*/ 298067 w 1306597"/>
              <a:gd name="connsiteY2" fmla="*/ 1667435 h 1778291"/>
              <a:gd name="connsiteX3" fmla="*/ 298067 w 1306597"/>
              <a:gd name="connsiteY3" fmla="*/ 1653988 h 17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597" h="1778291">
                <a:moveTo>
                  <a:pt x="1306597" y="0"/>
                </a:moveTo>
                <a:cubicBezTo>
                  <a:pt x="758629" y="96370"/>
                  <a:pt x="210661" y="192741"/>
                  <a:pt x="42573" y="470647"/>
                </a:cubicBezTo>
                <a:cubicBezTo>
                  <a:pt x="-125515" y="748553"/>
                  <a:pt x="255485" y="1470212"/>
                  <a:pt x="298067" y="1667435"/>
                </a:cubicBezTo>
                <a:cubicBezTo>
                  <a:pt x="340649" y="1864658"/>
                  <a:pt x="319358" y="1759323"/>
                  <a:pt x="298067" y="16539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516906" y="1896035"/>
            <a:ext cx="1232672" cy="1748118"/>
          </a:xfrm>
          <a:custGeom>
            <a:avLst/>
            <a:gdLst>
              <a:gd name="connsiteX0" fmla="*/ 0 w 1232672"/>
              <a:gd name="connsiteY0" fmla="*/ 0 h 1748118"/>
              <a:gd name="connsiteX1" fmla="*/ 1116106 w 1232672"/>
              <a:gd name="connsiteY1" fmla="*/ 699247 h 1748118"/>
              <a:gd name="connsiteX2" fmla="*/ 1143000 w 1232672"/>
              <a:gd name="connsiteY2" fmla="*/ 1748118 h 174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2672" h="1748118">
                <a:moveTo>
                  <a:pt x="0" y="0"/>
                </a:moveTo>
                <a:cubicBezTo>
                  <a:pt x="462803" y="203947"/>
                  <a:pt x="925606" y="407894"/>
                  <a:pt x="1116106" y="699247"/>
                </a:cubicBezTo>
                <a:cubicBezTo>
                  <a:pt x="1306606" y="990600"/>
                  <a:pt x="1224803" y="1369359"/>
                  <a:pt x="1143000" y="17481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60812" y="3348318"/>
            <a:ext cx="2944906" cy="24742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của hai hay nhiều số là bội của tất cả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59704" y="3348318"/>
            <a:ext cx="2998695" cy="2541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nhỏ nhất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Bội chung nhỏ nhất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hai hay nhiều số là số nhỏ nhất khác không trong tập hợp các bội chung của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4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203200"/>
            <a:ext cx="11176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3536" y="2884785"/>
            <a:ext cx="9104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TẬP ÁP DỤNG</a:t>
            </a:r>
            <a:endParaRPr lang="en-US" sz="54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91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923134"/>
            <a:ext cx="4051300" cy="473866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2.53: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2232025"/>
            <a:ext cx="9309100" cy="256857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Tìm x ∈ {50; 108; 189; 1 234; 2 019; 2 020} sao cho: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x - 12 chia hết cho 2;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x - 27 chia hết cho 3;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x + 20 chia hết cho 5;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d) x + 36 chia hết cho 9.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6987" y="1554162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- 12 chia hết cho 2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12 chia hết cho 2 nên x chia hết cho 2 do đó x tận cùng là số chẵn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50, 108, 1 234, 2 020.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61864" y="1503361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 </a:t>
            </a:r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- 27 chia hết cho 3;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27 chia hết cho 3 nên x chia hết cho 3 do đó tổng các chữ số của x chia hết cho 3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</a:t>
            </a:r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108, 189, 2 019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93799" y="1528762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x + 20 chia hết cho 5;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20 chia hết cho 5 nên x chia hết cho 5 do đó x có chữ số tận cùng là 0 hoặc 5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 ∈ {50; 108; 189; 1 234; 2 019; 2 020}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50, 2 020.</a:t>
            </a:r>
          </a:p>
          <a:p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8676" y="1481928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+ 36 chia hết cho 9</a:t>
            </a:r>
          </a:p>
          <a:p>
            <a:pPr algn="just"/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 36 chia hết cho 9 nên x chia hết cho 9 do đó tổng các chữ số của x chia hết cho 9</a:t>
            </a:r>
          </a:p>
          <a:p>
            <a:pPr algn="just"/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2 020}</a:t>
            </a:r>
          </a:p>
          <a:p>
            <a:pPr algn="just"/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108, 189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43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Dấu hiệu chia hết cho 2, 3, 5, 9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027341" y="155416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11" grpId="0" animBg="1"/>
      <p:bldP spid="12" grpId="0" animBg="1"/>
      <p:bldP spid="1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2.54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 sau rồi phân tích kết quả ra thừa số nguyên tố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a)14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400 : 5 + 40.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3254" y="1490663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14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196 + 25 + 4 = 225 </a:t>
            </a:r>
          </a:p>
          <a:p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 tích 225 ra thừa số nguyên tố: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 = 3</a:t>
            </a:r>
            <a:r>
              <a: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14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225 = 3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400 : 5 + 40 = 80 + 40 = 120</a:t>
            </a:r>
          </a:p>
          <a:p>
            <a:pPr algn="just"/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 tích 120 ra thừa số nguyên tố: 120 = 2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.3.5</a:t>
            </a:r>
          </a:p>
          <a:p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400 : 5 + 40 = 120 =  2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.3.5.</a:t>
            </a:r>
            <a:endParaRPr lang="en-US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Phân tích ra thừa số nguyên tố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82684" y="1740374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1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1136</Words>
  <Application>Microsoft Office PowerPoint</Application>
  <PresentationFormat>Widescreen</PresentationFormat>
  <Paragraphs>197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inherit</vt:lpstr>
      <vt:lpstr>Open Sans</vt:lpstr>
      <vt:lpstr>Times New Roman</vt:lpstr>
      <vt:lpstr>Office Theme</vt:lpstr>
      <vt:lpstr>TIẾT 25</vt:lpstr>
      <vt:lpstr>CHÚNG TA ĐÃ ĐƯỢC HỌC NHỮNG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2.53:</vt:lpstr>
      <vt:lpstr>Bài tập 2.54</vt:lpstr>
      <vt:lpstr>Bài tập 2.55</vt:lpstr>
      <vt:lpstr>Bài tập 2.56</vt:lpstr>
      <vt:lpstr>Bài tập 2.57</vt:lpstr>
      <vt:lpstr>Bài tập 2.58</vt:lpstr>
      <vt:lpstr>Bài tập 2.59</vt:lpstr>
      <vt:lpstr>Bài tập 2.60</vt:lpstr>
      <vt:lpstr>Bài tập 2.61</vt:lpstr>
      <vt:lpstr>Bài tập 2.62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25</dc:title>
  <dc:creator>Phúc Nguyễn</dc:creator>
  <cp:lastModifiedBy>Admin</cp:lastModifiedBy>
  <cp:revision>27</cp:revision>
  <dcterms:created xsi:type="dcterms:W3CDTF">2021-08-15T09:04:01Z</dcterms:created>
  <dcterms:modified xsi:type="dcterms:W3CDTF">2021-08-17T07:51:38Z</dcterms:modified>
</cp:coreProperties>
</file>