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62" r:id="rId3"/>
    <p:sldId id="278" r:id="rId4"/>
    <p:sldId id="279" r:id="rId5"/>
    <p:sldId id="283" r:id="rId6"/>
    <p:sldId id="280" r:id="rId7"/>
    <p:sldId id="282" r:id="rId8"/>
    <p:sldId id="284" r:id="rId9"/>
    <p:sldId id="286" r:id="rId10"/>
    <p:sldId id="285" r:id="rId11"/>
    <p:sldId id="287" r:id="rId12"/>
    <p:sldId id="288" r:id="rId13"/>
    <p:sldId id="290" r:id="rId14"/>
    <p:sldId id="291" r:id="rId15"/>
    <p:sldId id="292" r:id="rId16"/>
    <p:sldId id="294" r:id="rId17"/>
    <p:sldId id="296" r:id="rId18"/>
    <p:sldId id="297" r:id="rId19"/>
    <p:sldId id="2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195" y="4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1623B-D227-44C0-A3B6-066BD59BB18A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14462-C00A-4983-97B5-53433B01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3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4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96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37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4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39BC198-3D7B-488A-90CC-E891FDE5C4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30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3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3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74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7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9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7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5AB41-F015-4308-9117-7062BE1C11B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0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41229" y="2320027"/>
            <a:ext cx="9437129" cy="1635126"/>
            <a:chOff x="2206752" y="2743200"/>
            <a:chExt cx="11324557" cy="1962149"/>
          </a:xfrm>
        </p:grpSpPr>
        <p:sp>
          <p:nvSpPr>
            <p:cNvPr id="2" name="Rounded Rectangle 1"/>
            <p:cNvSpPr/>
            <p:nvPr/>
          </p:nvSpPr>
          <p:spPr>
            <a:xfrm>
              <a:off x="2206752" y="2743200"/>
              <a:ext cx="11228832" cy="182838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302475" y="2748046"/>
              <a:ext cx="11228834" cy="1957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333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BÀI </a:t>
              </a:r>
              <a:r>
                <a:rPr lang="en-US" sz="3333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19: </a:t>
              </a:r>
              <a:r>
                <a:rPr lang="en-US" sz="3333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 </a:t>
              </a:r>
              <a:r>
                <a:rPr lang="en-US" sz="3333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CHỮ NHẬT. </a:t>
              </a:r>
              <a:r>
                <a:rPr lang="en-US" sz="3333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 </a:t>
              </a:r>
              <a:r>
                <a:rPr lang="en-US" sz="3333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THOI. </a:t>
              </a:r>
              <a:r>
                <a:rPr lang="en-US" sz="3333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 </a:t>
              </a:r>
              <a:r>
                <a:rPr lang="en-US" sz="3333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BÌNH HÀNH. HÌNH THANG CÂN</a:t>
              </a:r>
              <a:endPara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40279" y="4326456"/>
            <a:ext cx="1562974" cy="665544"/>
            <a:chOff x="4166885" y="5092861"/>
            <a:chExt cx="6690168" cy="798653"/>
          </a:xfrm>
        </p:grpSpPr>
        <p:sp>
          <p:nvSpPr>
            <p:cNvPr id="7" name="Horizontal Scroll 6"/>
            <p:cNvSpPr/>
            <p:nvPr/>
          </p:nvSpPr>
          <p:spPr>
            <a:xfrm>
              <a:off x="4166885" y="5092861"/>
              <a:ext cx="6690168" cy="798653"/>
            </a:xfrm>
            <a:prstGeom prst="horizontalScroll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252382" y="5190528"/>
              <a:ext cx="6519170" cy="60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667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TIẾT </a:t>
              </a:r>
              <a:r>
                <a:rPr lang="en-US" sz="2667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47</a:t>
              </a:r>
              <a:endParaRPr lang="en-US" sz="2667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组合 218"/>
          <p:cNvGrpSpPr/>
          <p:nvPr/>
        </p:nvGrpSpPr>
        <p:grpSpPr>
          <a:xfrm rot="20623984">
            <a:off x="5662500" y="1107543"/>
            <a:ext cx="979994" cy="870106"/>
            <a:chOff x="4193431" y="26035"/>
            <a:chExt cx="1464128" cy="1237336"/>
          </a:xfrm>
        </p:grpSpPr>
        <p:sp>
          <p:nvSpPr>
            <p:cNvPr id="12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23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9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16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603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6270776">
            <a:off x="-1025245" y="4298978"/>
            <a:ext cx="7457599" cy="4086916"/>
            <a:chOff x="2975032" y="3293453"/>
            <a:chExt cx="7457599" cy="4086916"/>
          </a:xfrm>
        </p:grpSpPr>
        <p:grpSp>
          <p:nvGrpSpPr>
            <p:cNvPr id="3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5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6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17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18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19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0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1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2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3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24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25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26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87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82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77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72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67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62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57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52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47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42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37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sp>
        <p:nvSpPr>
          <p:cNvPr id="92" name="Parallelogram 91"/>
          <p:cNvSpPr/>
          <p:nvPr/>
        </p:nvSpPr>
        <p:spPr>
          <a:xfrm>
            <a:off x="3619739" y="2918933"/>
            <a:ext cx="3120205" cy="1885667"/>
          </a:xfrm>
          <a:prstGeom prst="parallelogram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1555491" y="240962"/>
            <a:ext cx="88304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1160229" y="352999"/>
            <a:ext cx="285527" cy="318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298998" y="4889013"/>
            <a:ext cx="1761685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4.12b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1160229" y="799726"/>
            <a:ext cx="285527" cy="318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555490" y="734508"/>
            <a:ext cx="88304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OA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OC, OB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OD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4077411" y="2943366"/>
            <a:ext cx="2179399" cy="186123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3600130" y="2943366"/>
            <a:ext cx="3139814" cy="183736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6605058" y="2448201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875825" y="2448201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444087" y="4814959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270827" y="4607629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" name="Rounded Rectangle 295"/>
          <p:cNvSpPr/>
          <p:nvPr/>
        </p:nvSpPr>
        <p:spPr>
          <a:xfrm>
            <a:off x="637511" y="1252796"/>
            <a:ext cx="5123222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8" name="Group 297"/>
          <p:cNvGrpSpPr/>
          <p:nvPr/>
        </p:nvGrpSpPr>
        <p:grpSpPr>
          <a:xfrm>
            <a:off x="4009257" y="1353984"/>
            <a:ext cx="7457599" cy="4086916"/>
            <a:chOff x="2975032" y="3293453"/>
            <a:chExt cx="7457599" cy="4086916"/>
          </a:xfrm>
        </p:grpSpPr>
        <p:grpSp>
          <p:nvGrpSpPr>
            <p:cNvPr id="299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30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0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31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31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31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31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31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31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31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2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2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2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38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37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7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6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36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35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35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34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34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33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33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00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388" name="Group 387"/>
          <p:cNvGrpSpPr/>
          <p:nvPr/>
        </p:nvGrpSpPr>
        <p:grpSpPr>
          <a:xfrm rot="19787247">
            <a:off x="3240667" y="1341131"/>
            <a:ext cx="7457599" cy="4086916"/>
            <a:chOff x="2975032" y="3293453"/>
            <a:chExt cx="7457599" cy="4086916"/>
          </a:xfrm>
        </p:grpSpPr>
        <p:grpSp>
          <p:nvGrpSpPr>
            <p:cNvPr id="389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39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9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40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40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40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40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40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40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40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41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41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41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47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46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46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45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45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44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44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43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43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42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42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90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479" name="Group 478"/>
          <p:cNvGrpSpPr/>
          <p:nvPr/>
        </p:nvGrpSpPr>
        <p:grpSpPr>
          <a:xfrm rot="2445589">
            <a:off x="2831691" y="3662669"/>
            <a:ext cx="7457599" cy="4086916"/>
            <a:chOff x="2975032" y="3293453"/>
            <a:chExt cx="7457599" cy="4086916"/>
          </a:xfrm>
        </p:grpSpPr>
        <p:grpSp>
          <p:nvGrpSpPr>
            <p:cNvPr id="480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482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483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494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495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496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497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498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499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500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501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502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503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564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7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4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559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0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1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2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5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554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5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6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7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8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6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549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0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1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2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7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544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5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6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7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8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8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539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0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1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2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9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534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6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0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529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0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1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524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5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6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7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8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2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519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3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514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81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sp>
        <p:nvSpPr>
          <p:cNvPr id="569" name="Rounded Rectangle 568"/>
          <p:cNvSpPr/>
          <p:nvPr/>
        </p:nvSpPr>
        <p:spPr>
          <a:xfrm>
            <a:off x="6149588" y="1267675"/>
            <a:ext cx="4258611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OA = OB; OC = OD</a:t>
            </a:r>
          </a:p>
        </p:txBody>
      </p:sp>
      <p:sp>
        <p:nvSpPr>
          <p:cNvPr id="570" name="TextBox 569"/>
          <p:cNvSpPr txBox="1"/>
          <p:nvPr/>
        </p:nvSpPr>
        <p:spPr>
          <a:xfrm>
            <a:off x="4981648" y="3377933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4101" y="6103049"/>
            <a:ext cx="1028700" cy="676275"/>
          </a:xfrm>
          <a:prstGeom prst="rect">
            <a:avLst/>
          </a:prstGeom>
        </p:spPr>
      </p:pic>
      <p:sp>
        <p:nvSpPr>
          <p:cNvPr id="94" name="Rectangular Callout 93"/>
          <p:cNvSpPr/>
          <p:nvPr/>
        </p:nvSpPr>
        <p:spPr>
          <a:xfrm>
            <a:off x="8658812" y="4228373"/>
            <a:ext cx="3379182" cy="1605245"/>
          </a:xfrm>
          <a:prstGeom prst="wedgeRectCallout">
            <a:avLst>
              <a:gd name="adj1" fmla="val -4181"/>
              <a:gd name="adj2" fmla="val 102426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8739420" y="4312868"/>
            <a:ext cx="3250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34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L 0.21667 -0.001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-0.03842 0.277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5" grpId="0" animBg="1"/>
      <p:bldP spid="98" grpId="0" animBg="1"/>
      <p:bldP spid="101" grpId="0"/>
      <p:bldP spid="296" grpId="0" animBg="1"/>
      <p:bldP spid="569" grpId="0" animBg="1"/>
      <p:bldP spid="94" grpId="0" animBg="1"/>
      <p:bldP spid="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arallelogram 93"/>
          <p:cNvSpPr/>
          <p:nvPr/>
        </p:nvSpPr>
        <p:spPr>
          <a:xfrm>
            <a:off x="4309671" y="2961564"/>
            <a:ext cx="3312420" cy="1933034"/>
          </a:xfrm>
          <a:prstGeom prst="parallelogram">
            <a:avLst>
              <a:gd name="adj" fmla="val 32780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/>
          <p:cNvCxnSpPr/>
          <p:nvPr/>
        </p:nvCxnSpPr>
        <p:spPr>
          <a:xfrm flipV="1">
            <a:off x="1105469" y="4894598"/>
            <a:ext cx="9144000" cy="1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682388" y="2961563"/>
            <a:ext cx="9976513" cy="0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3630304" y="450376"/>
            <a:ext cx="2153734" cy="6407624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6469038" y="551859"/>
            <a:ext cx="1937982" cy="5950423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825151" y="482418"/>
            <a:ext cx="9555978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539624" y="538436"/>
            <a:ext cx="285527" cy="318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6090940" y="6009132"/>
            <a:ext cx="6101060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3070" y="2444414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7157" y="4875342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1733" y="2407977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70442" y="4807105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3293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 animBg="1"/>
      <p:bldP spid="1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8501" y="313980"/>
            <a:ext cx="111415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82974" y="325962"/>
            <a:ext cx="285527" cy="318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Isosceles Triangle 18"/>
          <p:cNvSpPr/>
          <p:nvPr/>
        </p:nvSpPr>
        <p:spPr>
          <a:xfrm rot="14844215">
            <a:off x="992270" y="1831726"/>
            <a:ext cx="1774209" cy="221005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4048940">
            <a:off x="3036109" y="978038"/>
            <a:ext cx="1774209" cy="221005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20" idx="2"/>
            <a:endCxn id="20" idx="4"/>
          </p:cNvCxnSpPr>
          <p:nvPr/>
        </p:nvCxnSpPr>
        <p:spPr>
          <a:xfrm>
            <a:off x="2562698" y="1686784"/>
            <a:ext cx="679466" cy="163894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6" descr="j03496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61890" flipH="1">
            <a:off x="2236427" y="1046968"/>
            <a:ext cx="346604" cy="60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25" name="Isosceles Triangle 24"/>
          <p:cNvSpPr/>
          <p:nvPr/>
        </p:nvSpPr>
        <p:spPr>
          <a:xfrm rot="4048940">
            <a:off x="3924939" y="2898846"/>
            <a:ext cx="1774209" cy="221005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 rot="3891104">
            <a:off x="7806727" y="1001385"/>
            <a:ext cx="1897038" cy="2324345"/>
          </a:xfrm>
          <a:prstGeom prst="triangle">
            <a:avLst>
              <a:gd name="adj" fmla="val 53293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 rot="14683479">
            <a:off x="8231330" y="1912203"/>
            <a:ext cx="1897038" cy="2324345"/>
          </a:xfrm>
          <a:prstGeom prst="triangle">
            <a:avLst>
              <a:gd name="adj" fmla="val 5329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endCxn id="34" idx="4"/>
          </p:cNvCxnSpPr>
          <p:nvPr/>
        </p:nvCxnSpPr>
        <p:spPr>
          <a:xfrm flipV="1">
            <a:off x="8034629" y="1720450"/>
            <a:ext cx="1791145" cy="180924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16" descr="j03496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49592" flipH="1">
            <a:off x="9972131" y="1027007"/>
            <a:ext cx="346604" cy="60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38" name="Isosceles Triangle 37"/>
          <p:cNvSpPr/>
          <p:nvPr/>
        </p:nvSpPr>
        <p:spPr>
          <a:xfrm rot="3891104">
            <a:off x="8639148" y="3338730"/>
            <a:ext cx="1897038" cy="2324345"/>
          </a:xfrm>
          <a:prstGeom prst="triangle">
            <a:avLst>
              <a:gd name="adj" fmla="val 5329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1159760" y="5487888"/>
            <a:ext cx="5123222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10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07448 -0.2812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4" y="-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4 -0.09144 L -0.0694 -0.3414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20" grpId="0" animBg="1"/>
      <p:bldP spid="25" grpId="0" animBg="1"/>
      <p:bldP spid="25" grpId="1" animBg="1"/>
      <p:bldP spid="33" grpId="0" animBg="1"/>
      <p:bldP spid="34" grpId="0" animBg="1"/>
      <p:bldP spid="34" grpId="1" animBg="1"/>
      <p:bldP spid="34" grpId="2" animBg="1"/>
      <p:bldP spid="38" grpId="0" animBg="1"/>
      <p:bldP spid="38" grpId="1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31814" y="1209112"/>
            <a:ext cx="9534770" cy="45138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" name="TextBox 1"/>
          <p:cNvSpPr txBox="1"/>
          <p:nvPr/>
        </p:nvSpPr>
        <p:spPr>
          <a:xfrm>
            <a:off x="2078995" y="1532288"/>
            <a:ext cx="2319689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000" b="1" i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 xét</a:t>
            </a: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2242625" y="2193762"/>
            <a:ext cx="4182556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ình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2242625" y="2912029"/>
            <a:ext cx="4206601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2242625" y="3577769"/>
            <a:ext cx="9129422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2242625" y="4273729"/>
            <a:ext cx="5606022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9676" y="4961776"/>
            <a:ext cx="5930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20" dirty="0"/>
          </a:p>
        </p:txBody>
      </p:sp>
    </p:spTree>
    <p:extLst>
      <p:ext uri="{BB962C8B-B14F-4D97-AF65-F5344CB8AC3E}">
        <p14:creationId xmlns:p14="http://schemas.microsoft.com/office/powerpoint/2010/main" val="143734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085" y="305304"/>
            <a:ext cx="278362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9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519085" y="887519"/>
            <a:ext cx="11451238" cy="48013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AB  5 cm, BC = 3 cm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474477" y="1248561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487497" y="1756909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722470" y="1255571"/>
            <a:ext cx="8271982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5cm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680906" y="1761851"/>
            <a:ext cx="9975592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 = 3 cm.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485368" y="2346348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1680909" y="2346327"/>
            <a:ext cx="9628459" cy="849463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AB. Hai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D, 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48977" y="4467283"/>
            <a:ext cx="7457599" cy="4086916"/>
            <a:chOff x="2975032" y="3293453"/>
            <a:chExt cx="7457599" cy="4086916"/>
          </a:xfrm>
        </p:grpSpPr>
        <p:grpSp>
          <p:nvGrpSpPr>
            <p:cNvPr id="13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15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6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7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8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9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30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31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32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33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4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5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6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97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92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8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87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82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77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72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67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62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4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57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5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52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47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4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 rot="6864229">
            <a:off x="897267" y="5125890"/>
            <a:ext cx="7457599" cy="4086916"/>
            <a:chOff x="2975032" y="3293453"/>
            <a:chExt cx="7457599" cy="4086916"/>
          </a:xfrm>
        </p:grpSpPr>
        <p:grpSp>
          <p:nvGrpSpPr>
            <p:cNvPr id="104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106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07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118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119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120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121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122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123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124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125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126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127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88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8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83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9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78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0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73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1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68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2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63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58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53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5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48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6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43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7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38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5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194" name="Straight Connector 193"/>
          <p:cNvCxnSpPr/>
          <p:nvPr/>
        </p:nvCxnSpPr>
        <p:spPr>
          <a:xfrm>
            <a:off x="2321648" y="5996774"/>
            <a:ext cx="3359869" cy="982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V="1">
            <a:off x="5697273" y="4180732"/>
            <a:ext cx="824837" cy="1854877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V="1">
            <a:off x="2337082" y="3195790"/>
            <a:ext cx="1307141" cy="2817998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3005482" y="4180732"/>
            <a:ext cx="3489656" cy="1743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2743039" y="3674946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6437060" y="3657512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5642788" y="5898221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1996302" y="5850176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09" name="TextBox 208"/>
          <p:cNvSpPr txBox="1"/>
          <p:nvPr/>
        </p:nvSpPr>
        <p:spPr>
          <a:xfrm rot="17299410">
            <a:off x="6088082" y="4854155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3629653" y="6219347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1" name="Group 210"/>
          <p:cNvGrpSpPr/>
          <p:nvPr/>
        </p:nvGrpSpPr>
        <p:grpSpPr>
          <a:xfrm>
            <a:off x="2251905" y="4488459"/>
            <a:ext cx="7457599" cy="4086916"/>
            <a:chOff x="2975032" y="3293453"/>
            <a:chExt cx="7457599" cy="4086916"/>
          </a:xfrm>
        </p:grpSpPr>
        <p:grpSp>
          <p:nvGrpSpPr>
            <p:cNvPr id="212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214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15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26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27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28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29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30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31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32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233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234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235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296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6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291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7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286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8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281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9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76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0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271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1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266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2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261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3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256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4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251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5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246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13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301" name="Straight Connector 300"/>
          <p:cNvCxnSpPr/>
          <p:nvPr/>
        </p:nvCxnSpPr>
        <p:spPr>
          <a:xfrm flipV="1">
            <a:off x="2348565" y="4168634"/>
            <a:ext cx="837878" cy="183079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206" idx="2"/>
          </p:cNvCxnSpPr>
          <p:nvPr/>
        </p:nvCxnSpPr>
        <p:spPr>
          <a:xfrm flipH="1">
            <a:off x="3181876" y="4180732"/>
            <a:ext cx="3408141" cy="13032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06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23581 -0.1372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7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0.02748 -0.2766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-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205" grpId="0"/>
      <p:bldP spid="206" grpId="0"/>
      <p:bldP spid="207" grpId="0"/>
      <p:bldP spid="208" grpId="0"/>
      <p:bldP spid="209" grpId="0"/>
      <p:bldP spid="2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67000" y="900114"/>
            <a:ext cx="7315200" cy="547687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khác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hành</a:t>
            </a:r>
            <a:endParaRPr lang="en-US" altLang="en-US" sz="3000" b="1" dirty="0">
              <a:solidFill>
                <a:srgbClr val="99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4868" name="Rectangle 4" descr="Papyrus"/>
          <p:cNvSpPr>
            <a:spLocks noChangeArrowheads="1"/>
          </p:cNvSpPr>
          <p:nvPr/>
        </p:nvSpPr>
        <p:spPr bwMode="auto">
          <a:xfrm>
            <a:off x="3186113" y="3819526"/>
            <a:ext cx="6119812" cy="16557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3124200" y="2771776"/>
            <a:ext cx="877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>
                <a:solidFill>
                  <a:schemeClr val="accent2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64870" name="Line 6"/>
          <p:cNvSpPr>
            <a:spLocks noChangeShapeType="1"/>
          </p:cNvSpPr>
          <p:nvPr/>
        </p:nvSpPr>
        <p:spPr bwMode="auto">
          <a:xfrm>
            <a:off x="3514726" y="3794125"/>
            <a:ext cx="54768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3136900" y="4471989"/>
            <a:ext cx="877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>
                <a:solidFill>
                  <a:schemeClr val="accent2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64872" name="Line 8"/>
          <p:cNvSpPr>
            <a:spLocks noChangeShapeType="1"/>
          </p:cNvSpPr>
          <p:nvPr/>
        </p:nvSpPr>
        <p:spPr bwMode="auto">
          <a:xfrm>
            <a:off x="3276601" y="5486400"/>
            <a:ext cx="56419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3" name="Rectangle 9" descr="Papyrus"/>
          <p:cNvSpPr>
            <a:spLocks noChangeArrowheads="1"/>
          </p:cNvSpPr>
          <p:nvPr/>
        </p:nvSpPr>
        <p:spPr bwMode="auto">
          <a:xfrm rot="4394519">
            <a:off x="4102895" y="3415507"/>
            <a:ext cx="4105275" cy="23034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4" name="Text Box 10"/>
          <p:cNvSpPr txBox="1">
            <a:spLocks noChangeArrowheads="1"/>
          </p:cNvSpPr>
          <p:nvPr/>
        </p:nvSpPr>
        <p:spPr bwMode="auto">
          <a:xfrm>
            <a:off x="7642225" y="2295526"/>
            <a:ext cx="877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>
                <a:solidFill>
                  <a:schemeClr val="accent2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64875" name="Line 11"/>
          <p:cNvSpPr>
            <a:spLocks noChangeShapeType="1"/>
          </p:cNvSpPr>
          <p:nvPr/>
        </p:nvSpPr>
        <p:spPr bwMode="auto">
          <a:xfrm>
            <a:off x="6915151" y="3095625"/>
            <a:ext cx="931863" cy="29860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6" name="Text Box 12"/>
          <p:cNvSpPr txBox="1">
            <a:spLocks noChangeArrowheads="1"/>
          </p:cNvSpPr>
          <p:nvPr/>
        </p:nvSpPr>
        <p:spPr bwMode="auto">
          <a:xfrm>
            <a:off x="4851400" y="2371726"/>
            <a:ext cx="877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>
                <a:solidFill>
                  <a:schemeClr val="accent2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64877" name="Line 13"/>
          <p:cNvSpPr>
            <a:spLocks noChangeShapeType="1"/>
          </p:cNvSpPr>
          <p:nvPr/>
        </p:nvSpPr>
        <p:spPr bwMode="auto">
          <a:xfrm>
            <a:off x="4529139" y="3259139"/>
            <a:ext cx="1011237" cy="3349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87" name="Text Box 23"/>
          <p:cNvSpPr txBox="1">
            <a:spLocks noChangeArrowheads="1"/>
          </p:cNvSpPr>
          <p:nvPr/>
        </p:nvSpPr>
        <p:spPr bwMode="auto">
          <a:xfrm>
            <a:off x="4292600" y="3403600"/>
            <a:ext cx="3401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A</a:t>
            </a:r>
          </a:p>
        </p:txBody>
      </p:sp>
      <p:sp>
        <p:nvSpPr>
          <p:cNvPr id="164888" name="Text Box 24"/>
          <p:cNvSpPr txBox="1">
            <a:spLocks noChangeArrowheads="1"/>
          </p:cNvSpPr>
          <p:nvPr/>
        </p:nvSpPr>
        <p:spPr bwMode="auto">
          <a:xfrm>
            <a:off x="7107238" y="3403600"/>
            <a:ext cx="3289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B</a:t>
            </a:r>
          </a:p>
        </p:txBody>
      </p:sp>
      <p:sp>
        <p:nvSpPr>
          <p:cNvPr id="164889" name="Text Box 25"/>
          <p:cNvSpPr txBox="1">
            <a:spLocks noChangeArrowheads="1"/>
          </p:cNvSpPr>
          <p:nvPr/>
        </p:nvSpPr>
        <p:spPr bwMode="auto">
          <a:xfrm>
            <a:off x="7718425" y="5453063"/>
            <a:ext cx="3209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C</a:t>
            </a:r>
          </a:p>
        </p:txBody>
      </p:sp>
      <p:sp>
        <p:nvSpPr>
          <p:cNvPr id="164890" name="Text Box 26"/>
          <p:cNvSpPr txBox="1">
            <a:spLocks noChangeArrowheads="1"/>
          </p:cNvSpPr>
          <p:nvPr/>
        </p:nvSpPr>
        <p:spPr bwMode="auto">
          <a:xfrm>
            <a:off x="4886325" y="5453063"/>
            <a:ext cx="3465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10311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4185 L 0.61354 0.041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77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4185 L 0.61493 0.0420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6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21 0.01549 L 0.06111 0.5065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2455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57 0.00439 L 0.00521 0.4372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1" y="21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8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6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6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6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64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9" grpId="0"/>
      <p:bldP spid="164871" grpId="0"/>
      <p:bldP spid="164871" grpId="1"/>
      <p:bldP spid="164874" grpId="0"/>
      <p:bldP spid="164876" grpId="0"/>
      <p:bldP spid="164876" grpId="1"/>
      <p:bldP spid="164887" grpId="0"/>
      <p:bldP spid="164888" grpId="0"/>
      <p:bldP spid="164889" grpId="0"/>
      <p:bldP spid="1648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4" name="Group 943"/>
          <p:cNvGrpSpPr/>
          <p:nvPr/>
        </p:nvGrpSpPr>
        <p:grpSpPr>
          <a:xfrm rot="18208382">
            <a:off x="5915651" y="-647681"/>
            <a:ext cx="8634782" cy="4526473"/>
            <a:chOff x="2656443" y="2057485"/>
            <a:chExt cx="8634782" cy="4526473"/>
          </a:xfrm>
        </p:grpSpPr>
        <p:grpSp>
          <p:nvGrpSpPr>
            <p:cNvPr id="945" name="Group 129"/>
            <p:cNvGrpSpPr>
              <a:grpSpLocks/>
            </p:cNvGrpSpPr>
            <p:nvPr/>
          </p:nvGrpSpPr>
          <p:grpSpPr bwMode="auto">
            <a:xfrm rot="1793184">
              <a:off x="2821718" y="2057485"/>
              <a:ext cx="8469507" cy="4526473"/>
              <a:chOff x="1740" y="3848"/>
              <a:chExt cx="3152" cy="1683"/>
            </a:xfrm>
          </p:grpSpPr>
          <p:sp>
            <p:nvSpPr>
              <p:cNvPr id="947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800"/>
              </a:p>
            </p:txBody>
          </p:sp>
          <p:sp>
            <p:nvSpPr>
              <p:cNvPr id="948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49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0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1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2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3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4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5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6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7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8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83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959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36"/>
                <a:ext cx="194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960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1" y="5186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961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3" y="5038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962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5" y="4908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963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7" y="475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964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615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965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5" y="447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966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6" y="4320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967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63"/>
                <a:ext cx="368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968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029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0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1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2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3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69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024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5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6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7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8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0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019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0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1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2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3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1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014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5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6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7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8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2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009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0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1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2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3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3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004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5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6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7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8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4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999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0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1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2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3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5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994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5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6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7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8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6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989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0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1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2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3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7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984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5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6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7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8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8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979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0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1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2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3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</p:grpSp>
        <p:sp>
          <p:nvSpPr>
            <p:cNvPr id="946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104">
              <a:off x="2656443" y="4147654"/>
              <a:ext cx="521283" cy="523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  <a:endParaRPr lang="en-US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</p:grpSp>
      <p:grpSp>
        <p:nvGrpSpPr>
          <p:cNvPr id="753" name="Group 752"/>
          <p:cNvGrpSpPr/>
          <p:nvPr/>
        </p:nvGrpSpPr>
        <p:grpSpPr>
          <a:xfrm>
            <a:off x="4266832" y="3036696"/>
            <a:ext cx="8634782" cy="4526473"/>
            <a:chOff x="2656443" y="2057485"/>
            <a:chExt cx="8634782" cy="4526473"/>
          </a:xfrm>
        </p:grpSpPr>
        <p:grpSp>
          <p:nvGrpSpPr>
            <p:cNvPr id="390" name="Group 129"/>
            <p:cNvGrpSpPr>
              <a:grpSpLocks/>
            </p:cNvGrpSpPr>
            <p:nvPr/>
          </p:nvGrpSpPr>
          <p:grpSpPr bwMode="auto">
            <a:xfrm rot="1793184">
              <a:off x="2821718" y="2057485"/>
              <a:ext cx="8469507" cy="4526473"/>
              <a:chOff x="1740" y="3848"/>
              <a:chExt cx="3152" cy="1683"/>
            </a:xfrm>
          </p:grpSpPr>
          <p:sp>
            <p:nvSpPr>
              <p:cNvPr id="39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800"/>
              </a:p>
            </p:txBody>
          </p:sp>
          <p:sp>
            <p:nvSpPr>
              <p:cNvPr id="39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0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0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0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83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40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36"/>
                <a:ext cx="194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40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1" y="5186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40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3" y="5038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40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5" y="4908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40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7" y="475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40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615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40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5" y="447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41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6" y="4320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41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63"/>
                <a:ext cx="368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41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47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46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46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45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45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44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44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43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2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43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2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42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2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2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42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2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2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2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2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</p:grpSp>
        <p:sp>
          <p:nvSpPr>
            <p:cNvPr id="752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104">
              <a:off x="2656443" y="4147654"/>
              <a:ext cx="521283" cy="523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  <a:endParaRPr lang="en-US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641" y="613739"/>
            <a:ext cx="1187619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4.10: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4cm.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Same Side Corner Rectangle 3"/>
          <p:cNvSpPr/>
          <p:nvPr/>
        </p:nvSpPr>
        <p:spPr>
          <a:xfrm rot="5400000">
            <a:off x="442874" y="203778"/>
            <a:ext cx="533846" cy="1419592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TextBox 10"/>
          <p:cNvSpPr txBox="1"/>
          <p:nvPr/>
        </p:nvSpPr>
        <p:spPr>
          <a:xfrm>
            <a:off x="23968" y="646651"/>
            <a:ext cx="1226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Bài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tập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83" name="TextBox 382"/>
          <p:cNvSpPr txBox="1"/>
          <p:nvPr/>
        </p:nvSpPr>
        <p:spPr>
          <a:xfrm>
            <a:off x="4140971" y="4741121"/>
            <a:ext cx="467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4" name="Rectangle 383"/>
          <p:cNvSpPr/>
          <p:nvPr/>
        </p:nvSpPr>
        <p:spPr>
          <a:xfrm>
            <a:off x="7332670" y="4724128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dirty="0"/>
          </a:p>
        </p:txBody>
      </p:sp>
      <p:sp>
        <p:nvSpPr>
          <p:cNvPr id="385" name="Rectangle 384"/>
          <p:cNvSpPr/>
          <p:nvPr/>
        </p:nvSpPr>
        <p:spPr>
          <a:xfrm>
            <a:off x="5345322" y="224100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800" dirty="0"/>
          </a:p>
        </p:txBody>
      </p:sp>
      <p:cxnSp>
        <p:nvCxnSpPr>
          <p:cNvPr id="388" name="Straight Connector 387"/>
          <p:cNvCxnSpPr/>
          <p:nvPr/>
        </p:nvCxnSpPr>
        <p:spPr>
          <a:xfrm>
            <a:off x="4368800" y="4730018"/>
            <a:ext cx="3087678" cy="9061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6" name="TextBox 565"/>
          <p:cNvSpPr txBox="1"/>
          <p:nvPr/>
        </p:nvSpPr>
        <p:spPr>
          <a:xfrm>
            <a:off x="7533912" y="1706361"/>
            <a:ext cx="1186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7" name="TextBox 566"/>
          <p:cNvSpPr txBox="1"/>
          <p:nvPr/>
        </p:nvSpPr>
        <p:spPr>
          <a:xfrm>
            <a:off x="5287655" y="4838764"/>
            <a:ext cx="1466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8" name="TextBox 567"/>
          <p:cNvSpPr txBox="1"/>
          <p:nvPr/>
        </p:nvSpPr>
        <p:spPr>
          <a:xfrm rot="18161128">
            <a:off x="7828615" y="3056670"/>
            <a:ext cx="1680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9" name="TextBox 568"/>
          <p:cNvSpPr txBox="1"/>
          <p:nvPr/>
        </p:nvSpPr>
        <p:spPr>
          <a:xfrm rot="21444866">
            <a:off x="4262956" y="3228238"/>
            <a:ext cx="118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0" name="Rectangle 569"/>
          <p:cNvSpPr/>
          <p:nvPr/>
        </p:nvSpPr>
        <p:spPr>
          <a:xfrm>
            <a:off x="9189801" y="212625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dirty="0"/>
          </a:p>
        </p:txBody>
      </p:sp>
      <p:cxnSp>
        <p:nvCxnSpPr>
          <p:cNvPr id="755" name="Straight Connector 754"/>
          <p:cNvCxnSpPr/>
          <p:nvPr/>
        </p:nvCxnSpPr>
        <p:spPr>
          <a:xfrm flipV="1">
            <a:off x="7423500" y="2226165"/>
            <a:ext cx="1749278" cy="2514991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7" name="Group 756"/>
          <p:cNvGrpSpPr/>
          <p:nvPr/>
        </p:nvGrpSpPr>
        <p:grpSpPr>
          <a:xfrm rot="18236667">
            <a:off x="5903739" y="-651656"/>
            <a:ext cx="8634782" cy="4526473"/>
            <a:chOff x="2656443" y="2057485"/>
            <a:chExt cx="8634782" cy="4526473"/>
          </a:xfrm>
        </p:grpSpPr>
        <p:grpSp>
          <p:nvGrpSpPr>
            <p:cNvPr id="758" name="Group 129"/>
            <p:cNvGrpSpPr>
              <a:grpSpLocks/>
            </p:cNvGrpSpPr>
            <p:nvPr/>
          </p:nvGrpSpPr>
          <p:grpSpPr bwMode="auto">
            <a:xfrm rot="1793184">
              <a:off x="2821718" y="2057485"/>
              <a:ext cx="8469507" cy="4526473"/>
              <a:chOff x="1740" y="3848"/>
              <a:chExt cx="3152" cy="1683"/>
            </a:xfrm>
          </p:grpSpPr>
          <p:sp>
            <p:nvSpPr>
              <p:cNvPr id="760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800"/>
              </a:p>
            </p:txBody>
          </p:sp>
          <p:sp>
            <p:nvSpPr>
              <p:cNvPr id="761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2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3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4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5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6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7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8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9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70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71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83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772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36"/>
                <a:ext cx="194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773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1" y="5186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774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3" y="5038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775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5" y="4908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776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7" y="475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777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615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778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5" y="447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779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6" y="4320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780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63"/>
                <a:ext cx="368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781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842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3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4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5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6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2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837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8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9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0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1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3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832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3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4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5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6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4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827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8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9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0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1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5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822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3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4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5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6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6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817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8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9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0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1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7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812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3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4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5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6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8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807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8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9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0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1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9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802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3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4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5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6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90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797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8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9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0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1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91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792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3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4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5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6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</p:grpSp>
        <p:sp>
          <p:nvSpPr>
            <p:cNvPr id="759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104">
              <a:off x="2656443" y="4147654"/>
              <a:ext cx="521283" cy="523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  <a:endParaRPr lang="en-US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</p:grpSp>
      <p:cxnSp>
        <p:nvCxnSpPr>
          <p:cNvPr id="848" name="Straight Connector 847"/>
          <p:cNvCxnSpPr/>
          <p:nvPr/>
        </p:nvCxnSpPr>
        <p:spPr>
          <a:xfrm>
            <a:off x="3953933" y="2232644"/>
            <a:ext cx="5222631" cy="8556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0" name="Straight Connector 849"/>
          <p:cNvCxnSpPr>
            <a:stCxn id="383" idx="0"/>
          </p:cNvCxnSpPr>
          <p:nvPr/>
        </p:nvCxnSpPr>
        <p:spPr>
          <a:xfrm flipV="1">
            <a:off x="4374550" y="1180497"/>
            <a:ext cx="2294673" cy="356062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4" name="Group 853"/>
          <p:cNvGrpSpPr/>
          <p:nvPr/>
        </p:nvGrpSpPr>
        <p:grpSpPr>
          <a:xfrm>
            <a:off x="4257770" y="3034842"/>
            <a:ext cx="8634782" cy="4526473"/>
            <a:chOff x="2656443" y="2057485"/>
            <a:chExt cx="8634782" cy="4526473"/>
          </a:xfrm>
        </p:grpSpPr>
        <p:grpSp>
          <p:nvGrpSpPr>
            <p:cNvPr id="855" name="Group 129"/>
            <p:cNvGrpSpPr>
              <a:grpSpLocks/>
            </p:cNvGrpSpPr>
            <p:nvPr/>
          </p:nvGrpSpPr>
          <p:grpSpPr bwMode="auto">
            <a:xfrm rot="1793184">
              <a:off x="2821718" y="2057485"/>
              <a:ext cx="8469507" cy="4526473"/>
              <a:chOff x="1740" y="3848"/>
              <a:chExt cx="3152" cy="1683"/>
            </a:xfrm>
          </p:grpSpPr>
          <p:sp>
            <p:nvSpPr>
              <p:cNvPr id="857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800"/>
              </a:p>
            </p:txBody>
          </p:sp>
          <p:sp>
            <p:nvSpPr>
              <p:cNvPr id="858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59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0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1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2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3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4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5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6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7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8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83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869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36"/>
                <a:ext cx="194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870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1" y="5186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871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3" y="5038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872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5" y="4908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873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7" y="475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874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615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875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5" y="447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876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6" y="4320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877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63"/>
                <a:ext cx="368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878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939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40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41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42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43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79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934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5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6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7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8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0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929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0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1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2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3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1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924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5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6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7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8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2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919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0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1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2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3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3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914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5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6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7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8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4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909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0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1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2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3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5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904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5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6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7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8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6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899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0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1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2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3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7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894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5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6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7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8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8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889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0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1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2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3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</p:grpSp>
        <p:sp>
          <p:nvSpPr>
            <p:cNvPr id="856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104">
              <a:off x="2656443" y="4147654"/>
              <a:ext cx="521283" cy="523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  <a:endParaRPr lang="en-US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</p:grpSp>
      <p:cxnSp>
        <p:nvCxnSpPr>
          <p:cNvPr id="1034" name="Straight Connector 1033"/>
          <p:cNvCxnSpPr/>
          <p:nvPr/>
        </p:nvCxnSpPr>
        <p:spPr>
          <a:xfrm flipV="1">
            <a:off x="4399793" y="2221369"/>
            <a:ext cx="1625717" cy="249109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/>
          <p:cNvCxnSpPr/>
          <p:nvPr/>
        </p:nvCxnSpPr>
        <p:spPr>
          <a:xfrm flipH="1" flipV="1">
            <a:off x="6002710" y="2214095"/>
            <a:ext cx="3208058" cy="16883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38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8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03152 -0.3648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-0.25599 -0.0138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9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  <p:bldP spid="383" grpId="0"/>
      <p:bldP spid="384" grpId="0"/>
      <p:bldP spid="385" grpId="0"/>
      <p:bldP spid="566" grpId="0"/>
      <p:bldP spid="567" grpId="0"/>
      <p:bldP spid="568" grpId="0"/>
      <p:bldP spid="569" grpId="0"/>
      <p:bldP spid="5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863" y="1241353"/>
            <a:ext cx="1187619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4.11: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cm,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cm.</a:t>
            </a:r>
            <a:endParaRPr 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Same Side Corner Rectangle 3"/>
          <p:cNvSpPr/>
          <p:nvPr/>
        </p:nvSpPr>
        <p:spPr>
          <a:xfrm rot="5400000">
            <a:off x="442874" y="203778"/>
            <a:ext cx="533846" cy="1419592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968" y="646651"/>
            <a:ext cx="1371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Bài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tập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29765" y="3033589"/>
            <a:ext cx="7457599" cy="4086916"/>
            <a:chOff x="2975032" y="3293453"/>
            <a:chExt cx="7457599" cy="4086916"/>
          </a:xfrm>
        </p:grpSpPr>
        <p:grpSp>
          <p:nvGrpSpPr>
            <p:cNvPr id="7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9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9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8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8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7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7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6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6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5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5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4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4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 rot="6864229">
            <a:off x="2266635" y="3902579"/>
            <a:ext cx="7457599" cy="4086916"/>
            <a:chOff x="2975032" y="3293453"/>
            <a:chExt cx="7457599" cy="4086916"/>
          </a:xfrm>
        </p:grpSpPr>
        <p:grpSp>
          <p:nvGrpSpPr>
            <p:cNvPr id="99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10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0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11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11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11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11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11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11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11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12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12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12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8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7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7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6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6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5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5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4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4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3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3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0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188" name="Straight Connector 187"/>
          <p:cNvCxnSpPr/>
          <p:nvPr/>
        </p:nvCxnSpPr>
        <p:spPr>
          <a:xfrm>
            <a:off x="3075182" y="4582840"/>
            <a:ext cx="4024320" cy="29892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V="1">
            <a:off x="7087939" y="2738664"/>
            <a:ext cx="863355" cy="1908422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V="1">
            <a:off x="3090616" y="1781856"/>
            <a:ext cx="1307141" cy="2817998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3255266" y="2738664"/>
            <a:ext cx="4696028" cy="14142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3496573" y="2261012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7893405" y="2301011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7085970" y="4491796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2749836" y="4436242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6" name="TextBox 195"/>
          <p:cNvSpPr txBox="1"/>
          <p:nvPr/>
        </p:nvSpPr>
        <p:spPr>
          <a:xfrm rot="17299410">
            <a:off x="7323361" y="3562364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4397757" y="4593808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8" name="Group 197"/>
          <p:cNvGrpSpPr/>
          <p:nvPr/>
        </p:nvGrpSpPr>
        <p:grpSpPr>
          <a:xfrm>
            <a:off x="3028605" y="3010667"/>
            <a:ext cx="7457599" cy="4086916"/>
            <a:chOff x="2975032" y="3293453"/>
            <a:chExt cx="7457599" cy="4086916"/>
          </a:xfrm>
        </p:grpSpPr>
        <p:grpSp>
          <p:nvGrpSpPr>
            <p:cNvPr id="199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20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0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1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1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1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1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1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1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1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22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22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22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28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27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27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26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6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25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25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24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24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23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23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0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288" name="Straight Connector 287"/>
          <p:cNvCxnSpPr/>
          <p:nvPr/>
        </p:nvCxnSpPr>
        <p:spPr>
          <a:xfrm flipV="1">
            <a:off x="3102099" y="2754700"/>
            <a:ext cx="837878" cy="183079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 flipH="1" flipV="1">
            <a:off x="3925283" y="2747330"/>
            <a:ext cx="4032789" cy="2471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3" name="Group 292"/>
          <p:cNvGrpSpPr/>
          <p:nvPr/>
        </p:nvGrpSpPr>
        <p:grpSpPr>
          <a:xfrm>
            <a:off x="3181005" y="3163067"/>
            <a:ext cx="7457599" cy="4086916"/>
            <a:chOff x="2975032" y="3293453"/>
            <a:chExt cx="7457599" cy="4086916"/>
          </a:xfrm>
        </p:grpSpPr>
        <p:grpSp>
          <p:nvGrpSpPr>
            <p:cNvPr id="294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296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97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308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309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310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311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312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313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314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15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16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17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378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8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373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9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68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0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63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1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358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2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353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3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348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4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343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5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338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6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333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7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328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95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536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-0.27852 -0.2120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32" y="-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1836 -0.2599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1836 -0.2599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  <p:bldP spid="192" grpId="0"/>
      <p:bldP spid="193" grpId="0"/>
      <p:bldP spid="194" grpId="0"/>
      <p:bldP spid="195" grpId="0"/>
      <p:bldP spid="196" grpId="0"/>
      <p:bldP spid="19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00408" y="1711591"/>
            <a:ext cx="2369525" cy="14960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>
            <a:off x="4454133" y="2853432"/>
            <a:ext cx="3004633" cy="1608561"/>
          </a:xfrm>
          <a:prstGeom prst="parallelogram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9632053" y="3556381"/>
            <a:ext cx="2047742" cy="2523837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53411" y="142431"/>
            <a:ext cx="10711199" cy="110601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nhóm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chất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chung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riêng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cạnh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góc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nhật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thoi</a:t>
            </a:r>
            <a:endParaRPr lang="en-US" altLang="en-US" sz="3000" b="1" dirty="0">
              <a:solidFill>
                <a:srgbClr val="99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8035" y="3248122"/>
            <a:ext cx="3272309" cy="70833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CÁC CẠNH ĐỐI BẰNG NHAU</a:t>
            </a:r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28035" y="5124493"/>
            <a:ext cx="3272309" cy="70833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CÁC GÓC ĐỐI BẰNG NHAU</a:t>
            </a:r>
            <a:endParaRPr lang="en-US" sz="2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528035" y="1751258"/>
            <a:ext cx="3174640" cy="70833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CÁC CẠNH ĐỐI SONG </a:t>
            </a:r>
            <a:r>
              <a:rPr lang="en-US" sz="2000" b="1" dirty="0" err="1" smtClean="0"/>
              <a:t>SONG</a:t>
            </a:r>
            <a:endParaRPr lang="en-US" sz="20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9178343" y="1085849"/>
            <a:ext cx="3013657" cy="51037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BỐN GÓC BẰNG NHAU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9298546" y="6178555"/>
            <a:ext cx="2816449" cy="50088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BỐN CẠNH BẰNG NHAU</a:t>
            </a:r>
            <a:endParaRPr lang="en-US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776845" y="2195848"/>
            <a:ext cx="906884" cy="7405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877730" y="4580540"/>
            <a:ext cx="805999" cy="88202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6" idx="5"/>
          </p:cNvCxnSpPr>
          <p:nvPr/>
        </p:nvCxnSpPr>
        <p:spPr>
          <a:xfrm>
            <a:off x="3800344" y="3644848"/>
            <a:ext cx="854859" cy="1286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458766" y="2109750"/>
            <a:ext cx="1840290" cy="11383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407409" y="3991804"/>
            <a:ext cx="2138081" cy="9730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148365" y="1213468"/>
            <a:ext cx="2342886" cy="581671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3000" b="1" u="sng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000" b="1" u="sng" dirty="0" smtClean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chất </a:t>
            </a:r>
            <a:r>
              <a:rPr lang="en-US" altLang="en-US" sz="3000" b="1" u="sng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chung</a:t>
            </a:r>
            <a:endParaRPr lang="en-US" altLang="en-US" sz="3000" b="1" u="sng" dirty="0"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8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2090057"/>
            <a:ext cx="979496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9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9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4.10; 4.11; 4.12  SGK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89</a:t>
            </a: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29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Same Side Corner Rectangle 3"/>
          <p:cNvSpPr/>
          <p:nvPr/>
        </p:nvSpPr>
        <p:spPr>
          <a:xfrm rot="5400000">
            <a:off x="1937851" y="-1486223"/>
            <a:ext cx="728869" cy="4604569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" y="576973"/>
            <a:ext cx="3434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Hướng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dẫn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về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nhà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5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034" y="551892"/>
            <a:ext cx="2319689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17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17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endParaRPr lang="en-US" sz="2417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2247293" y="558030"/>
            <a:ext cx="7863840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ABCD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cm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251637" y="1010823"/>
            <a:ext cx="1180131" cy="46429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251638" y="1450010"/>
            <a:ext cx="1180131" cy="46429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387303" y="1006348"/>
            <a:ext cx="6893318" cy="46429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AB = 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cm.</a:t>
            </a:r>
            <a:endParaRPr lang="en-US" sz="2417" dirty="0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252259" y="1451799"/>
            <a:ext cx="10528438" cy="46429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qua B.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BC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3cm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17" dirty="0"/>
          </a:p>
        </p:txBody>
      </p:sp>
      <p:sp>
        <p:nvSpPr>
          <p:cNvPr id="39" name="Rectangle 38"/>
          <p:cNvSpPr>
            <a:spLocks/>
          </p:cNvSpPr>
          <p:nvPr/>
        </p:nvSpPr>
        <p:spPr>
          <a:xfrm>
            <a:off x="257848" y="2036968"/>
            <a:ext cx="1180131" cy="46429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1230549" y="2064336"/>
            <a:ext cx="10331125" cy="83625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qua C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AB.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qua A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BC.</a:t>
            </a:r>
            <a:endParaRPr lang="en-US" sz="2417" dirty="0"/>
          </a:p>
        </p:txBody>
      </p:sp>
      <p:sp>
        <p:nvSpPr>
          <p:cNvPr id="34" name="Rectangle 33"/>
          <p:cNvSpPr>
            <a:spLocks/>
          </p:cNvSpPr>
          <p:nvPr/>
        </p:nvSpPr>
        <p:spPr>
          <a:xfrm>
            <a:off x="207172" y="2740585"/>
            <a:ext cx="1180131" cy="46429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35" name="Rectangle 34"/>
          <p:cNvSpPr>
            <a:spLocks/>
          </p:cNvSpPr>
          <p:nvPr/>
        </p:nvSpPr>
        <p:spPr>
          <a:xfrm>
            <a:off x="1365053" y="2801737"/>
            <a:ext cx="8240807" cy="46429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ABCD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17" dirty="0"/>
          </a:p>
        </p:txBody>
      </p:sp>
      <p:sp>
        <p:nvSpPr>
          <p:cNvPr id="31" name="TextBox 30"/>
          <p:cNvSpPr txBox="1"/>
          <p:nvPr/>
        </p:nvSpPr>
        <p:spPr>
          <a:xfrm>
            <a:off x="385034" y="139142"/>
            <a:ext cx="3667029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24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88704" y="3256604"/>
            <a:ext cx="467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99259" y="446943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411569" y="573975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368800" y="3637992"/>
            <a:ext cx="1435100" cy="1092026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92226" y="3600553"/>
            <a:ext cx="2422374" cy="183500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68800" y="4730018"/>
            <a:ext cx="1433095" cy="1101356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751860" y="4302034"/>
            <a:ext cx="1913891" cy="1556519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8" name="Group 129"/>
          <p:cNvGrpSpPr>
            <a:grpSpLocks/>
          </p:cNvGrpSpPr>
          <p:nvPr/>
        </p:nvGrpSpPr>
        <p:grpSpPr bwMode="auto">
          <a:xfrm rot="3990802">
            <a:off x="3458702" y="5257821"/>
            <a:ext cx="6602175" cy="3737523"/>
            <a:chOff x="1740" y="3848"/>
            <a:chExt cx="3152" cy="1714"/>
          </a:xfrm>
        </p:grpSpPr>
        <p:sp>
          <p:nvSpPr>
            <p:cNvPr id="1089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090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2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9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0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101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102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103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104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105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106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107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108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109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110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171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1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166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2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161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3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156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4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151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5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146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6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141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7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136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8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131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9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126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0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121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64" name="Group 129"/>
          <p:cNvGrpSpPr>
            <a:grpSpLocks/>
          </p:cNvGrpSpPr>
          <p:nvPr/>
        </p:nvGrpSpPr>
        <p:grpSpPr bwMode="auto">
          <a:xfrm rot="21202836">
            <a:off x="4056018" y="1264393"/>
            <a:ext cx="6602175" cy="3737523"/>
            <a:chOff x="1740" y="3848"/>
            <a:chExt cx="3152" cy="1714"/>
          </a:xfrm>
        </p:grpSpPr>
        <p:sp>
          <p:nvSpPr>
            <p:cNvPr id="1265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66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7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8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1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3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4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5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6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277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278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279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280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281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282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283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284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285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286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347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7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342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8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337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9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332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0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327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8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9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0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1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322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3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4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5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6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2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317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8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9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0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3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312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3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4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5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6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4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307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8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9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5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302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3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4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5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6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6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297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8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9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 rot="2134413">
            <a:off x="6422337" y="3855913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2" name="TextBox 1351"/>
          <p:cNvSpPr txBox="1"/>
          <p:nvPr/>
        </p:nvSpPr>
        <p:spPr>
          <a:xfrm rot="19534603">
            <a:off x="4597477" y="3718339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3" name="TextBox 1352"/>
          <p:cNvSpPr txBox="1"/>
          <p:nvPr/>
        </p:nvSpPr>
        <p:spPr>
          <a:xfrm rot="19226163">
            <a:off x="6434398" y="5035361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4" name="TextBox 1353"/>
          <p:cNvSpPr txBox="1"/>
          <p:nvPr/>
        </p:nvSpPr>
        <p:spPr>
          <a:xfrm rot="2106641">
            <a:off x="4567462" y="5415791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5" name="Rectangle 1354"/>
          <p:cNvSpPr/>
          <p:nvPr/>
        </p:nvSpPr>
        <p:spPr>
          <a:xfrm>
            <a:off x="7327381" y="4492409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dirty="0"/>
          </a:p>
        </p:txBody>
      </p:sp>
      <p:grpSp>
        <p:nvGrpSpPr>
          <p:cNvPr id="1356" name="Group 129"/>
          <p:cNvGrpSpPr>
            <a:grpSpLocks/>
          </p:cNvGrpSpPr>
          <p:nvPr/>
        </p:nvGrpSpPr>
        <p:grpSpPr bwMode="auto">
          <a:xfrm rot="21043673">
            <a:off x="3971244" y="1113952"/>
            <a:ext cx="6602175" cy="3737523"/>
            <a:chOff x="1740" y="3848"/>
            <a:chExt cx="3152" cy="1714"/>
          </a:xfrm>
        </p:grpSpPr>
        <p:sp>
          <p:nvSpPr>
            <p:cNvPr id="1357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358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9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0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1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4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5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6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7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8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369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370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371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372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373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374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375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376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377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378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439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79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434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0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429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1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424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2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419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3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414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5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4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409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5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404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6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399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7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394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8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389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44" name="Group 129"/>
          <p:cNvGrpSpPr>
            <a:grpSpLocks/>
          </p:cNvGrpSpPr>
          <p:nvPr/>
        </p:nvGrpSpPr>
        <p:grpSpPr bwMode="auto">
          <a:xfrm rot="3990802">
            <a:off x="3468411" y="5264579"/>
            <a:ext cx="6602175" cy="3737523"/>
            <a:chOff x="1740" y="3848"/>
            <a:chExt cx="3152" cy="1714"/>
          </a:xfrm>
        </p:grpSpPr>
        <p:sp>
          <p:nvSpPr>
            <p:cNvPr id="1445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446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457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458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459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460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461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462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463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464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465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466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527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67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522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68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517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69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512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0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507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1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502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2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497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3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492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4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487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5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482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6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477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380" name="Straight Connector 379"/>
          <p:cNvCxnSpPr/>
          <p:nvPr/>
        </p:nvCxnSpPr>
        <p:spPr>
          <a:xfrm flipV="1">
            <a:off x="5788118" y="4660331"/>
            <a:ext cx="1440414" cy="1174557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/>
          <p:nvPr/>
        </p:nvCxnSpPr>
        <p:spPr>
          <a:xfrm>
            <a:off x="5792883" y="3607581"/>
            <a:ext cx="1422544" cy="105660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24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11459 0.1629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741 L 0.11966 -0.1645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1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6" grpId="0"/>
      <p:bldP spid="7" grpId="0"/>
      <p:bldP spid="39" grpId="0"/>
      <p:bldP spid="40" grpId="0"/>
      <p:bldP spid="34" grpId="0"/>
      <p:bldP spid="35" grpId="0"/>
      <p:bldP spid="23" grpId="0"/>
      <p:bldP spid="24" grpId="0"/>
      <p:bldP spid="26" grpId="0"/>
      <p:bldP spid="21" grpId="0"/>
      <p:bldP spid="1352" grpId="0"/>
      <p:bldP spid="1353" grpId="0"/>
      <p:bldP spid="1354" grpId="0"/>
      <p:bldP spid="13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43264" y="742927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8899" y="742927"/>
            <a:ext cx="9863845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mond 3"/>
          <p:cNvSpPr/>
          <p:nvPr/>
        </p:nvSpPr>
        <p:spPr>
          <a:xfrm>
            <a:off x="4572000" y="2009422"/>
            <a:ext cx="2921000" cy="2778478"/>
          </a:xfrm>
          <a:prstGeom prst="diamond">
            <a:avLst/>
          </a:prstGeom>
          <a:solidFill>
            <a:schemeClr val="bg1"/>
          </a:solidFill>
          <a:ln w="381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11850" y="4775806"/>
            <a:ext cx="2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45400" y="3108295"/>
            <a:ext cx="2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78300" y="3108295"/>
            <a:ext cx="2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1440784"/>
            <a:ext cx="2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29"/>
          <p:cNvGrpSpPr>
            <a:grpSpLocks/>
          </p:cNvGrpSpPr>
          <p:nvPr/>
        </p:nvGrpSpPr>
        <p:grpSpPr bwMode="auto">
          <a:xfrm rot="20741136">
            <a:off x="3949191" y="-867221"/>
            <a:ext cx="7367018" cy="4086916"/>
            <a:chOff x="1740" y="3848"/>
            <a:chExt cx="3152" cy="1714"/>
          </a:xfrm>
        </p:grpSpPr>
        <p:sp>
          <p:nvSpPr>
            <p:cNvPr id="12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3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24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25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26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27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28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29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30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31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32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33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94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89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84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79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74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69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64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59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54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49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44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9" name="Group 129"/>
          <p:cNvGrpSpPr>
            <a:grpSpLocks/>
          </p:cNvGrpSpPr>
          <p:nvPr/>
        </p:nvGrpSpPr>
        <p:grpSpPr bwMode="auto">
          <a:xfrm rot="4418068">
            <a:off x="3217012" y="4293854"/>
            <a:ext cx="7367018" cy="4086916"/>
            <a:chOff x="1740" y="3848"/>
            <a:chExt cx="3152" cy="1714"/>
          </a:xfrm>
        </p:grpSpPr>
        <p:sp>
          <p:nvSpPr>
            <p:cNvPr id="100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01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12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13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14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15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16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17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18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19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20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21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82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2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77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72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4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67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5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62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6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57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52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47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42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0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37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1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32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7" name="Group 129"/>
          <p:cNvGrpSpPr>
            <a:grpSpLocks/>
          </p:cNvGrpSpPr>
          <p:nvPr/>
        </p:nvGrpSpPr>
        <p:grpSpPr bwMode="auto">
          <a:xfrm rot="20741136">
            <a:off x="5410412" y="505927"/>
            <a:ext cx="7367018" cy="4086916"/>
            <a:chOff x="1740" y="3848"/>
            <a:chExt cx="3152" cy="1714"/>
          </a:xfrm>
        </p:grpSpPr>
        <p:sp>
          <p:nvSpPr>
            <p:cNvPr id="188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89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200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201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202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203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204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205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206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207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208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209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270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0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265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260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2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255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3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250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4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245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240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235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230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8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225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9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220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75" name="Group 129"/>
          <p:cNvGrpSpPr>
            <a:grpSpLocks/>
          </p:cNvGrpSpPr>
          <p:nvPr/>
        </p:nvGrpSpPr>
        <p:grpSpPr bwMode="auto">
          <a:xfrm rot="4418068">
            <a:off x="4689342" y="2894785"/>
            <a:ext cx="7367018" cy="4086916"/>
            <a:chOff x="1740" y="3848"/>
            <a:chExt cx="3152" cy="1714"/>
          </a:xfrm>
        </p:grpSpPr>
        <p:sp>
          <p:nvSpPr>
            <p:cNvPr id="276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277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288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289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290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291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292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293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294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295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296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297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358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8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353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9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348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0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343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1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338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2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333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3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328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4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323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5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318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6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313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308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417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30744" y="403208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5676" y="376752"/>
            <a:ext cx="9863845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480" y="793571"/>
            <a:ext cx="9863845" cy="120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2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gập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856" y="3481162"/>
            <a:ext cx="2806700" cy="1358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5856" y="4840062"/>
            <a:ext cx="2806700" cy="1358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rved Up Arrow 8"/>
          <p:cNvSpPr/>
          <p:nvPr/>
        </p:nvSpPr>
        <p:spPr>
          <a:xfrm>
            <a:off x="1709206" y="4694012"/>
            <a:ext cx="279401" cy="292100"/>
          </a:xfrm>
          <a:prstGeom prst="curvedUpArrow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>
            <a:off x="29626" y="4157437"/>
            <a:ext cx="368300" cy="406400"/>
          </a:xfrm>
          <a:prstGeom prst="curvedRightArrow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35499" y="3577290"/>
            <a:ext cx="1562100" cy="1358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1" idx="1"/>
          </p:cNvCxnSpPr>
          <p:nvPr/>
        </p:nvCxnSpPr>
        <p:spPr>
          <a:xfrm>
            <a:off x="4635499" y="4256740"/>
            <a:ext cx="1295401" cy="695461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6" descr="j03496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3339" flipH="1">
            <a:off x="4121580" y="3788299"/>
            <a:ext cx="346604" cy="60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15" name="Right Triangle 14"/>
          <p:cNvSpPr/>
          <p:nvPr/>
        </p:nvSpPr>
        <p:spPr>
          <a:xfrm>
            <a:off x="7124699" y="4219809"/>
            <a:ext cx="1295401" cy="68052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/>
          <p:cNvSpPr/>
          <p:nvPr/>
        </p:nvSpPr>
        <p:spPr>
          <a:xfrm>
            <a:off x="8659286" y="3194670"/>
            <a:ext cx="2391828" cy="189857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6" idx="0"/>
            <a:endCxn id="16" idx="2"/>
          </p:cNvCxnSpPr>
          <p:nvPr/>
        </p:nvCxnSpPr>
        <p:spPr>
          <a:xfrm>
            <a:off x="9855200" y="3194670"/>
            <a:ext cx="0" cy="1898576"/>
          </a:xfrm>
          <a:prstGeom prst="line">
            <a:avLst/>
          </a:prstGeom>
          <a:ln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6" idx="1"/>
            <a:endCxn id="16" idx="3"/>
          </p:cNvCxnSpPr>
          <p:nvPr/>
        </p:nvCxnSpPr>
        <p:spPr>
          <a:xfrm>
            <a:off x="8659286" y="4143958"/>
            <a:ext cx="2391828" cy="0"/>
          </a:xfrm>
          <a:prstGeom prst="line">
            <a:avLst/>
          </a:prstGeom>
          <a:ln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2479" y="1670196"/>
            <a:ext cx="9863845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2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2480" y="2187515"/>
            <a:ext cx="10631321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2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endParaRPr lang="en-US" sz="242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59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8" grpId="1" animBg="1"/>
      <p:bldP spid="9" grpId="0" animBg="1"/>
      <p:bldP spid="10" grpId="0" animBg="1"/>
      <p:bldP spid="11" grpId="0" animBg="1"/>
      <p:bldP spid="15" grpId="0" animBg="1"/>
      <p:bldP spid="16" grpId="0" animBg="1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09" name="Oval 33"/>
          <p:cNvSpPr>
            <a:spLocks noChangeArrowheads="1"/>
          </p:cNvSpPr>
          <p:nvPr/>
        </p:nvSpPr>
        <p:spPr bwMode="auto">
          <a:xfrm rot="16200000">
            <a:off x="3022686" y="2715021"/>
            <a:ext cx="4087736" cy="413037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vi-VN" dirty="0">
              <a:solidFill>
                <a:srgbClr val="0033CC"/>
              </a:solidFill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 rot="5159450" flipH="1">
            <a:off x="2997356" y="1488558"/>
            <a:ext cx="4176231" cy="6694518"/>
            <a:chOff x="3162" y="515"/>
            <a:chExt cx="2340" cy="3193"/>
          </a:xfrm>
        </p:grpSpPr>
        <p:grpSp>
          <p:nvGrpSpPr>
            <p:cNvPr id="6159" name="Group 41"/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6173" name="Freeform 42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74" name="Group 43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6175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6" name="Freeform 45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7" name="Freeform 46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8" name="Freeform 47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9" name="Freeform 48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0" name="Freeform 49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1" name="Freeform 50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2" name="AutoShape 51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3" name="AutoShape 52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6184" name="Oval 53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grpSp>
          <p:nvGrpSpPr>
            <p:cNvPr id="6160" name="Group 54"/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6161" name="Freeform 55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62" name="Group 56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6163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4" name="Freeform 58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5" name="Freeform 59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6" name="Freeform 60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7" name="Freeform 61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8" name="Freeform 62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9" name="Freeform 63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0" name="AutoShape 64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1" name="AutoShape 65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6172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</p:grpSp>
      <p:sp>
        <p:nvSpPr>
          <p:cNvPr id="184" name="Oval 33"/>
          <p:cNvSpPr>
            <a:spLocks noChangeArrowheads="1"/>
          </p:cNvSpPr>
          <p:nvPr/>
        </p:nvSpPr>
        <p:spPr bwMode="auto">
          <a:xfrm rot="16200000">
            <a:off x="6337587" y="2759583"/>
            <a:ext cx="4087736" cy="4130378"/>
          </a:xfrm>
          <a:prstGeom prst="ellipse">
            <a:avLst/>
          </a:prstGeom>
          <a:noFill/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vi-VN" dirty="0">
              <a:solidFill>
                <a:srgbClr val="0033CC"/>
              </a:solidFill>
            </a:endParaRPr>
          </a:p>
        </p:txBody>
      </p:sp>
      <p:grpSp>
        <p:nvGrpSpPr>
          <p:cNvPr id="185" name="Group 40"/>
          <p:cNvGrpSpPr>
            <a:grpSpLocks/>
          </p:cNvGrpSpPr>
          <p:nvPr/>
        </p:nvGrpSpPr>
        <p:grpSpPr bwMode="auto">
          <a:xfrm rot="5159450" flipH="1">
            <a:off x="6312257" y="1533120"/>
            <a:ext cx="4176231" cy="6694518"/>
            <a:chOff x="3162" y="515"/>
            <a:chExt cx="2340" cy="3193"/>
          </a:xfrm>
        </p:grpSpPr>
        <p:grpSp>
          <p:nvGrpSpPr>
            <p:cNvPr id="186" name="Group 41"/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200" name="Freeform 42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1" name="Group 43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202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Freeform 45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Freeform 46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Freeform 47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Freeform 48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Freeform 49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Freeform 50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AutoShape 51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AutoShape 52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11" name="Oval 53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grpSp>
          <p:nvGrpSpPr>
            <p:cNvPr id="187" name="Group 54"/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188" name="Freeform 55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9" name="Group 56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190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Freeform 58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Freeform 59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Freeform 60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Freeform 61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Freeform 62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Freeform 63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AutoShape 64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8" name="AutoShape 65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199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</p:grpSp>
      <p:sp>
        <p:nvSpPr>
          <p:cNvPr id="75810" name="Oval 34"/>
          <p:cNvSpPr>
            <a:spLocks noChangeArrowheads="1"/>
          </p:cNvSpPr>
          <p:nvPr/>
        </p:nvSpPr>
        <p:spPr bwMode="auto">
          <a:xfrm flipH="1" flipV="1">
            <a:off x="4959604" y="4811467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75811" name="Text Box 35"/>
          <p:cNvSpPr txBox="1">
            <a:spLocks noChangeArrowheads="1"/>
          </p:cNvSpPr>
          <p:nvPr/>
        </p:nvSpPr>
        <p:spPr bwMode="auto">
          <a:xfrm>
            <a:off x="6565770" y="2971177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815" name="Freeform 39"/>
          <p:cNvSpPr>
            <a:spLocks/>
          </p:cNvSpPr>
          <p:nvPr/>
        </p:nvSpPr>
        <p:spPr bwMode="auto">
          <a:xfrm rot="3730348" flipV="1">
            <a:off x="7461367" y="4464166"/>
            <a:ext cx="183549" cy="1979290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5844" name="Text Box 68"/>
          <p:cNvSpPr txBox="1">
            <a:spLocks noChangeArrowheads="1"/>
          </p:cNvSpPr>
          <p:nvPr/>
        </p:nvSpPr>
        <p:spPr bwMode="auto">
          <a:xfrm>
            <a:off x="1773992" y="864133"/>
            <a:ext cx="6400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dirty="0" err="1" smtClean="0">
                <a:solidFill>
                  <a:srgbClr val="0000FF"/>
                </a:solidFill>
                <a:latin typeface="+mn-lt"/>
              </a:rPr>
              <a:t>Vẽ</a:t>
            </a:r>
            <a:r>
              <a:rPr lang="en-US" altLang="en-US" b="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="0" dirty="0" err="1" smtClean="0">
                <a:solidFill>
                  <a:srgbClr val="0000FF"/>
                </a:solidFill>
                <a:latin typeface="+mn-lt"/>
              </a:rPr>
              <a:t>hình</a:t>
            </a:r>
            <a:r>
              <a:rPr lang="en-US" altLang="en-US" b="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="0" dirty="0" err="1" smtClean="0">
                <a:solidFill>
                  <a:srgbClr val="0000FF"/>
                </a:solidFill>
                <a:latin typeface="+mn-lt"/>
              </a:rPr>
              <a:t>thoi</a:t>
            </a:r>
            <a:r>
              <a:rPr lang="en-US" altLang="en-US" b="0" dirty="0" smtClean="0">
                <a:solidFill>
                  <a:srgbClr val="0000FF"/>
                </a:solidFill>
                <a:latin typeface="+mn-lt"/>
              </a:rPr>
              <a:t> ABCD </a:t>
            </a:r>
            <a:r>
              <a:rPr lang="en-US" altLang="en-US" b="0" dirty="0" err="1" smtClean="0">
                <a:solidFill>
                  <a:srgbClr val="0000FF"/>
                </a:solidFill>
                <a:latin typeface="+mn-lt"/>
              </a:rPr>
              <a:t>có</a:t>
            </a:r>
            <a:r>
              <a:rPr lang="en-US" altLang="en-US" b="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="0" dirty="0" err="1" smtClean="0">
                <a:solidFill>
                  <a:srgbClr val="0000FF"/>
                </a:solidFill>
                <a:latin typeface="+mn-lt"/>
              </a:rPr>
              <a:t>cạnh</a:t>
            </a:r>
            <a:r>
              <a:rPr lang="en-US" altLang="en-US" b="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="0" dirty="0" err="1" smtClean="0">
                <a:solidFill>
                  <a:srgbClr val="0000FF"/>
                </a:solidFill>
                <a:latin typeface="+mn-lt"/>
              </a:rPr>
              <a:t>bằng</a:t>
            </a:r>
            <a:r>
              <a:rPr lang="en-US" altLang="en-US" b="0" dirty="0" smtClean="0">
                <a:solidFill>
                  <a:srgbClr val="0000FF"/>
                </a:solidFill>
                <a:latin typeface="+mn-lt"/>
              </a:rPr>
              <a:t> 3 cm.</a:t>
            </a:r>
            <a:endParaRPr lang="en-US" altLang="en-US" b="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5854" name="Text Box 78"/>
          <p:cNvSpPr txBox="1">
            <a:spLocks noChangeArrowheads="1"/>
          </p:cNvSpPr>
          <p:nvPr/>
        </p:nvSpPr>
        <p:spPr bwMode="auto">
          <a:xfrm rot="19944201">
            <a:off x="5426228" y="3714734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953184" y="3340486"/>
            <a:ext cx="7457599" cy="4086916"/>
            <a:chOff x="2975032" y="3293453"/>
            <a:chExt cx="7457599" cy="4086916"/>
          </a:xfrm>
        </p:grpSpPr>
        <p:grpSp>
          <p:nvGrpSpPr>
            <p:cNvPr id="67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68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69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81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82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83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84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85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86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87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88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89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90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51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1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46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41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3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36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31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5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26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6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21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7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16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8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11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9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06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01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56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157" name="Group 40"/>
          <p:cNvGrpSpPr>
            <a:grpSpLocks/>
          </p:cNvGrpSpPr>
          <p:nvPr/>
        </p:nvGrpSpPr>
        <p:grpSpPr bwMode="auto">
          <a:xfrm flipH="1">
            <a:off x="2963302" y="1562049"/>
            <a:ext cx="4176231" cy="6694518"/>
            <a:chOff x="3162" y="515"/>
            <a:chExt cx="2340" cy="3193"/>
          </a:xfrm>
        </p:grpSpPr>
        <p:grpSp>
          <p:nvGrpSpPr>
            <p:cNvPr id="158" name="Group 41"/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172" name="Freeform 42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3" name="Group 43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174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Freeform 45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Freeform 46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47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Freeform 48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Freeform 49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Freeform 50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AutoShape 51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" name="AutoShape 52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183" name="Oval 53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grpSp>
          <p:nvGrpSpPr>
            <p:cNvPr id="159" name="Group 54"/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160" name="Freeform 55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1" name="Group 56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162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Freeform 58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Freeform 59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Freeform 60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Freeform 61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Freeform 62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Freeform 63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AutoShape 64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0" name="AutoShape 65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171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</p:grpSp>
      <p:sp>
        <p:nvSpPr>
          <p:cNvPr id="212" name="Text Box 35"/>
          <p:cNvSpPr txBox="1">
            <a:spLocks noChangeArrowheads="1"/>
          </p:cNvSpPr>
          <p:nvPr/>
        </p:nvSpPr>
        <p:spPr bwMode="auto">
          <a:xfrm>
            <a:off x="8595688" y="4452108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3" name="Oval 34"/>
          <p:cNvSpPr>
            <a:spLocks noChangeArrowheads="1"/>
          </p:cNvSpPr>
          <p:nvPr/>
        </p:nvSpPr>
        <p:spPr bwMode="auto">
          <a:xfrm flipH="1" flipV="1">
            <a:off x="8324432" y="4810862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14" name="Oval 34"/>
          <p:cNvSpPr>
            <a:spLocks noChangeArrowheads="1"/>
          </p:cNvSpPr>
          <p:nvPr/>
        </p:nvSpPr>
        <p:spPr bwMode="auto">
          <a:xfrm flipH="1" flipV="1">
            <a:off x="6624434" y="5934281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15" name="Oval 34"/>
          <p:cNvSpPr>
            <a:spLocks noChangeArrowheads="1"/>
          </p:cNvSpPr>
          <p:nvPr/>
        </p:nvSpPr>
        <p:spPr bwMode="auto">
          <a:xfrm flipH="1" flipV="1">
            <a:off x="6666510" y="3524300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17" name="Freeform 39"/>
          <p:cNvSpPr>
            <a:spLocks/>
          </p:cNvSpPr>
          <p:nvPr/>
        </p:nvSpPr>
        <p:spPr bwMode="auto">
          <a:xfrm rot="3730348">
            <a:off x="6622233" y="3799097"/>
            <a:ext cx="1904211" cy="878575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218" name="Freeform 39"/>
          <p:cNvSpPr>
            <a:spLocks/>
          </p:cNvSpPr>
          <p:nvPr/>
        </p:nvSpPr>
        <p:spPr bwMode="auto">
          <a:xfrm rot="3730348">
            <a:off x="4966735" y="4968558"/>
            <a:ext cx="1840909" cy="986981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219" name="Freeform 39"/>
          <p:cNvSpPr>
            <a:spLocks/>
          </p:cNvSpPr>
          <p:nvPr/>
        </p:nvSpPr>
        <p:spPr bwMode="auto">
          <a:xfrm rot="3730348" flipV="1">
            <a:off x="5739271" y="3222318"/>
            <a:ext cx="303681" cy="2048201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220" name="Text Box 35"/>
          <p:cNvSpPr txBox="1">
            <a:spLocks noChangeArrowheads="1"/>
          </p:cNvSpPr>
          <p:nvPr/>
        </p:nvSpPr>
        <p:spPr bwMode="auto">
          <a:xfrm>
            <a:off x="4594564" y="4533604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1" name="Text Box 35"/>
          <p:cNvSpPr txBox="1">
            <a:spLocks noChangeArrowheads="1"/>
          </p:cNvSpPr>
          <p:nvPr/>
        </p:nvSpPr>
        <p:spPr bwMode="auto">
          <a:xfrm>
            <a:off x="6498689" y="6052144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2" name="Text Box 78"/>
          <p:cNvSpPr txBox="1">
            <a:spLocks noChangeArrowheads="1"/>
          </p:cNvSpPr>
          <p:nvPr/>
        </p:nvSpPr>
        <p:spPr bwMode="auto">
          <a:xfrm rot="1995385">
            <a:off x="5161295" y="5411433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23" name="Text Box 78"/>
          <p:cNvSpPr txBox="1">
            <a:spLocks noChangeArrowheads="1"/>
          </p:cNvSpPr>
          <p:nvPr/>
        </p:nvSpPr>
        <p:spPr bwMode="auto">
          <a:xfrm rot="1995385">
            <a:off x="7360251" y="3940753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25" name="Text Box 78"/>
          <p:cNvSpPr txBox="1">
            <a:spLocks noChangeArrowheads="1"/>
          </p:cNvSpPr>
          <p:nvPr/>
        </p:nvSpPr>
        <p:spPr bwMode="auto">
          <a:xfrm rot="19017666">
            <a:off x="7310561" y="5380347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27" name="Text Box 43"/>
          <p:cNvSpPr txBox="1">
            <a:spLocks noChangeArrowheads="1"/>
          </p:cNvSpPr>
          <p:nvPr/>
        </p:nvSpPr>
        <p:spPr bwMode="auto">
          <a:xfrm>
            <a:off x="1694819" y="298456"/>
            <a:ext cx="4662892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242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2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r>
              <a:rPr lang="en-US" altLang="en-US" sz="242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2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2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2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altLang="en-US" sz="242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42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10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6000"/>
                                        <p:tgtEl>
                                          <p:spTgt spid="75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6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6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5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1000"/>
                                        <p:tgtEl>
                                          <p:spTgt spid="7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75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09" grpId="0" animBg="1"/>
      <p:bldP spid="75809" grpId="1" animBg="1"/>
      <p:bldP spid="184" grpId="0" animBg="1"/>
      <p:bldP spid="184" grpId="1" animBg="1"/>
      <p:bldP spid="75810" grpId="0" animBg="1"/>
      <p:bldP spid="75811" grpId="0"/>
      <p:bldP spid="75844" grpId="0"/>
      <p:bldP spid="75854" grpId="0"/>
      <p:bldP spid="212" grpId="0"/>
      <p:bldP spid="213" grpId="0" animBg="1"/>
      <p:bldP spid="214" grpId="0" animBg="1"/>
      <p:bldP spid="215" grpId="0" animBg="1"/>
      <p:bldP spid="220" grpId="0"/>
      <p:bldP spid="221" grpId="0"/>
      <p:bldP spid="222" grpId="0"/>
      <p:bldP spid="223" grpId="0"/>
      <p:bldP spid="2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2300" y="172259"/>
            <a:ext cx="26797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1" y="1080008"/>
            <a:ext cx="6196764" cy="1326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301" y="661432"/>
            <a:ext cx="9863845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73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882" y="1292913"/>
            <a:ext cx="791196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17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2546" y="2040239"/>
            <a:ext cx="885524" cy="3753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17" b="1" dirty="0" smtClean="0">
                <a:latin typeface="Times New Roman" pitchFamily="18" charset="0"/>
                <a:cs typeface="Times New Roman" pitchFamily="18" charset="0"/>
              </a:rPr>
              <a:t>HĐ5</a:t>
            </a:r>
            <a:endParaRPr lang="en-US" sz="24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0167" y="5639716"/>
            <a:ext cx="8604986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882" y="533120"/>
            <a:ext cx="473611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17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2417" b="1" dirty="0" smtClean="0">
                <a:latin typeface="Times New Roman" pitchFamily="18" charset="0"/>
                <a:cs typeface="Times New Roman" pitchFamily="18" charset="0"/>
              </a:rPr>
              <a:t>BÌNH HÀNH</a:t>
            </a:r>
            <a:endParaRPr lang="en-US" sz="24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8171" y="2040239"/>
            <a:ext cx="9065623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H.4.11)?</a:t>
            </a:r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802" y="2978961"/>
            <a:ext cx="2566172" cy="1770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67" y="2978961"/>
            <a:ext cx="2513534" cy="18851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061" y="2845289"/>
            <a:ext cx="2637575" cy="19041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0687" y="4749421"/>
            <a:ext cx="405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06999" y="4772650"/>
            <a:ext cx="405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18332" y="4664057"/>
            <a:ext cx="383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760447" y="3303893"/>
            <a:ext cx="749400" cy="83076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60447" y="3777187"/>
            <a:ext cx="749400" cy="83076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778690" y="3299071"/>
            <a:ext cx="11210" cy="52187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454429" y="4062811"/>
            <a:ext cx="11210" cy="52187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08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1" grpId="0"/>
      <p:bldP spid="8" grpId="0"/>
      <p:bldP spid="5" grpId="0"/>
      <p:bldP spid="6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7362" y="358183"/>
            <a:ext cx="7588155" cy="74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dirty="0"/>
          </a:p>
        </p:txBody>
      </p:sp>
      <p:sp>
        <p:nvSpPr>
          <p:cNvPr id="7" name="AutoShape 8" descr="Kệ trang trí hình bình hành... - SHOP NỘI THẤT - Theo Yêu Cầu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740" y="1315071"/>
            <a:ext cx="2852595" cy="3571301"/>
          </a:xfrm>
          <a:prstGeom prst="rect">
            <a:avLst/>
          </a:prstGeom>
        </p:spPr>
      </p:pic>
      <p:pic>
        <p:nvPicPr>
          <p:cNvPr id="1044" name="Picture 20" descr="Nhà ấn tượng với gạch trang trí họa tiết hình họ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328" y="1354512"/>
            <a:ext cx="2513225" cy="36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2" descr="Thảm màu khối hình bình hành Bắc Âu hiện đại | Trang trí và mô hình AI Tải  xuống miễn phí - Pikbest"/>
          <p:cNvSpPr>
            <a:spLocks noChangeAspect="1" noChangeArrowheads="1"/>
          </p:cNvSpPr>
          <p:nvPr/>
        </p:nvSpPr>
        <p:spPr bwMode="auto">
          <a:xfrm>
            <a:off x="-5766419" y="7937"/>
            <a:ext cx="6379194" cy="637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8" name="Picture 24" descr="thảm màu khối hình bình hành bắc Âu hiện đạ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86" y="1315071"/>
            <a:ext cx="3657600" cy="399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62943" y="5743849"/>
            <a:ext cx="3678497" cy="74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05923" y="5561238"/>
            <a:ext cx="3372922" cy="74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843328" y="5571040"/>
            <a:ext cx="3151162" cy="74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ốp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endParaRPr lang="en-US" sz="242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81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4154" y="582546"/>
            <a:ext cx="885524" cy="3753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17" b="1" dirty="0" smtClean="0">
                <a:latin typeface="Times New Roman" pitchFamily="18" charset="0"/>
                <a:cs typeface="Times New Roman" pitchFamily="18" charset="0"/>
              </a:rPr>
              <a:t>HĐ6</a:t>
            </a:r>
            <a:endParaRPr lang="en-US" sz="24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76950" y="595866"/>
            <a:ext cx="4678415" cy="43088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4.12a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9483426" y="1225381"/>
            <a:ext cx="482585" cy="215145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7502601" y="1164081"/>
            <a:ext cx="2480038" cy="3189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971831" y="1132205"/>
            <a:ext cx="500680" cy="21695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6951383" y="3308460"/>
            <a:ext cx="2521872" cy="1174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952135" y="1194398"/>
            <a:ext cx="3013876" cy="21338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7461842" y="1132205"/>
            <a:ext cx="2011412" cy="220105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23399" y="524565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141964" y="3189635"/>
            <a:ext cx="55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84709" y="3177656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 flipH="1">
            <a:off x="9924660" y="567840"/>
            <a:ext cx="30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236421" y="1713033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236421" y="3946165"/>
            <a:ext cx="1761685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4.10b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>
            <a:spLocks/>
          </p:cNvSpPr>
          <p:nvPr/>
        </p:nvSpPr>
        <p:spPr>
          <a:xfrm>
            <a:off x="1340596" y="4389848"/>
            <a:ext cx="881992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ABCD (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H.4.10b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6" name="Oval 55"/>
          <p:cNvSpPr/>
          <p:nvPr/>
        </p:nvSpPr>
        <p:spPr>
          <a:xfrm>
            <a:off x="1106916" y="4458120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0723" y="4391426"/>
            <a:ext cx="75184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417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923" y="4405237"/>
            <a:ext cx="77216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417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3443" y="4391426"/>
            <a:ext cx="174752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endParaRPr lang="en-US" sz="2417" dirty="0">
              <a:solidFill>
                <a:srgbClr val="00B050"/>
              </a:solidFill>
            </a:endParaRPr>
          </a:p>
        </p:txBody>
      </p:sp>
      <p:cxnSp>
        <p:nvCxnSpPr>
          <p:cNvPr id="13" name="Straight Connector 12"/>
          <p:cNvCxnSpPr>
            <a:stCxn id="9" idx="1"/>
            <a:endCxn id="9" idx="1"/>
          </p:cNvCxnSpPr>
          <p:nvPr/>
        </p:nvCxnSpPr>
        <p:spPr>
          <a:xfrm>
            <a:off x="1731665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1"/>
            <a:endCxn id="9" idx="1"/>
          </p:cNvCxnSpPr>
          <p:nvPr/>
        </p:nvCxnSpPr>
        <p:spPr>
          <a:xfrm>
            <a:off x="1731665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185412" y="933144"/>
            <a:ext cx="10410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>
            <a:off x="5038628" y="1273816"/>
            <a:ext cx="345440" cy="18466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122932" y="1667863"/>
            <a:ext cx="15615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flipH="1">
            <a:off x="3420141" y="2170883"/>
            <a:ext cx="106235" cy="290466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67211" y="3412002"/>
            <a:ext cx="1755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4" name="Straight Arrow Connector 83"/>
          <p:cNvCxnSpPr>
            <a:stCxn id="82" idx="0"/>
          </p:cNvCxnSpPr>
          <p:nvPr/>
        </p:nvCxnSpPr>
        <p:spPr>
          <a:xfrm flipV="1">
            <a:off x="1541899" y="3052689"/>
            <a:ext cx="638593" cy="44360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82" idx="0"/>
          </p:cNvCxnSpPr>
          <p:nvPr/>
        </p:nvCxnSpPr>
        <p:spPr>
          <a:xfrm flipV="1">
            <a:off x="1541899" y="2433711"/>
            <a:ext cx="2991359" cy="1062584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Arc 91"/>
          <p:cNvSpPr/>
          <p:nvPr/>
        </p:nvSpPr>
        <p:spPr>
          <a:xfrm rot="666811">
            <a:off x="1880149" y="3318985"/>
            <a:ext cx="516206" cy="560727"/>
          </a:xfrm>
          <a:prstGeom prst="arc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781747" y="929865"/>
            <a:ext cx="15861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1747190" y="1266372"/>
            <a:ext cx="575570" cy="851017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2188866" y="1214393"/>
            <a:ext cx="883103" cy="244089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 flipH="1">
            <a:off x="7412209" y="1092502"/>
            <a:ext cx="140946" cy="1366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 flipH="1">
            <a:off x="9414629" y="3243245"/>
            <a:ext cx="146360" cy="1699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 flipH="1">
            <a:off x="6923253" y="3239192"/>
            <a:ext cx="142884" cy="13853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 flipH="1">
            <a:off x="9903346" y="1115079"/>
            <a:ext cx="158537" cy="1587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>
            <a:spLocks/>
          </p:cNvSpPr>
          <p:nvPr/>
        </p:nvSpPr>
        <p:spPr>
          <a:xfrm>
            <a:off x="1340596" y="4974175"/>
            <a:ext cx="3192662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A, B, C, D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>
            <a:spLocks/>
          </p:cNvSpPr>
          <p:nvPr/>
        </p:nvSpPr>
        <p:spPr>
          <a:xfrm>
            <a:off x="1365471" y="5530277"/>
            <a:ext cx="3522971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AB, BC, CD, DA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>
            <a:spLocks/>
          </p:cNvSpPr>
          <p:nvPr/>
        </p:nvSpPr>
        <p:spPr>
          <a:xfrm>
            <a:off x="1392443" y="6101797"/>
            <a:ext cx="3522971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AC, BD.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Parallelogram 1"/>
          <p:cNvSpPr/>
          <p:nvPr/>
        </p:nvSpPr>
        <p:spPr>
          <a:xfrm>
            <a:off x="2073095" y="1493838"/>
            <a:ext cx="2882827" cy="2167539"/>
          </a:xfrm>
          <a:prstGeom prst="parallelogram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626957" y="1480812"/>
            <a:ext cx="1798838" cy="213602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747348" y="2909192"/>
            <a:ext cx="1755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2626957" y="3310052"/>
            <a:ext cx="345440" cy="18466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67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/>
      <p:bldP spid="21" grpId="0"/>
      <p:bldP spid="35" grpId="0"/>
      <p:bldP spid="36" grpId="0"/>
      <p:bldP spid="37" grpId="0"/>
      <p:bldP spid="52" grpId="0"/>
      <p:bldP spid="54" grpId="0"/>
      <p:bldP spid="55" grpId="0"/>
      <p:bldP spid="56" grpId="0" animBg="1"/>
      <p:bldP spid="3" grpId="0"/>
      <p:bldP spid="5" grpId="0"/>
      <p:bldP spid="7" grpId="0"/>
      <p:bldP spid="70" grpId="0"/>
      <p:bldP spid="79" grpId="0"/>
      <p:bldP spid="82" grpId="0"/>
      <p:bldP spid="93" grpId="0"/>
      <p:bldP spid="67" grpId="0" animBg="1"/>
      <p:bldP spid="68" grpId="0" animBg="1"/>
      <p:bldP spid="71" grpId="0" animBg="1"/>
      <p:bldP spid="74" grpId="0" animBg="1"/>
      <p:bldP spid="111" grpId="0"/>
      <p:bldP spid="112" grpId="0"/>
      <p:bldP spid="113" grpId="0"/>
      <p:bldP spid="5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1173</Words>
  <Application>Microsoft Office PowerPoint</Application>
  <PresentationFormat>Widescreen</PresentationFormat>
  <Paragraphs>416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ＭＳ Ｐゴシック</vt:lpstr>
      <vt:lpstr>.VnTime</vt:lpstr>
      <vt:lpstr>Arial</vt:lpstr>
      <vt:lpstr>Calibri</vt:lpstr>
      <vt:lpstr>Calibri Light</vt:lpstr>
      <vt:lpstr>Courier New</vt:lpstr>
      <vt:lpstr>等线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Khanh Nguyen</cp:lastModifiedBy>
  <cp:revision>113</cp:revision>
  <dcterms:created xsi:type="dcterms:W3CDTF">2021-08-15T07:19:05Z</dcterms:created>
  <dcterms:modified xsi:type="dcterms:W3CDTF">2021-08-19T06:36:07Z</dcterms:modified>
</cp:coreProperties>
</file>