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8CA5753-D876-4D4E-83C7-485B25AF26C5}" type="datetimeFigureOut">
              <a:rPr lang="vi-VN" smtClean="0"/>
              <a:t>04/03/2017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680849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8CA5753-D876-4D4E-83C7-485B25AF26C5}" type="datetimeFigureOut">
              <a:rPr lang="vi-VN" smtClean="0"/>
              <a:t>04/03/2017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155222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8CA5753-D876-4D4E-83C7-485B25AF26C5}" type="datetimeFigureOut">
              <a:rPr lang="vi-VN" smtClean="0"/>
              <a:t>04/03/2017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782854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8CA5753-D876-4D4E-83C7-485B25AF26C5}" type="datetimeFigureOut">
              <a:rPr lang="vi-VN" smtClean="0"/>
              <a:t>04/03/2017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56122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CA5753-D876-4D4E-83C7-485B25AF26C5}" type="datetimeFigureOut">
              <a:rPr lang="vi-VN" smtClean="0"/>
              <a:t>04/03/2017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260420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8CA5753-D876-4D4E-83C7-485B25AF26C5}" type="datetimeFigureOut">
              <a:rPr lang="vi-VN" smtClean="0"/>
              <a:t>04/03/2017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01447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8CA5753-D876-4D4E-83C7-485B25AF26C5}" type="datetimeFigureOut">
              <a:rPr lang="vi-VN" smtClean="0"/>
              <a:t>04/03/2017</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3443822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8CA5753-D876-4D4E-83C7-485B25AF26C5}" type="datetimeFigureOut">
              <a:rPr lang="vi-VN" smtClean="0"/>
              <a:t>04/03/2017</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752707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CA5753-D876-4D4E-83C7-485B25AF26C5}" type="datetimeFigureOut">
              <a:rPr lang="vi-VN" smtClean="0"/>
              <a:t>04/03/2017</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934154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CA5753-D876-4D4E-83C7-485B25AF26C5}" type="datetimeFigureOut">
              <a:rPr lang="vi-VN" smtClean="0"/>
              <a:t>04/03/2017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2622378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CA5753-D876-4D4E-83C7-485B25AF26C5}" type="datetimeFigureOut">
              <a:rPr lang="vi-VN" smtClean="0"/>
              <a:t>04/03/2017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33233FC-4305-479B-99DC-34D1C9DF90E9}" type="slidenum">
              <a:rPr lang="vi-VN" smtClean="0"/>
              <a:t>‹#›</a:t>
            </a:fld>
            <a:endParaRPr lang="vi-VN"/>
          </a:p>
        </p:txBody>
      </p:sp>
    </p:spTree>
    <p:extLst>
      <p:ext uri="{BB962C8B-B14F-4D97-AF65-F5344CB8AC3E}">
        <p14:creationId xmlns:p14="http://schemas.microsoft.com/office/powerpoint/2010/main" val="1188243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A5753-D876-4D4E-83C7-485B25AF26C5}" type="datetimeFigureOut">
              <a:rPr lang="vi-VN" smtClean="0"/>
              <a:t>04/03/2017</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233FC-4305-479B-99DC-34D1C9DF90E9}" type="slidenum">
              <a:rPr lang="vi-VN" smtClean="0"/>
              <a:t>‹#›</a:t>
            </a:fld>
            <a:endParaRPr lang="vi-VN"/>
          </a:p>
        </p:txBody>
      </p:sp>
    </p:spTree>
    <p:extLst>
      <p:ext uri="{BB962C8B-B14F-4D97-AF65-F5344CB8AC3E}">
        <p14:creationId xmlns:p14="http://schemas.microsoft.com/office/powerpoint/2010/main" val="1533338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79388" y="0"/>
            <a:ext cx="5832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b="1"/>
              <a:t>2. Ma trận chi tiết</a:t>
            </a:r>
            <a:endParaRPr lang="vi-VN" b="1">
              <a:latin typeface="Arial" pitchFamily="34" charset="0"/>
            </a:endParaRPr>
          </a:p>
        </p:txBody>
      </p:sp>
      <p:graphicFrame>
        <p:nvGraphicFramePr>
          <p:cNvPr id="5" name="Table 4"/>
          <p:cNvGraphicFramePr>
            <a:graphicFrameLocks noGrp="1"/>
          </p:cNvGraphicFramePr>
          <p:nvPr/>
        </p:nvGraphicFramePr>
        <p:xfrm>
          <a:off x="179388" y="400050"/>
          <a:ext cx="8856662" cy="6019798"/>
        </p:xfrm>
        <a:graphic>
          <a:graphicData uri="http://schemas.openxmlformats.org/drawingml/2006/table">
            <a:tbl>
              <a:tblPr/>
              <a:tblGrid>
                <a:gridCol w="915987"/>
                <a:gridCol w="922338"/>
                <a:gridCol w="1027112"/>
                <a:gridCol w="1027113"/>
                <a:gridCol w="923925"/>
                <a:gridCol w="823912"/>
                <a:gridCol w="825500"/>
                <a:gridCol w="887413"/>
                <a:gridCol w="887412"/>
                <a:gridCol w="615950"/>
              </a:tblGrid>
              <a:tr h="182899">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200" b="1" i="0" u="none" strike="noStrike" cap="none" normalizeH="0" baseline="0" dirty="0" smtClean="0">
                          <a:ln>
                            <a:noFill/>
                          </a:ln>
                          <a:solidFill>
                            <a:srgbClr val="FFFFFF"/>
                          </a:solidFill>
                          <a:effectLst/>
                          <a:latin typeface="Times New Roman" pitchFamily="18" charset="0"/>
                          <a:cs typeface="Times New Roman" pitchFamily="18" charset="0"/>
                        </a:rPr>
                        <a:t> </a:t>
                      </a:r>
                      <a:endParaRPr kumimoji="0" lang="vi-VN" sz="1200" b="1" i="0" u="none" strike="noStrike" cap="none" normalizeH="0" baseline="0" dirty="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FFFFFF"/>
                          </a:solidFill>
                          <a:effectLst/>
                          <a:latin typeface="Times New Roman" pitchFamily="18" charset="0"/>
                          <a:cs typeface="Times New Roman" pitchFamily="18" charset="0"/>
                        </a:rPr>
                        <a:t>Nội</a:t>
                      </a:r>
                      <a:r>
                        <a:rPr kumimoji="0" lang="en-US" sz="1200" b="1" i="0" u="none" strike="noStrike" cap="none" normalizeH="0" baseline="0" dirty="0" smtClean="0">
                          <a:ln>
                            <a:noFill/>
                          </a:ln>
                          <a:solidFill>
                            <a:srgbClr val="FFFFFF"/>
                          </a:solidFill>
                          <a:effectLst/>
                          <a:latin typeface="Times New Roman" pitchFamily="18" charset="0"/>
                          <a:cs typeface="Times New Roman" pitchFamily="18" charset="0"/>
                        </a:rPr>
                        <a:t> dung</a:t>
                      </a:r>
                      <a:endParaRPr kumimoji="0" lang="vi-VN" sz="1200" b="1" i="0" u="none" strike="noStrike" cap="none" normalizeH="0" baseline="0" dirty="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8">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Mức độ nhận thức</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Tổng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85780">
                <a:tc vMerge="1">
                  <a:txBody>
                    <a:bodyPr/>
                    <a:lstStyle/>
                    <a:p>
                      <a:endParaRPr lang="vi-VN"/>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Biết</a:t>
                      </a:r>
                    </a:p>
                  </a:txBody>
                  <a:tcPr marL="45407" marR="45407"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vi-VN"/>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Thông hiểu</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vi-VN"/>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dirty="0" smtClean="0">
                          <a:ln>
                            <a:noFill/>
                          </a:ln>
                          <a:solidFill>
                            <a:srgbClr val="000000"/>
                          </a:solidFill>
                          <a:effectLst/>
                          <a:latin typeface="Times New Roman" pitchFamily="18" charset="0"/>
                          <a:cs typeface="Times New Roman" pitchFamily="18" charset="0"/>
                        </a:rPr>
                        <a:t>V.</a:t>
                      </a:r>
                      <a:r>
                        <a:rPr kumimoji="0" lang="en-US" sz="1200" b="0" i="0" u="none" strike="noStrike" cap="none" normalizeH="0" baseline="0" dirty="0" err="1" smtClean="0">
                          <a:ln>
                            <a:noFill/>
                          </a:ln>
                          <a:solidFill>
                            <a:srgbClr val="000000"/>
                          </a:solidFill>
                          <a:effectLst/>
                          <a:latin typeface="Times New Roman" pitchFamily="18" charset="0"/>
                          <a:cs typeface="Times New Roman" pitchFamily="18" charset="0"/>
                        </a:rPr>
                        <a:t>dụng</a:t>
                      </a:r>
                      <a:endParaRPr kumimoji="0" lang="vi-VN" sz="1200" b="0" i="0" u="none" strike="noStrike" cap="none" normalizeH="0" baseline="0" dirty="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vi-VN"/>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V</a:t>
                      </a: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dụng </a:t>
                      </a: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 cao</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vi-VN"/>
                    </a:p>
                  </a:txBody>
                  <a:tcPr/>
                </a:tc>
                <a:tc vMerge="1">
                  <a:txBody>
                    <a:bodyPr/>
                    <a:lstStyle/>
                    <a:p>
                      <a:endParaRPr lang="vi-VN"/>
                    </a:p>
                  </a:txBody>
                  <a:tcPr/>
                </a:tc>
              </a:tr>
              <a:tr h="182899">
                <a:tc vMerge="1">
                  <a:txBody>
                    <a:bodyPr/>
                    <a:lstStyle/>
                    <a:p>
                      <a:endParaRPr lang="vi-VN"/>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TN</a:t>
                      </a:r>
                    </a:p>
                  </a:txBody>
                  <a:tcPr marL="45407" marR="45407"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a:t>
                      </a: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L</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TN</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TL</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TN</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TL</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TN</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TL</a:t>
                      </a:r>
                    </a:p>
                  </a:txBody>
                  <a:tcPr marL="45407" marR="45407"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vi-VN"/>
                    </a:p>
                  </a:txBody>
                  <a:tcPr/>
                </a:tc>
              </a:tr>
              <a:tr h="9144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Chương :</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Ứng dụng DTH</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Nhớ được khái niệm thoái hóa giống, ưu thế lai</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Giải thích được tại sao không sử dụng con lai F1 để làm giống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Giải thích được hiện tượng thoái hóa giống ở vật nuôi.</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7315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Số câu</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điểm</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Tỉ lệ %</a:t>
                      </a:r>
                    </a:p>
                  </a:txBody>
                  <a:tcPr marL="45407" marR="4540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0,5đ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0,5đ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1"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50%</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5 câu</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2đ</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20%</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4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Chương : SV và MT</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Nhận biết được các môi trường sống của sinh vật</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Vẽ được sơ đồ giới hạn sinh thái.</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Phân biệt được các nhân tố sinh thái ảnh hưởng tới sinh vật</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dirty="0" smtClean="0">
                          <a:ln>
                            <a:noFill/>
                          </a:ln>
                          <a:solidFill>
                            <a:srgbClr val="000000"/>
                          </a:solidFill>
                          <a:effectLst/>
                          <a:latin typeface="Times New Roman" pitchFamily="18" charset="0"/>
                          <a:cs typeface="Times New Roman" pitchFamily="18" charset="0"/>
                        </a:rPr>
                        <a:t>Giải thích được các mối quan hệ giữa các SV</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6128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Số câu</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điểm</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Tỉ lệ %</a:t>
                      </a:r>
                    </a:p>
                  </a:txBody>
                  <a:tcPr marL="45407" marR="4540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4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4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10 câu</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4đ</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40%</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4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Chương V: Hệ sinh thái</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Nhớ được khái niệm quần xã SV, quần thể SV</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Nhận biết các thành phần của lưới thức ăn</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Trình bày được đặc điểm của các tháp tuổi</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Phân biệt được các dấu hiệu điển hình của 1 QXSV</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0" i="0" u="none" strike="noStrike" cap="none" normalizeH="0" baseline="0" smtClean="0">
                          <a:ln>
                            <a:noFill/>
                          </a:ln>
                          <a:solidFill>
                            <a:srgbClr val="000000"/>
                          </a:solidFill>
                          <a:effectLst/>
                          <a:latin typeface="Times New Roman" pitchFamily="18" charset="0"/>
                          <a:cs typeface="Times New Roman" pitchFamily="18" charset="0"/>
                        </a:rPr>
                        <a:t>Thiết kế được 1 lưới thức ăn trong quàn xã sinh vật</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5486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Số câu</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điểm</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1" u="none" strike="noStrike" cap="none" normalizeH="0" baseline="0" smtClean="0">
                          <a:ln>
                            <a:noFill/>
                          </a:ln>
                          <a:solidFill>
                            <a:srgbClr val="FFFFFF"/>
                          </a:solidFill>
                          <a:effectLst/>
                          <a:latin typeface="Times New Roman" pitchFamily="18" charset="0"/>
                          <a:cs typeface="Times New Roman" pitchFamily="18" charset="0"/>
                        </a:rPr>
                        <a:t>Tỉ lệ %</a:t>
                      </a:r>
                    </a:p>
                  </a:txBody>
                  <a:tcPr marL="45407" marR="4540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0,5đ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0,5đ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 </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200" b="0" i="1" u="none" strike="noStrike" cap="none" normalizeH="0" baseline="0" smtClean="0">
                          <a:ln>
                            <a:noFill/>
                          </a:ln>
                          <a:solidFill>
                            <a:srgbClr val="000000"/>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 câu</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1đ</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smtClean="0">
                          <a:ln>
                            <a:noFill/>
                          </a:ln>
                          <a:solidFill>
                            <a:srgbClr val="000000"/>
                          </a:solidFill>
                          <a:effectLst/>
                          <a:latin typeface="Times New Roman" pitchFamily="18" charset="0"/>
                          <a:cs typeface="Times New Roman" pitchFamily="18" charset="0"/>
                        </a:rPr>
                        <a:t>25%</a:t>
                      </a:r>
                      <a:endParaRPr kumimoji="0" lang="vi-VN" sz="1200" b="0" i="1" u="none" strike="noStrike" cap="none" normalizeH="0" baseline="0" smtClean="0">
                        <a:ln>
                          <a:noFill/>
                        </a:ln>
                        <a:solidFill>
                          <a:srgbClr val="000000"/>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7 câu</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4đ</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smtClean="0">
                          <a:ln>
                            <a:noFill/>
                          </a:ln>
                          <a:solidFill>
                            <a:srgbClr val="FFFFFF"/>
                          </a:solidFill>
                          <a:effectLst/>
                          <a:latin typeface="Times New Roman" pitchFamily="18" charset="0"/>
                          <a:cs typeface="Times New Roman" pitchFamily="18" charset="0"/>
                        </a:rPr>
                        <a:t>40%</a:t>
                      </a:r>
                      <a:endParaRPr kumimoji="0" lang="vi-VN" sz="1200" b="1" i="1"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315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Tổng </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Số câu</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Số điểm</a:t>
                      </a:r>
                    </a:p>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Tỉ lệ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5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 </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Times New Roman" pitchFamily="18" charset="0"/>
                          <a:cs typeface="Times New Roman" pitchFamily="18" charset="0"/>
                        </a:rPr>
                        <a:t>2 </a:t>
                      </a:r>
                      <a:r>
                        <a:rPr kumimoji="0" lang="en-US" sz="1200" b="1" i="0" u="none" strike="noStrike" cap="none" normalizeH="0" baseline="0" dirty="0" err="1" smtClean="0">
                          <a:ln>
                            <a:noFill/>
                          </a:ln>
                          <a:solidFill>
                            <a:srgbClr val="FFFFFF"/>
                          </a:solidFill>
                          <a:effectLst/>
                          <a:latin typeface="Times New Roman" pitchFamily="18" charset="0"/>
                          <a:cs typeface="Times New Roman" pitchFamily="18" charset="0"/>
                        </a:rPr>
                        <a:t>câu</a:t>
                      </a:r>
                      <a:endParaRPr kumimoji="0" lang="vi-VN" sz="1200" b="1" i="0" u="none" strike="noStrike" cap="none" normalizeH="0" baseline="0" dirty="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Times New Roman" pitchFamily="18" charset="0"/>
                          <a:cs typeface="Times New Roman" pitchFamily="18" charset="0"/>
                        </a:rPr>
                        <a:t>2đ</a:t>
                      </a:r>
                      <a:endParaRPr kumimoji="0" lang="vi-VN" sz="1200" b="1" i="0" u="none" strike="noStrike" cap="none" normalizeH="0" baseline="0" dirty="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20%</a:t>
                      </a:r>
                      <a:endParaRPr kumimoji="0" lang="vi-VN" sz="1200" b="1" i="0" u="none" strike="noStrike" cap="none" normalizeH="0" baseline="0" dirty="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8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4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200" b="1" i="0" u="none" strike="noStrike" cap="none" normalizeH="0" baseline="0" smtClean="0">
                          <a:ln>
                            <a:noFill/>
                          </a:ln>
                          <a:solidFill>
                            <a:srgbClr val="FFFFFF"/>
                          </a:solidFill>
                          <a:effectLst/>
                          <a:latin typeface="Times New Roman" pitchFamily="18" charset="0"/>
                          <a:cs typeface="Times New Roman" pitchFamily="18" charset="0"/>
                        </a:rPr>
                        <a:t> </a:t>
                      </a: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1đ</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22 câu</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10d</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imes New Roman" pitchFamily="18" charset="0"/>
                          <a:cs typeface="Times New Roman" pitchFamily="18" charset="0"/>
                        </a:rPr>
                        <a:t>100%</a:t>
                      </a:r>
                      <a:endParaRPr kumimoji="0" lang="vi-VN"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45407" marR="4540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7" name="Rectangular Callout 6"/>
          <p:cNvSpPr/>
          <p:nvPr/>
        </p:nvSpPr>
        <p:spPr>
          <a:xfrm>
            <a:off x="4967288" y="4797425"/>
            <a:ext cx="2089150" cy="1079500"/>
          </a:xfrm>
          <a:prstGeom prst="wedgeRectCallout">
            <a:avLst>
              <a:gd name="adj1" fmla="val -64619"/>
              <a:gd name="adj2" fmla="val 2143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err="1">
                <a:solidFill>
                  <a:srgbClr val="FF0000"/>
                </a:solidFill>
              </a:rPr>
              <a:t>Tỉ</a:t>
            </a:r>
            <a:r>
              <a:rPr lang="en-US" b="1" dirty="0">
                <a:solidFill>
                  <a:srgbClr val="FF0000"/>
                </a:solidFill>
              </a:rPr>
              <a:t> </a:t>
            </a:r>
            <a:r>
              <a:rPr lang="en-US" b="1" dirty="0" err="1">
                <a:solidFill>
                  <a:srgbClr val="FF0000"/>
                </a:solidFill>
              </a:rPr>
              <a:t>lệ</a:t>
            </a:r>
            <a:r>
              <a:rPr lang="en-US" b="1" dirty="0">
                <a:solidFill>
                  <a:srgbClr val="FF0000"/>
                </a:solidFill>
              </a:rPr>
              <a:t> % </a:t>
            </a:r>
            <a:r>
              <a:rPr lang="en-US" b="1" dirty="0" err="1">
                <a:solidFill>
                  <a:srgbClr val="FF0000"/>
                </a:solidFill>
              </a:rPr>
              <a:t>tổng</a:t>
            </a:r>
            <a:r>
              <a:rPr lang="en-US" b="1" dirty="0">
                <a:solidFill>
                  <a:srgbClr val="FF0000"/>
                </a:solidFill>
              </a:rPr>
              <a:t> </a:t>
            </a:r>
            <a:r>
              <a:rPr lang="en-US" b="1" dirty="0" err="1">
                <a:solidFill>
                  <a:srgbClr val="FF0000"/>
                </a:solidFill>
              </a:rPr>
              <a:t>số</a:t>
            </a:r>
            <a:r>
              <a:rPr lang="en-US" b="1" dirty="0">
                <a:solidFill>
                  <a:srgbClr val="FF0000"/>
                </a:solidFill>
              </a:rPr>
              <a:t> </a:t>
            </a:r>
            <a:r>
              <a:rPr lang="en-US" b="1" dirty="0" err="1">
                <a:solidFill>
                  <a:srgbClr val="FF0000"/>
                </a:solidFill>
              </a:rPr>
              <a:t>điểm</a:t>
            </a:r>
            <a:r>
              <a:rPr lang="en-US" b="1" dirty="0">
                <a:solidFill>
                  <a:srgbClr val="FF0000"/>
                </a:solidFill>
              </a:rPr>
              <a:t> </a:t>
            </a:r>
            <a:r>
              <a:rPr lang="en-US" b="1" dirty="0" err="1">
                <a:solidFill>
                  <a:srgbClr val="FF0000"/>
                </a:solidFill>
              </a:rPr>
              <a:t>của</a:t>
            </a:r>
            <a:r>
              <a:rPr lang="en-US" b="1" dirty="0">
                <a:solidFill>
                  <a:srgbClr val="FF0000"/>
                </a:solidFill>
              </a:rPr>
              <a:t> </a:t>
            </a:r>
            <a:r>
              <a:rPr lang="en-US" b="1" dirty="0" err="1">
                <a:solidFill>
                  <a:srgbClr val="FF0000"/>
                </a:solidFill>
              </a:rPr>
              <a:t>chương</a:t>
            </a:r>
            <a:endParaRPr lang="vi-VN" b="1" dirty="0">
              <a:solidFill>
                <a:srgbClr val="FF0000"/>
              </a:solidFill>
            </a:endParaRPr>
          </a:p>
        </p:txBody>
      </p:sp>
      <p:sp>
        <p:nvSpPr>
          <p:cNvPr id="10" name="Rectangular Callout 9"/>
          <p:cNvSpPr/>
          <p:nvPr/>
        </p:nvSpPr>
        <p:spPr>
          <a:xfrm>
            <a:off x="6156325" y="2924175"/>
            <a:ext cx="2087563" cy="1081088"/>
          </a:xfrm>
          <a:prstGeom prst="wedgeRectCallout">
            <a:avLst>
              <a:gd name="adj1" fmla="val -69265"/>
              <a:gd name="adj2" fmla="val -13179"/>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err="1">
                <a:solidFill>
                  <a:srgbClr val="FF0000"/>
                </a:solidFill>
              </a:rPr>
              <a:t>Chuẩn</a:t>
            </a:r>
            <a:r>
              <a:rPr lang="en-US" b="1" dirty="0">
                <a:solidFill>
                  <a:srgbClr val="FF0000"/>
                </a:solidFill>
              </a:rPr>
              <a:t> KTKN </a:t>
            </a:r>
            <a:r>
              <a:rPr lang="en-US" b="1" dirty="0" err="1">
                <a:solidFill>
                  <a:srgbClr val="FF0000"/>
                </a:solidFill>
              </a:rPr>
              <a:t>cần</a:t>
            </a:r>
            <a:r>
              <a:rPr lang="en-US" b="1" dirty="0">
                <a:solidFill>
                  <a:srgbClr val="FF0000"/>
                </a:solidFill>
              </a:rPr>
              <a:t> </a:t>
            </a:r>
            <a:r>
              <a:rPr lang="en-US" b="1" dirty="0" err="1">
                <a:solidFill>
                  <a:srgbClr val="FF0000"/>
                </a:solidFill>
              </a:rPr>
              <a:t>kiểm</a:t>
            </a:r>
            <a:r>
              <a:rPr lang="en-US" b="1" dirty="0">
                <a:solidFill>
                  <a:srgbClr val="FF0000"/>
                </a:solidFill>
              </a:rPr>
              <a:t> </a:t>
            </a:r>
            <a:r>
              <a:rPr lang="en-US" b="1" dirty="0" err="1">
                <a:solidFill>
                  <a:srgbClr val="FF0000"/>
                </a:solidFill>
              </a:rPr>
              <a:t>tra</a:t>
            </a:r>
            <a:endParaRPr lang="vi-VN" b="1" dirty="0">
              <a:solidFill>
                <a:srgbClr val="FF0000"/>
              </a:solidFill>
            </a:endParaRPr>
          </a:p>
        </p:txBody>
      </p:sp>
    </p:spTree>
    <p:extLst>
      <p:ext uri="{BB962C8B-B14F-4D97-AF65-F5344CB8AC3E}">
        <p14:creationId xmlns:p14="http://schemas.microsoft.com/office/powerpoint/2010/main" val="15040787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950" y="333375"/>
            <a:ext cx="8856663" cy="4525963"/>
          </a:xfrm>
        </p:spPr>
        <p:txBody>
          <a:bodyPr rtlCol="0">
            <a:noAutofit/>
          </a:bodyPr>
          <a:lstStyle/>
          <a:p>
            <a:pPr marL="0" indent="0" eaLnBrk="1" fontAlgn="auto" hangingPunct="1">
              <a:spcBef>
                <a:spcPts val="0"/>
              </a:spcBef>
              <a:spcAft>
                <a:spcPts val="0"/>
              </a:spcAft>
              <a:buFont typeface="Arial" pitchFamily="34" charset="0"/>
              <a:buNone/>
              <a:defRPr/>
            </a:pPr>
            <a:r>
              <a:rPr lang="nl-NL" sz="2800" b="1" dirty="0" smtClean="0">
                <a:latin typeface="Times New Roman" pitchFamily="18" charset="0"/>
                <a:cs typeface="Times New Roman" pitchFamily="18" charset="0"/>
              </a:rPr>
              <a:t>1.Nhận biết: </a:t>
            </a:r>
          </a:p>
          <a:p>
            <a:pPr marL="0" indent="0" eaLnBrk="1" fontAlgn="auto" hangingPunct="1">
              <a:spcBef>
                <a:spcPts val="0"/>
              </a:spcBef>
              <a:spcAft>
                <a:spcPts val="0"/>
              </a:spcAft>
              <a:buFont typeface="Arial" pitchFamily="34" charset="0"/>
              <a:buNone/>
              <a:defRPr/>
            </a:pPr>
            <a:r>
              <a:rPr lang="nl-NL" sz="2800" b="1" dirty="0" smtClean="0">
                <a:latin typeface="Times New Roman" pitchFamily="18" charset="0"/>
                <a:cs typeface="Times New Roman" pitchFamily="18" charset="0"/>
              </a:rPr>
              <a:t>- </a:t>
            </a:r>
            <a:r>
              <a:rPr lang="nl-NL" sz="2800" dirty="0" smtClean="0">
                <a:latin typeface="Times New Roman" pitchFamily="18" charset="0"/>
                <a:cs typeface="Times New Roman" pitchFamily="18" charset="0"/>
              </a:rPr>
              <a:t>nhắc lại hoặc mô tả đúng kiến thức, kĩ năng đã học</a:t>
            </a:r>
          </a:p>
          <a:p>
            <a:pPr marL="0" indent="0" eaLnBrk="1" fontAlgn="auto" hangingPunct="1">
              <a:spcBef>
                <a:spcPts val="0"/>
              </a:spcBef>
              <a:spcAft>
                <a:spcPts val="0"/>
              </a:spcAft>
              <a:buFont typeface="Arial" pitchFamily="34" charset="0"/>
              <a:buNone/>
              <a:defRP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đạt</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cấp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a:t>
            </a:r>
            <a:r>
              <a:rPr lang="en-US" sz="2800" dirty="0">
                <a:latin typeface="Times New Roman" pitchFamily="18" charset="0"/>
                <a:cs typeface="Times New Roman" pitchFamily="18" charset="0"/>
              </a:rPr>
              <a:t> 1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nhóm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kê</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endParaRPr lang="nl-NL" sz="2800" dirty="0" smtClean="0">
              <a:latin typeface="Times New Roman" pitchFamily="18" charset="0"/>
              <a:cs typeface="Times New Roman" pitchFamily="18" charset="0"/>
            </a:endParaRPr>
          </a:p>
          <a:p>
            <a:pPr marL="0" indent="0" eaLnBrk="1" fontAlgn="auto" hangingPunct="1">
              <a:spcBef>
                <a:spcPts val="0"/>
              </a:spcBef>
              <a:spcAft>
                <a:spcPts val="0"/>
              </a:spcAft>
              <a:buFont typeface="Arial" pitchFamily="34" charset="0"/>
              <a:buNone/>
              <a:defRPr/>
            </a:pPr>
            <a:r>
              <a:rPr lang="nl-NL" sz="2800" b="1" dirty="0">
                <a:solidFill>
                  <a:srgbClr val="000000"/>
                </a:solidFill>
                <a:latin typeface="Times New Roman" panose="02020603050405020304" pitchFamily="18" charset="0"/>
                <a:ea typeface="TimesNewRomanPS-BoldMT"/>
                <a:cs typeface="Times New Roman" panose="02020603050405020304" pitchFamily="18" charset="0"/>
              </a:rPr>
              <a:t>2. Thông hiểu: </a:t>
            </a:r>
            <a:endParaRPr lang="nl-NL" sz="2800" b="1" dirty="0" smtClean="0">
              <a:solidFill>
                <a:srgbClr val="000000"/>
              </a:solidFill>
              <a:latin typeface="Times New Roman" panose="02020603050405020304" pitchFamily="18" charset="0"/>
              <a:ea typeface="TimesNewRomanPS-BoldMT"/>
              <a:cs typeface="Times New Roman" panose="02020603050405020304" pitchFamily="18" charset="0"/>
            </a:endParaRPr>
          </a:p>
          <a:p>
            <a:pPr marL="0" indent="0" eaLnBrk="1" fontAlgn="auto" hangingPunct="1">
              <a:spcBef>
                <a:spcPts val="0"/>
              </a:spcBef>
              <a:spcAft>
                <a:spcPts val="0"/>
              </a:spcAft>
              <a:buFont typeface="Arial" pitchFamily="34" charset="0"/>
              <a:buNone/>
              <a:defRPr/>
            </a:pPr>
            <a:r>
              <a:rPr lang="nl-NL" sz="2800" b="1" spc="-70" dirty="0" smtClean="0">
                <a:solidFill>
                  <a:srgbClr val="000000"/>
                </a:solidFill>
                <a:latin typeface="Times New Roman" panose="02020603050405020304" pitchFamily="18" charset="0"/>
                <a:ea typeface="TimesNewRomanPS-BoldMT"/>
                <a:cs typeface="Times New Roman" panose="02020603050405020304" pitchFamily="18" charset="0"/>
              </a:rPr>
              <a:t>- </a:t>
            </a:r>
            <a:r>
              <a:rPr lang="nl-NL" sz="2800" spc="-70" dirty="0" smtClean="0">
                <a:solidFill>
                  <a:srgbClr val="000000"/>
                </a:solidFill>
                <a:latin typeface="Times New Roman" panose="02020603050405020304" pitchFamily="18" charset="0"/>
                <a:ea typeface="TimesNewRomanPS-BoldMT"/>
                <a:cs typeface="Times New Roman" panose="02020603050405020304" pitchFamily="18" charset="0"/>
              </a:rPr>
              <a:t>diễn </a:t>
            </a:r>
            <a:r>
              <a:rPr lang="nl-NL" sz="2800" spc="-70" dirty="0">
                <a:solidFill>
                  <a:srgbClr val="000000"/>
                </a:solidFill>
                <a:latin typeface="Times New Roman" panose="02020603050405020304" pitchFamily="18" charset="0"/>
                <a:ea typeface="TimesNewRomanPS-BoldMT"/>
                <a:cs typeface="Times New Roman" panose="02020603050405020304" pitchFamily="18" charset="0"/>
              </a:rPr>
              <a:t>đạt đúng kiến thức hoặc mô tả đúng kĩ năng đã học bằng ngôn ngữ theo cách của riêng mình, có thể thêm các hoạt động phân tích, giải thích, so sánh, áp dụng trực tiếp (làm theo mẫu) kiến thức, kĩ năng đã biết để giải quyết các tình huống, vấn đề trong học </a:t>
            </a:r>
            <a:r>
              <a:rPr lang="nl-NL" sz="2800" spc="-70" dirty="0" smtClean="0">
                <a:solidFill>
                  <a:srgbClr val="000000"/>
                </a:solidFill>
                <a:latin typeface="Times New Roman" panose="02020603050405020304" pitchFamily="18" charset="0"/>
                <a:ea typeface="TimesNewRomanPS-BoldMT"/>
                <a:cs typeface="Times New Roman" panose="02020603050405020304" pitchFamily="18" charset="0"/>
              </a:rPr>
              <a:t>tập.</a:t>
            </a:r>
          </a:p>
          <a:p>
            <a:pPr marL="0" indent="0" eaLnBrk="1" fontAlgn="auto" hangingPunct="1">
              <a:spcBef>
                <a:spcPts val="0"/>
              </a:spcBef>
              <a:spcAft>
                <a:spcPts val="0"/>
              </a:spcAft>
              <a:buFont typeface="Arial" pitchFamily="34" charset="0"/>
              <a:buNone/>
              <a:defRP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đạt</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cấp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nhóm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diễn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a:t>
            </a:r>
            <a:br>
              <a:rPr lang="en-US" sz="2800" dirty="0">
                <a:latin typeface="Times New Roman" pitchFamily="18" charset="0"/>
                <a:cs typeface="Times New Roman" pitchFamily="18" charset="0"/>
              </a:rPr>
            </a:b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eaLnBrk="1" fontAlgn="auto" hangingPunct="1">
              <a:spcBef>
                <a:spcPts val="0"/>
              </a:spcBef>
              <a:spcAft>
                <a:spcPts val="0"/>
              </a:spcAft>
              <a:defRPr/>
            </a:pPr>
            <a:endParaRPr lang="en-US" sz="2800" dirty="0">
              <a:latin typeface="Times New Roman" pitchFamily="18" charset="0"/>
              <a:cs typeface="Times New Roman" pitchFamily="18" charset="0"/>
            </a:endParaRPr>
          </a:p>
        </p:txBody>
      </p:sp>
      <p:sp>
        <p:nvSpPr>
          <p:cNvPr id="5" name="Title 1"/>
          <p:cNvSpPr txBox="1">
            <a:spLocks/>
          </p:cNvSpPr>
          <p:nvPr/>
        </p:nvSpPr>
        <p:spPr bwMode="auto">
          <a:xfrm>
            <a:off x="735013" y="-315913"/>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800" b="1">
                <a:latin typeface="Times New Roman" pitchFamily="18" charset="0"/>
                <a:cs typeface="Times New Roman" pitchFamily="18" charset="0"/>
              </a:rPr>
              <a:t>III. </a:t>
            </a:r>
            <a:r>
              <a:rPr lang="vi-VN" sz="2800" b="1">
                <a:latin typeface="Times New Roman" pitchFamily="18" charset="0"/>
                <a:cs typeface="Times New Roman" pitchFamily="18" charset="0"/>
              </a:rPr>
              <a:t>MÔ TẢ CÁC MỨC ĐỘ NHẬN THỨC</a:t>
            </a:r>
            <a:endParaRPr lang="en-US" sz="2800" b="1">
              <a:latin typeface="Times New Roman" pitchFamily="18" charset="0"/>
              <a:cs typeface="Times New Roman" pitchFamily="18" charset="0"/>
            </a:endParaRPr>
          </a:p>
        </p:txBody>
      </p:sp>
    </p:spTree>
    <p:extLst>
      <p:ext uri="{BB962C8B-B14F-4D97-AF65-F5344CB8AC3E}">
        <p14:creationId xmlns:p14="http://schemas.microsoft.com/office/powerpoint/2010/main" val="1015368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950" y="-100013"/>
            <a:ext cx="8928100" cy="4176713"/>
          </a:xfrm>
        </p:spPr>
        <p:txBody>
          <a:bodyPr>
            <a:normAutofit fontScale="77500" lnSpcReduction="20000"/>
          </a:bodyPr>
          <a:lstStyle/>
          <a:p>
            <a:pPr marL="0" indent="0" eaLnBrk="1" hangingPunct="1">
              <a:spcBef>
                <a:spcPct val="0"/>
              </a:spcBef>
              <a:buFont typeface="Arial" pitchFamily="34" charset="0"/>
              <a:buNone/>
            </a:pPr>
            <a:r>
              <a:rPr lang="nl-NL" sz="2800" b="1" smtClean="0">
                <a:solidFill>
                  <a:srgbClr val="000000"/>
                </a:solidFill>
                <a:latin typeface="Times New Roman" pitchFamily="18" charset="0"/>
                <a:ea typeface="TimesNewRomanPS-BoldMT"/>
                <a:cs typeface="Times New Roman" pitchFamily="18" charset="0"/>
              </a:rPr>
              <a:t>3. Vận dụng:</a:t>
            </a:r>
          </a:p>
          <a:p>
            <a:pPr marL="0" indent="0" eaLnBrk="1" hangingPunct="1">
              <a:spcBef>
                <a:spcPct val="0"/>
              </a:spcBef>
              <a:buFont typeface="Arial" pitchFamily="34" charset="0"/>
              <a:buNone/>
            </a:pPr>
            <a:r>
              <a:rPr lang="nl-NL" sz="2800" smtClean="0">
                <a:solidFill>
                  <a:srgbClr val="000000"/>
                </a:solidFill>
                <a:latin typeface="Times New Roman" pitchFamily="18" charset="0"/>
                <a:ea typeface="TimesNewRomanPS-BoldMT"/>
                <a:cs typeface="Times New Roman" pitchFamily="18" charset="0"/>
              </a:rPr>
              <a:t>-kết nối và sắp xếp lại các kiến thức, kĩ năng đã học để giải quyết thành công tình huống, vấn đề tương tự tình huống, vấn đề đã học;</a:t>
            </a:r>
          </a:p>
          <a:p>
            <a:pPr marL="0" indent="0" eaLnBrk="1" hangingPunct="1">
              <a:spcBef>
                <a:spcPct val="0"/>
              </a:spcBef>
              <a:buFont typeface="Arial" pitchFamily="34" charset="0"/>
              <a:buNone/>
            </a:pPr>
            <a:r>
              <a:rPr lang="en-US" sz="2800" smtClean="0">
                <a:latin typeface="Times New Roman" pitchFamily="18" charset="0"/>
                <a:ea typeface="TimesNewRomanPS-BoldMT"/>
                <a:cs typeface="Times New Roman" pitchFamily="18" charset="0"/>
              </a:rPr>
              <a:t>-Động từ mô tả yêu cầu cần đạt ở cấp độ 3 có thể quy về nhóm động từ: vận dụng được, giải thích được, giải được bài tập, làm được...</a:t>
            </a:r>
            <a:endParaRPr lang="en-US" sz="2800" smtClean="0">
              <a:latin typeface="Times New Roman" pitchFamily="18" charset="0"/>
              <a:ea typeface="Calibri" pitchFamily="34" charset="0"/>
              <a:cs typeface="Times New Roman" pitchFamily="18" charset="0"/>
            </a:endParaRPr>
          </a:p>
          <a:p>
            <a:pPr marL="0" indent="0" eaLnBrk="1" hangingPunct="1">
              <a:spcBef>
                <a:spcPct val="0"/>
              </a:spcBef>
              <a:buFont typeface="Arial" pitchFamily="34" charset="0"/>
              <a:buNone/>
            </a:pPr>
            <a:r>
              <a:rPr lang="nl-NL" sz="2800" b="1" smtClean="0">
                <a:solidFill>
                  <a:srgbClr val="000000"/>
                </a:solidFill>
                <a:latin typeface="Times New Roman" pitchFamily="18" charset="0"/>
                <a:ea typeface="TimesNewRomanPS-BoldMT"/>
                <a:cs typeface="Times New Roman" pitchFamily="18" charset="0"/>
              </a:rPr>
              <a:t>4. Vận dụng cao: </a:t>
            </a:r>
          </a:p>
          <a:p>
            <a:pPr marL="0" indent="0" eaLnBrk="1" hangingPunct="1">
              <a:spcBef>
                <a:spcPct val="0"/>
              </a:spcBef>
              <a:buFont typeface="Arial" pitchFamily="34" charset="0"/>
              <a:buNone/>
            </a:pPr>
            <a:r>
              <a:rPr lang="nl-NL" sz="2800" b="1" smtClean="0">
                <a:solidFill>
                  <a:srgbClr val="000000"/>
                </a:solidFill>
                <a:latin typeface="Times New Roman" pitchFamily="18" charset="0"/>
                <a:ea typeface="TimesNewRomanPS-BoldMT"/>
                <a:cs typeface="Times New Roman" pitchFamily="18" charset="0"/>
              </a:rPr>
              <a:t>- </a:t>
            </a:r>
            <a:r>
              <a:rPr lang="nl-NL" sz="2800" smtClean="0">
                <a:solidFill>
                  <a:srgbClr val="000000"/>
                </a:solidFill>
                <a:latin typeface="Times New Roman" pitchFamily="18" charset="0"/>
                <a:ea typeface="TimesNewRomanPS-BoldMT"/>
                <a:cs typeface="Times New Roman" pitchFamily="18" charset="0"/>
              </a:rPr>
              <a:t>vận dụng được các kiến thức, kĩ năng để giải quyết các tình huống, vấn đề mới, không giống với những tình huống, vấn đề đã được hướng dẫn </a:t>
            </a:r>
            <a:r>
              <a:rPr lang="nl-NL" sz="2800" i="1" smtClean="0">
                <a:solidFill>
                  <a:srgbClr val="000000"/>
                </a:solidFill>
                <a:latin typeface="Times New Roman" pitchFamily="18" charset="0"/>
                <a:ea typeface="TimesNewRomanPS-BoldMT"/>
                <a:cs typeface="Times New Roman" pitchFamily="18" charset="0"/>
              </a:rPr>
              <a:t>(tức là những vấn đề, tình huống mà HS sẽ gặp trong xã hội); </a:t>
            </a:r>
            <a:r>
              <a:rPr lang="nl-NL" sz="2800" smtClean="0">
                <a:solidFill>
                  <a:srgbClr val="000000"/>
                </a:solidFill>
                <a:latin typeface="Times New Roman" pitchFamily="18" charset="0"/>
                <a:ea typeface="TimesNewRomanPS-BoldMT"/>
                <a:cs typeface="Times New Roman" pitchFamily="18" charset="0"/>
              </a:rPr>
              <a:t>đưa ra những phản hồi hợp lí trước một tình huống, vấn đề mới trong học tập hoặc trong cuộc sống.</a:t>
            </a:r>
          </a:p>
          <a:p>
            <a:pPr marL="0" indent="0" eaLnBrk="1" hangingPunct="1">
              <a:spcBef>
                <a:spcPct val="0"/>
              </a:spcBef>
              <a:buFont typeface="Arial" pitchFamily="34" charset="0"/>
              <a:buNone/>
            </a:pPr>
            <a:r>
              <a:rPr lang="en-US" sz="2800" smtClean="0">
                <a:latin typeface="Times New Roman" pitchFamily="18" charset="0"/>
                <a:cs typeface="Times New Roman" pitchFamily="18" charset="0"/>
              </a:rPr>
              <a:t>- Động từ mô tả yêu cầu cần đạt ở cấp độ 4 có thể quy về nhóm động từ: phân tích được, so sánh được, giải thích được, giải được bài tập, suy luận được, thiết kế được...</a:t>
            </a:r>
            <a:endParaRPr lang="en-US" sz="2800" smtClean="0">
              <a:latin typeface="Times New Roman" pitchFamily="18" charset="0"/>
              <a:ea typeface="Calibri" pitchFamily="34" charset="0"/>
              <a:cs typeface="Calibri" pitchFamily="34" charset="0"/>
            </a:endParaRPr>
          </a:p>
        </p:txBody>
      </p:sp>
    </p:spTree>
    <p:extLst>
      <p:ext uri="{BB962C8B-B14F-4D97-AF65-F5344CB8AC3E}">
        <p14:creationId xmlns:p14="http://schemas.microsoft.com/office/powerpoint/2010/main" val="27427148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0" y="-100013"/>
            <a:ext cx="8964613" cy="689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600" b="1">
                <a:latin typeface="Times New Roman" pitchFamily="18" charset="0"/>
                <a:cs typeface="Times New Roman" pitchFamily="18" charset="0"/>
              </a:rPr>
              <a:t>Chú ý:</a:t>
            </a:r>
            <a:r>
              <a:rPr lang="en-US" sz="2600">
                <a:latin typeface="Times New Roman" pitchFamily="18" charset="0"/>
                <a:cs typeface="Times New Roman" pitchFamily="18" charset="0"/>
              </a:rPr>
              <a:t> </a:t>
            </a:r>
          </a:p>
          <a:p>
            <a:pPr eaLnBrk="1" hangingPunct="1"/>
            <a:r>
              <a:rPr lang="en-US" sz="2600">
                <a:latin typeface="Times New Roman" pitchFamily="18" charset="0"/>
                <a:cs typeface="Times New Roman" pitchFamily="18" charset="0"/>
              </a:rPr>
              <a:t>- Sự phân loại các cấp độ là tương đối, phụ thuộc vào đặc trưng của từng môn học và đối tượng HS. Đó là các mức độ yêu cầu về kiến thưc, kỹ năng cần đạt của chương trình GDPT. </a:t>
            </a:r>
            <a:br>
              <a:rPr lang="en-US" sz="2600">
                <a:latin typeface="Times New Roman" pitchFamily="18" charset="0"/>
                <a:cs typeface="Times New Roman" pitchFamily="18" charset="0"/>
              </a:rPr>
            </a:br>
            <a:r>
              <a:rPr lang="en-US" sz="2600">
                <a:latin typeface="Times New Roman" pitchFamily="18" charset="0"/>
                <a:cs typeface="Times New Roman" pitchFamily="18" charset="0"/>
              </a:rPr>
              <a:t>- Những câu hỏi liên quan đến các kiến thức về lý thuyết thường ở cấp độ 1, cấp độ 2. Những câu hỏi liên quan đến bài tập, thực hành thường ở cấp độ 3, cấp độ 4. Những câu hỏi, bài tập ở cấp độ 4 thường liên quan đến sự vận dụng nhiều kiến thức, kỹ năng tổng hợp trong phạm vi kiểm tra chẳng hạn như những câu hỏi cần vận dụng các mức cao của tư duy để xử lí tình huống, giải quyết vấn đề, những câu hỏi vận dụng các kiến thức, kỹ năng đã học vào thực tiễn như các kỹ năng sống, kỹ năng giao tiếp, kỹ năng thực hành, kỹ năng giải thích các sự vật hiện tượng cũng như ứng dụng trong thế giới tự nhiên, những câu hỏi liên quan đến các vấn đề bảo vệ môi trường, sử dụng năng lượng tiết kiệm và hiệu quả, ứng phó với sự biến đổi khí hậu và giảm thiểu thiên tai … (tùy theo môn học)</a:t>
            </a:r>
            <a:endParaRPr lang="vi-VN" sz="2600">
              <a:latin typeface="Times New Roman" pitchFamily="18" charset="0"/>
              <a:cs typeface="Times New Roman" pitchFamily="18" charset="0"/>
            </a:endParaRPr>
          </a:p>
        </p:txBody>
      </p:sp>
    </p:spTree>
    <p:extLst>
      <p:ext uri="{BB962C8B-B14F-4D97-AF65-F5344CB8AC3E}">
        <p14:creationId xmlns:p14="http://schemas.microsoft.com/office/powerpoint/2010/main" val="723157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203200" y="0"/>
            <a:ext cx="88566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700" b="1">
                <a:latin typeface="Times New Roman" pitchFamily="18" charset="0"/>
                <a:cs typeface="Times New Roman" pitchFamily="18" charset="0"/>
              </a:rPr>
              <a:t>Xác định cấp độ tư duy dựa trên các cơ sở sau:</a:t>
            </a:r>
            <a:r>
              <a:rPr lang="en-US" sz="2700">
                <a:latin typeface="Times New Roman" pitchFamily="18" charset="0"/>
                <a:cs typeface="Times New Roman" pitchFamily="18" charset="0"/>
              </a:rPr>
              <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Căn cứ vào chuẩn kiến thức, kĩ năng của chương trình GDPT:</a:t>
            </a:r>
            <a:endParaRPr lang="vi-VN" sz="2700">
              <a:latin typeface="Arial" pitchFamily="34" charset="0"/>
            </a:endParaRPr>
          </a:p>
        </p:txBody>
      </p:sp>
      <p:sp>
        <p:nvSpPr>
          <p:cNvPr id="3" name="TextBox 2"/>
          <p:cNvSpPr txBox="1">
            <a:spLocks noChangeArrowheads="1"/>
          </p:cNvSpPr>
          <p:nvPr/>
        </p:nvSpPr>
        <p:spPr bwMode="auto">
          <a:xfrm>
            <a:off x="203200" y="923925"/>
            <a:ext cx="8856663"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700">
                <a:latin typeface="Times New Roman" pitchFamily="18" charset="0"/>
                <a:cs typeface="Times New Roman" pitchFamily="18" charset="0"/>
              </a:rPr>
              <a:t>- Kiến thức nào trong chuẩn ghi là </a:t>
            </a:r>
            <a:r>
              <a:rPr lang="en-US" sz="2700" u="sng">
                <a:latin typeface="Times New Roman" pitchFamily="18" charset="0"/>
                <a:cs typeface="Times New Roman" pitchFamily="18" charset="0"/>
              </a:rPr>
              <a:t>biết được</a:t>
            </a:r>
            <a:r>
              <a:rPr lang="en-US" sz="2700">
                <a:latin typeface="Times New Roman" pitchFamily="18" charset="0"/>
                <a:cs typeface="Times New Roman" pitchFamily="18" charset="0"/>
              </a:rPr>
              <a:t> thì thường xác định ở cấp độ “biết”;</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 Kiến thức nào trong chuẩn ghi là </a:t>
            </a:r>
            <a:r>
              <a:rPr lang="en-US" sz="2700" u="sng">
                <a:latin typeface="Times New Roman" pitchFamily="18" charset="0"/>
                <a:cs typeface="Times New Roman" pitchFamily="18" charset="0"/>
              </a:rPr>
              <a:t>hiểu được</a:t>
            </a:r>
            <a:r>
              <a:rPr lang="en-US" sz="2700">
                <a:latin typeface="Times New Roman" pitchFamily="18" charset="0"/>
                <a:cs typeface="Times New Roman" pitchFamily="18" charset="0"/>
              </a:rPr>
              <a:t> thì thường xác định ở cấp độ “hiểu”;</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 Kiến thức nào trong chuẩn ghi ở phần </a:t>
            </a:r>
            <a:r>
              <a:rPr lang="en-US" sz="2700" u="sng">
                <a:latin typeface="Times New Roman" pitchFamily="18" charset="0"/>
                <a:cs typeface="Times New Roman" pitchFamily="18" charset="0"/>
              </a:rPr>
              <a:t>kĩ năng</a:t>
            </a:r>
            <a:r>
              <a:rPr lang="en-US" sz="2700">
                <a:latin typeface="Times New Roman" pitchFamily="18" charset="0"/>
                <a:cs typeface="Times New Roman" pitchFamily="18" charset="0"/>
              </a:rPr>
              <a:t> thì xác định là cấp độ “vận dụng”.</a:t>
            </a:r>
            <a:endParaRPr lang="vi-VN" sz="2700">
              <a:latin typeface="Times New Roman" pitchFamily="18" charset="0"/>
              <a:cs typeface="Times New Roman" pitchFamily="18" charset="0"/>
            </a:endParaRPr>
          </a:p>
        </p:txBody>
      </p:sp>
      <p:sp>
        <p:nvSpPr>
          <p:cNvPr id="4" name="TextBox 3"/>
          <p:cNvSpPr txBox="1">
            <a:spLocks noChangeArrowheads="1"/>
          </p:cNvSpPr>
          <p:nvPr/>
        </p:nvSpPr>
        <p:spPr bwMode="auto">
          <a:xfrm>
            <a:off x="203200" y="3429000"/>
            <a:ext cx="885666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700" b="1">
                <a:latin typeface="Times New Roman" pitchFamily="18" charset="0"/>
                <a:cs typeface="Times New Roman" pitchFamily="18" charset="0"/>
              </a:rPr>
              <a:t>Tuy nhiên:</a:t>
            </a:r>
            <a:r>
              <a:rPr lang="en-US" sz="2700">
                <a:latin typeface="Times New Roman" pitchFamily="18" charset="0"/>
                <a:cs typeface="Times New Roman" pitchFamily="18" charset="0"/>
              </a:rPr>
              <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 Kiến thức nào trong chuẩn ghi là “hiểu được” nhưng chỉ ở mức độ nhận biết các kiến thức trong SGK thì vẫn xác định ở cấp độ “biết”;</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 Những kiến thức, kĩ năng kết hợp giữa phần “biết được” và phần “kĩ năng” thì được xác định ở cấp độ “vận dụng”.</a:t>
            </a:r>
            <a:br>
              <a:rPr lang="en-US" sz="2700">
                <a:latin typeface="Times New Roman" pitchFamily="18" charset="0"/>
                <a:cs typeface="Times New Roman" pitchFamily="18" charset="0"/>
              </a:rPr>
            </a:br>
            <a:r>
              <a:rPr lang="en-US" sz="2700">
                <a:latin typeface="Times New Roman" pitchFamily="18" charset="0"/>
                <a:cs typeface="Times New Roman" pitchFamily="18" charset="0"/>
              </a:rPr>
              <a:t>- Sự kết hợp, tổng hợp nhiều kiến thức, kĩ năng là vận dụng ở mức cao hơn.</a:t>
            </a:r>
            <a:endParaRPr lang="vi-VN" sz="2700">
              <a:latin typeface="Times New Roman" pitchFamily="18" charset="0"/>
              <a:cs typeface="Times New Roman" pitchFamily="18" charset="0"/>
            </a:endParaRPr>
          </a:p>
        </p:txBody>
      </p:sp>
    </p:spTree>
    <p:extLst>
      <p:ext uri="{BB962C8B-B14F-4D97-AF65-F5344CB8AC3E}">
        <p14:creationId xmlns:p14="http://schemas.microsoft.com/office/powerpoint/2010/main" val="13937760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739</Words>
  <Application>Microsoft Office PowerPoint</Application>
  <PresentationFormat>On-screen Show (4:3)</PresentationFormat>
  <Paragraphs>170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Name001.com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1</cp:revision>
  <dcterms:created xsi:type="dcterms:W3CDTF">2017-03-04T00:20:40Z</dcterms:created>
  <dcterms:modified xsi:type="dcterms:W3CDTF">2017-03-04T00:21:15Z</dcterms:modified>
</cp:coreProperties>
</file>