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91" r:id="rId3"/>
    <p:sldId id="293" r:id="rId4"/>
    <p:sldId id="296" r:id="rId5"/>
    <p:sldId id="298" r:id="rId6"/>
    <p:sldId id="280" r:id="rId7"/>
    <p:sldId id="294" r:id="rId8"/>
    <p:sldId id="297" r:id="rId9"/>
    <p:sldId id="284" r:id="rId10"/>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91" autoAdjust="0"/>
    <p:restoredTop sz="91921" autoAdjust="0"/>
  </p:normalViewPr>
  <p:slideViewPr>
    <p:cSldViewPr snapToGrid="0">
      <p:cViewPr varScale="1">
        <p:scale>
          <a:sx n="89" d="100"/>
          <a:sy n="89" d="100"/>
        </p:scale>
        <p:origin x="60" y="6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BF41D8-454A-4E1D-9323-401A3DE4611A}" type="datetimeFigureOut">
              <a:rPr lang="vi-VN" smtClean="0"/>
              <a:t>03/11/2023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D8FEAB-4470-4384-B035-B2AF96CEE754}" type="slidenum">
              <a:rPr lang="vi-VN" smtClean="0"/>
              <a:t>‹#›</a:t>
            </a:fld>
            <a:endParaRPr lang="vi-VN"/>
          </a:p>
        </p:txBody>
      </p:sp>
    </p:spTree>
    <p:extLst>
      <p:ext uri="{BB962C8B-B14F-4D97-AF65-F5344CB8AC3E}">
        <p14:creationId xmlns:p14="http://schemas.microsoft.com/office/powerpoint/2010/main" val="4081609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090CB3AA-C0AC-46BC-8A4B-D5EFA3BAB9B5}" type="datetimeFigureOut">
              <a:rPr lang="vi-VN" smtClean="0"/>
              <a:t>03/11/2023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1391492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90CB3AA-C0AC-46BC-8A4B-D5EFA3BAB9B5}" type="datetimeFigureOut">
              <a:rPr lang="vi-VN" smtClean="0"/>
              <a:t>03/11/2023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562515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90CB3AA-C0AC-46BC-8A4B-D5EFA3BAB9B5}" type="datetimeFigureOut">
              <a:rPr lang="vi-VN" smtClean="0"/>
              <a:t>03/11/2023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4070139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90CB3AA-C0AC-46BC-8A4B-D5EFA3BAB9B5}" type="datetimeFigureOut">
              <a:rPr lang="vi-VN" smtClean="0"/>
              <a:t>03/11/2023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17709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0CB3AA-C0AC-46BC-8A4B-D5EFA3BAB9B5}" type="datetimeFigureOut">
              <a:rPr lang="vi-VN" smtClean="0"/>
              <a:t>03/11/2023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2539554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090CB3AA-C0AC-46BC-8A4B-D5EFA3BAB9B5}" type="datetimeFigureOut">
              <a:rPr lang="vi-VN" smtClean="0"/>
              <a:t>03/11/2023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1697116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090CB3AA-C0AC-46BC-8A4B-D5EFA3BAB9B5}" type="datetimeFigureOut">
              <a:rPr lang="vi-VN" smtClean="0"/>
              <a:t>03/11/2023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676762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090CB3AA-C0AC-46BC-8A4B-D5EFA3BAB9B5}" type="datetimeFigureOut">
              <a:rPr lang="vi-VN" smtClean="0"/>
              <a:t>03/11/2023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953674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0CB3AA-C0AC-46BC-8A4B-D5EFA3BAB9B5}" type="datetimeFigureOut">
              <a:rPr lang="vi-VN" smtClean="0"/>
              <a:t>03/11/2023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2936964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0CB3AA-C0AC-46BC-8A4B-D5EFA3BAB9B5}" type="datetimeFigureOut">
              <a:rPr lang="vi-VN" smtClean="0"/>
              <a:t>03/11/2023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2272977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0CB3AA-C0AC-46BC-8A4B-D5EFA3BAB9B5}" type="datetimeFigureOut">
              <a:rPr lang="vi-VN" smtClean="0"/>
              <a:t>03/11/2023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90BDC3C-DF2C-4AF2-9330-A593AE840E9E}" type="slidenum">
              <a:rPr lang="vi-VN" smtClean="0"/>
              <a:t>‹#›</a:t>
            </a:fld>
            <a:endParaRPr lang="vi-VN"/>
          </a:p>
        </p:txBody>
      </p:sp>
    </p:spTree>
    <p:extLst>
      <p:ext uri="{BB962C8B-B14F-4D97-AF65-F5344CB8AC3E}">
        <p14:creationId xmlns:p14="http://schemas.microsoft.com/office/powerpoint/2010/main" val="2799190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0CB3AA-C0AC-46BC-8A4B-D5EFA3BAB9B5}" type="datetimeFigureOut">
              <a:rPr lang="vi-VN" smtClean="0"/>
              <a:t>03/11/2023</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0BDC3C-DF2C-4AF2-9330-A593AE840E9E}" type="slidenum">
              <a:rPr lang="vi-VN" smtClean="0"/>
              <a:t>‹#›</a:t>
            </a:fld>
            <a:endParaRPr lang="vi-VN"/>
          </a:p>
        </p:txBody>
      </p:sp>
    </p:spTree>
    <p:extLst>
      <p:ext uri="{BB962C8B-B14F-4D97-AF65-F5344CB8AC3E}">
        <p14:creationId xmlns:p14="http://schemas.microsoft.com/office/powerpoint/2010/main" val="2186702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slideLayout" Target="../slideLayouts/slideLayout1.xml"/><Relationship Id="rId10" Type="http://schemas.openxmlformats.org/officeDocument/2006/relationships/image" Target="../media/image5.png"/><Relationship Id="rId4" Type="http://schemas.openxmlformats.org/officeDocument/2006/relationships/tags" Target="../tags/tag4.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8.emf"/><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5">
            <a:extLst>
              <a:ext uri="{FF2B5EF4-FFF2-40B4-BE49-F238E27FC236}">
                <a16:creationId xmlns:a16="http://schemas.microsoft.com/office/drawing/2014/main" id="{8B6E1182-5CF9-4F61-BA09-B9038CB346D2}"/>
              </a:ext>
            </a:extLst>
          </p:cNvPr>
          <p:cNvPicPr>
            <a:picLocks noChangeAspect="1" noChangeArrowheads="1"/>
          </p:cNvPicPr>
          <p:nvPr/>
        </p:nvPicPr>
        <p:blipFill>
          <a:blip r:embed="rId6">
            <a:clrChange>
              <a:clrFrom>
                <a:srgbClr val="FFFFFF"/>
              </a:clrFrom>
              <a:clrTo>
                <a:srgbClr val="FFFFFF">
                  <a:alpha val="0"/>
                </a:srgbClr>
              </a:clrTo>
            </a:clrChange>
            <a:lum contrast="18000"/>
            <a:extLst>
              <a:ext uri="{28A0092B-C50C-407E-A947-70E740481C1C}">
                <a14:useLocalDpi xmlns:a14="http://schemas.microsoft.com/office/drawing/2010/main" val="0"/>
              </a:ext>
            </a:extLst>
          </a:blip>
          <a:srcRect/>
          <a:stretch>
            <a:fillRect/>
          </a:stretch>
        </p:blipFill>
        <p:spPr bwMode="auto">
          <a:xfrm>
            <a:off x="3822891" y="1182427"/>
            <a:ext cx="3552825" cy="3552825"/>
          </a:xfrm>
          <a:prstGeom prst="rect">
            <a:avLst/>
          </a:prstGeom>
          <a:noFill/>
          <a:effectLst>
            <a:outerShdw dist="35921" dir="2700000" algn="ctr" rotWithShape="0">
              <a:srgbClr val="5F5F5F"/>
            </a:outerShdw>
          </a:effectLst>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F2B88CF-7659-481C-99A8-CF34B5FC9231}"/>
              </a:ext>
            </a:extLst>
          </p:cNvPr>
          <p:cNvSpPr/>
          <p:nvPr>
            <p:custDataLst>
              <p:tags r:id="rId1"/>
            </p:custDataLst>
          </p:nvPr>
        </p:nvSpPr>
        <p:spPr>
          <a:xfrm>
            <a:off x="1717882" y="381005"/>
            <a:ext cx="7905115" cy="769441"/>
          </a:xfrm>
          <a:prstGeom prst="rect">
            <a:avLst/>
          </a:prstGeom>
          <a:noFill/>
          <a:ln>
            <a:noFill/>
          </a:ln>
        </p:spPr>
        <p:txBody>
          <a:bodyPr wrap="square">
            <a:spAutoFit/>
          </a:bodyPr>
          <a:lstStyle/>
          <a:p>
            <a:pPr lvl="1" algn="ctr">
              <a:defRPr/>
            </a:pPr>
            <a:r>
              <a:rPr lang="en-US" sz="2200" dirty="0">
                <a:ln w="12700">
                  <a:solidFill>
                    <a:schemeClr val="tx2">
                      <a:lumMod val="75000"/>
                    </a:schemeClr>
                  </a:solidFill>
                  <a:prstDash val="solid"/>
                </a:ln>
                <a:solidFill>
                  <a:schemeClr val="accent2"/>
                </a:solidFill>
                <a:effectLst>
                  <a:outerShdw dist="38100" dir="2640000" algn="bl" rotWithShape="0">
                    <a:schemeClr val="tx2">
                      <a:lumMod val="75000"/>
                    </a:schemeClr>
                  </a:outerShdw>
                  <a:reflection blurRad="6350" stA="60000" endA="900" endPos="58000" dir="5400000" sy="-100000" algn="bl" rotWithShape="0"/>
                </a:effectLst>
                <a:highlight>
                  <a:srgbClr val="FFFF00"/>
                </a:highlight>
                <a:latin typeface="Times New Roman" pitchFamily="18" charset="0"/>
                <a:cs typeface="Times New Roman" pitchFamily="18" charset="0"/>
              </a:rPr>
              <a:t>ỦY BAN NHÂN DÂN QUẬN HỒNG BÀNG</a:t>
            </a:r>
          </a:p>
          <a:p>
            <a:pPr lvl="1" algn="ctr">
              <a:defRPr/>
            </a:pPr>
            <a:r>
              <a:rPr lang="en-US" sz="2200" dirty="0">
                <a:ln w="12700">
                  <a:solidFill>
                    <a:schemeClr val="tx2">
                      <a:lumMod val="75000"/>
                    </a:schemeClr>
                  </a:solidFill>
                  <a:prstDash val="solid"/>
                </a:ln>
                <a:solidFill>
                  <a:schemeClr val="accent2"/>
                </a:solidFill>
                <a:effectLst>
                  <a:outerShdw dist="38100" dir="2640000" algn="bl" rotWithShape="0">
                    <a:schemeClr val="tx2">
                      <a:lumMod val="75000"/>
                    </a:schemeClr>
                  </a:outerShdw>
                  <a:reflection blurRad="6350" stA="60000" endA="900" endPos="58000" dir="5400000" sy="-100000" algn="bl" rotWithShape="0"/>
                </a:effectLst>
                <a:highlight>
                  <a:srgbClr val="FFFF00"/>
                </a:highlight>
                <a:latin typeface="Times New Roman" pitchFamily="18" charset="0"/>
                <a:cs typeface="Times New Roman" pitchFamily="18" charset="0"/>
              </a:rPr>
              <a:t>TRƯỜNG THCS QUÁN TOAN</a:t>
            </a:r>
          </a:p>
        </p:txBody>
      </p:sp>
      <p:sp>
        <p:nvSpPr>
          <p:cNvPr id="2" name="Rectangle 1">
            <a:extLst>
              <a:ext uri="{FF2B5EF4-FFF2-40B4-BE49-F238E27FC236}">
                <a16:creationId xmlns:a16="http://schemas.microsoft.com/office/drawing/2014/main" id="{AE15A13F-D977-4FC1-A84F-88E225677C5C}"/>
              </a:ext>
            </a:extLst>
          </p:cNvPr>
          <p:cNvSpPr/>
          <p:nvPr/>
        </p:nvSpPr>
        <p:spPr>
          <a:xfrm>
            <a:off x="1622619" y="1489410"/>
            <a:ext cx="9057031" cy="579967"/>
          </a:xfrm>
          <a:prstGeom prst="rect">
            <a:avLst/>
          </a:prstGeom>
          <a:noFill/>
          <a:ln>
            <a:noFill/>
          </a:ln>
          <a:effectLst>
            <a:outerShdw blurRad="44450" dist="27940" dir="5400000" algn="ctr">
              <a:srgbClr val="000000">
                <a:alpha val="32000"/>
              </a:srgbClr>
            </a:outerShdw>
          </a:effectLst>
          <a:scene3d>
            <a:camera prst="perspectiveRelaxedModerately"/>
            <a:lightRig rig="balanced" dir="t">
              <a:rot lat="0" lon="0" rev="8700000"/>
            </a:lightRig>
          </a:scene3d>
          <a:sp3d extrusionH="120650">
            <a:bevelT w="254000" h="139700" prst="relaxedInset"/>
            <a:bevelB w="114300" prst="relaxedInset"/>
          </a:sp3d>
        </p:spPr>
        <p:txBody>
          <a:bodyPr wrap="none" lIns="91440" tIns="45720" rIns="91440" bIns="45720">
            <a:spAutoFit/>
            <a:scene3d>
              <a:camera prst="perspectiveRelaxedModerately"/>
              <a:lightRig rig="harsh" dir="t"/>
            </a:scene3d>
            <a:sp3d extrusionH="95250" contourW="12700" prstMaterial="matte">
              <a:bevelT w="107950" h="12700" prst="relaxedInset"/>
              <a:bevelB w="38100" h="38100" prst="relaxedInset"/>
              <a:extrusionClr>
                <a:srgbClr val="FF0000"/>
              </a:extrusionClr>
              <a:contourClr>
                <a:srgbClr val="00B0F0"/>
              </a:contourClr>
            </a:sp3d>
          </a:bodyPr>
          <a:lstStyle/>
          <a:p>
            <a:pPr algn="ctr">
              <a:lnSpc>
                <a:spcPct val="150000"/>
              </a:lnSpc>
            </a:pPr>
            <a:r>
              <a:rPr lang="en-US" sz="2400" b="1" dirty="0">
                <a:ln/>
                <a:solidFill>
                  <a:srgbClr val="0000FF"/>
                </a:solidFill>
                <a:effectLst>
                  <a:glow rad="139700">
                    <a:schemeClr val="accent4">
                      <a:satMod val="175000"/>
                      <a:alpha val="40000"/>
                    </a:schemeClr>
                  </a:glow>
                </a:effectLst>
                <a:latin typeface="Times New Roman" panose="02020603050405020304" pitchFamily="18" charset="0"/>
                <a:cs typeface="Times New Roman" panose="02020603050405020304" pitchFamily="18" charset="0"/>
              </a:rPr>
              <a:t>CUỘC THI XÂY DỰNG THIẾT BỊ DẠY HỌC SỐ LẦN THỨ HAI</a:t>
            </a:r>
          </a:p>
        </p:txBody>
      </p:sp>
      <p:pic>
        <p:nvPicPr>
          <p:cNvPr id="63" name="Picture 62" descr="A close up of a flower&#10;&#10;Description automatically generated">
            <a:extLst>
              <a:ext uri="{FF2B5EF4-FFF2-40B4-BE49-F238E27FC236}">
                <a16:creationId xmlns:a16="http://schemas.microsoft.com/office/drawing/2014/main" id="{5E62D0F6-D62D-42D8-86AE-12227C453AF0}"/>
              </a:ext>
            </a:extLst>
          </p:cNvPr>
          <p:cNvPicPr>
            <a:picLocks noChangeAspect="1"/>
          </p:cNvPicPr>
          <p:nvPr/>
        </p:nvPicPr>
        <p:blipFill rotWithShape="1">
          <a:blip r:embed="rId7">
            <a:extLst>
              <a:ext uri="{28A0092B-C50C-407E-A947-70E740481C1C}">
                <a14:useLocalDpi xmlns:a14="http://schemas.microsoft.com/office/drawing/2010/main" val="0"/>
              </a:ext>
            </a:extLst>
          </a:blip>
          <a:srcRect r="6219" b="23943"/>
          <a:stretch/>
        </p:blipFill>
        <p:spPr>
          <a:xfrm>
            <a:off x="52060" y="-171125"/>
            <a:ext cx="1897412" cy="3886200"/>
          </a:xfrm>
          <a:prstGeom prst="rect">
            <a:avLst/>
          </a:prstGeom>
        </p:spPr>
      </p:pic>
      <p:pic>
        <p:nvPicPr>
          <p:cNvPr id="64" name="Picture 63" descr="A close up of a flower&#10;&#10;Description automatically generated">
            <a:extLst>
              <a:ext uri="{FF2B5EF4-FFF2-40B4-BE49-F238E27FC236}">
                <a16:creationId xmlns:a16="http://schemas.microsoft.com/office/drawing/2014/main" id="{666D1676-4DC8-463A-B0A2-A385A36FE2D0}"/>
              </a:ext>
            </a:extLst>
          </p:cNvPr>
          <p:cNvPicPr>
            <a:picLocks noChangeAspect="1"/>
          </p:cNvPicPr>
          <p:nvPr/>
        </p:nvPicPr>
        <p:blipFill rotWithShape="1">
          <a:blip r:embed="rId7">
            <a:extLst>
              <a:ext uri="{28A0092B-C50C-407E-A947-70E740481C1C}">
                <a14:useLocalDpi xmlns:a14="http://schemas.microsoft.com/office/drawing/2010/main" val="0"/>
              </a:ext>
            </a:extLst>
          </a:blip>
          <a:srcRect r="6219" b="23943"/>
          <a:stretch/>
        </p:blipFill>
        <p:spPr>
          <a:xfrm flipH="1">
            <a:off x="10214732" y="-171125"/>
            <a:ext cx="1994639" cy="3886200"/>
          </a:xfrm>
          <a:prstGeom prst="rect">
            <a:avLst/>
          </a:prstGeom>
        </p:spPr>
      </p:pic>
      <p:pic>
        <p:nvPicPr>
          <p:cNvPr id="65" name="PA_图片 31">
            <a:extLst>
              <a:ext uri="{FF2B5EF4-FFF2-40B4-BE49-F238E27FC236}">
                <a16:creationId xmlns:a16="http://schemas.microsoft.com/office/drawing/2014/main" id="{86AC9B00-0FE8-4BA6-8816-2013257BC99A}"/>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rot="5112042">
            <a:off x="9684335" y="3118514"/>
            <a:ext cx="3551723" cy="2266129"/>
          </a:xfrm>
          <a:prstGeom prst="rect">
            <a:avLst/>
          </a:prstGeom>
        </p:spPr>
      </p:pic>
      <p:pic>
        <p:nvPicPr>
          <p:cNvPr id="66" name="PA_图片 4">
            <a:extLst>
              <a:ext uri="{FF2B5EF4-FFF2-40B4-BE49-F238E27FC236}">
                <a16:creationId xmlns:a16="http://schemas.microsoft.com/office/drawing/2014/main" id="{D32E4FF0-05F2-477A-A810-8B67EA88303A}"/>
              </a:ext>
            </a:extLst>
          </p:cNvPr>
          <p:cNvPicPr>
            <a:picLocks noChangeAspect="1"/>
          </p:cNvPicPr>
          <p:nvPr>
            <p:custDataLst>
              <p:tags r:id="rId3"/>
            </p:custDataLst>
          </p:nvPr>
        </p:nvPicPr>
        <p:blipFill rotWithShape="1">
          <a:blip r:embed="rId9" cstate="print">
            <a:extLst>
              <a:ext uri="{28A0092B-C50C-407E-A947-70E740481C1C}">
                <a14:useLocalDpi xmlns:a14="http://schemas.microsoft.com/office/drawing/2010/main" val="0"/>
              </a:ext>
            </a:extLst>
          </a:blip>
          <a:srcRect l="9527" t="15136" b="37127"/>
          <a:stretch/>
        </p:blipFill>
        <p:spPr>
          <a:xfrm flipH="1">
            <a:off x="5390872" y="5755430"/>
            <a:ext cx="6781800" cy="1159152"/>
          </a:xfrm>
          <a:prstGeom prst="rect">
            <a:avLst/>
          </a:prstGeom>
        </p:spPr>
      </p:pic>
      <p:pic>
        <p:nvPicPr>
          <p:cNvPr id="67" name="PA_图片 31">
            <a:extLst>
              <a:ext uri="{FF2B5EF4-FFF2-40B4-BE49-F238E27FC236}">
                <a16:creationId xmlns:a16="http://schemas.microsoft.com/office/drawing/2014/main" id="{254F696F-E08C-40C2-9D56-E859D8B69E8B}"/>
              </a:ext>
            </a:extLst>
          </p:cNvPr>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6487958" flipH="1">
            <a:off x="-868822" y="3237973"/>
            <a:ext cx="3551723" cy="2541049"/>
          </a:xfrm>
          <a:prstGeom prst="rect">
            <a:avLst/>
          </a:prstGeom>
        </p:spPr>
      </p:pic>
      <p:sp>
        <p:nvSpPr>
          <p:cNvPr id="13" name="TextBox 12">
            <a:extLst>
              <a:ext uri="{FF2B5EF4-FFF2-40B4-BE49-F238E27FC236}">
                <a16:creationId xmlns:a16="http://schemas.microsoft.com/office/drawing/2014/main" id="{6A5DB0A1-50E3-438A-8C45-B7EAE8A72845}"/>
              </a:ext>
            </a:extLst>
          </p:cNvPr>
          <p:cNvSpPr txBox="1"/>
          <p:nvPr/>
        </p:nvSpPr>
        <p:spPr>
          <a:xfrm>
            <a:off x="901910" y="2316837"/>
            <a:ext cx="10136188" cy="1077218"/>
          </a:xfrm>
          <a:prstGeom prst="rect">
            <a:avLst/>
          </a:prstGeom>
          <a:noFill/>
        </p:spPr>
        <p:txBody>
          <a:bodyPr wrap="square">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TÊN SẢN PHẨM</a:t>
            </a:r>
          </a:p>
          <a:p>
            <a:pPr algn="ctr"/>
            <a:r>
              <a:rPr lang="en-US" sz="3200" b="1" dirty="0">
                <a:solidFill>
                  <a:srgbClr val="FF0000"/>
                </a:solidFill>
                <a:latin typeface="Times New Roman" panose="02020603050405020304" pitchFamily="18" charset="0"/>
                <a:cs typeface="Times New Roman" panose="02020603050405020304" pitchFamily="18" charset="0"/>
              </a:rPr>
              <a:t>PHẦN MỀM HỖ TRỢ HỌC XÁC SUẤT THỐNG KÊ</a:t>
            </a:r>
            <a:endParaRPr lang="en-US" sz="32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2BA0CEC9-D3B9-463D-9B99-4B95CE341558}"/>
              </a:ext>
            </a:extLst>
          </p:cNvPr>
          <p:cNvSpPr txBox="1"/>
          <p:nvPr/>
        </p:nvSpPr>
        <p:spPr>
          <a:xfrm>
            <a:off x="1000766" y="4910104"/>
            <a:ext cx="10921285" cy="907941"/>
          </a:xfrm>
          <a:prstGeom prst="rect">
            <a:avLst/>
          </a:prstGeom>
          <a:noFill/>
        </p:spPr>
        <p:txBody>
          <a:bodyPr wrap="square">
            <a:spAutoFit/>
          </a:bodyPr>
          <a:lstStyle/>
          <a:p>
            <a:pPr>
              <a:spcAft>
                <a:spcPts val="600"/>
              </a:spcAft>
            </a:pPr>
            <a:r>
              <a:rPr lang="en-US" sz="24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H</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ọ</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tên</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tác</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giả</a:t>
            </a:r>
            <a:r>
              <a:rPr lang="en-US" sz="24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Hoàng Thị Phương </a:t>
            </a:r>
          </a:p>
          <a:p>
            <a:pPr>
              <a:spcAft>
                <a:spcPts val="600"/>
              </a:spcAft>
            </a:pP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Đơn</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vị</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công</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tác</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THCS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Quán</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Toan,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Hồng</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Bàng</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Hải</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Phòng</a:t>
            </a:r>
            <a:r>
              <a:rPr lang="en-US" sz="2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a:t>
            </a:r>
            <a:endParaRPr lang="en-US" sz="24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9CBDEE2E-EEBB-4851-110C-C3F941A8DFF2}"/>
              </a:ext>
            </a:extLst>
          </p:cNvPr>
          <p:cNvSpPr txBox="1"/>
          <p:nvPr/>
        </p:nvSpPr>
        <p:spPr>
          <a:xfrm>
            <a:off x="3541729" y="3384861"/>
            <a:ext cx="4371719" cy="584775"/>
          </a:xfrm>
          <a:prstGeom prst="rect">
            <a:avLst/>
          </a:prstGeom>
          <a:noFill/>
        </p:spPr>
        <p:txBody>
          <a:bodyPr wrap="square">
            <a:spAutoFit/>
          </a:bodyPr>
          <a:lstStyle/>
          <a:p>
            <a:pPr algn="ctr"/>
            <a:r>
              <a:rPr lang="en-US" sz="3200" b="1"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Môn</a:t>
            </a:r>
            <a:r>
              <a:rPr lang="en-US" sz="3200" b="1"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Toán</a:t>
            </a:r>
            <a:endParaRPr lang="en-US" sz="3200" b="1"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E49E285-4E09-C218-F9B9-EE0A345917C4}"/>
              </a:ext>
            </a:extLst>
          </p:cNvPr>
          <p:cNvSpPr txBox="1"/>
          <p:nvPr/>
        </p:nvSpPr>
        <p:spPr>
          <a:xfrm>
            <a:off x="3205012" y="6215385"/>
            <a:ext cx="4371719" cy="523220"/>
          </a:xfrm>
          <a:prstGeom prst="rect">
            <a:avLst/>
          </a:prstGeom>
          <a:noFill/>
        </p:spPr>
        <p:txBody>
          <a:bodyPr wrap="square">
            <a:spAutoFit/>
          </a:bodyPr>
          <a:lstStyle/>
          <a:p>
            <a:pPr algn="ctr"/>
            <a:r>
              <a:rPr lang="en-US" sz="2800" b="1"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Tháng</a:t>
            </a:r>
            <a:r>
              <a:rPr lang="en-US" sz="2800" b="1"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11 </a:t>
            </a:r>
            <a:r>
              <a:rPr lang="en-US" sz="2800" b="1"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năm</a:t>
            </a:r>
            <a:r>
              <a:rPr lang="en-US" sz="2800" b="1"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2023</a:t>
            </a:r>
          </a:p>
        </p:txBody>
      </p:sp>
    </p:spTree>
    <p:extLst>
      <p:ext uri="{BB962C8B-B14F-4D97-AF65-F5344CB8AC3E}">
        <p14:creationId xmlns:p14="http://schemas.microsoft.com/office/powerpoint/2010/main" val="306645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1.04167E-6 2.59259E-6 L -0.04037 0.00625 " pathEditMode="relative" rAng="0" ptsTypes="AA">
                                      <p:cBhvr>
                                        <p:cTn id="6" dur="2000" fill="hold"/>
                                        <p:tgtEl>
                                          <p:spTgt spid="67"/>
                                        </p:tgtEl>
                                        <p:attrNameLst>
                                          <p:attrName>ppt_x</p:attrName>
                                          <p:attrName>ppt_y</p:attrName>
                                        </p:attrNameLst>
                                      </p:cBhvr>
                                      <p:rCtr x="-2018" y="301"/>
                                    </p:animMotion>
                                  </p:childTnLst>
                                </p:cTn>
                              </p:par>
                              <p:par>
                                <p:cTn id="7" presetID="63" presetClass="path" presetSubtype="0" accel="50000" decel="50000" fill="hold" nodeType="withEffect">
                                  <p:stCondLst>
                                    <p:cond delay="0"/>
                                  </p:stCondLst>
                                  <p:childTnLst>
                                    <p:animMotion origin="layout" path="M -3.95833E-6 2.59259E-6 L 0.04818 0.00833 " pathEditMode="relative" rAng="0" ptsTypes="AA">
                                      <p:cBhvr>
                                        <p:cTn id="8" dur="2000" fill="hold"/>
                                        <p:tgtEl>
                                          <p:spTgt spid="65"/>
                                        </p:tgtEl>
                                        <p:attrNameLst>
                                          <p:attrName>ppt_x</p:attrName>
                                          <p:attrName>ppt_y</p:attrName>
                                        </p:attrNameLst>
                                      </p:cBhvr>
                                      <p:rCtr x="2409" y="417"/>
                                    </p:animMotion>
                                  </p:childTnLst>
                                </p:cTn>
                              </p:par>
                              <p:par>
                                <p:cTn id="9" presetID="8" presetClass="emph" presetSubtype="0" repeatCount="indefinite" fill="hold" nodeType="withEffect">
                                  <p:stCondLst>
                                    <p:cond delay="0"/>
                                  </p:stCondLst>
                                  <p:endCondLst>
                                    <p:cond evt="onNext" delay="0">
                                      <p:tgtEl>
                                        <p:sldTgt/>
                                      </p:tgtEl>
                                    </p:cond>
                                  </p:endCondLst>
                                  <p:childTnLst>
                                    <p:animRot by="-21600000">
                                      <p:cBhvr>
                                        <p:cTn id="10" dur="20000" fill="hold"/>
                                        <p:tgtEl>
                                          <p:spTgt spid="30"/>
                                        </p:tgtEl>
                                        <p:attrNameLst>
                                          <p:attrName>r</p:attrName>
                                        </p:attrNameLst>
                                      </p:cBhvr>
                                    </p:animRot>
                                  </p:childTnLst>
                                </p:cTn>
                              </p:par>
                              <p:par>
                                <p:cTn id="11" presetID="41" presetClass="entr" presetSubtype="0" fill="hold" grpId="0" nodeType="with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2"/>
                                        </p:tgtEl>
                                        <p:attrNameLst>
                                          <p:attrName>ppt_y</p:attrName>
                                        </p:attrNameLst>
                                      </p:cBhvr>
                                      <p:tavLst>
                                        <p:tav tm="0">
                                          <p:val>
                                            <p:strVal val="#ppt_y"/>
                                          </p:val>
                                        </p:tav>
                                        <p:tav tm="100000">
                                          <p:val>
                                            <p:strVal val="#ppt_y"/>
                                          </p:val>
                                        </p:tav>
                                      </p:tavLst>
                                    </p:anim>
                                    <p:anim calcmode="lin" valueType="num">
                                      <p:cBhvr>
                                        <p:cTn id="1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2852" y="399313"/>
            <a:ext cx="10986052" cy="524567"/>
          </a:xfrm>
          <a:prstGeom prst="rect">
            <a:avLst/>
          </a:prstGeom>
        </p:spPr>
        <p:txBody>
          <a:bodyPr wrap="square">
            <a:spAutoFit/>
          </a:bodyPr>
          <a:lstStyle/>
          <a:p>
            <a:pPr algn="just">
              <a:lnSpc>
                <a:spcPct val="130000"/>
              </a:lnSpc>
            </a:pPr>
            <a:r>
              <a:rPr lang="vi-VN" sz="2400" dirty="0">
                <a:latin typeface="Times New Roman" panose="02020603050405020304" pitchFamily="18" charset="0"/>
                <a:ea typeface="Calibri" panose="020F0502020204030204" pitchFamily="34" charset="0"/>
              </a:rPr>
              <a:t>Dưới đây là giao diện của</a:t>
            </a:r>
            <a:r>
              <a:rPr lang="vi-VN" sz="2400" dirty="0">
                <a:latin typeface="Times New Roman" panose="02020603050405020304" pitchFamily="18" charset="0"/>
                <a:ea typeface="Times New Roman" panose="02020603050405020304" pitchFamily="18" charset="0"/>
              </a:rPr>
              <a:t> </a:t>
            </a:r>
            <a:r>
              <a:rPr lang="vi-VN" sz="2400" dirty="0">
                <a:solidFill>
                  <a:srgbClr val="FF0000"/>
                </a:solidFill>
                <a:latin typeface="Times New Roman" panose="02020603050405020304" pitchFamily="18" charset="0"/>
                <a:ea typeface="Times New Roman" panose="02020603050405020304" pitchFamily="18" charset="0"/>
              </a:rPr>
              <a:t>“</a:t>
            </a:r>
            <a:r>
              <a:rPr lang="en-US" sz="2400" b="1" dirty="0">
                <a:solidFill>
                  <a:srgbClr val="FF0000"/>
                </a:solidFill>
                <a:latin typeface="Times New Roman" panose="02020603050405020304" pitchFamily="18" charset="0"/>
                <a:cs typeface="Times New Roman" panose="02020603050405020304" pitchFamily="18" charset="0"/>
              </a:rPr>
              <a:t>PHẦN MỀM HỖ TRỢ HỌC XÁC SUẤT THỐNG KÊ</a:t>
            </a:r>
            <a:r>
              <a:rPr lang="vi-VN" sz="2400" dirty="0">
                <a:solidFill>
                  <a:srgbClr val="FF0000"/>
                </a:solidFill>
                <a:latin typeface="Times New Roman" panose="02020603050405020304" pitchFamily="18" charset="0"/>
                <a:ea typeface="Times New Roman" panose="02020603050405020304" pitchFamily="18" charset="0"/>
              </a:rPr>
              <a:t>”</a:t>
            </a:r>
            <a:endParaRPr lang="vi-VN" sz="2400" dirty="0">
              <a:solidFill>
                <a:srgbClr val="FF0000"/>
              </a:solidFill>
              <a:effectLst/>
              <a:latin typeface="Times New Roman" panose="02020603050405020304" pitchFamily="18" charset="0"/>
              <a:ea typeface="Times New Roman" panose="02020603050405020304" pitchFamily="18" charset="0"/>
            </a:endParaRPr>
          </a:p>
        </p:txBody>
      </p:sp>
      <p:sp>
        <p:nvSpPr>
          <p:cNvPr id="5" name="Rectangle 2">
            <a:extLst>
              <a:ext uri="{FF2B5EF4-FFF2-40B4-BE49-F238E27FC236}">
                <a16:creationId xmlns:a16="http://schemas.microsoft.com/office/drawing/2014/main" id="{D4CBA146-8231-7744-22EE-E5173729A0A7}"/>
              </a:ext>
            </a:extLst>
          </p:cNvPr>
          <p:cNvSpPr>
            <a:spLocks noChangeArrowheads="1"/>
          </p:cNvSpPr>
          <p:nvPr/>
        </p:nvSpPr>
        <p:spPr bwMode="auto">
          <a:xfrm>
            <a:off x="1492624" y="2743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F1F074BD-90A0-0B8F-2373-07C128621CB6}"/>
              </a:ext>
            </a:extLst>
          </p:cNvPr>
          <p:cNvGraphicFramePr>
            <a:graphicFrameLocks noChangeAspect="1"/>
          </p:cNvGraphicFramePr>
          <p:nvPr>
            <p:extLst>
              <p:ext uri="{D42A27DB-BD31-4B8C-83A1-F6EECF244321}">
                <p14:modId xmlns:p14="http://schemas.microsoft.com/office/powerpoint/2010/main" val="1899839200"/>
              </p:ext>
            </p:extLst>
          </p:nvPr>
        </p:nvGraphicFramePr>
        <p:xfrm>
          <a:off x="847164" y="1371600"/>
          <a:ext cx="4558553" cy="4317158"/>
        </p:xfrm>
        <a:graphic>
          <a:graphicData uri="http://schemas.openxmlformats.org/presentationml/2006/ole">
            <mc:AlternateContent xmlns:mc="http://schemas.openxmlformats.org/markup-compatibility/2006">
              <mc:Choice xmlns:v="urn:schemas-microsoft-com:vml" Requires="v">
                <p:oleObj name="Bitmap Image" r:id="rId2" imgW="1590897" imgH="2200582" progId="Paint.Picture.1">
                  <p:embed/>
                </p:oleObj>
              </mc:Choice>
              <mc:Fallback>
                <p:oleObj name="Bitmap Image" r:id="rId2" imgW="1590897" imgH="2200582" progId="Paint.Picture.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64" y="1371600"/>
                        <a:ext cx="4558553" cy="4317158"/>
                      </a:xfrm>
                      <a:prstGeom prst="rect">
                        <a:avLst/>
                      </a:prstGeom>
                      <a:noFill/>
                    </p:spPr>
                  </p:pic>
                </p:oleObj>
              </mc:Fallback>
            </mc:AlternateContent>
          </a:graphicData>
        </a:graphic>
      </p:graphicFrame>
      <p:pic>
        <p:nvPicPr>
          <p:cNvPr id="7" name="Picture 6">
            <a:extLst>
              <a:ext uri="{FF2B5EF4-FFF2-40B4-BE49-F238E27FC236}">
                <a16:creationId xmlns:a16="http://schemas.microsoft.com/office/drawing/2014/main" id="{62300430-CF73-1BBB-1A70-F45518FABC48}"/>
              </a:ext>
            </a:extLst>
          </p:cNvPr>
          <p:cNvPicPr>
            <a:picLocks noChangeAspect="1"/>
          </p:cNvPicPr>
          <p:nvPr/>
        </p:nvPicPr>
        <p:blipFill>
          <a:blip r:embed="rId4"/>
          <a:stretch>
            <a:fillRect/>
          </a:stretch>
        </p:blipFill>
        <p:spPr>
          <a:xfrm>
            <a:off x="6051177" y="1425626"/>
            <a:ext cx="4464423" cy="4209106"/>
          </a:xfrm>
          <a:prstGeom prst="rect">
            <a:avLst/>
          </a:prstGeom>
        </p:spPr>
      </p:pic>
    </p:spTree>
    <p:extLst>
      <p:ext uri="{BB962C8B-B14F-4D97-AF65-F5344CB8AC3E}">
        <p14:creationId xmlns:p14="http://schemas.microsoft.com/office/powerpoint/2010/main" val="950885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AD7F3-C3D6-365B-1BFB-DE563A9DB3BF}"/>
              </a:ext>
            </a:extLst>
          </p:cNvPr>
          <p:cNvSpPr>
            <a:spLocks noGrp="1"/>
          </p:cNvSpPr>
          <p:nvPr>
            <p:ph type="title"/>
          </p:nvPr>
        </p:nvSpPr>
        <p:spPr>
          <a:xfrm>
            <a:off x="838200" y="365124"/>
            <a:ext cx="10515600" cy="6318063"/>
          </a:xfrm>
        </p:spPr>
        <p:txBody>
          <a:bodyPr>
            <a:noAutofit/>
          </a:bodyPr>
          <a:lstStyle/>
          <a:p>
            <a:pPr indent="180340">
              <a:spcBef>
                <a:spcPts val="600"/>
              </a:spcBef>
              <a:tabLst>
                <a:tab pos="180340" algn="l"/>
                <a:tab pos="5941060" algn="l"/>
              </a:tabLst>
            </a:pPr>
            <a:br>
              <a:rPr lang="en-US" sz="2400" dirty="0">
                <a:effectLst/>
                <a:latin typeface="Times New Roman" panose="02020603050405020304" pitchFamily="18" charset="0"/>
                <a:ea typeface="Calibri" panose="020F0502020204030204" pitchFamily="34" charset="0"/>
              </a:rPr>
            </a:br>
            <a:br>
              <a:rPr lang="en-US" sz="2400" dirty="0">
                <a:effectLst/>
                <a:latin typeface="Times New Roman" panose="02020603050405020304" pitchFamily="18" charset="0"/>
                <a:ea typeface="Calibri" panose="020F0502020204030204" pitchFamily="34" charset="0"/>
              </a:rPr>
            </a:b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Thống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kê</a:t>
            </a:r>
            <a:r>
              <a:rPr lang="en-US" sz="2400" dirty="0">
                <a:effectLst/>
                <a:latin typeface="Times New Roman" panose="02020603050405020304" pitchFamily="18" charset="0"/>
                <a:ea typeface="Calibri" panose="020F0502020204030204" pitchFamily="34" charset="0"/>
              </a:rPr>
              <a:t> – </a:t>
            </a:r>
            <a:r>
              <a:rPr lang="en-US" sz="2400" dirty="0" err="1">
                <a:effectLst/>
                <a:latin typeface="Times New Roman" panose="02020603050405020304" pitchFamily="18" charset="0"/>
                <a:ea typeface="Calibri" panose="020F0502020204030204" pitchFamily="34" charset="0"/>
              </a:rPr>
              <a:t>Xác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suất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là</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một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trong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ba</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mạch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kiến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thức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quan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trọng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của</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chương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trình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giáo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dục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phổ</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thông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môn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Toán</a:t>
            </a:r>
            <a:r>
              <a:rPr lang="en-US" sz="2400" dirty="0">
                <a:effectLst/>
                <a:latin typeface="Times New Roman" panose="02020603050405020304" pitchFamily="18" charset="0"/>
                <a:ea typeface="Calibri" panose="020F0502020204030204" pitchFamily="34" charset="0"/>
              </a:rPr>
              <a:t> 2018, </a:t>
            </a:r>
            <a:r>
              <a:rPr lang="en-US" sz="2400" dirty="0" err="1">
                <a:effectLst/>
                <a:latin typeface="Times New Roman" panose="02020603050405020304" pitchFamily="18" charset="0"/>
                <a:ea typeface="Calibri" panose="020F0502020204030204" pitchFamily="34" charset="0"/>
              </a:rPr>
              <a:t>được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xây</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dựng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đồng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nhất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và</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nâng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cao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dần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từ</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lớp</a:t>
            </a:r>
            <a:r>
              <a:rPr lang="en-US" sz="2400" dirty="0">
                <a:effectLst/>
                <a:latin typeface="Times New Roman" panose="02020603050405020304" pitchFamily="18" charset="0"/>
                <a:ea typeface="Calibri" panose="020F0502020204030204" pitchFamily="34" charset="0"/>
              </a:rPr>
              <a:t> 2 </a:t>
            </a:r>
            <a:r>
              <a:rPr lang="en-US" sz="2400" dirty="0" err="1">
                <a:effectLst/>
                <a:latin typeface="Times New Roman" panose="02020603050405020304" pitchFamily="18" charset="0"/>
                <a:ea typeface="Calibri" panose="020F0502020204030204" pitchFamily="34" charset="0"/>
              </a:rPr>
              <a:t>đến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lớp</a:t>
            </a:r>
            <a:r>
              <a:rPr lang="en-US" sz="2400" dirty="0">
                <a:effectLst/>
                <a:latin typeface="Times New Roman" panose="02020603050405020304" pitchFamily="18" charset="0"/>
                <a:ea typeface="Calibri" panose="020F0502020204030204" pitchFamily="34" charset="0"/>
              </a:rPr>
              <a:t> 12. </a:t>
            </a:r>
            <a:r>
              <a:rPr lang="en-US" sz="2400" dirty="0" err="1">
                <a:effectLst/>
                <a:latin typeface="Times New Roman" panose="02020603050405020304" pitchFamily="18" charset="0"/>
                <a:ea typeface="Calibri" panose="020F0502020204030204" pitchFamily="34" charset="0"/>
              </a:rPr>
              <a:t>Chính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vì</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lẽ</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đó</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công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cụ</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dụng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cụ</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tập</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đi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kèm</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với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môn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là</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không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thể</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thiếu</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như</a:t>
            </a:r>
            <a:r>
              <a:rPr lang="en-US" sz="2400" dirty="0">
                <a:effectLst/>
                <a:latin typeface="Times New Roman" panose="02020603050405020304" pitchFamily="18" charset="0"/>
                <a:ea typeface="Calibri" panose="020F0502020204030204" pitchFamily="34" charset="0"/>
              </a:rPr>
              <a:t>: Tung </a:t>
            </a:r>
            <a:r>
              <a:rPr lang="en-US" sz="2400" dirty="0" err="1">
                <a:effectLst/>
                <a:latin typeface="Times New Roman" panose="02020603050405020304" pitchFamily="18" charset="0"/>
                <a:ea typeface="Calibri" panose="020F0502020204030204" pitchFamily="34" charset="0"/>
              </a:rPr>
              <a:t>đồng</a:t>
            </a:r>
            <a:r>
              <a:rPr lang="en-US" sz="2400" dirty="0">
                <a:effectLst/>
                <a:latin typeface="Times New Roman" panose="02020603050405020304" pitchFamily="18" charset="0"/>
                <a:ea typeface="Calibri" panose="020F0502020204030204" pitchFamily="34" charset="0"/>
              </a:rPr>
              <a:t> xu, </a:t>
            </a:r>
            <a:r>
              <a:rPr lang="en-US" sz="2400" dirty="0" err="1">
                <a:effectLst/>
                <a:latin typeface="Times New Roman" panose="02020603050405020304" pitchFamily="18" charset="0"/>
                <a:ea typeface="Calibri" panose="020F0502020204030204" pitchFamily="34" charset="0"/>
              </a:rPr>
              <a:t>rút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thẻ</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tung </a:t>
            </a:r>
            <a:r>
              <a:rPr lang="en-US" sz="2400" dirty="0" err="1">
                <a:effectLst/>
                <a:latin typeface="Times New Roman" panose="02020603050405020304" pitchFamily="18" charset="0"/>
                <a:ea typeface="Calibri" panose="020F0502020204030204" pitchFamily="34" charset="0"/>
              </a:rPr>
              <a:t>xúc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xắc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vòng</a:t>
            </a:r>
            <a:r>
              <a:rPr lang="en-US" sz="2400" dirty="0">
                <a:effectLst/>
                <a:latin typeface="Times New Roman" panose="02020603050405020304" pitchFamily="18" charset="0"/>
                <a:ea typeface="Calibri" panose="020F0502020204030204" pitchFamily="34" charset="0"/>
              </a:rPr>
              <a:t> quay, …</a:t>
            </a:r>
            <a:br>
              <a:rPr lang="en-US" sz="2400" dirty="0">
                <a:effectLst/>
                <a:latin typeface="Times New Roman" panose="02020603050405020304" pitchFamily="18" charset="0"/>
                <a:ea typeface="Calibri" panose="020F0502020204030204" pitchFamily="34" charset="0"/>
              </a:rPr>
            </a:br>
            <a:br>
              <a:rPr lang="en-US" sz="2400" dirty="0">
                <a:effectLst/>
                <a:latin typeface="Times New Roman" panose="02020603050405020304" pitchFamily="18" charset="0"/>
                <a:ea typeface="Calibri" panose="020F0502020204030204" pitchFamily="34" charset="0"/>
              </a:rPr>
            </a:br>
            <a:r>
              <a:rPr lang="en-US" sz="2400" dirty="0" err="1">
                <a:effectLst/>
                <a:latin typeface="Times New Roman" panose="02020603050405020304" pitchFamily="18" charset="0"/>
                <a:ea typeface="Calibri" panose="020F0502020204030204" pitchFamily="34" charset="0"/>
              </a:rPr>
              <a:t>Vì</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là</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chương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trình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mới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nên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dụng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cụ</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hỗ</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trợ</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tập</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chương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Thống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kê</a:t>
            </a:r>
            <a:r>
              <a:rPr lang="en-US" sz="2400" dirty="0">
                <a:effectLst/>
                <a:latin typeface="Times New Roman" panose="02020603050405020304" pitchFamily="18" charset="0"/>
                <a:ea typeface="Calibri" panose="020F0502020204030204" pitchFamily="34" charset="0"/>
              </a:rPr>
              <a:t> – </a:t>
            </a:r>
            <a:r>
              <a:rPr lang="en-US" sz="2400" dirty="0" err="1">
                <a:effectLst/>
                <a:latin typeface="Times New Roman" panose="02020603050405020304" pitchFamily="18" charset="0"/>
                <a:ea typeface="Calibri" panose="020F0502020204030204" pitchFamily="34" charset="0"/>
              </a:rPr>
              <a:t>Xác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suất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dành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sinh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còn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chưa</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nhiều</a:t>
            </a:r>
            <a:r>
              <a:rPr lang="en-US" sz="32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Times New Roman" panose="02020603050405020304" pitchFamily="18" charset="0"/>
              </a:rPr>
              <a:t>Trải</a:t>
            </a:r>
            <a:r>
              <a:rPr lang="en-US" sz="2400" dirty="0">
                <a:effectLst/>
                <a:latin typeface="Times New Roman" panose="02020603050405020304" pitchFamily="18" charset="0"/>
                <a:ea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trải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nghiệm</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lớp</a:t>
            </a:r>
            <a:r>
              <a:rPr lang="en-US" sz="2400" dirty="0">
                <a:effectLst/>
                <a:latin typeface="Times New Roman" panose="02020603050405020304" pitchFamily="18" charset="0"/>
                <a:ea typeface="Times New Roman" panose="02020603050405020304" pitchFamily="18" charset="0"/>
              </a:rPr>
              <a:t> 6 , </a:t>
            </a:r>
            <a:r>
              <a:rPr lang="vi-VN" sz="2400" dirty="0">
                <a:effectLst/>
                <a:latin typeface="Times New Roman" panose="02020603050405020304" pitchFamily="18" charset="0"/>
                <a:ea typeface="Times New Roman" panose="02020603050405020304" pitchFamily="18" charset="0"/>
              </a:rPr>
              <a:t>lớp 7 </a:t>
            </a:r>
            <a:r>
              <a:rPr lang="en-US" sz="2400" dirty="0" err="1">
                <a:effectLst/>
                <a:latin typeface="Times New Roman" panose="02020603050405020304" pitchFamily="18" charset="0"/>
                <a:ea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rPr>
              <a:t> nay </a:t>
            </a:r>
            <a:r>
              <a:rPr lang="en-US" sz="2400" dirty="0" err="1">
                <a:effectLst/>
                <a:latin typeface="Times New Roman" panose="02020603050405020304" pitchFamily="18" charset="0"/>
                <a:ea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lớp</a:t>
            </a:r>
            <a:r>
              <a:rPr lang="en-US" sz="2400" dirty="0">
                <a:effectLst/>
                <a:latin typeface="Times New Roman" panose="02020603050405020304" pitchFamily="18" charset="0"/>
                <a:ea typeface="Times New Roman" panose="02020603050405020304" pitchFamily="18" charset="0"/>
              </a:rPr>
              <a:t> 8, </a:t>
            </a:r>
            <a:r>
              <a:rPr lang="en-US" sz="2400" dirty="0" err="1">
                <a:effectLst/>
                <a:latin typeface="Times New Roman" panose="02020603050405020304" pitchFamily="18" charset="0"/>
                <a:ea typeface="Times New Roman" panose="02020603050405020304" pitchFamily="18" charset="0"/>
              </a:rPr>
              <a:t>trong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các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giờ</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Xác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suất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thống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kê</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trong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một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tiết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thể</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sử</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dụng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rất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nhiều</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dụng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cụ</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như</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Thẻ</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đồng</a:t>
            </a:r>
            <a:r>
              <a:rPr lang="en-US" sz="2400" dirty="0">
                <a:effectLst/>
                <a:latin typeface="Times New Roman" panose="02020603050405020304" pitchFamily="18" charset="0"/>
                <a:ea typeface="Times New Roman" panose="02020603050405020304" pitchFamily="18" charset="0"/>
              </a:rPr>
              <a:t> xu, </a:t>
            </a:r>
            <a:r>
              <a:rPr lang="en-US" sz="2400" dirty="0" err="1">
                <a:effectLst/>
                <a:latin typeface="Times New Roman" panose="02020603050405020304" pitchFamily="18" charset="0"/>
                <a:ea typeface="Times New Roman" panose="02020603050405020304" pitchFamily="18" charset="0"/>
              </a:rPr>
              <a:t>xúc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xắc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rất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cồng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kềnh</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nhiều</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bạn</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phải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đợi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các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bạn</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khác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làm</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thực</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hành</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xong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mới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tới</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lượt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mình</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vì</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dụng</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cụ</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ít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rPr>
              <a:t> chi </a:t>
            </a:r>
            <a:r>
              <a:rPr lang="en-US" sz="2400" dirty="0" err="1">
                <a:effectLst/>
                <a:latin typeface="Times New Roman" panose="02020603050405020304" pitchFamily="18" charset="0"/>
                <a:ea typeface="Times New Roman" panose="02020603050405020304" pitchFamily="18" charset="0"/>
              </a:rPr>
              <a:t>phí</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mua</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rất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đắt</a:t>
            </a:r>
            <a:r>
              <a:rPr lang="en-US" sz="2400" dirty="0">
                <a:effectLst/>
                <a:latin typeface="Times New Roman" panose="02020603050405020304" pitchFamily="18" charset="0"/>
                <a:ea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rPr>
              <a:t>đỏ</a:t>
            </a:r>
            <a:r>
              <a:rPr lang="en-US" sz="3200" dirty="0">
                <a:effectLst/>
                <a:latin typeface="Times New Roman" panose="02020603050405020304" pitchFamily="18" charset="0"/>
                <a:ea typeface="Calibri" panose="020F0502020204030204" pitchFamily="34" charset="0"/>
              </a:rPr>
              <a:t>.</a:t>
            </a:r>
            <a:br>
              <a:rPr lang="en-US" sz="3200" dirty="0">
                <a:effectLst/>
                <a:latin typeface="Times New Roman" panose="02020603050405020304" pitchFamily="18" charset="0"/>
                <a:ea typeface="Calibri" panose="020F0502020204030204" pitchFamily="34" charset="0"/>
              </a:rPr>
            </a:b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Chính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vì</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thế</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chúng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em</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nảy</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ra</a:t>
            </a:r>
            <a:r>
              <a:rPr lang="en-US" sz="2400" dirty="0">
                <a:effectLst/>
                <a:latin typeface="Times New Roman" panose="02020603050405020304" pitchFamily="18" charset="0"/>
                <a:ea typeface="Calibri" panose="020F0502020204030204" pitchFamily="34" charset="0"/>
              </a:rPr>
              <a:t> ý </a:t>
            </a:r>
            <a:r>
              <a:rPr lang="en-US" sz="2400" dirty="0" err="1">
                <a:effectLst/>
                <a:latin typeface="Times New Roman" panose="02020603050405020304" pitchFamily="18" charset="0"/>
                <a:ea typeface="Calibri" panose="020F0502020204030204" pitchFamily="34" charset="0"/>
              </a:rPr>
              <a:t>tưởng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tạo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một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phần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mềm</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có</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tích</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hợp</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rất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nhiều</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các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công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cụ</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ảo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như</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Xúc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xắc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đồng</a:t>
            </a:r>
            <a:r>
              <a:rPr lang="en-US" sz="2400" dirty="0">
                <a:effectLst/>
                <a:latin typeface="Times New Roman" panose="02020603050405020304" pitchFamily="18" charset="0"/>
                <a:ea typeface="Calibri" panose="020F0502020204030204" pitchFamily="34" charset="0"/>
              </a:rPr>
              <a:t> xu, </a:t>
            </a:r>
            <a:r>
              <a:rPr lang="en-US" sz="2400" dirty="0" err="1">
                <a:effectLst/>
                <a:latin typeface="Times New Roman" panose="02020603050405020304" pitchFamily="18" charset="0"/>
                <a:ea typeface="Calibri" panose="020F0502020204030204" pitchFamily="34" charset="0"/>
              </a:rPr>
              <a:t>rút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thẻ</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vòng</a:t>
            </a:r>
            <a:r>
              <a:rPr lang="en-US" sz="2400" dirty="0">
                <a:effectLst/>
                <a:latin typeface="Times New Roman" panose="02020603050405020304" pitchFamily="18" charset="0"/>
                <a:ea typeface="Calibri" panose="020F0502020204030204" pitchFamily="34" charset="0"/>
              </a:rPr>
              <a:t> quay, </a:t>
            </a:r>
            <a:r>
              <a:rPr lang="en-US" sz="2400" dirty="0" err="1">
                <a:effectLst/>
                <a:latin typeface="Times New Roman" panose="02020603050405020304" pitchFamily="18" charset="0"/>
                <a:ea typeface="Calibri" panose="020F0502020204030204" pitchFamily="34" charset="0"/>
              </a:rPr>
              <a:t>bộ</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câu</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hỏi</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trắc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nghiệm</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toán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lớp</a:t>
            </a:r>
            <a:r>
              <a:rPr lang="en-US" sz="2400" dirty="0">
                <a:effectLst/>
                <a:latin typeface="Times New Roman" panose="02020603050405020304" pitchFamily="18" charset="0"/>
                <a:ea typeface="Calibri" panose="020F0502020204030204" pitchFamily="34" charset="0"/>
              </a:rPr>
              <a:t> 6, </a:t>
            </a:r>
            <a:r>
              <a:rPr lang="en-US" sz="2400" dirty="0" err="1">
                <a:effectLst/>
                <a:latin typeface="Times New Roman" panose="02020603050405020304" pitchFamily="18" charset="0"/>
                <a:ea typeface="Calibri" panose="020F0502020204030204" pitchFamily="34" charset="0"/>
              </a:rPr>
              <a:t>lớp</a:t>
            </a:r>
            <a:r>
              <a:rPr lang="en-US" sz="2400" dirty="0">
                <a:effectLst/>
                <a:latin typeface="Times New Roman" panose="02020603050405020304" pitchFamily="18" charset="0"/>
                <a:ea typeface="Calibri" panose="020F0502020204030204" pitchFamily="34" charset="0"/>
              </a:rPr>
              <a:t> 7, </a:t>
            </a:r>
            <a:r>
              <a:rPr lang="vi-VN" sz="2400" dirty="0">
                <a:effectLst/>
                <a:latin typeface="Times New Roman" panose="02020603050405020304" pitchFamily="18" charset="0"/>
                <a:ea typeface="Calibri" panose="020F0502020204030204" pitchFamily="34" charset="0"/>
              </a:rPr>
              <a:t>lớp 8</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để</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giúp</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việc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học</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Môn</a:t>
            </a:r>
            <a:r>
              <a:rPr lang="en-US" sz="2400" dirty="0">
                <a:effectLst/>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a:t>
            </a:r>
            <a:r>
              <a:rPr lang="en-US" sz="2400" dirty="0" err="1">
                <a:effectLst/>
                <a:latin typeface="Times New Roman" panose="02020603050405020304" pitchFamily="18" charset="0"/>
                <a:ea typeface="Calibri" panose="020F0502020204030204" pitchFamily="34" charset="0"/>
              </a:rPr>
              <a:t>oán</a:t>
            </a:r>
            <a:r>
              <a:rPr lang="en-US" sz="2400" dirty="0">
                <a:effectLst/>
                <a:latin typeface="Times New Roman" panose="02020603050405020304" pitchFamily="18" charset="0"/>
                <a:ea typeface="Calibri" panose="020F0502020204030204" pitchFamily="34" charset="0"/>
              </a:rPr>
              <a:t> ở </a:t>
            </a:r>
            <a:r>
              <a:rPr lang="en-US" sz="2400" dirty="0" err="1">
                <a:effectLst/>
                <a:latin typeface="Times New Roman" panose="02020603050405020304" pitchFamily="18" charset="0"/>
                <a:ea typeface="Calibri" panose="020F0502020204030204" pitchFamily="34" charset="0"/>
              </a:rPr>
              <a:t>nên</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dễ</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dàng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và</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thú</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vị</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hơn</a:t>
            </a:r>
            <a:r>
              <a:rPr lang="en-US" sz="2400" dirty="0">
                <a:effectLst/>
                <a:latin typeface="Times New Roman" panose="02020603050405020304" pitchFamily="18" charset="0"/>
                <a:ea typeface="Calibri" panose="020F0502020204030204" pitchFamily="34" charset="0"/>
              </a:rPr>
              <a:t>. </a:t>
            </a:r>
            <a:br>
              <a:rPr lang="en-US" sz="2400" dirty="0">
                <a:effectLst/>
                <a:latin typeface="Times New Roman" panose="02020603050405020304" pitchFamily="18" charset="0"/>
                <a:ea typeface="Calibri" panose="020F0502020204030204" pitchFamily="34" charset="0"/>
              </a:rPr>
            </a:br>
            <a:br>
              <a:rPr lang="en-US" sz="2400" dirty="0">
                <a:effectLst/>
                <a:latin typeface="Times New Roman" panose="02020603050405020304" pitchFamily="18" charset="0"/>
                <a:ea typeface="Calibri" panose="020F0502020204030204" pitchFamily="34" charset="0"/>
              </a:rPr>
            </a:br>
            <a:endParaRPr lang="en-US" sz="2400" dirty="0"/>
          </a:p>
        </p:txBody>
      </p:sp>
      <p:sp>
        <p:nvSpPr>
          <p:cNvPr id="6" name="Rectangle: Rounded Corners 5">
            <a:extLst>
              <a:ext uri="{FF2B5EF4-FFF2-40B4-BE49-F238E27FC236}">
                <a16:creationId xmlns:a16="http://schemas.microsoft.com/office/drawing/2014/main" id="{5D5AAEA9-8383-470F-85B7-70FD60FB7A72}"/>
              </a:ext>
            </a:extLst>
          </p:cNvPr>
          <p:cNvSpPr/>
          <p:nvPr/>
        </p:nvSpPr>
        <p:spPr>
          <a:xfrm>
            <a:off x="1293865" y="365124"/>
            <a:ext cx="4655751" cy="58061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Ý TƯỞNG </a:t>
            </a:r>
          </a:p>
        </p:txBody>
      </p:sp>
      <p:sp>
        <p:nvSpPr>
          <p:cNvPr id="21" name="Rectangle 13">
            <a:extLst>
              <a:ext uri="{FF2B5EF4-FFF2-40B4-BE49-F238E27FC236}">
                <a16:creationId xmlns:a16="http://schemas.microsoft.com/office/drawing/2014/main" id="{571040B0-9055-30F8-1B31-9832C4A5E438}"/>
              </a:ext>
            </a:extLst>
          </p:cNvPr>
          <p:cNvSpPr>
            <a:spLocks noChangeArrowheads="1"/>
          </p:cNvSpPr>
          <p:nvPr/>
        </p:nvSpPr>
        <p:spPr bwMode="auto">
          <a:xfrm>
            <a:off x="3984625" y="110712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Đây là chức năng giúp học sinh củng cố, nâng cao các kiến thức học tập</a:t>
            </a:r>
            <a:endParaRPr kumimoji="0" lang="en-US" altLang="en-US" sz="1100" b="0" i="0" u="none" strike="noStrike" cap="none" normalizeH="0" baseline="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 mình với bộ câu hỏi gần 100 câu trắc nghiệm trải dài kiến thức Toán học ở lớp 6 và lớp 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94563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39F51-9194-3E81-69E3-599A3347E3C6}"/>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87FCD094-42F0-1A71-59E9-12E22A6BDF6E}"/>
              </a:ext>
            </a:extLst>
          </p:cNvPr>
          <p:cNvPicPr>
            <a:picLocks noGrp="1" noChangeAspect="1"/>
          </p:cNvPicPr>
          <p:nvPr>
            <p:ph idx="1"/>
          </p:nvPr>
        </p:nvPicPr>
        <p:blipFill>
          <a:blip r:embed="rId2"/>
          <a:stretch>
            <a:fillRect/>
          </a:stretch>
        </p:blipFill>
        <p:spPr>
          <a:xfrm>
            <a:off x="5755341" y="477743"/>
            <a:ext cx="6024283" cy="2808381"/>
          </a:xfrm>
          <a:prstGeom prst="rect">
            <a:avLst/>
          </a:prstGeom>
        </p:spPr>
      </p:pic>
      <p:graphicFrame>
        <p:nvGraphicFramePr>
          <p:cNvPr id="4" name="Object 3">
            <a:extLst>
              <a:ext uri="{FF2B5EF4-FFF2-40B4-BE49-F238E27FC236}">
                <a16:creationId xmlns:a16="http://schemas.microsoft.com/office/drawing/2014/main" id="{E54CF44D-9585-DA7A-5316-86981DC701CB}"/>
              </a:ext>
            </a:extLst>
          </p:cNvPr>
          <p:cNvGraphicFramePr>
            <a:graphicFrameLocks noChangeAspect="1"/>
          </p:cNvGraphicFramePr>
          <p:nvPr>
            <p:extLst>
              <p:ext uri="{D42A27DB-BD31-4B8C-83A1-F6EECF244321}">
                <p14:modId xmlns:p14="http://schemas.microsoft.com/office/powerpoint/2010/main" val="2425524167"/>
              </p:ext>
            </p:extLst>
          </p:nvPr>
        </p:nvGraphicFramePr>
        <p:xfrm>
          <a:off x="838200" y="421434"/>
          <a:ext cx="4917141" cy="2808381"/>
        </p:xfrm>
        <a:graphic>
          <a:graphicData uri="http://schemas.openxmlformats.org/presentationml/2006/ole">
            <mc:AlternateContent xmlns:mc="http://schemas.openxmlformats.org/markup-compatibility/2006">
              <mc:Choice xmlns:v="urn:schemas-microsoft-com:vml" Requires="v">
                <p:oleObj name="Bitmap Image" r:id="rId3" imgW="8658360" imgH="4619520" progId="Paint.Picture.1">
                  <p:embed/>
                </p:oleObj>
              </mc:Choice>
              <mc:Fallback>
                <p:oleObj name="Bitmap Image" r:id="rId3" imgW="8658360" imgH="4619520" progId="Paint.Picture.1">
                  <p:embed/>
                  <p:pic>
                    <p:nvPicPr>
                      <p:cNvPr id="0" name=""/>
                      <p:cNvPicPr/>
                      <p:nvPr/>
                    </p:nvPicPr>
                    <p:blipFill>
                      <a:blip r:embed="rId4"/>
                      <a:stretch>
                        <a:fillRect/>
                      </a:stretch>
                    </p:blipFill>
                    <p:spPr>
                      <a:xfrm>
                        <a:off x="838200" y="421434"/>
                        <a:ext cx="4917141" cy="2808381"/>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A80FD3DB-237D-D15D-AE0F-1E5CA91544C1}"/>
              </a:ext>
            </a:extLst>
          </p:cNvPr>
          <p:cNvPicPr>
            <a:picLocks noChangeAspect="1"/>
          </p:cNvPicPr>
          <p:nvPr/>
        </p:nvPicPr>
        <p:blipFill>
          <a:blip r:embed="rId5"/>
          <a:stretch>
            <a:fillRect/>
          </a:stretch>
        </p:blipFill>
        <p:spPr>
          <a:xfrm>
            <a:off x="838200" y="3229815"/>
            <a:ext cx="11049000" cy="3692564"/>
          </a:xfrm>
          <a:prstGeom prst="rect">
            <a:avLst/>
          </a:prstGeom>
        </p:spPr>
      </p:pic>
    </p:spTree>
    <p:extLst>
      <p:ext uri="{BB962C8B-B14F-4D97-AF65-F5344CB8AC3E}">
        <p14:creationId xmlns:p14="http://schemas.microsoft.com/office/powerpoint/2010/main" val="2825052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D03F466C-CBB3-7CBD-E2E2-03F11ADED4EC}"/>
              </a:ext>
            </a:extLst>
          </p:cNvPr>
          <p:cNvSpPr>
            <a:spLocks noGrp="1"/>
          </p:cNvSpPr>
          <p:nvPr>
            <p:ph type="title"/>
          </p:nvPr>
        </p:nvSpPr>
        <p:spPr>
          <a:xfrm>
            <a:off x="2386012" y="1260194"/>
            <a:ext cx="7187313" cy="1325563"/>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CHẠY PHẦN MỀM</a:t>
            </a:r>
          </a:p>
        </p:txBody>
      </p:sp>
    </p:spTree>
    <p:extLst>
      <p:ext uri="{BB962C8B-B14F-4D97-AF65-F5344CB8AC3E}">
        <p14:creationId xmlns:p14="http://schemas.microsoft.com/office/powerpoint/2010/main" val="1610762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0" y="807125"/>
            <a:ext cx="5715001" cy="3229560"/>
          </a:xfrm>
          <a:custGeom>
            <a:avLst/>
            <a:gdLst>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936750 w 2209800"/>
              <a:gd name="connsiteY4" fmla="*/ 38100 h 1104900"/>
              <a:gd name="connsiteX5" fmla="*/ 1409700 w 2209800"/>
              <a:gd name="connsiteY5" fmla="*/ 107950 h 1104900"/>
              <a:gd name="connsiteX6" fmla="*/ 685800 w 2209800"/>
              <a:gd name="connsiteY6" fmla="*/ 254000 h 1104900"/>
              <a:gd name="connsiteX7" fmla="*/ 0 w 2209800"/>
              <a:gd name="connsiteY7" fmla="*/ 704850 h 1104900"/>
              <a:gd name="connsiteX8" fmla="*/ 260350 w 2209800"/>
              <a:gd name="connsiteY8"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09700 w 2209800"/>
              <a:gd name="connsiteY4" fmla="*/ 107950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26369 w 2209800"/>
              <a:gd name="connsiteY4" fmla="*/ 91281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49945 h 1149945"/>
              <a:gd name="connsiteX1" fmla="*/ 1797050 w 2209800"/>
              <a:gd name="connsiteY1" fmla="*/ 1149945 h 1149945"/>
              <a:gd name="connsiteX2" fmla="*/ 2209800 w 2209800"/>
              <a:gd name="connsiteY2" fmla="*/ 635595 h 1149945"/>
              <a:gd name="connsiteX3" fmla="*/ 2012950 w 2209800"/>
              <a:gd name="connsiteY3" fmla="*/ 45045 h 1149945"/>
              <a:gd name="connsiteX4" fmla="*/ 1426369 w 2209800"/>
              <a:gd name="connsiteY4" fmla="*/ 136326 h 1149945"/>
              <a:gd name="connsiteX5" fmla="*/ 685800 w 2209800"/>
              <a:gd name="connsiteY5" fmla="*/ 299045 h 1149945"/>
              <a:gd name="connsiteX6" fmla="*/ 0 w 2209800"/>
              <a:gd name="connsiteY6" fmla="*/ 749895 h 1149945"/>
              <a:gd name="connsiteX7" fmla="*/ 260350 w 2209800"/>
              <a:gd name="connsiteY7" fmla="*/ 1149945 h 1149945"/>
              <a:gd name="connsiteX0" fmla="*/ 260350 w 2209800"/>
              <a:gd name="connsiteY0" fmla="*/ 1151694 h 1151694"/>
              <a:gd name="connsiteX1" fmla="*/ 1797050 w 2209800"/>
              <a:gd name="connsiteY1" fmla="*/ 1151694 h 1151694"/>
              <a:gd name="connsiteX2" fmla="*/ 2209800 w 2209800"/>
              <a:gd name="connsiteY2" fmla="*/ 637344 h 1151694"/>
              <a:gd name="connsiteX3" fmla="*/ 2022475 w 2209800"/>
              <a:gd name="connsiteY3" fmla="*/ 42032 h 1151694"/>
              <a:gd name="connsiteX4" fmla="*/ 1426369 w 2209800"/>
              <a:gd name="connsiteY4" fmla="*/ 138075 h 1151694"/>
              <a:gd name="connsiteX5" fmla="*/ 685800 w 2209800"/>
              <a:gd name="connsiteY5" fmla="*/ 300794 h 1151694"/>
              <a:gd name="connsiteX6" fmla="*/ 0 w 2209800"/>
              <a:gd name="connsiteY6" fmla="*/ 751644 h 1151694"/>
              <a:gd name="connsiteX7" fmla="*/ 260350 w 2209800"/>
              <a:gd name="connsiteY7" fmla="*/ 1151694 h 1151694"/>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16944"/>
              <a:gd name="connsiteY0" fmla="*/ 1205145 h 1205145"/>
              <a:gd name="connsiteX1" fmla="*/ 1797050 w 2216944"/>
              <a:gd name="connsiteY1" fmla="*/ 1205145 h 1205145"/>
              <a:gd name="connsiteX2" fmla="*/ 2216944 w 2216944"/>
              <a:gd name="connsiteY2" fmla="*/ 705083 h 1205145"/>
              <a:gd name="connsiteX3" fmla="*/ 2022475 w 2216944"/>
              <a:gd name="connsiteY3" fmla="*/ 95483 h 1205145"/>
              <a:gd name="connsiteX4" fmla="*/ 1426369 w 2216944"/>
              <a:gd name="connsiteY4" fmla="*/ 191526 h 1205145"/>
              <a:gd name="connsiteX5" fmla="*/ 685800 w 2216944"/>
              <a:gd name="connsiteY5" fmla="*/ 354245 h 1205145"/>
              <a:gd name="connsiteX6" fmla="*/ 0 w 2216944"/>
              <a:gd name="connsiteY6" fmla="*/ 805095 h 1205145"/>
              <a:gd name="connsiteX7" fmla="*/ 260350 w 221694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390126 w 2328995"/>
              <a:gd name="connsiteY0" fmla="*/ 1157520 h 1164664"/>
              <a:gd name="connsiteX1" fmla="*/ 1900632 w 2328995"/>
              <a:gd name="connsiteY1" fmla="*/ 1164664 h 1164664"/>
              <a:gd name="connsiteX2" fmla="*/ 2318145 w 2328995"/>
              <a:gd name="connsiteY2" fmla="*/ 705083 h 1164664"/>
              <a:gd name="connsiteX3" fmla="*/ 2123676 w 2328995"/>
              <a:gd name="connsiteY3" fmla="*/ 95483 h 1164664"/>
              <a:gd name="connsiteX4" fmla="*/ 1527570 w 2328995"/>
              <a:gd name="connsiteY4" fmla="*/ 191526 h 1164664"/>
              <a:gd name="connsiteX5" fmla="*/ 787001 w 2328995"/>
              <a:gd name="connsiteY5" fmla="*/ 354245 h 1164664"/>
              <a:gd name="connsiteX6" fmla="*/ 101201 w 2328995"/>
              <a:gd name="connsiteY6" fmla="*/ 805095 h 1164664"/>
              <a:gd name="connsiteX7" fmla="*/ 390126 w 2328995"/>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8397" h="1164664">
                <a:moveTo>
                  <a:pt x="399528" y="1157520"/>
                </a:moveTo>
                <a:lnTo>
                  <a:pt x="1910034" y="1164664"/>
                </a:lnTo>
                <a:cubicBezTo>
                  <a:pt x="2016661" y="1128946"/>
                  <a:pt x="2266163" y="1043220"/>
                  <a:pt x="2327547" y="705083"/>
                </a:cubicBezTo>
                <a:cubicBezTo>
                  <a:pt x="2336542" y="575703"/>
                  <a:pt x="2390783" y="351070"/>
                  <a:pt x="2133078" y="95483"/>
                </a:cubicBezTo>
                <a:cubicBezTo>
                  <a:pt x="2004226" y="-24109"/>
                  <a:pt x="1708686" y="-69882"/>
                  <a:pt x="1536972" y="191526"/>
                </a:cubicBezTo>
                <a:cubicBezTo>
                  <a:pt x="1252016" y="79078"/>
                  <a:pt x="983728" y="114267"/>
                  <a:pt x="796403" y="354245"/>
                </a:cubicBezTo>
                <a:cubicBezTo>
                  <a:pt x="439215" y="199728"/>
                  <a:pt x="53453" y="485743"/>
                  <a:pt x="110603" y="805095"/>
                </a:cubicBezTo>
                <a:cubicBezTo>
                  <a:pt x="-116939" y="979720"/>
                  <a:pt x="19851" y="1149582"/>
                  <a:pt x="399528" y="1157520"/>
                </a:cubicBezTo>
                <a:close/>
              </a:path>
            </a:pathLst>
          </a:custGeom>
          <a:solidFill>
            <a:schemeClr val="accent1"/>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3" name="Freeform 2"/>
          <p:cNvSpPr/>
          <p:nvPr/>
        </p:nvSpPr>
        <p:spPr>
          <a:xfrm>
            <a:off x="6218022" y="261941"/>
            <a:ext cx="4449979" cy="2837791"/>
          </a:xfrm>
          <a:custGeom>
            <a:avLst/>
            <a:gdLst>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704185"/>
              <a:gd name="connsiteY0" fmla="*/ 1006475 h 1006475"/>
              <a:gd name="connsiteX1" fmla="*/ 2200275 w 2704185"/>
              <a:gd name="connsiteY1" fmla="*/ 1006475 h 1006475"/>
              <a:gd name="connsiteX2" fmla="*/ 2679700 w 2704185"/>
              <a:gd name="connsiteY2" fmla="*/ 806450 h 1006475"/>
              <a:gd name="connsiteX3" fmla="*/ 2501900 w 2704185"/>
              <a:gd name="connsiteY3" fmla="*/ 396875 h 1006475"/>
              <a:gd name="connsiteX4" fmla="*/ 1666875 w 2704185"/>
              <a:gd name="connsiteY4" fmla="*/ 0 h 1006475"/>
              <a:gd name="connsiteX5" fmla="*/ 600075 w 2704185"/>
              <a:gd name="connsiteY5" fmla="*/ 25400 h 1006475"/>
              <a:gd name="connsiteX6" fmla="*/ 0 w 2704185"/>
              <a:gd name="connsiteY6" fmla="*/ 615950 h 1006475"/>
              <a:gd name="connsiteX7" fmla="*/ 123825 w 2704185"/>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101363 h 1101363"/>
              <a:gd name="connsiteX1" fmla="*/ 2200275 w 2710992"/>
              <a:gd name="connsiteY1" fmla="*/ 1101363 h 1101363"/>
              <a:gd name="connsiteX2" fmla="*/ 2679700 w 2710992"/>
              <a:gd name="connsiteY2" fmla="*/ 901338 h 1101363"/>
              <a:gd name="connsiteX3" fmla="*/ 2501900 w 2710992"/>
              <a:gd name="connsiteY3" fmla="*/ 491763 h 1101363"/>
              <a:gd name="connsiteX4" fmla="*/ 1666875 w 2710992"/>
              <a:gd name="connsiteY4" fmla="*/ 94888 h 1101363"/>
              <a:gd name="connsiteX5" fmla="*/ 600075 w 2710992"/>
              <a:gd name="connsiteY5" fmla="*/ 120288 h 1101363"/>
              <a:gd name="connsiteX6" fmla="*/ 0 w 2710992"/>
              <a:gd name="connsiteY6" fmla="*/ 710838 h 1101363"/>
              <a:gd name="connsiteX7" fmla="*/ 123825 w 2710992"/>
              <a:gd name="connsiteY7" fmla="*/ 1101363 h 1101363"/>
              <a:gd name="connsiteX0" fmla="*/ 123825 w 2710992"/>
              <a:gd name="connsiteY0" fmla="*/ 1173121 h 1173121"/>
              <a:gd name="connsiteX1" fmla="*/ 2200275 w 2710992"/>
              <a:gd name="connsiteY1" fmla="*/ 1173121 h 1173121"/>
              <a:gd name="connsiteX2" fmla="*/ 2679700 w 2710992"/>
              <a:gd name="connsiteY2" fmla="*/ 973096 h 1173121"/>
              <a:gd name="connsiteX3" fmla="*/ 2501900 w 2710992"/>
              <a:gd name="connsiteY3" fmla="*/ 563521 h 1173121"/>
              <a:gd name="connsiteX4" fmla="*/ 1666875 w 2710992"/>
              <a:gd name="connsiteY4" fmla="*/ 166646 h 1173121"/>
              <a:gd name="connsiteX5" fmla="*/ 600075 w 2710992"/>
              <a:gd name="connsiteY5" fmla="*/ 192046 h 1173121"/>
              <a:gd name="connsiteX6" fmla="*/ 0 w 2710992"/>
              <a:gd name="connsiteY6" fmla="*/ 782596 h 1173121"/>
              <a:gd name="connsiteX7" fmla="*/ 123825 w 2710992"/>
              <a:gd name="connsiteY7" fmla="*/ 1173121 h 1173121"/>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216585 w 2803752"/>
              <a:gd name="connsiteY0" fmla="*/ 1285704 h 1285704"/>
              <a:gd name="connsiteX1" fmla="*/ 2293035 w 2803752"/>
              <a:gd name="connsiteY1" fmla="*/ 1285704 h 1285704"/>
              <a:gd name="connsiteX2" fmla="*/ 2772460 w 2803752"/>
              <a:gd name="connsiteY2" fmla="*/ 1085679 h 1285704"/>
              <a:gd name="connsiteX3" fmla="*/ 2594660 w 2803752"/>
              <a:gd name="connsiteY3" fmla="*/ 676104 h 1285704"/>
              <a:gd name="connsiteX4" fmla="*/ 1759635 w 2803752"/>
              <a:gd name="connsiteY4" fmla="*/ 279229 h 1285704"/>
              <a:gd name="connsiteX5" fmla="*/ 692835 w 2803752"/>
              <a:gd name="connsiteY5" fmla="*/ 304629 h 1285704"/>
              <a:gd name="connsiteX6" fmla="*/ 92760 w 2803752"/>
              <a:gd name="connsiteY6" fmla="*/ 895179 h 1285704"/>
              <a:gd name="connsiteX7" fmla="*/ 216585 w 2803752"/>
              <a:gd name="connsiteY7" fmla="*/ 1285704 h 1285704"/>
              <a:gd name="connsiteX0" fmla="*/ 319131 w 2906298"/>
              <a:gd name="connsiteY0" fmla="*/ 1285704 h 1285704"/>
              <a:gd name="connsiteX1" fmla="*/ 2395581 w 2906298"/>
              <a:gd name="connsiteY1" fmla="*/ 1285704 h 1285704"/>
              <a:gd name="connsiteX2" fmla="*/ 2875006 w 2906298"/>
              <a:gd name="connsiteY2" fmla="*/ 1085679 h 1285704"/>
              <a:gd name="connsiteX3" fmla="*/ 2697206 w 2906298"/>
              <a:gd name="connsiteY3" fmla="*/ 676104 h 1285704"/>
              <a:gd name="connsiteX4" fmla="*/ 1862181 w 2906298"/>
              <a:gd name="connsiteY4" fmla="*/ 279229 h 1285704"/>
              <a:gd name="connsiteX5" fmla="*/ 795381 w 2906298"/>
              <a:gd name="connsiteY5" fmla="*/ 304629 h 1285704"/>
              <a:gd name="connsiteX6" fmla="*/ 195306 w 2906298"/>
              <a:gd name="connsiteY6" fmla="*/ 895179 h 1285704"/>
              <a:gd name="connsiteX7" fmla="*/ 319131 w 2906298"/>
              <a:gd name="connsiteY7" fmla="*/ 1285704 h 1285704"/>
              <a:gd name="connsiteX0" fmla="*/ 420994 w 3008161"/>
              <a:gd name="connsiteY0" fmla="*/ 1285704 h 1285704"/>
              <a:gd name="connsiteX1" fmla="*/ 2497444 w 3008161"/>
              <a:gd name="connsiteY1" fmla="*/ 1285704 h 1285704"/>
              <a:gd name="connsiteX2" fmla="*/ 2976869 w 3008161"/>
              <a:gd name="connsiteY2" fmla="*/ 1085679 h 1285704"/>
              <a:gd name="connsiteX3" fmla="*/ 2799069 w 3008161"/>
              <a:gd name="connsiteY3" fmla="*/ 676104 h 1285704"/>
              <a:gd name="connsiteX4" fmla="*/ 1964044 w 3008161"/>
              <a:gd name="connsiteY4" fmla="*/ 279229 h 1285704"/>
              <a:gd name="connsiteX5" fmla="*/ 897244 w 3008161"/>
              <a:gd name="connsiteY5" fmla="*/ 304629 h 1285704"/>
              <a:gd name="connsiteX6" fmla="*/ 297169 w 3008161"/>
              <a:gd name="connsiteY6" fmla="*/ 895179 h 1285704"/>
              <a:gd name="connsiteX7" fmla="*/ 420994 w 3008161"/>
              <a:gd name="connsiteY7" fmla="*/ 1285704 h 12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8161" h="1285704">
                <a:moveTo>
                  <a:pt x="420994" y="1285704"/>
                </a:moveTo>
                <a:lnTo>
                  <a:pt x="2497444" y="1285704"/>
                </a:lnTo>
                <a:cubicBezTo>
                  <a:pt x="2800127" y="1269829"/>
                  <a:pt x="2934536" y="1209504"/>
                  <a:pt x="2976869" y="1085679"/>
                </a:cubicBezTo>
                <a:cubicBezTo>
                  <a:pt x="3073177" y="872954"/>
                  <a:pt x="2928186" y="730079"/>
                  <a:pt x="2799069" y="676104"/>
                </a:cubicBezTo>
                <a:cubicBezTo>
                  <a:pt x="2787427" y="258062"/>
                  <a:pt x="2299536" y="49571"/>
                  <a:pt x="1964044" y="279229"/>
                </a:cubicBezTo>
                <a:cubicBezTo>
                  <a:pt x="1792594" y="-106004"/>
                  <a:pt x="1087744" y="-88013"/>
                  <a:pt x="897244" y="304629"/>
                </a:cubicBezTo>
                <a:cubicBezTo>
                  <a:pt x="468619" y="101429"/>
                  <a:pt x="1894" y="488779"/>
                  <a:pt x="297169" y="895179"/>
                </a:cubicBezTo>
                <a:cubicBezTo>
                  <a:pt x="-188606" y="965029"/>
                  <a:pt x="-29856" y="1266654"/>
                  <a:pt x="420994" y="1285704"/>
                </a:cubicBezTo>
                <a:close/>
              </a:path>
            </a:pathLst>
          </a:custGeom>
          <a:solidFill>
            <a:schemeClr val="accent3"/>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6" name="Freeform 5"/>
          <p:cNvSpPr/>
          <p:nvPr/>
        </p:nvSpPr>
        <p:spPr>
          <a:xfrm>
            <a:off x="5046172" y="3278972"/>
            <a:ext cx="6546256" cy="3383321"/>
          </a:xfrm>
          <a:custGeom>
            <a:avLst/>
            <a:gdLst>
              <a:gd name="connsiteX0" fmla="*/ 257175 w 2320925"/>
              <a:gd name="connsiteY0" fmla="*/ 1203325 h 1203325"/>
              <a:gd name="connsiteX1" fmla="*/ 2070100 w 2320925"/>
              <a:gd name="connsiteY1" fmla="*/ 1203325 h 1203325"/>
              <a:gd name="connsiteX2" fmla="*/ 2320925 w 2320925"/>
              <a:gd name="connsiteY2" fmla="*/ 508000 h 1203325"/>
              <a:gd name="connsiteX3" fmla="*/ 2089150 w 2320925"/>
              <a:gd name="connsiteY3" fmla="*/ 349250 h 1203325"/>
              <a:gd name="connsiteX4" fmla="*/ 1863725 w 2320925"/>
              <a:gd name="connsiteY4" fmla="*/ 123825 h 1203325"/>
              <a:gd name="connsiteX5" fmla="*/ 1435100 w 2320925"/>
              <a:gd name="connsiteY5" fmla="*/ 0 h 1203325"/>
              <a:gd name="connsiteX6" fmla="*/ 936625 w 2320925"/>
              <a:gd name="connsiteY6" fmla="*/ 31750 h 1203325"/>
              <a:gd name="connsiteX7" fmla="*/ 650875 w 2320925"/>
              <a:gd name="connsiteY7" fmla="*/ 177800 h 1203325"/>
              <a:gd name="connsiteX8" fmla="*/ 0 w 2320925"/>
              <a:gd name="connsiteY8" fmla="*/ 415925 h 1203325"/>
              <a:gd name="connsiteX9" fmla="*/ 82550 w 2320925"/>
              <a:gd name="connsiteY9" fmla="*/ 1111250 h 1203325"/>
              <a:gd name="connsiteX10" fmla="*/ 257175 w 2320925"/>
              <a:gd name="connsiteY10" fmla="*/ 1203325 h 1203325"/>
              <a:gd name="connsiteX0" fmla="*/ 366911 w 2430661"/>
              <a:gd name="connsiteY0" fmla="*/ 1203325 h 1203325"/>
              <a:gd name="connsiteX1" fmla="*/ 2179836 w 2430661"/>
              <a:gd name="connsiteY1" fmla="*/ 1203325 h 1203325"/>
              <a:gd name="connsiteX2" fmla="*/ 2430661 w 2430661"/>
              <a:gd name="connsiteY2" fmla="*/ 508000 h 1203325"/>
              <a:gd name="connsiteX3" fmla="*/ 2198886 w 2430661"/>
              <a:gd name="connsiteY3" fmla="*/ 349250 h 1203325"/>
              <a:gd name="connsiteX4" fmla="*/ 1973461 w 2430661"/>
              <a:gd name="connsiteY4" fmla="*/ 123825 h 1203325"/>
              <a:gd name="connsiteX5" fmla="*/ 1544836 w 2430661"/>
              <a:gd name="connsiteY5" fmla="*/ 0 h 1203325"/>
              <a:gd name="connsiteX6" fmla="*/ 1046361 w 2430661"/>
              <a:gd name="connsiteY6" fmla="*/ 31750 h 1203325"/>
              <a:gd name="connsiteX7" fmla="*/ 760611 w 2430661"/>
              <a:gd name="connsiteY7" fmla="*/ 177800 h 1203325"/>
              <a:gd name="connsiteX8" fmla="*/ 109736 w 2430661"/>
              <a:gd name="connsiteY8" fmla="*/ 415925 h 1203325"/>
              <a:gd name="connsiteX9" fmla="*/ 192286 w 2430661"/>
              <a:gd name="connsiteY9" fmla="*/ 1111250 h 1203325"/>
              <a:gd name="connsiteX10" fmla="*/ 366911 w 2430661"/>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23825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10965 h 1210965"/>
              <a:gd name="connsiteX1" fmla="*/ 2236737 w 2487562"/>
              <a:gd name="connsiteY1" fmla="*/ 1210965 h 1210965"/>
              <a:gd name="connsiteX2" fmla="*/ 2487562 w 2487562"/>
              <a:gd name="connsiteY2" fmla="*/ 515640 h 1210965"/>
              <a:gd name="connsiteX3" fmla="*/ 2255787 w 2487562"/>
              <a:gd name="connsiteY3" fmla="*/ 356890 h 1210965"/>
              <a:gd name="connsiteX4" fmla="*/ 2030362 w 2487562"/>
              <a:gd name="connsiteY4" fmla="*/ 131465 h 1210965"/>
              <a:gd name="connsiteX5" fmla="*/ 1601737 w 2487562"/>
              <a:gd name="connsiteY5" fmla="*/ 7640 h 1210965"/>
              <a:gd name="connsiteX6" fmla="*/ 1103262 w 2487562"/>
              <a:gd name="connsiteY6" fmla="*/ 39390 h 1210965"/>
              <a:gd name="connsiteX7" fmla="*/ 817512 w 2487562"/>
              <a:gd name="connsiteY7" fmla="*/ 131465 h 1210965"/>
              <a:gd name="connsiteX8" fmla="*/ 166637 w 2487562"/>
              <a:gd name="connsiteY8" fmla="*/ 423565 h 1210965"/>
              <a:gd name="connsiteX9" fmla="*/ 249187 w 2487562"/>
              <a:gd name="connsiteY9" fmla="*/ 1118890 h 1210965"/>
              <a:gd name="connsiteX10" fmla="*/ 423812 w 2487562"/>
              <a:gd name="connsiteY10" fmla="*/ 1210965 h 1210965"/>
              <a:gd name="connsiteX0" fmla="*/ 423812 w 2487562"/>
              <a:gd name="connsiteY0" fmla="*/ 1224763 h 1224763"/>
              <a:gd name="connsiteX1" fmla="*/ 2236737 w 2487562"/>
              <a:gd name="connsiteY1" fmla="*/ 1224763 h 1224763"/>
              <a:gd name="connsiteX2" fmla="*/ 2487562 w 2487562"/>
              <a:gd name="connsiteY2" fmla="*/ 529438 h 1224763"/>
              <a:gd name="connsiteX3" fmla="*/ 2255787 w 2487562"/>
              <a:gd name="connsiteY3" fmla="*/ 370688 h 1224763"/>
              <a:gd name="connsiteX4" fmla="*/ 2030362 w 2487562"/>
              <a:gd name="connsiteY4" fmla="*/ 145263 h 1224763"/>
              <a:gd name="connsiteX5" fmla="*/ 1601737 w 2487562"/>
              <a:gd name="connsiteY5" fmla="*/ 21438 h 1224763"/>
              <a:gd name="connsiteX6" fmla="*/ 1112787 w 2487562"/>
              <a:gd name="connsiteY6" fmla="*/ 30963 h 1224763"/>
              <a:gd name="connsiteX7" fmla="*/ 817512 w 2487562"/>
              <a:gd name="connsiteY7" fmla="*/ 145263 h 1224763"/>
              <a:gd name="connsiteX8" fmla="*/ 166637 w 2487562"/>
              <a:gd name="connsiteY8" fmla="*/ 437363 h 1224763"/>
              <a:gd name="connsiteX9" fmla="*/ 249187 w 2487562"/>
              <a:gd name="connsiteY9" fmla="*/ 1132688 h 1224763"/>
              <a:gd name="connsiteX10" fmla="*/ 423812 w 2487562"/>
              <a:gd name="connsiteY10" fmla="*/ 1224763 h 1224763"/>
              <a:gd name="connsiteX0" fmla="*/ 423812 w 2487562"/>
              <a:gd name="connsiteY0" fmla="*/ 1276040 h 1276040"/>
              <a:gd name="connsiteX1" fmla="*/ 2236737 w 2487562"/>
              <a:gd name="connsiteY1" fmla="*/ 1276040 h 1276040"/>
              <a:gd name="connsiteX2" fmla="*/ 2487562 w 2487562"/>
              <a:gd name="connsiteY2" fmla="*/ 580715 h 1276040"/>
              <a:gd name="connsiteX3" fmla="*/ 2255787 w 2487562"/>
              <a:gd name="connsiteY3" fmla="*/ 421965 h 1276040"/>
              <a:gd name="connsiteX4" fmla="*/ 2030362 w 2487562"/>
              <a:gd name="connsiteY4" fmla="*/ 196540 h 1276040"/>
              <a:gd name="connsiteX5" fmla="*/ 1601737 w 2487562"/>
              <a:gd name="connsiteY5" fmla="*/ 72715 h 1276040"/>
              <a:gd name="connsiteX6" fmla="*/ 1112787 w 2487562"/>
              <a:gd name="connsiteY6" fmla="*/ 82240 h 1276040"/>
              <a:gd name="connsiteX7" fmla="*/ 817512 w 2487562"/>
              <a:gd name="connsiteY7" fmla="*/ 196540 h 1276040"/>
              <a:gd name="connsiteX8" fmla="*/ 166637 w 2487562"/>
              <a:gd name="connsiteY8" fmla="*/ 488640 h 1276040"/>
              <a:gd name="connsiteX9" fmla="*/ 249187 w 2487562"/>
              <a:gd name="connsiteY9" fmla="*/ 1183965 h 1276040"/>
              <a:gd name="connsiteX10" fmla="*/ 423812 w 2487562"/>
              <a:gd name="connsiteY10" fmla="*/ 1276040 h 1276040"/>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8256"/>
              <a:gd name="connsiteY0" fmla="*/ 1359584 h 1359584"/>
              <a:gd name="connsiteX1" fmla="*/ 2236737 w 2488256"/>
              <a:gd name="connsiteY1" fmla="*/ 1359584 h 1359584"/>
              <a:gd name="connsiteX2" fmla="*/ 2487562 w 2488256"/>
              <a:gd name="connsiteY2" fmla="*/ 664259 h 1359584"/>
              <a:gd name="connsiteX3" fmla="*/ 2255787 w 2488256"/>
              <a:gd name="connsiteY3" fmla="*/ 505509 h 1359584"/>
              <a:gd name="connsiteX4" fmla="*/ 2030362 w 2488256"/>
              <a:gd name="connsiteY4" fmla="*/ 280084 h 1359584"/>
              <a:gd name="connsiteX5" fmla="*/ 1601737 w 2488256"/>
              <a:gd name="connsiteY5" fmla="*/ 156259 h 1359584"/>
              <a:gd name="connsiteX6" fmla="*/ 1112787 w 2488256"/>
              <a:gd name="connsiteY6" fmla="*/ 165784 h 1359584"/>
              <a:gd name="connsiteX7" fmla="*/ 817512 w 2488256"/>
              <a:gd name="connsiteY7" fmla="*/ 280084 h 1359584"/>
              <a:gd name="connsiteX8" fmla="*/ 166637 w 2488256"/>
              <a:gd name="connsiteY8" fmla="*/ 572184 h 1359584"/>
              <a:gd name="connsiteX9" fmla="*/ 249187 w 2488256"/>
              <a:gd name="connsiteY9" fmla="*/ 1267509 h 1359584"/>
              <a:gd name="connsiteX10" fmla="*/ 423812 w 2488256"/>
              <a:gd name="connsiteY10" fmla="*/ 1359584 h 1359584"/>
              <a:gd name="connsiteX0" fmla="*/ 423812 w 2613718"/>
              <a:gd name="connsiteY0" fmla="*/ 1359584 h 1359584"/>
              <a:gd name="connsiteX1" fmla="*/ 2236737 w 2613718"/>
              <a:gd name="connsiteY1" fmla="*/ 1359584 h 1359584"/>
              <a:gd name="connsiteX2" fmla="*/ 2487562 w 2613718"/>
              <a:gd name="connsiteY2" fmla="*/ 664259 h 1359584"/>
              <a:gd name="connsiteX3" fmla="*/ 2255787 w 2613718"/>
              <a:gd name="connsiteY3" fmla="*/ 505509 h 1359584"/>
              <a:gd name="connsiteX4" fmla="*/ 2030362 w 2613718"/>
              <a:gd name="connsiteY4" fmla="*/ 280084 h 1359584"/>
              <a:gd name="connsiteX5" fmla="*/ 1601737 w 2613718"/>
              <a:gd name="connsiteY5" fmla="*/ 156259 h 1359584"/>
              <a:gd name="connsiteX6" fmla="*/ 1112787 w 2613718"/>
              <a:gd name="connsiteY6" fmla="*/ 165784 h 1359584"/>
              <a:gd name="connsiteX7" fmla="*/ 817512 w 2613718"/>
              <a:gd name="connsiteY7" fmla="*/ 280084 h 1359584"/>
              <a:gd name="connsiteX8" fmla="*/ 166637 w 2613718"/>
              <a:gd name="connsiteY8" fmla="*/ 572184 h 1359584"/>
              <a:gd name="connsiteX9" fmla="*/ 249187 w 2613718"/>
              <a:gd name="connsiteY9" fmla="*/ 1267509 h 1359584"/>
              <a:gd name="connsiteX10" fmla="*/ 423812 w 2613718"/>
              <a:gd name="connsiteY10" fmla="*/ 1359584 h 1359584"/>
              <a:gd name="connsiteX0" fmla="*/ 423812 w 2679088"/>
              <a:gd name="connsiteY0" fmla="*/ 1359584 h 1359584"/>
              <a:gd name="connsiteX1" fmla="*/ 2236737 w 2679088"/>
              <a:gd name="connsiteY1" fmla="*/ 1359584 h 1359584"/>
              <a:gd name="connsiteX2" fmla="*/ 2487562 w 2679088"/>
              <a:gd name="connsiteY2" fmla="*/ 664259 h 1359584"/>
              <a:gd name="connsiteX3" fmla="*/ 2255787 w 2679088"/>
              <a:gd name="connsiteY3" fmla="*/ 505509 h 1359584"/>
              <a:gd name="connsiteX4" fmla="*/ 2030362 w 2679088"/>
              <a:gd name="connsiteY4" fmla="*/ 280084 h 1359584"/>
              <a:gd name="connsiteX5" fmla="*/ 1601737 w 2679088"/>
              <a:gd name="connsiteY5" fmla="*/ 156259 h 1359584"/>
              <a:gd name="connsiteX6" fmla="*/ 1112787 w 2679088"/>
              <a:gd name="connsiteY6" fmla="*/ 165784 h 1359584"/>
              <a:gd name="connsiteX7" fmla="*/ 817512 w 2679088"/>
              <a:gd name="connsiteY7" fmla="*/ 280084 h 1359584"/>
              <a:gd name="connsiteX8" fmla="*/ 166637 w 2679088"/>
              <a:gd name="connsiteY8" fmla="*/ 572184 h 1359584"/>
              <a:gd name="connsiteX9" fmla="*/ 249187 w 2679088"/>
              <a:gd name="connsiteY9" fmla="*/ 1267509 h 1359584"/>
              <a:gd name="connsiteX10" fmla="*/ 423812 w 2679088"/>
              <a:gd name="connsiteY10" fmla="*/ 1359584 h 13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9088" h="1359584">
                <a:moveTo>
                  <a:pt x="423812" y="1359584"/>
                </a:moveTo>
                <a:lnTo>
                  <a:pt x="2236737" y="1359584"/>
                </a:lnTo>
                <a:cubicBezTo>
                  <a:pt x="2656895" y="1356409"/>
                  <a:pt x="2851629" y="896034"/>
                  <a:pt x="2487562" y="664259"/>
                </a:cubicBezTo>
                <a:cubicBezTo>
                  <a:pt x="2492854" y="595467"/>
                  <a:pt x="2472745" y="428251"/>
                  <a:pt x="2255787" y="505509"/>
                </a:cubicBezTo>
                <a:cubicBezTo>
                  <a:pt x="2253670" y="392267"/>
                  <a:pt x="2242029" y="279026"/>
                  <a:pt x="2030362" y="280084"/>
                </a:cubicBezTo>
                <a:cubicBezTo>
                  <a:pt x="2004962" y="137209"/>
                  <a:pt x="1795412" y="-21541"/>
                  <a:pt x="1601737" y="156259"/>
                </a:cubicBezTo>
                <a:cubicBezTo>
                  <a:pt x="1470504" y="-88216"/>
                  <a:pt x="1209095" y="-15191"/>
                  <a:pt x="1112787" y="165784"/>
                </a:cubicBezTo>
                <a:cubicBezTo>
                  <a:pt x="1008012" y="122392"/>
                  <a:pt x="865137" y="98051"/>
                  <a:pt x="817512" y="280084"/>
                </a:cubicBezTo>
                <a:cubicBezTo>
                  <a:pt x="568804" y="70534"/>
                  <a:pt x="53395" y="245159"/>
                  <a:pt x="166637" y="572184"/>
                </a:cubicBezTo>
                <a:cubicBezTo>
                  <a:pt x="-110646" y="775384"/>
                  <a:pt x="-13280" y="1102409"/>
                  <a:pt x="249187" y="1267509"/>
                </a:cubicBezTo>
                <a:cubicBezTo>
                  <a:pt x="288345" y="1352176"/>
                  <a:pt x="346554" y="1357467"/>
                  <a:pt x="423812" y="1359584"/>
                </a:cubicBezTo>
                <a:close/>
              </a:path>
            </a:pathLst>
          </a:custGeom>
          <a:solidFill>
            <a:schemeClr val="accent2"/>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grpSp>
        <p:nvGrpSpPr>
          <p:cNvPr id="8199" name="Group 11"/>
          <p:cNvGrpSpPr>
            <a:grpSpLocks/>
          </p:cNvGrpSpPr>
          <p:nvPr/>
        </p:nvGrpSpPr>
        <p:grpSpPr bwMode="auto">
          <a:xfrm>
            <a:off x="5715000" y="2063053"/>
            <a:ext cx="277416" cy="680148"/>
            <a:chOff x="2057400" y="2332412"/>
            <a:chExt cx="324766" cy="568896"/>
          </a:xfrm>
        </p:grpSpPr>
        <p:sp>
          <p:nvSpPr>
            <p:cNvPr id="11" name="Oval 10"/>
            <p:cNvSpPr/>
            <p:nvPr/>
          </p:nvSpPr>
          <p:spPr>
            <a:xfrm>
              <a:off x="2057400" y="2743747"/>
              <a:ext cx="157505" cy="157561"/>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46" name="Oval 45"/>
            <p:cNvSpPr/>
            <p:nvPr/>
          </p:nvSpPr>
          <p:spPr>
            <a:xfrm>
              <a:off x="2214905" y="2562481"/>
              <a:ext cx="158898" cy="157561"/>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47" name="Oval 46"/>
            <p:cNvSpPr/>
            <p:nvPr/>
          </p:nvSpPr>
          <p:spPr>
            <a:xfrm>
              <a:off x="2224661" y="2332412"/>
              <a:ext cx="157505" cy="157562"/>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grpSp>
      <p:grpSp>
        <p:nvGrpSpPr>
          <p:cNvPr id="63" name="Group 62"/>
          <p:cNvGrpSpPr/>
          <p:nvPr/>
        </p:nvGrpSpPr>
        <p:grpSpPr>
          <a:xfrm rot="20620448">
            <a:off x="10376524" y="1317076"/>
            <a:ext cx="277352" cy="775652"/>
            <a:chOff x="2057400" y="2332412"/>
            <a:chExt cx="324766" cy="568896"/>
          </a:xfrm>
          <a:solidFill>
            <a:schemeClr val="accent3"/>
          </a:solidFill>
        </p:grpSpPr>
        <p:sp>
          <p:nvSpPr>
            <p:cNvPr id="64" name="Oval 63"/>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68" name="Oval 67"/>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69" name="Oval 68"/>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grpSp>
      <p:grpSp>
        <p:nvGrpSpPr>
          <p:cNvPr id="86" name="Group 85"/>
          <p:cNvGrpSpPr/>
          <p:nvPr/>
        </p:nvGrpSpPr>
        <p:grpSpPr>
          <a:xfrm rot="21164505">
            <a:off x="5227962" y="3747909"/>
            <a:ext cx="348772" cy="649575"/>
            <a:chOff x="2057400" y="2332412"/>
            <a:chExt cx="324766" cy="568896"/>
          </a:xfrm>
          <a:solidFill>
            <a:schemeClr val="accent2"/>
          </a:solidFill>
        </p:grpSpPr>
        <p:sp>
          <p:nvSpPr>
            <p:cNvPr id="87" name="Oval 86"/>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88" name="Oval 87"/>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sp>
          <p:nvSpPr>
            <p:cNvPr id="89" name="Oval 88"/>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sym typeface="Arial"/>
              </a:endParaRPr>
            </a:p>
          </p:txBody>
        </p:sp>
      </p:grpSp>
      <p:sp>
        <p:nvSpPr>
          <p:cNvPr id="8203" name="Rectangle 31"/>
          <p:cNvSpPr>
            <a:spLocks noChangeArrowheads="1"/>
          </p:cNvSpPr>
          <p:nvPr/>
        </p:nvSpPr>
        <p:spPr bwMode="auto">
          <a:xfrm>
            <a:off x="1156576" y="1741073"/>
            <a:ext cx="3889596" cy="1815882"/>
          </a:xfrm>
          <a:prstGeom prst="rect">
            <a:avLst/>
          </a:prstGeom>
          <a:noFill/>
          <a:ln w="9525">
            <a:noFill/>
            <a:miter lim="800000"/>
            <a:headEnd/>
            <a:tailEnd/>
          </a:ln>
        </p:spPr>
        <p:txBody>
          <a:bodyPr wrap="square" anchor="ctr">
            <a:spAutoFit/>
          </a:bodyPr>
          <a:lstStyle/>
          <a:p>
            <a:pPr fontAlgn="base">
              <a:spcBef>
                <a:spcPct val="0"/>
              </a:spcBef>
              <a:spcAft>
                <a:spcPct val="0"/>
              </a:spcAft>
            </a:pPr>
            <a:r>
              <a:rPr lang="nl-NL" sz="2800" kern="0" dirty="0">
                <a:solidFill>
                  <a:prstClr val="white"/>
                </a:solidFill>
                <a:latin typeface="Arial" panose="020B0604020202020204" pitchFamily="34" charset="0"/>
                <a:cs typeface="Arial" panose="020B0604020202020204" pitchFamily="34" charset="0"/>
                <a:sym typeface="Arial"/>
              </a:rPr>
              <a:t> </a:t>
            </a:r>
            <a:r>
              <a:rPr lang="nl-NL" sz="2800" kern="0" dirty="0">
                <a:latin typeface="Times New Roman" panose="02020603050405020304" pitchFamily="18" charset="0"/>
                <a:cs typeface="Times New Roman" panose="02020603050405020304" pitchFamily="18" charset="0"/>
                <a:sym typeface="Arial"/>
              </a:rPr>
              <a:t>Cung cấp được các công cụ như: Xúc xắc, đồng xu, vòng quay, thẻ bài để thực hành thí nghiệm ảo.</a:t>
            </a:r>
            <a:endParaRPr lang="en-US" sz="2800" b="1" dirty="0">
              <a:latin typeface="Times New Roman" panose="02020603050405020304" pitchFamily="18" charset="0"/>
              <a:cs typeface="Times New Roman" panose="02020603050405020304" pitchFamily="18" charset="0"/>
              <a:sym typeface="Arial"/>
            </a:endParaRPr>
          </a:p>
        </p:txBody>
      </p:sp>
      <p:sp>
        <p:nvSpPr>
          <p:cNvPr id="8204" name="Rectangle 31"/>
          <p:cNvSpPr>
            <a:spLocks noChangeArrowheads="1"/>
          </p:cNvSpPr>
          <p:nvPr/>
        </p:nvSpPr>
        <p:spPr bwMode="auto">
          <a:xfrm>
            <a:off x="6573345" y="1039553"/>
            <a:ext cx="3768203" cy="1815882"/>
          </a:xfrm>
          <a:prstGeom prst="rect">
            <a:avLst/>
          </a:prstGeom>
          <a:noFill/>
          <a:ln w="9525">
            <a:noFill/>
            <a:miter lim="800000"/>
            <a:headEnd/>
            <a:tailEnd/>
          </a:ln>
        </p:spPr>
        <p:txBody>
          <a:bodyPr wrap="square" anchor="ctr">
            <a:spAutoFit/>
          </a:bodyPr>
          <a:lstStyle/>
          <a:p>
            <a:pPr algn="ctr" fontAlgn="base">
              <a:spcBef>
                <a:spcPct val="0"/>
              </a:spcBef>
              <a:spcAft>
                <a:spcPct val="0"/>
              </a:spcAft>
            </a:pPr>
            <a:r>
              <a:rPr lang="nl-NL" sz="2800" kern="0" dirty="0">
                <a:latin typeface="Times New Roman" panose="02020603050405020304" pitchFamily="18" charset="0"/>
                <a:cs typeface="Times New Roman" panose="02020603050405020304" pitchFamily="18" charset="0"/>
                <a:sym typeface="Arial"/>
              </a:rPr>
              <a:t>Đưa ra bộ câu hỏi trắc nghiệm Toán học để củng cố, nâng cao kiến thức</a:t>
            </a:r>
            <a:endParaRPr lang="en-US" sz="2800" dirty="0">
              <a:latin typeface="Times New Roman" panose="02020603050405020304" pitchFamily="18" charset="0"/>
              <a:cs typeface="Times New Roman" panose="02020603050405020304" pitchFamily="18" charset="0"/>
              <a:sym typeface="Arial"/>
            </a:endParaRPr>
          </a:p>
        </p:txBody>
      </p:sp>
      <p:sp>
        <p:nvSpPr>
          <p:cNvPr id="8206" name="Rectangle 31"/>
          <p:cNvSpPr>
            <a:spLocks noChangeArrowheads="1"/>
          </p:cNvSpPr>
          <p:nvPr/>
        </p:nvSpPr>
        <p:spPr bwMode="auto">
          <a:xfrm>
            <a:off x="5803988" y="3986941"/>
            <a:ext cx="4626548" cy="2677656"/>
          </a:xfrm>
          <a:prstGeom prst="rect">
            <a:avLst/>
          </a:prstGeom>
          <a:noFill/>
          <a:ln w="9525">
            <a:noFill/>
            <a:miter lim="800000"/>
            <a:headEnd/>
            <a:tailEnd/>
          </a:ln>
        </p:spPr>
        <p:txBody>
          <a:bodyPr wrap="square" anchor="ctr">
            <a:spAutoFit/>
          </a:bodyPr>
          <a:lstStyle/>
          <a:p>
            <a:pPr algn="ctr" fontAlgn="base">
              <a:spcBef>
                <a:spcPct val="0"/>
              </a:spcBef>
              <a:spcAft>
                <a:spcPct val="0"/>
              </a:spcAft>
            </a:pPr>
            <a:r>
              <a:rPr lang="en-US" sz="2800" kern="0" dirty="0" err="1">
                <a:latin typeface="Times New Roman" panose="02020603050405020304" pitchFamily="18" charset="0"/>
                <a:cs typeface="Times New Roman" panose="02020603050405020304" pitchFamily="18" charset="0"/>
                <a:sym typeface="Arial"/>
              </a:rPr>
              <a:t>Là</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phần</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mềm</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mới</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nhỏ</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gọn</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dễ</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cài</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đặt</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miễn</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phí</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hoàn</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toàn</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bằng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Tiếng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Việt</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Đáp</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ứng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chương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trình</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giáo</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dục</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phổ</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thông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mới</a:t>
            </a:r>
            <a:r>
              <a:rPr lang="en-US" sz="2800" kern="0" dirty="0">
                <a:latin typeface="Times New Roman" panose="02020603050405020304" pitchFamily="18" charset="0"/>
                <a:cs typeface="Times New Roman" panose="02020603050405020304" pitchFamily="18" charset="0"/>
                <a:sym typeface="Arial"/>
              </a:rPr>
              <a:t> 2018, </a:t>
            </a:r>
            <a:r>
              <a:rPr lang="en-US" sz="2800" kern="0" dirty="0" err="1">
                <a:latin typeface="Times New Roman" panose="02020603050405020304" pitchFamily="18" charset="0"/>
                <a:cs typeface="Times New Roman" panose="02020603050405020304" pitchFamily="18" charset="0"/>
                <a:sym typeface="Arial"/>
              </a:rPr>
              <a:t>đặc</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biệt</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trong</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thời</a:t>
            </a:r>
            <a:r>
              <a:rPr lang="en-US" sz="2800" kern="0" dirty="0">
                <a:latin typeface="Times New Roman" panose="02020603050405020304" pitchFamily="18" charset="0"/>
                <a:cs typeface="Times New Roman" panose="02020603050405020304" pitchFamily="18" charset="0"/>
                <a:sym typeface="Arial"/>
              </a:rPr>
              <a:t> </a:t>
            </a:r>
            <a:r>
              <a:rPr lang="en-US" sz="2800" kern="0" dirty="0" err="1">
                <a:latin typeface="Times New Roman" panose="02020603050405020304" pitchFamily="18" charset="0"/>
                <a:cs typeface="Times New Roman" panose="02020603050405020304" pitchFamily="18" charset="0"/>
                <a:sym typeface="Arial"/>
              </a:rPr>
              <a:t>đại</a:t>
            </a:r>
            <a:r>
              <a:rPr lang="en-US" sz="2800" kern="0" dirty="0">
                <a:latin typeface="Times New Roman" panose="02020603050405020304" pitchFamily="18" charset="0"/>
                <a:cs typeface="Times New Roman" panose="02020603050405020304" pitchFamily="18" charset="0"/>
                <a:sym typeface="Arial"/>
              </a:rPr>
              <a:t> 4.0</a:t>
            </a:r>
            <a:endParaRPr lang="en-US" sz="2800" b="1" dirty="0">
              <a:latin typeface="Times New Roman" panose="02020603050405020304" pitchFamily="18" charset="0"/>
              <a:cs typeface="Times New Roman" panose="02020603050405020304" pitchFamily="18" charset="0"/>
              <a:sym typeface="Arial"/>
            </a:endParaRPr>
          </a:p>
        </p:txBody>
      </p:sp>
      <p:sp>
        <p:nvSpPr>
          <p:cNvPr id="4" name="TextBox 3"/>
          <p:cNvSpPr txBox="1"/>
          <p:nvPr/>
        </p:nvSpPr>
        <p:spPr>
          <a:xfrm>
            <a:off x="4699281" y="3464767"/>
            <a:ext cx="346891" cy="307777"/>
          </a:xfrm>
          <a:prstGeom prst="rect">
            <a:avLst/>
          </a:prstGeom>
          <a:noFill/>
        </p:spPr>
        <p:txBody>
          <a:bodyPr wrap="square" rtlCol="0">
            <a:spAutoFit/>
          </a:bodyPr>
          <a:lstStyle/>
          <a:p>
            <a:pPr>
              <a:buClr>
                <a:srgbClr val="000000"/>
              </a:buClr>
              <a:buFont typeface="Arial"/>
              <a:buNone/>
            </a:pPr>
            <a:endParaRPr lang="en-US" sz="1400" kern="0">
              <a:solidFill>
                <a:srgbClr val="000000"/>
              </a:solidFill>
              <a:latin typeface="Arial"/>
              <a:cs typeface="Arial"/>
              <a:sym typeface="Arial"/>
            </a:endParaRPr>
          </a:p>
        </p:txBody>
      </p:sp>
      <p:sp>
        <p:nvSpPr>
          <p:cNvPr id="5" name="Rectangle: Rounded Corners 4">
            <a:extLst>
              <a:ext uri="{FF2B5EF4-FFF2-40B4-BE49-F238E27FC236}">
                <a16:creationId xmlns:a16="http://schemas.microsoft.com/office/drawing/2014/main" id="{37D223BC-61BC-968E-62BC-BCA8147BE528}"/>
              </a:ext>
            </a:extLst>
          </p:cNvPr>
          <p:cNvSpPr/>
          <p:nvPr/>
        </p:nvSpPr>
        <p:spPr>
          <a:xfrm>
            <a:off x="1261655" y="246182"/>
            <a:ext cx="4655751" cy="58061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KẾT QUẢ </a:t>
            </a:r>
          </a:p>
        </p:txBody>
      </p:sp>
    </p:spTree>
    <p:extLst>
      <p:ext uri="{BB962C8B-B14F-4D97-AF65-F5344CB8AC3E}">
        <p14:creationId xmlns:p14="http://schemas.microsoft.com/office/powerpoint/2010/main" val="2135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99B3B-C49B-C118-2C4B-9189651D4FFE}"/>
              </a:ext>
            </a:extLst>
          </p:cNvPr>
          <p:cNvSpPr>
            <a:spLocks noGrp="1"/>
          </p:cNvSpPr>
          <p:nvPr>
            <p:ph type="title"/>
          </p:nvPr>
        </p:nvSpPr>
        <p:spPr>
          <a:xfrm>
            <a:off x="562530" y="4556777"/>
            <a:ext cx="5257799" cy="1490570"/>
          </a:xfrm>
        </p:spPr>
        <p:txBody>
          <a:bodyPr>
            <a:normAutofit/>
          </a:bodyPr>
          <a:lstStyle/>
          <a:p>
            <a:r>
              <a:rPr lang="en-US" sz="2000" dirty="0" err="1">
                <a:solidFill>
                  <a:srgbClr val="C00000"/>
                </a:solidFill>
                <a:effectLst/>
                <a:latin typeface="Times New Roman" panose="02020603050405020304" pitchFamily="18" charset="0"/>
                <a:ea typeface="Calibri" panose="020F0502020204030204" pitchFamily="34" charset="0"/>
              </a:rPr>
              <a:t>Phần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mềm</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áp</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dụng</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với</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các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bạn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học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sinh</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lớp</a:t>
            </a:r>
            <a:r>
              <a:rPr lang="en-US" sz="2000" dirty="0">
                <a:solidFill>
                  <a:srgbClr val="C00000"/>
                </a:solidFill>
                <a:effectLst/>
                <a:latin typeface="Times New Roman" panose="02020603050405020304" pitchFamily="18" charset="0"/>
                <a:ea typeface="Calibri" panose="020F0502020204030204" pitchFamily="34" charset="0"/>
              </a:rPr>
              <a:t> 6 </a:t>
            </a:r>
            <a:r>
              <a:rPr lang="en-US" sz="2000" dirty="0" err="1">
                <a:solidFill>
                  <a:srgbClr val="C00000"/>
                </a:solidFill>
                <a:effectLst/>
                <a:latin typeface="Times New Roman" panose="02020603050405020304" pitchFamily="18" charset="0"/>
                <a:ea typeface="Calibri" panose="020F0502020204030204" pitchFamily="34" charset="0"/>
              </a:rPr>
              <a:t>trường</a:t>
            </a:r>
            <a:r>
              <a:rPr lang="en-US" sz="2000" dirty="0">
                <a:solidFill>
                  <a:srgbClr val="C00000"/>
                </a:solidFill>
                <a:effectLst/>
                <a:latin typeface="Times New Roman" panose="02020603050405020304" pitchFamily="18" charset="0"/>
                <a:ea typeface="Calibri" panose="020F0502020204030204" pitchFamily="34" charset="0"/>
              </a:rPr>
              <a:t> THCS </a:t>
            </a:r>
            <a:r>
              <a:rPr lang="en-US" sz="2000" dirty="0">
                <a:solidFill>
                  <a:srgbClr val="C00000"/>
                </a:solidFill>
                <a:latin typeface="Times New Roman" panose="02020603050405020304" pitchFamily="18" charset="0"/>
                <a:ea typeface="Calibri" panose="020F0502020204030204" pitchFamily="34" charset="0"/>
              </a:rPr>
              <a:t>…</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với</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môn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Toán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của</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sách</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Kết</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nối</a:t>
            </a:r>
            <a:r>
              <a:rPr lang="en-US" sz="2000" dirty="0">
                <a:solidFill>
                  <a:srgbClr val="C00000"/>
                </a:solidFill>
                <a:effectLst/>
                <a:latin typeface="Times New Roman" panose="02020603050405020304" pitchFamily="18" charset="0"/>
                <a:ea typeface="Calibri" panose="020F0502020204030204" pitchFamily="34" charset="0"/>
              </a:rPr>
              <a:t> tri </a:t>
            </a:r>
            <a:r>
              <a:rPr lang="en-US" sz="2000" dirty="0" err="1">
                <a:solidFill>
                  <a:srgbClr val="C00000"/>
                </a:solidFill>
                <a:effectLst/>
                <a:latin typeface="Times New Roman" panose="02020603050405020304" pitchFamily="18" charset="0"/>
                <a:ea typeface="Calibri" panose="020F0502020204030204" pitchFamily="34" charset="0"/>
              </a:rPr>
              <a:t>thức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với</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cuộc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sống</a:t>
            </a:r>
            <a:r>
              <a:rPr lang="en-US" sz="18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solidFill>
                <a:srgbClr val="C00000"/>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BE0832D9-B28F-4654-1AFE-448F50DF144A}"/>
              </a:ext>
            </a:extLst>
          </p:cNvPr>
          <p:cNvPicPr>
            <a:picLocks noChangeAspect="1"/>
          </p:cNvPicPr>
          <p:nvPr/>
        </p:nvPicPr>
        <p:blipFill>
          <a:blip r:embed="rId2"/>
          <a:stretch>
            <a:fillRect/>
          </a:stretch>
        </p:blipFill>
        <p:spPr>
          <a:xfrm>
            <a:off x="6096000" y="365124"/>
            <a:ext cx="6000743" cy="4149165"/>
          </a:xfrm>
          <a:prstGeom prst="rect">
            <a:avLst/>
          </a:prstGeom>
        </p:spPr>
      </p:pic>
      <p:sp>
        <p:nvSpPr>
          <p:cNvPr id="6" name="Title 1">
            <a:extLst>
              <a:ext uri="{FF2B5EF4-FFF2-40B4-BE49-F238E27FC236}">
                <a16:creationId xmlns:a16="http://schemas.microsoft.com/office/drawing/2014/main" id="{F7EE4FBB-52CE-624B-A684-7F33546C1A14}"/>
              </a:ext>
            </a:extLst>
          </p:cNvPr>
          <p:cNvSpPr txBox="1">
            <a:spLocks/>
          </p:cNvSpPr>
          <p:nvPr/>
        </p:nvSpPr>
        <p:spPr>
          <a:xfrm>
            <a:off x="6910672" y="4569943"/>
            <a:ext cx="4899212" cy="14905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err="1">
                <a:solidFill>
                  <a:srgbClr val="C00000"/>
                </a:solidFill>
                <a:effectLst/>
                <a:latin typeface="Times New Roman" panose="02020603050405020304" pitchFamily="18" charset="0"/>
                <a:ea typeface="Calibri" panose="020F0502020204030204" pitchFamily="34" charset="0"/>
              </a:rPr>
              <a:t>Học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sinh</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lớp</a:t>
            </a:r>
            <a:r>
              <a:rPr lang="en-US" sz="2000" dirty="0">
                <a:solidFill>
                  <a:srgbClr val="C00000"/>
                </a:solidFill>
                <a:effectLst/>
                <a:latin typeface="Times New Roman" panose="02020603050405020304" pitchFamily="18" charset="0"/>
                <a:ea typeface="Calibri" panose="020F0502020204030204" pitchFamily="34" charset="0"/>
              </a:rPr>
              <a:t> 6 </a:t>
            </a:r>
            <a:r>
              <a:rPr lang="en-US" sz="2000" dirty="0" err="1">
                <a:solidFill>
                  <a:srgbClr val="C00000"/>
                </a:solidFill>
                <a:effectLst/>
                <a:latin typeface="Times New Roman" panose="02020603050405020304" pitchFamily="18" charset="0"/>
                <a:ea typeface="Calibri" panose="020F0502020204030204" pitchFamily="34" charset="0"/>
              </a:rPr>
              <a:t>trường</a:t>
            </a:r>
            <a:r>
              <a:rPr lang="en-US" sz="2000" dirty="0">
                <a:solidFill>
                  <a:srgbClr val="C00000"/>
                </a:solidFill>
                <a:effectLst/>
                <a:latin typeface="Times New Roman" panose="02020603050405020304" pitchFamily="18" charset="0"/>
                <a:ea typeface="Calibri" panose="020F0502020204030204" pitchFamily="34" charset="0"/>
              </a:rPr>
              <a:t> THCS N…</a:t>
            </a:r>
            <a:r>
              <a:rPr lang="en-US" sz="2000" dirty="0">
                <a:solidFill>
                  <a:srgbClr val="C00000"/>
                </a:solidFill>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sử</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dụng</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phần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mềm</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trong</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giờ</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học</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Toán</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của</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bộ</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sách</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Cánh</a:t>
            </a:r>
            <a:r>
              <a:rPr lang="en-US" sz="2000" dirty="0">
                <a:solidFill>
                  <a:srgbClr val="C00000"/>
                </a:solidFill>
                <a:effectLst/>
                <a:latin typeface="Times New Roman" panose="02020603050405020304" pitchFamily="18" charset="0"/>
                <a:ea typeface="Calibri" panose="020F0502020204030204" pitchFamily="34" charset="0"/>
              </a:rPr>
              <a:t> </a:t>
            </a:r>
            <a:r>
              <a:rPr lang="en-US" sz="2000" dirty="0" err="1">
                <a:solidFill>
                  <a:srgbClr val="C00000"/>
                </a:solidFill>
                <a:effectLst/>
                <a:latin typeface="Times New Roman" panose="02020603050405020304" pitchFamily="18" charset="0"/>
                <a:ea typeface="Calibri" panose="020F0502020204030204" pitchFamily="34" charset="0"/>
              </a:rPr>
              <a:t>Diều</a:t>
            </a:r>
            <a:endParaRPr lang="en-US" sz="2000" dirty="0">
              <a:solidFill>
                <a:srgbClr val="C00000"/>
              </a:solidFill>
              <a:effectLst/>
              <a:latin typeface="Times New Roman" panose="02020603050405020304" pitchFamily="18" charset="0"/>
              <a:ea typeface="Calibri" panose="020F0502020204030204" pitchFamily="34" charset="0"/>
            </a:endParaRPr>
          </a:p>
          <a:p>
            <a:r>
              <a:rPr lang="en-US" sz="1800" dirty="0">
                <a:latin typeface="Times New Roman" panose="02020603050405020304" pitchFamily="18" charset="0"/>
                <a:ea typeface="Calibri" panose="020F0502020204030204" pitchFamily="34"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p:txBody>
      </p:sp>
      <p:sp>
        <p:nvSpPr>
          <p:cNvPr id="9" name="Rectangle 2">
            <a:extLst>
              <a:ext uri="{FF2B5EF4-FFF2-40B4-BE49-F238E27FC236}">
                <a16:creationId xmlns:a16="http://schemas.microsoft.com/office/drawing/2014/main" id="{74302E78-4BFE-6E3D-CD8C-D18E44FC868A}"/>
              </a:ext>
            </a:extLst>
          </p:cNvPr>
          <p:cNvSpPr>
            <a:spLocks noChangeArrowheads="1"/>
          </p:cNvSpPr>
          <p:nvPr/>
        </p:nvSpPr>
        <p:spPr bwMode="auto">
          <a:xfrm>
            <a:off x="2460811" y="10951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CA96D408-75E5-BABD-AB56-9855F3F0990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6B3C6891-C067-F471-FB87-97EC434E8277}"/>
              </a:ext>
            </a:extLst>
          </p:cNvPr>
          <p:cNvGraphicFramePr>
            <a:graphicFrameLocks noChangeAspect="1"/>
          </p:cNvGraphicFramePr>
          <p:nvPr>
            <p:extLst>
              <p:ext uri="{D42A27DB-BD31-4B8C-83A1-F6EECF244321}">
                <p14:modId xmlns:p14="http://schemas.microsoft.com/office/powerpoint/2010/main" val="1422713866"/>
              </p:ext>
            </p:extLst>
          </p:nvPr>
        </p:nvGraphicFramePr>
        <p:xfrm>
          <a:off x="291066" y="365122"/>
          <a:ext cx="5800725" cy="4149164"/>
        </p:xfrm>
        <a:graphic>
          <a:graphicData uri="http://schemas.openxmlformats.org/presentationml/2006/ole">
            <mc:AlternateContent xmlns:mc="http://schemas.openxmlformats.org/markup-compatibility/2006">
              <mc:Choice xmlns:v="urn:schemas-microsoft-com:vml" Requires="v">
                <p:oleObj name="Bitmap Image" r:id="rId3" imgW="24295238" imgH="16085714" progId="Paint.Picture.1">
                  <p:embed/>
                </p:oleObj>
              </mc:Choice>
              <mc:Fallback>
                <p:oleObj name="Bitmap Image" r:id="rId3" imgW="24295238" imgH="16085714" progId="Paint.Picture.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066" y="365122"/>
                        <a:ext cx="5800725" cy="4149164"/>
                      </a:xfrm>
                      <a:prstGeom prst="rect">
                        <a:avLst/>
                      </a:prstGeom>
                      <a:noFill/>
                    </p:spPr>
                  </p:pic>
                </p:oleObj>
              </mc:Fallback>
            </mc:AlternateContent>
          </a:graphicData>
        </a:graphic>
      </p:graphicFrame>
    </p:spTree>
    <p:extLst>
      <p:ext uri="{BB962C8B-B14F-4D97-AF65-F5344CB8AC3E}">
        <p14:creationId xmlns:p14="http://schemas.microsoft.com/office/powerpoint/2010/main" val="4187446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565A1B-BE18-B571-8F1A-5A9732B4AB43}"/>
              </a:ext>
            </a:extLst>
          </p:cNvPr>
          <p:cNvSpPr txBox="1"/>
          <p:nvPr/>
        </p:nvSpPr>
        <p:spPr>
          <a:xfrm>
            <a:off x="838200" y="808196"/>
            <a:ext cx="10874188" cy="5867375"/>
          </a:xfrm>
          <a:prstGeom prst="rect">
            <a:avLst/>
          </a:prstGeom>
          <a:noFill/>
        </p:spPr>
        <p:txBody>
          <a:bodyPr wrap="square">
            <a:spAutoFit/>
          </a:bodyPr>
          <a:lstStyle/>
          <a:p>
            <a:pPr indent="180340" algn="ctr">
              <a:lnSpc>
                <a:spcPts val="2000"/>
              </a:lnSpc>
              <a:spcBef>
                <a:spcPts val="600"/>
              </a:spcBef>
              <a:tabLst>
                <a:tab pos="1620520" algn="l"/>
              </a:tabLst>
            </a:pPr>
            <a:r>
              <a:rPr lang="vi-VN" sz="3200" b="1" dirty="0">
                <a:effectLst/>
                <a:latin typeface="Times New Roman" panose="02020603050405020304" pitchFamily="18" charset="0"/>
                <a:ea typeface="Calibri" panose="020F0502020204030204" pitchFamily="34" charset="0"/>
              </a:rPr>
              <a:t> </a:t>
            </a:r>
          </a:p>
          <a:p>
            <a:pPr indent="180340" algn="ctr">
              <a:lnSpc>
                <a:spcPts val="2000"/>
              </a:lnSpc>
              <a:spcBef>
                <a:spcPts val="600"/>
              </a:spcBef>
              <a:tabLst>
                <a:tab pos="1620520" algn="l"/>
              </a:tabLst>
            </a:pPr>
            <a:r>
              <a:rPr lang="vi-VN" sz="3200" b="1" dirty="0">
                <a:solidFill>
                  <a:srgbClr val="FF0000"/>
                </a:solidFill>
                <a:effectLst/>
                <a:latin typeface="Times New Roman" panose="02020603050405020304" pitchFamily="18" charset="0"/>
                <a:ea typeface="Calibri" panose="020F0502020204030204" pitchFamily="34" charset="0"/>
              </a:rPr>
              <a:t>Hướng phát triển của sản phẩm trong tương lai</a:t>
            </a:r>
            <a:endParaRPr lang="en-US" sz="3200" dirty="0">
              <a:solidFill>
                <a:srgbClr val="FF0000"/>
              </a:solidFill>
              <a:effectLst/>
              <a:latin typeface="Times New Roman" panose="02020603050405020304" pitchFamily="18" charset="0"/>
              <a:ea typeface="Calibri" panose="020F0502020204030204" pitchFamily="34" charset="0"/>
            </a:endParaRPr>
          </a:p>
          <a:p>
            <a:pPr marL="342900" lvl="0" indent="-342900" algn="just">
              <a:lnSpc>
                <a:spcPct val="130000"/>
              </a:lnSpc>
              <a:spcAft>
                <a:spcPts val="300"/>
              </a:spcAft>
              <a:buFont typeface="Times New Roman" panose="02020603050405020304" pitchFamily="18" charset="0"/>
              <a:buChar char="-"/>
            </a:pPr>
            <a:r>
              <a:rPr lang="en-US" sz="3200" dirty="0" err="1">
                <a:effectLst/>
                <a:latin typeface="Times New Roman" panose="02020603050405020304" pitchFamily="18" charset="0"/>
                <a:ea typeface="Times New Roman" panose="02020603050405020304" pitchFamily="18" charset="0"/>
              </a:rPr>
              <a:t>Phát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triển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sản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phẩm</a:t>
            </a:r>
            <a:r>
              <a:rPr lang="en-US" sz="3200" dirty="0">
                <a:effectLst/>
                <a:latin typeface="Times New Roman" panose="02020603050405020304" pitchFamily="18" charset="0"/>
                <a:ea typeface="Times New Roman" panose="02020603050405020304" pitchFamily="18" charset="0"/>
              </a:rPr>
              <a:t> ở </a:t>
            </a:r>
            <a:r>
              <a:rPr lang="en-US" sz="3200" dirty="0" err="1">
                <a:effectLst/>
                <a:latin typeface="Times New Roman" panose="02020603050405020304" pitchFamily="18" charset="0"/>
                <a:ea typeface="Times New Roman" panose="02020603050405020304" pitchFamily="18" charset="0"/>
              </a:rPr>
              <a:t>nhiều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hệ</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điều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hành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khác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nhau</a:t>
            </a:r>
            <a:r>
              <a:rPr lang="en-US" sz="3200" dirty="0">
                <a:effectLst/>
                <a:latin typeface="Times New Roman" panose="02020603050405020304" pitchFamily="18" charset="0"/>
                <a:ea typeface="Times New Roman" panose="02020603050405020304" pitchFamily="18" charset="0"/>
              </a:rPr>
              <a:t>.</a:t>
            </a:r>
          </a:p>
          <a:p>
            <a:pPr marL="342900" lvl="0" indent="-342900" algn="just">
              <a:lnSpc>
                <a:spcPct val="130000"/>
              </a:lnSpc>
              <a:spcAft>
                <a:spcPts val="300"/>
              </a:spcAft>
              <a:buFont typeface="Times New Roman" panose="02020603050405020304" pitchFamily="18" charset="0"/>
              <a:buChar char="-"/>
            </a:pPr>
            <a:r>
              <a:rPr lang="en-US" sz="3200" dirty="0" err="1">
                <a:effectLst/>
                <a:latin typeface="Times New Roman" panose="02020603050405020304" pitchFamily="18" charset="0"/>
                <a:ea typeface="Times New Roman" panose="02020603050405020304" pitchFamily="18" charset="0"/>
              </a:rPr>
              <a:t>Từng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bước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bổ</a:t>
            </a:r>
            <a:r>
              <a:rPr lang="en-US" sz="3200" dirty="0">
                <a:effectLst/>
                <a:latin typeface="Times New Roman" panose="02020603050405020304" pitchFamily="18" charset="0"/>
                <a:ea typeface="Times New Roman" panose="02020603050405020304" pitchFamily="18" charset="0"/>
              </a:rPr>
              <a:t> sung </a:t>
            </a:r>
            <a:r>
              <a:rPr lang="en-US" sz="3200" dirty="0" err="1">
                <a:effectLst/>
                <a:latin typeface="Times New Roman" panose="02020603050405020304" pitchFamily="18" charset="0"/>
                <a:ea typeface="Times New Roman" panose="02020603050405020304" pitchFamily="18" charset="0"/>
              </a:rPr>
              <a:t>phát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triển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thêm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nhiều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câu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hỏi</a:t>
            </a:r>
            <a:r>
              <a:rPr lang="en-US" sz="3200" dirty="0">
                <a:effectLst/>
                <a:latin typeface="Times New Roman" panose="02020603050405020304" pitchFamily="18" charset="0"/>
                <a:ea typeface="Times New Roman" panose="02020603050405020304" pitchFamily="18" charset="0"/>
              </a:rPr>
              <a:t> ở </a:t>
            </a:r>
            <a:r>
              <a:rPr lang="en-US" sz="3200" dirty="0" err="1">
                <a:effectLst/>
                <a:latin typeface="Times New Roman" panose="02020603050405020304" pitchFamily="18" charset="0"/>
                <a:ea typeface="Times New Roman" panose="02020603050405020304" pitchFamily="18" charset="0"/>
              </a:rPr>
              <a:t>mức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độ</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phù</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hợp</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với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nhận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thức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và</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cầu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của</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học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sinh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của</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nhiều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nhà</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sách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khác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nhau</a:t>
            </a:r>
            <a:r>
              <a:rPr lang="en-US" sz="3200" dirty="0">
                <a:effectLst/>
                <a:latin typeface="Times New Roman" panose="02020603050405020304" pitchFamily="18" charset="0"/>
                <a:ea typeface="Times New Roman" panose="02020603050405020304" pitchFamily="18" charset="0"/>
              </a:rPr>
              <a:t>)</a:t>
            </a:r>
          </a:p>
          <a:p>
            <a:pPr marL="342900" lvl="0" indent="-342900" algn="just">
              <a:lnSpc>
                <a:spcPct val="130000"/>
              </a:lnSpc>
              <a:spcAft>
                <a:spcPts val="300"/>
              </a:spcAft>
              <a:buFont typeface="Times New Roman" panose="02020603050405020304" pitchFamily="18" charset="0"/>
              <a:buChar char="-"/>
            </a:pPr>
            <a:r>
              <a:rPr lang="en-US" sz="3200" dirty="0" err="1">
                <a:effectLst/>
                <a:latin typeface="Times New Roman" panose="02020603050405020304" pitchFamily="18" charset="0"/>
                <a:ea typeface="Times New Roman" panose="02020603050405020304" pitchFamily="18" charset="0"/>
              </a:rPr>
              <a:t>Tổng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hợp</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thêm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dữ</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liệu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cho</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phần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mềm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phát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triển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thêm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các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lĩnh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vực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khác</a:t>
            </a:r>
            <a:r>
              <a:rPr lang="en-US" sz="3200" dirty="0">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rPr>
              <a:t>ngoài</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môn</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Toán</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như</a:t>
            </a:r>
            <a:r>
              <a:rPr lang="en-US" sz="3200" dirty="0">
                <a:effectLst/>
                <a:latin typeface="Times New Roman" panose="02020603050405020304" pitchFamily="18" charset="0"/>
                <a:ea typeface="Calibri" panose="020F0502020204030204" pitchFamily="34" charset="0"/>
              </a:rPr>
              <a:t>: Khoa </a:t>
            </a:r>
            <a:r>
              <a:rPr lang="en-US" sz="3200" dirty="0" err="1">
                <a:effectLst/>
                <a:latin typeface="Times New Roman" panose="02020603050405020304" pitchFamily="18" charset="0"/>
                <a:ea typeface="Calibri" panose="020F0502020204030204" pitchFamily="34" charset="0"/>
              </a:rPr>
              <a:t>học</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tự</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nhiên</a:t>
            </a:r>
            <a:r>
              <a:rPr lang="en-US" sz="3200" dirty="0">
                <a:effectLst/>
                <a:latin typeface="Times New Roman" panose="02020603050405020304" pitchFamily="18" charset="0"/>
                <a:ea typeface="Calibri" panose="020F0502020204030204" pitchFamily="34" charset="0"/>
              </a:rPr>
              <a:t>, Tin </a:t>
            </a:r>
            <a:r>
              <a:rPr lang="en-US" sz="3200" dirty="0" err="1">
                <a:effectLst/>
                <a:latin typeface="Times New Roman" panose="02020603050405020304" pitchFamily="18" charset="0"/>
                <a:ea typeface="Calibri" panose="020F0502020204030204" pitchFamily="34" charset="0"/>
              </a:rPr>
              <a:t>học</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Ngữ</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văn</a:t>
            </a:r>
            <a:r>
              <a:rPr lang="en-US" sz="3200" dirty="0">
                <a:effectLst/>
                <a:latin typeface="Times New Roman" panose="02020603050405020304" pitchFamily="18" charset="0"/>
                <a:ea typeface="Calibri" panose="020F0502020204030204" pitchFamily="34" charset="0"/>
              </a:rPr>
              <a:t>,…</a:t>
            </a:r>
          </a:p>
          <a:p>
            <a:pPr marL="342900" lvl="0" indent="-342900" algn="just">
              <a:lnSpc>
                <a:spcPct val="130000"/>
              </a:lnSpc>
              <a:spcAft>
                <a:spcPts val="300"/>
              </a:spcAft>
              <a:buFont typeface="Times New Roman" panose="02020603050405020304" pitchFamily="18" charset="0"/>
              <a:buChar char="-"/>
            </a:pPr>
            <a:endParaRPr lang="en-US" sz="3200" dirty="0"/>
          </a:p>
        </p:txBody>
      </p:sp>
    </p:spTree>
    <p:extLst>
      <p:ext uri="{BB962C8B-B14F-4D97-AF65-F5344CB8AC3E}">
        <p14:creationId xmlns:p14="http://schemas.microsoft.com/office/powerpoint/2010/main" val="1643769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p:nvPr/>
        </p:nvGrpSpPr>
        <p:grpSpPr>
          <a:xfrm rot="15380181">
            <a:off x="3388949" y="-1003051"/>
            <a:ext cx="4786107" cy="7398932"/>
            <a:chOff x="1100490" y="0"/>
            <a:chExt cx="7448764" cy="6858000"/>
          </a:xfrm>
        </p:grpSpPr>
        <p:pic>
          <p:nvPicPr>
            <p:cNvPr id="4" name="图片 10"/>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100490" y="0"/>
              <a:ext cx="7448764" cy="6858000"/>
            </a:xfrm>
            <a:prstGeom prst="rect">
              <a:avLst/>
            </a:prstGeom>
          </p:spPr>
        </p:pic>
        <p:pic>
          <p:nvPicPr>
            <p:cNvPr id="5"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41678" y="320674"/>
              <a:ext cx="6548644" cy="6299199"/>
            </a:xfrm>
            <a:prstGeom prst="rect">
              <a:avLst/>
            </a:prstGeom>
            <a:effectLst>
              <a:innerShdw blurRad="114300">
                <a:prstClr val="black"/>
              </a:innerShdw>
            </a:effectLst>
          </p:spPr>
        </p:pic>
      </p:grpSp>
      <p:sp>
        <p:nvSpPr>
          <p:cNvPr id="6" name="文本框 15"/>
          <p:cNvSpPr txBox="1"/>
          <p:nvPr/>
        </p:nvSpPr>
        <p:spPr>
          <a:xfrm>
            <a:off x="3042226" y="1927880"/>
            <a:ext cx="5255015" cy="1938992"/>
          </a:xfrm>
          <a:prstGeom prst="rect">
            <a:avLst/>
          </a:prstGeom>
          <a:noFill/>
        </p:spPr>
        <p:txBody>
          <a:bodyPr wrap="square" rtlCol="0">
            <a:spAutoFit/>
          </a:bodyPr>
          <a:lstStyle/>
          <a:p>
            <a:pPr algn="ct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Xin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chân</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thành</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cảm</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ơn</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quý</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ban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giám</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khảo</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đã</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lắng</a:t>
            </a:r>
            <a:r>
              <a:rPr lang="en-US" altLang="zh-CN" sz="40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0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nghe</a:t>
            </a:r>
            <a:r>
              <a:rPr lang="en-US" altLang="zh-CN" sz="4000" b="1" dirty="0">
                <a:solidFill>
                  <a:srgbClr val="FF0000"/>
                </a:solidFill>
                <a:latin typeface="SVN-Wallington" panose="00000500000000000000" pitchFamily="2" charset="0"/>
                <a:ea typeface="华康海报体W12" panose="040B0C09000000000000" pitchFamily="81" charset="-122"/>
                <a:cs typeface="Times New Roman" pitchFamily="18" charset="0"/>
              </a:rPr>
              <a:t>!</a:t>
            </a:r>
            <a:endParaRPr lang="zh-CN" altLang="en-US" sz="4000" b="1" dirty="0">
              <a:solidFill>
                <a:srgbClr val="FF0000"/>
              </a:solidFill>
              <a:latin typeface="SVN-Wallington" panose="00000500000000000000" pitchFamily="2" charset="0"/>
              <a:ea typeface="华康海报体W12" panose="040B0C09000000000000" pitchFamily="81" charset="-122"/>
              <a:cs typeface="Times New Roman" pitchFamily="18" charset="0"/>
            </a:endParaRPr>
          </a:p>
        </p:txBody>
      </p:sp>
      <p:pic>
        <p:nvPicPr>
          <p:cNvPr id="7"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8035074" y="143886"/>
            <a:ext cx="1063853" cy="1355319"/>
          </a:xfrm>
          <a:prstGeom prst="rect">
            <a:avLst/>
          </a:prstGeom>
        </p:spPr>
      </p:pic>
      <p:pic>
        <p:nvPicPr>
          <p:cNvPr id="8" name="Picture 7"/>
          <p:cNvPicPr>
            <a:picLocks noChangeAspect="1"/>
          </p:cNvPicPr>
          <p:nvPr/>
        </p:nvPicPr>
        <p:blipFill>
          <a:blip r:embed="rId6"/>
          <a:stretch>
            <a:fillRect/>
          </a:stretch>
        </p:blipFill>
        <p:spPr>
          <a:xfrm>
            <a:off x="8745051" y="1775835"/>
            <a:ext cx="3853006" cy="4359018"/>
          </a:xfrm>
          <a:prstGeom prst="rect">
            <a:avLst/>
          </a:prstGeom>
        </p:spPr>
      </p:pic>
      <p:pic>
        <p:nvPicPr>
          <p:cNvPr id="10"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4915" y="4436379"/>
            <a:ext cx="3010466"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726324" y="886760"/>
            <a:ext cx="2687293" cy="1548203"/>
          </a:xfrm>
          <a:prstGeom prst="rect">
            <a:avLst/>
          </a:prstGeom>
        </p:spPr>
      </p:pic>
    </p:spTree>
    <p:extLst>
      <p:ext uri="{BB962C8B-B14F-4D97-AF65-F5344CB8AC3E}">
        <p14:creationId xmlns:p14="http://schemas.microsoft.com/office/powerpoint/2010/main" val="320844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42" presetClass="path" presetSubtype="0" fill="hold" nodeType="withEffect">
                                  <p:stCondLst>
                                    <p:cond delay="0"/>
                                  </p:stCondLst>
                                  <p:childTnLst>
                                    <p:animMotion origin="layout" path="M -0.12708 0.14745 L -0.07617 -0.04005 " pathEditMode="relative" rAng="0" ptsTypes="AA">
                                      <p:cBhvr>
                                        <p:cTn id="23" dur="750" fill="hold"/>
                                        <p:tgtEl>
                                          <p:spTgt spid="7"/>
                                        </p:tgtEl>
                                        <p:attrNameLst>
                                          <p:attrName>ppt_x</p:attrName>
                                          <p:attrName>ppt_y</p:attrName>
                                        </p:attrNameLst>
                                      </p:cBhvr>
                                      <p:rCtr x="2539" y="-9375"/>
                                    </p:animMotion>
                                  </p:childTnLst>
                                </p:cTn>
                              </p:par>
                            </p:childTnLst>
                          </p:cTn>
                        </p:par>
                        <p:par>
                          <p:cTn id="24" fill="hold">
                            <p:stCondLst>
                              <p:cond delay="2750"/>
                            </p:stCondLst>
                            <p:childTnLst>
                              <p:par>
                                <p:cTn id="25" presetID="45" presetClass="entr" presetSubtype="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ppt_w</p:attrName>
                                        </p:attrNameLst>
                                      </p:cBhvr>
                                      <p:tavLst>
                                        <p:tav tm="0" fmla="#ppt_w*sin(2.5*pi*$)">
                                          <p:val>
                                            <p:fltVal val="0"/>
                                          </p:val>
                                        </p:tav>
                                        <p:tav tm="100000">
                                          <p:val>
                                            <p:fltVal val="1"/>
                                          </p:val>
                                        </p:tav>
                                      </p:tavLst>
                                    </p:anim>
                                    <p:anim calcmode="lin" valueType="num">
                                      <p:cBhvr>
                                        <p:cTn id="29" dur="750" fill="hold"/>
                                        <p:tgtEl>
                                          <p:spTgt spid="6"/>
                                        </p:tgtEl>
                                        <p:attrNameLst>
                                          <p:attrName>ppt_h</p:attrName>
                                        </p:attrNameLst>
                                      </p:cBhvr>
                                      <p:tavLst>
                                        <p:tav tm="0">
                                          <p:val>
                                            <p:strVal val="#ppt_h"/>
                                          </p:val>
                                        </p:tav>
                                        <p:tav tm="100000">
                                          <p:val>
                                            <p:strVal val="#ppt_h"/>
                                          </p:val>
                                        </p:tav>
                                      </p:tavLst>
                                    </p:anim>
                                  </p:childTnLst>
                                </p:cTn>
                              </p:par>
                              <p:par>
                                <p:cTn id="30" presetID="6" presetClass="emph" presetSubtype="0" fill="hold" grpId="1" nodeType="withEffect">
                                  <p:stCondLst>
                                    <p:cond delay="0"/>
                                  </p:stCondLst>
                                  <p:iterate type="lt">
                                    <p:tmPct val="10000"/>
                                  </p:iterate>
                                  <p:childTnLst>
                                    <p:animScale>
                                      <p:cBhvr>
                                        <p:cTn id="31" dur="300" fill="hold"/>
                                        <p:tgtEl>
                                          <p:spTgt spid="6"/>
                                        </p:tgtEl>
                                      </p:cBhvr>
                                      <p:by x="500000" y="500000"/>
                                    </p:animScale>
                                  </p:childTnLst>
                                </p:cTn>
                              </p:par>
                              <p:par>
                                <p:cTn id="32" presetID="6" presetClass="emph" presetSubtype="0" fill="hold" grpId="2" nodeType="withEffect">
                                  <p:stCondLst>
                                    <p:cond delay="0"/>
                                  </p:stCondLst>
                                  <p:iterate type="lt">
                                    <p:tmPct val="10000"/>
                                  </p:iterate>
                                  <p:childTnLst>
                                    <p:animScale>
                                      <p:cBhvr>
                                        <p:cTn id="33" dur="750" fill="hold"/>
                                        <p:tgtEl>
                                          <p:spTgt spid="6"/>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 name="PRESENTER_SHAPEINFO" val="&lt;ThreeDShapeInfo&gt;&lt;uuid val=&quot;{3D7EC8AD-BAC5-4A6D-9333-54BDCE5D156B}&quot;/&gt;&lt;isInvalidForFieldText val=&quot;0&quot;/&gt;&lt;Image&gt;&lt;filename val=&quot;C:\Users\thtru\AppData\Local\Temp\PR\data\asimages\{3D7EC8AD-BAC5-4A6D-9333-54BDCE5D156B}_1.png&quot;/&gt;&lt;left val=&quot;59&quot;/&gt;&lt;top val=&quot;7&quot;/&gt;&lt;width val=&quot;588&quot;/&gt;&lt;height val=&quot;37&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4127</TotalTime>
  <Words>630</Words>
  <Application>Microsoft Office PowerPoint</Application>
  <PresentationFormat>Widescreen</PresentationFormat>
  <Paragraphs>28</Paragraphs>
  <Slides>9</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Calibri</vt:lpstr>
      <vt:lpstr>Calibri Light</vt:lpstr>
      <vt:lpstr>SVN-Wallington</vt:lpstr>
      <vt:lpstr>Times New Roman</vt:lpstr>
      <vt:lpstr>Office Theme</vt:lpstr>
      <vt:lpstr>Bitmap Image</vt:lpstr>
      <vt:lpstr>PowerPoint Presentation</vt:lpstr>
      <vt:lpstr>PowerPoint Presentation</vt:lpstr>
      <vt:lpstr>  - Thống kê – Xác suất là một trong ba mạch kiến thức quan trọng của chương trình giáo dục phổ thông môn Toán 2018, được xây dựng đồng nhất và nâng cao dần từ lớp 2 đến lớp 12. Chính vì lẽ đó các công cụ, dụng cụ học tập đi kèm với môn học là không thể thiếu như: Tung đồng xu, rút thẻ học, tung xúc xắc, vòng quay, …  Vì là chương trình mới nên các dụng cụ hỗ trợ học tập cho chương Thống kê – Xác suất dành cho các học sinh còn chưa nhiều. Trải qua hai năm học trải nghiệm lớp 6 , lớp 7 và năm nay là lớp 8, trong các giờ học Xác suất thống kê, trong một tiết học có thể sử dụng rất nhiều dụng cụ như: Thẻ bài, đồng xu, xúc xắc,… rất cồng kềnh và nhiều bạn phải đợi các bạn khác làm thực hành xong mới tới lượt mình vì dụng cụ ít và chi phí mua rất đắt đỏ.  Chính vì thế chúng em nảy ra ý tưởng tạo một phần mềm có tích hợp rất nhiều các công cụ ảo như: Xúc xắc, đồng xu, rút thẻ, vòng quay, bộ câu hỏi trắc nghiệm toán học lớp 6, lớp 7, lớp 8 để giúp việc học Môn Toán ở nên dễ dàng và thú vị hơn.   </vt:lpstr>
      <vt:lpstr>PowerPoint Presentation</vt:lpstr>
      <vt:lpstr>CHẠY PHẦN MỀM</vt:lpstr>
      <vt:lpstr>PowerPoint Presentation</vt:lpstr>
      <vt:lpstr>Phần mềm áp dụng với các bạn học sinh lớp 6 trường THCS … với môn Toán của sách Kết nối tri thức với cuộc sống.</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Hoàng Thị Phương</cp:lastModifiedBy>
  <cp:revision>152</cp:revision>
  <dcterms:created xsi:type="dcterms:W3CDTF">2021-11-26T02:17:13Z</dcterms:created>
  <dcterms:modified xsi:type="dcterms:W3CDTF">2023-11-03T01:48:24Z</dcterms:modified>
</cp:coreProperties>
</file>