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97" r:id="rId2"/>
    <p:sldId id="298" r:id="rId3"/>
    <p:sldId id="277" r:id="rId4"/>
    <p:sldId id="279" r:id="rId5"/>
    <p:sldId id="257" r:id="rId6"/>
    <p:sldId id="258" r:id="rId7"/>
    <p:sldId id="259" r:id="rId8"/>
    <p:sldId id="260" r:id="rId9"/>
    <p:sldId id="261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1" r:id="rId23"/>
    <p:sldId id="282" r:id="rId24"/>
    <p:sldId id="283" r:id="rId25"/>
    <p:sldId id="284" r:id="rId26"/>
    <p:sldId id="287" r:id="rId27"/>
    <p:sldId id="288" r:id="rId28"/>
    <p:sldId id="289" r:id="rId29"/>
    <p:sldId id="290" r:id="rId30"/>
    <p:sldId id="292" r:id="rId31"/>
    <p:sldId id="291" r:id="rId32"/>
    <p:sldId id="293" r:id="rId33"/>
    <p:sldId id="294" r:id="rId34"/>
    <p:sldId id="295" r:id="rId35"/>
    <p:sldId id="299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672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F6FF1-EE8D-41F9-B52F-D8A87C03E0EF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1D16A3-717F-4401-B5BD-B81B8FF27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424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1D16A3-717F-4401-B5BD-B81B8FF27D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254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D16A3-717F-4401-B5BD-B81B8FF27D3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26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DB4D47-D306-4763-8C06-346C61454F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E776764-6176-463B-B16F-6CFFAA3939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A8278CF-00DC-42B1-BDBB-806EB9B9F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E1ED5E5-F5AA-4ED6-8F5D-43FE4C2B6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A58468B-1EED-4530-AF18-CF1ED6569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70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5C59A8-F026-418D-9927-2DCE52C60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70C38BA-07DE-4C51-BC80-6E4B1F68EF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7871AE-BB10-4C22-9ABA-5D9EF496D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E601303-EF2F-4FFE-A397-F713A653C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30A5387-ED3C-4B51-86AB-2986FEC84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998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340B10E-4771-4FCA-91C8-4AA8353DAC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91DB6AB-ABDC-48B0-B6C4-FA3A9299B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9878DB3-48C3-44FB-88C4-AD8A2B8F4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E7234A4-152E-44D9-A051-3236FDF3F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713092-8A3B-4926-91B4-84D65B307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102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D251E1-36C7-4C3C-B7C7-EC1B260BE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801B59-1B8C-429F-8489-0E02C4A6F8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A89FC8-D535-4315-8E5D-F14BB1A8D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F6B043-BC25-4AE8-97A0-0F6034AAF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968DE05-E40B-4FCF-B152-858739D03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08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AB8AC6-E79F-460B-8A58-E47AAEF3F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D3DE0B-D9F9-4731-B53B-A71EB9EFDD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7A822DB-D149-4C03-8B04-DBDEC4DED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0B5443E-D2BA-4022-BF06-6B11C2E4A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0EA8177-7D0D-4740-A1D9-6730A5562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52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B6F7A2-6FBB-4A92-95DB-9E4F41FF8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3BDC5B-C095-47B4-830C-F17D87EDC8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A53BE1E-B46D-42FF-AAE1-DA20A5F42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BA55E74-E258-49A6-BE58-8981B8427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25E7104-132B-412E-92E2-230752DB1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1C9C891-F931-46B3-90EA-82F1D419A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956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BC0D183-7E63-4B62-B44C-9A7AFFE4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EEC455C-2B03-499C-9AC5-6AD8F79FE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1652AC5-C6C2-4AE5-AB4A-030577711E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6B144AF-63F7-4CB5-8033-64CDE0CD42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F7CF7BA-A3E3-4127-B339-663D64FDA0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DAAE99B-413A-4419-957F-505A9335F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DAE541B-0675-409C-9435-AA76A8C7E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7BAAD58-307A-4E0B-988E-A8CE1B4AD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659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169BA3-6959-423B-9414-3215E33DF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3097298-5546-436B-9DA5-0B2843F17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B6CA1B5-C774-4196-A7B4-9A26BF0FC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6E2E8D6-AF01-40B8-825C-5B5169604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61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F460CC1-60BB-4C3E-A7A2-2383B45B6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0AC4ADF-3624-4C6B-B846-2B234B61D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5358486-FE5F-4E12-9ABC-BCC4E7C79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1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845252-F7C2-4C92-9E3A-3079F31D3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76C207-6366-4ABA-9292-D5829BBF9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ABED909-BD98-40DD-B2EC-F527C646F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B5EDDF1-A92D-4831-9503-A95E59728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CD32A34-64E8-4F5B-BD3C-471A5C34B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966BD3F-340D-459F-9512-692667C4D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082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097D073-556C-4442-B347-40B97B72A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DAA60CA-A61D-4593-823E-C9191FF34B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77EFF72-B7F4-480C-8F26-DE7CA3C0C5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05D3D34-B852-4F2E-ADE3-C903562CB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BC08936-402B-4FD6-8FB2-3BC2D61BA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6BA5D9B-5ACD-49D9-9E03-6A01D3E7A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51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3F26E9EC-A0FC-4C81-B88C-519221C69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4A1CAF2-ADF5-4219-8821-DBFB9035F1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1EE7F2F-4834-4985-BE4D-50F86B009B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2DABB-7381-4A02-BF78-EB88684FA1B3}" type="datetimeFigureOut">
              <a:rPr lang="en-US" smtClean="0"/>
              <a:t>7/2/2022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2F19865-CF4D-4C41-B106-A7C408B42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C1ED1C2-1374-43C0-AEAE-17241FEA5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B3464-ADA3-464F-AED6-77B136D35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0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image" Target="../media/image5.gif"/><Relationship Id="rId3" Type="http://schemas.openxmlformats.org/officeDocument/2006/relationships/slideLayout" Target="../slideLayouts/slideLayout2.xml"/><Relationship Id="rId7" Type="http://schemas.openxmlformats.org/officeDocument/2006/relationships/slide" Target="slide29.xml"/><Relationship Id="rId12" Type="http://schemas.openxmlformats.org/officeDocument/2006/relationships/slide" Target="slide34.xml"/><Relationship Id="rId2" Type="http://schemas.openxmlformats.org/officeDocument/2006/relationships/audio" Target="../media/media1.wav"/><Relationship Id="rId16" Type="http://schemas.openxmlformats.org/officeDocument/2006/relationships/image" Target="../media/image8.png"/><Relationship Id="rId1" Type="http://schemas.microsoft.com/office/2007/relationships/media" Target="../media/media1.wav"/><Relationship Id="rId6" Type="http://schemas.openxmlformats.org/officeDocument/2006/relationships/slide" Target="slide28.xml"/><Relationship Id="rId11" Type="http://schemas.openxmlformats.org/officeDocument/2006/relationships/slide" Target="slide33.xml"/><Relationship Id="rId5" Type="http://schemas.openxmlformats.org/officeDocument/2006/relationships/slide" Target="slide27.xml"/><Relationship Id="rId15" Type="http://schemas.openxmlformats.org/officeDocument/2006/relationships/image" Target="../media/image7.gif"/><Relationship Id="rId10" Type="http://schemas.openxmlformats.org/officeDocument/2006/relationships/slide" Target="slide32.xml"/><Relationship Id="rId4" Type="http://schemas.openxmlformats.org/officeDocument/2006/relationships/image" Target="../media/image4.png"/><Relationship Id="rId9" Type="http://schemas.openxmlformats.org/officeDocument/2006/relationships/slide" Target="slide31.xml"/><Relationship Id="rId14" Type="http://schemas.openxmlformats.org/officeDocument/2006/relationships/image" Target="../media/image6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16.xml"/><Relationship Id="rId26" Type="http://schemas.openxmlformats.org/officeDocument/2006/relationships/slide" Target="slide24.xml"/><Relationship Id="rId3" Type="http://schemas.openxmlformats.org/officeDocument/2006/relationships/image" Target="../media/image2.png"/><Relationship Id="rId21" Type="http://schemas.openxmlformats.org/officeDocument/2006/relationships/slide" Target="slide19.xml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5" Type="http://schemas.openxmlformats.org/officeDocument/2006/relationships/slide" Target="slide23.xml"/><Relationship Id="rId2" Type="http://schemas.openxmlformats.org/officeDocument/2006/relationships/notesSlide" Target="../notesSlides/notesSlide1.xml"/><Relationship Id="rId16" Type="http://schemas.openxmlformats.org/officeDocument/2006/relationships/slide" Target="slide14.xml"/><Relationship Id="rId20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slide" Target="slide9.xml"/><Relationship Id="rId24" Type="http://schemas.openxmlformats.org/officeDocument/2006/relationships/slide" Target="slide22.xml"/><Relationship Id="rId5" Type="http://schemas.openxmlformats.org/officeDocument/2006/relationships/image" Target="../media/image3.png"/><Relationship Id="rId15" Type="http://schemas.openxmlformats.org/officeDocument/2006/relationships/slide" Target="slide13.xml"/><Relationship Id="rId23" Type="http://schemas.openxmlformats.org/officeDocument/2006/relationships/slide" Target="slide21.xml"/><Relationship Id="rId10" Type="http://schemas.openxmlformats.org/officeDocument/2006/relationships/slide" Target="slide8.xml"/><Relationship Id="rId19" Type="http://schemas.openxmlformats.org/officeDocument/2006/relationships/slide" Target="slide17.xml"/><Relationship Id="rId4" Type="http://schemas.microsoft.com/office/2007/relationships/hdphoto" Target="../media/hdphoto1.wdp"/><Relationship Id="rId9" Type="http://schemas.openxmlformats.org/officeDocument/2006/relationships/slide" Target="slide7.xml"/><Relationship Id="rId14" Type="http://schemas.openxmlformats.org/officeDocument/2006/relationships/slide" Target="slide12.xml"/><Relationship Id="rId22" Type="http://schemas.openxmlformats.org/officeDocument/2006/relationships/slide" Target="slide20.xml"/><Relationship Id="rId27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1089C74-E636-4754-940C-3DB51848CE9C}"/>
              </a:ext>
            </a:extLst>
          </p:cNvPr>
          <p:cNvSpPr/>
          <p:nvPr/>
        </p:nvSpPr>
        <p:spPr>
          <a:xfrm>
            <a:off x="3091419" y="269855"/>
            <a:ext cx="616918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  <a:p>
            <a:pPr algn="ctr"/>
            <a:r>
              <a:rPr lang="en-US" sz="6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CHĂN NUÔI</a:t>
            </a:r>
            <a:endParaRPr lang="en-US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222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3959" y="168613"/>
            <a:ext cx="11387845" cy="50843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1600"/>
              </a:spcBef>
            </a:pPr>
            <a:r>
              <a:rPr lang="en-US" sz="3333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333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Cho con non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chuồng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ráo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sữa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sớm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Con non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sữa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sớm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Cho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051689" y="5564221"/>
            <a:ext cx="8263135" cy="1128291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Right Arrow 14">
            <a:hlinkClick r:id="rId6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4631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0714" y="373820"/>
            <a:ext cx="11387848" cy="467483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1600"/>
              </a:spcBef>
            </a:pPr>
            <a:r>
              <a:rPr lang="en-US" sz="3467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đực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467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Chuồng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rãi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ráo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xuyên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051689" y="5317787"/>
            <a:ext cx="8263135" cy="1280164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2768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8809" y="344638"/>
            <a:ext cx="11258144" cy="473968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1600"/>
              </a:spcBef>
            </a:pPr>
            <a:r>
              <a:rPr lang="en-US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số biểu hiện bệnh của vật nuôi trong là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                                             B.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chậm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chạp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                                  D.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spcBef>
                <a:spcPts val="1600"/>
              </a:spcBef>
              <a:buAutoNum type="alphaUcPeriod"/>
            </a:pPr>
            <a:endParaRPr lang="en-US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64433" y="5447490"/>
            <a:ext cx="8263135" cy="1150461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1606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9106" y="344637"/>
            <a:ext cx="11465668" cy="446731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1600"/>
              </a:spcBef>
            </a:pPr>
            <a:r>
              <a:rPr lang="en-US" sz="3733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733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Do vi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Do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Do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vi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Do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051687" y="5291847"/>
            <a:ext cx="8263135" cy="1293133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68444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9107" y="344638"/>
            <a:ext cx="11504579" cy="457107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1600"/>
              </a:spcBef>
            </a:pPr>
            <a:r>
              <a:rPr lang="en-US" sz="3733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10.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endParaRPr lang="en-US" sz="3733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 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964433" y="5408579"/>
            <a:ext cx="8263135" cy="1289429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41596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9897" y="181583"/>
            <a:ext cx="11361907" cy="473412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733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Phẫu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tiêm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phẫu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cúng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cúng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indent="-742950">
              <a:buAutoNum type="alphaUcPeriod"/>
            </a:pPr>
            <a:endParaRPr lang="en-US" sz="3733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64431" y="5328043"/>
            <a:ext cx="8263135" cy="1332044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52738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8562" y="313139"/>
            <a:ext cx="11374877" cy="460998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733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Chuồng nuôi gà thịt phải đảm bảo yêu cầu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lùa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ráo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măng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lót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chuồng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964433" y="5373439"/>
            <a:ext cx="8263135" cy="1241252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82494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2103" y="344637"/>
            <a:ext cx="11430000" cy="462295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733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endParaRPr lang="en-US" sz="3733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2           </a:t>
            </a: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3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4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5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051687" y="5486400"/>
            <a:ext cx="8263135" cy="1211608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98824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5840" y="344638"/>
            <a:ext cx="11361905" cy="481750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1600"/>
              </a:spcBef>
            </a:pPr>
            <a:r>
              <a:rPr lang="en-US" sz="3733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14.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Khi dùng thuốc phòng trị bệnh cho gà cần tuân thủ nguyên tắc</a:t>
            </a:r>
            <a:endParaRPr lang="en-US" sz="3733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964433" y="5525312"/>
            <a:ext cx="8263135" cy="1172697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19886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80774" y="288832"/>
            <a:ext cx="11361907" cy="489532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1600"/>
              </a:spcBef>
            </a:pP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 </a:t>
            </a:r>
            <a:r>
              <a:rPr lang="vi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Ưu điểm của nuôi thả tự do là</a:t>
            </a:r>
            <a:r>
              <a:rPr lang="vi-V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Ă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thức ăn do người cung 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ăng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suất 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ận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dụng được nguồn thức ăn tự 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iểm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soát được dịch 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600"/>
              </a:spcBef>
            </a:pP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71328" y="5453259"/>
            <a:ext cx="8263135" cy="1044476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9918165" y="5552375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04252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599" cy="616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34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0774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7472" y="308951"/>
            <a:ext cx="11297056" cy="500333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733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vi-VN" sz="4000" b="1" dirty="0">
                <a:latin typeface="+mj-lt"/>
              </a:rPr>
              <a:t>Nhược điểm của nuôi thả tự do là</a:t>
            </a:r>
            <a:r>
              <a:rPr lang="vi-VN" sz="4000" b="1" dirty="0" smtClean="0">
                <a:latin typeface="+mj-lt"/>
              </a:rPr>
              <a:t>:</a:t>
            </a:r>
            <a:endParaRPr lang="en-US" sz="4000" b="1" dirty="0" smtClean="0">
              <a:latin typeface="+mj-lt"/>
            </a:endParaRPr>
          </a:p>
          <a:p>
            <a:pPr lvl="0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4000" dirty="0" smtClean="0">
                <a:latin typeface="+mj-lt"/>
              </a:rPr>
              <a:t>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thức ăn do người cung cấp                                                                   B.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ăng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suất cao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ức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đầu tư cao                                                                                          D. Khó kiểm soát được dịch bệnh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64432" y="5546755"/>
            <a:ext cx="8263135" cy="1237548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45604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2077" y="344638"/>
            <a:ext cx="11297055" cy="473968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733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17.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		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051687" y="5622958"/>
            <a:ext cx="8263135" cy="1044476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40506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2077" y="344638"/>
            <a:ext cx="11297055" cy="473968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733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18.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lphaUcPeriod"/>
            </a:pP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			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051687" y="5622958"/>
            <a:ext cx="8263135" cy="1044476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81932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5009" y="0"/>
            <a:ext cx="11414124" cy="562295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19. 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Cần phải chông đèn cho gà con mới nở vì: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thân nhiệt chưa ổn 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Do gà con cần ánh 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hệ tiêu hóa chưa ổn 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Do hệ miễn dịch chưa 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051687" y="5622958"/>
            <a:ext cx="8263135" cy="1044476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68027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2077" y="344638"/>
            <a:ext cx="11297055" cy="473968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733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20. </a:t>
            </a:r>
            <a:r>
              <a:rPr lang="vi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Bò bị gãy chân là do tác </a:t>
            </a:r>
            <a:r>
              <a:rPr lang="vi-V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nhân: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học              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Lí học                      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C.Hóa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học             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Sinh học     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051687" y="5622958"/>
            <a:ext cx="8263135" cy="1044476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4126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2077" y="344638"/>
            <a:ext cx="11297055" cy="473968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733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21. </a:t>
            </a:r>
            <a:r>
              <a:rPr lang="vi-V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mấy tác nhân gây bệnh cho vật nuôi?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                                             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3                                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4                      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vi-V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5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051687" y="5622958"/>
            <a:ext cx="8263135" cy="1044476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93078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825983" y="323960"/>
            <a:ext cx="5042125" cy="5036855"/>
            <a:chOff x="5425622" y="113954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113954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6928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7" y="2184872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6" y="1266361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8947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63528" y="3382363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9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6" y="449299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4" y="4485091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smtClean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342309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3200" b="1" dirty="0" smtClean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9287691" y="5878286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5" action="ppaction://hlinksldjump"/>
          </p:cNvPr>
          <p:cNvSpPr/>
          <p:nvPr/>
        </p:nvSpPr>
        <p:spPr>
          <a:xfrm>
            <a:off x="857805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6" action="ppaction://hlinksldjump"/>
          </p:cNvPr>
          <p:cNvSpPr/>
          <p:nvPr/>
        </p:nvSpPr>
        <p:spPr>
          <a:xfrm>
            <a:off x="2355722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7" action="ppaction://hlinksldjump"/>
          </p:cNvPr>
          <p:cNvSpPr/>
          <p:nvPr/>
        </p:nvSpPr>
        <p:spPr>
          <a:xfrm>
            <a:off x="3853638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8" action="ppaction://hlinksldjump"/>
          </p:cNvPr>
          <p:cNvSpPr/>
          <p:nvPr/>
        </p:nvSpPr>
        <p:spPr>
          <a:xfrm>
            <a:off x="858563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>
            <a:hlinkClick r:id="rId9" action="ppaction://hlinksldjump"/>
          </p:cNvPr>
          <p:cNvSpPr/>
          <p:nvPr/>
        </p:nvSpPr>
        <p:spPr>
          <a:xfrm>
            <a:off x="2356480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ounded Rectangle 36">
            <a:hlinkClick r:id="rId10" action="ppaction://hlinksldjump"/>
          </p:cNvPr>
          <p:cNvSpPr/>
          <p:nvPr/>
        </p:nvSpPr>
        <p:spPr>
          <a:xfrm>
            <a:off x="3854396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ounded Rectangle 37">
            <a:hlinkClick r:id="rId11" action="ppaction://hlinksldjump"/>
          </p:cNvPr>
          <p:cNvSpPr/>
          <p:nvPr/>
        </p:nvSpPr>
        <p:spPr>
          <a:xfrm>
            <a:off x="859321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ounded Rectangle 38">
            <a:hlinkClick r:id="rId12" action="ppaction://hlinksldjump"/>
          </p:cNvPr>
          <p:cNvSpPr/>
          <p:nvPr/>
        </p:nvSpPr>
        <p:spPr>
          <a:xfrm>
            <a:off x="2357238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ounded Rectangle 39">
            <a:hlinkClick r:id="" action="ppaction://noaction"/>
          </p:cNvPr>
          <p:cNvSpPr/>
          <p:nvPr/>
        </p:nvSpPr>
        <p:spPr>
          <a:xfrm>
            <a:off x="3855154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02426" y="95110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2"/>
            <a:ext cx="495300" cy="4381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0" y="680278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0" y="478508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52" y="2255676"/>
            <a:ext cx="1354214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1351621" y="2586449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99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2.59259E-6 L 1.25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A04245-C58C-44D7-9853-7C94E87E5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E873E8-C778-465A-ACEC-FD6CF42EB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C63D3847-8718-4E1A-A15B-022B972FCDAE}"/>
              </a:ext>
            </a:extLst>
          </p:cNvPr>
          <p:cNvSpPr/>
          <p:nvPr/>
        </p:nvSpPr>
        <p:spPr>
          <a:xfrm>
            <a:off x="525780" y="274320"/>
            <a:ext cx="11121390" cy="133074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5A568100-9A8D-495D-80D4-87268D28A38F}"/>
              </a:ext>
            </a:extLst>
          </p:cNvPr>
          <p:cNvSpPr/>
          <p:nvPr/>
        </p:nvSpPr>
        <p:spPr>
          <a:xfrm>
            <a:off x="838200" y="2159541"/>
            <a:ext cx="10515600" cy="415236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Tiêm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đầy đủ các loại vacxin nhằm tăng cường sức đề </a:t>
            </a:r>
            <a:r>
              <a:rPr lang="vi-V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 sóc tốt, cho ăn đầy đủ giúp vật nuôi có sức khỏe </a:t>
            </a:r>
            <a:r>
              <a:rPr lang="vi-V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 sinh chuồng trại nhằm diệt trừ mầm móng gây </a:t>
            </a:r>
            <a:r>
              <a:rPr lang="vi-V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Tách riêng vật nuôi ốm với vật nuôi bị bệnh để tránh lây </a:t>
            </a:r>
            <a:r>
              <a:rPr lang="vi-V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ction Button: Go Home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144A0DB5-B0E5-4013-BE07-7AA0AF0BA44E}"/>
              </a:ext>
            </a:extLst>
          </p:cNvPr>
          <p:cNvSpPr/>
          <p:nvPr/>
        </p:nvSpPr>
        <p:spPr>
          <a:xfrm>
            <a:off x="11247120" y="5646420"/>
            <a:ext cx="944880" cy="84645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7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A04245-C58C-44D7-9853-7C94E87E5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E873E8-C778-465A-ACEC-FD6CF42EB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C63D3847-8718-4E1A-A15B-022B972FCDAE}"/>
              </a:ext>
            </a:extLst>
          </p:cNvPr>
          <p:cNvSpPr/>
          <p:nvPr/>
        </p:nvSpPr>
        <p:spPr>
          <a:xfrm>
            <a:off x="525780" y="274320"/>
            <a:ext cx="11121390" cy="216027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Cho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5A568100-9A8D-495D-80D4-87268D28A38F}"/>
              </a:ext>
            </a:extLst>
          </p:cNvPr>
          <p:cNvSpPr/>
          <p:nvPr/>
        </p:nvSpPr>
        <p:spPr>
          <a:xfrm>
            <a:off x="838200" y="3018155"/>
            <a:ext cx="10611255" cy="347472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600" dirty="0"/>
              <a:t> </a:t>
            </a:r>
            <a:endParaRPr lang="en-US" sz="3600" dirty="0" smtClean="0"/>
          </a:p>
          <a:p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Chuồng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chuồng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vaccine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ction Button: Go Home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144A0DB5-B0E5-4013-BE07-7AA0AF0BA44E}"/>
              </a:ext>
            </a:extLst>
          </p:cNvPr>
          <p:cNvSpPr/>
          <p:nvPr/>
        </p:nvSpPr>
        <p:spPr>
          <a:xfrm>
            <a:off x="11247120" y="5646420"/>
            <a:ext cx="944880" cy="84645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9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A04245-C58C-44D7-9853-7C94E87E5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E873E8-C778-465A-ACEC-FD6CF42EB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C63D3847-8718-4E1A-A15B-022B972FCDAE}"/>
              </a:ext>
            </a:extLst>
          </p:cNvPr>
          <p:cNvSpPr/>
          <p:nvPr/>
        </p:nvSpPr>
        <p:spPr>
          <a:xfrm>
            <a:off x="525780" y="274320"/>
            <a:ext cx="11121390" cy="216027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ngành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5A568100-9A8D-495D-80D4-87268D28A38F}"/>
              </a:ext>
            </a:extLst>
          </p:cNvPr>
          <p:cNvSpPr/>
          <p:nvPr/>
        </p:nvSpPr>
        <p:spPr>
          <a:xfrm>
            <a:off x="838200" y="3018155"/>
            <a:ext cx="10515600" cy="347472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phổ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do: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mỉ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Action Button: Go Home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144A0DB5-B0E5-4013-BE07-7AA0AF0BA44E}"/>
              </a:ext>
            </a:extLst>
          </p:cNvPr>
          <p:cNvSpPr/>
          <p:nvPr/>
        </p:nvSpPr>
        <p:spPr>
          <a:xfrm>
            <a:off x="11247120" y="5646420"/>
            <a:ext cx="944880" cy="84645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4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31800" y="667658"/>
            <a:ext cx="11219213" cy="5517425"/>
          </a:xfrm>
          <a:prstGeom prst="rect">
            <a:avLst/>
          </a:prstGeom>
          <a:solidFill>
            <a:schemeClr val="accent5">
              <a:lumMod val="50000"/>
              <a:alpha val="89000"/>
            </a:scheme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</a:t>
            </a:r>
          </a:p>
          <a:p>
            <a:pPr marL="609585" indent="-609585">
              <a:buFont typeface="Wingdings" panose="05000000000000000000" pitchFamily="2" charset="2"/>
              <a:buChar char="Ø"/>
            </a:pP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endParaRPr lang="en-US" sz="3733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585" indent="-609585">
              <a:buFont typeface="Wingdings" panose="05000000000000000000" pitchFamily="2" charset="2"/>
              <a:buChar char="Ø"/>
            </a:pP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kỳ</a:t>
            </a:r>
            <a:endParaRPr lang="en-US" sz="3733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585" indent="-609585">
              <a:buFont typeface="Wingdings" panose="05000000000000000000" pitchFamily="2" charset="2"/>
              <a:buChar char="Ø"/>
            </a:pP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733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733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(1điểm/</a:t>
            </a:r>
            <a:r>
              <a:rPr lang="en-US" sz="3733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733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733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585" indent="-609585">
              <a:buFont typeface="Wingdings" panose="05000000000000000000" pitchFamily="2" charset="2"/>
              <a:buChar char="Ø"/>
            </a:pP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GV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733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733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733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endParaRPr lang="en-US" sz="3733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" y="530142"/>
            <a:ext cx="1006324" cy="5772239"/>
            <a:chOff x="1322576" y="181189"/>
            <a:chExt cx="387790" cy="2666783"/>
          </a:xfrm>
        </p:grpSpPr>
        <p:grpSp>
          <p:nvGrpSpPr>
            <p:cNvPr id="8" name="Group 7"/>
            <p:cNvGrpSpPr/>
            <p:nvPr/>
          </p:nvGrpSpPr>
          <p:grpSpPr>
            <a:xfrm>
              <a:off x="1322576" y="1379570"/>
              <a:ext cx="286946" cy="286946"/>
              <a:chOff x="505017" y="3662327"/>
              <a:chExt cx="286946" cy="286946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505017" y="3662327"/>
                <a:ext cx="286946" cy="286946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  <a:effectLst>
                <a:glow rad="127000">
                  <a:srgbClr val="008CF5"/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587032" y="3741662"/>
                <a:ext cx="122915" cy="122915"/>
              </a:xfrm>
              <a:prstGeom prst="ellipse">
                <a:avLst/>
              </a:prstGeom>
              <a:solidFill>
                <a:srgbClr val="008C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9" name="Left Bracket 8"/>
            <p:cNvSpPr/>
            <p:nvPr/>
          </p:nvSpPr>
          <p:spPr>
            <a:xfrm>
              <a:off x="1461286" y="181189"/>
              <a:ext cx="249080" cy="2666783"/>
            </a:xfrm>
            <a:prstGeom prst="leftBracket">
              <a:avLst/>
            </a:prstGeom>
            <a:ln w="38100">
              <a:solidFill>
                <a:srgbClr val="008CF5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Left Bracket 11"/>
          <p:cNvSpPr/>
          <p:nvPr/>
        </p:nvSpPr>
        <p:spPr>
          <a:xfrm flipH="1">
            <a:off x="11510598" y="542657"/>
            <a:ext cx="320721" cy="5772239"/>
          </a:xfrm>
          <a:prstGeom prst="leftBracket">
            <a:avLst/>
          </a:prstGeom>
          <a:ln w="38100">
            <a:solidFill>
              <a:srgbClr val="008CF5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9756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A04245-C58C-44D7-9853-7C94E87E5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E873E8-C778-465A-ACEC-FD6CF42EB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C63D3847-8718-4E1A-A15B-022B972FCDAE}"/>
              </a:ext>
            </a:extLst>
          </p:cNvPr>
          <p:cNvSpPr/>
          <p:nvPr/>
        </p:nvSpPr>
        <p:spPr>
          <a:xfrm>
            <a:off x="735330" y="261620"/>
            <a:ext cx="11121390" cy="216027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nay,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GB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5A568100-9A8D-495D-80D4-87268D28A38F}"/>
              </a:ext>
            </a:extLst>
          </p:cNvPr>
          <p:cNvSpPr/>
          <p:nvPr/>
        </p:nvSpPr>
        <p:spPr>
          <a:xfrm>
            <a:off x="838200" y="3018155"/>
            <a:ext cx="10515600" cy="3752296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GB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GB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ý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GB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GB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đốt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(biogas). 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nhiễm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GB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GB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ction Button: Go Home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144A0DB5-B0E5-4013-BE07-7AA0AF0BA44E}"/>
              </a:ext>
            </a:extLst>
          </p:cNvPr>
          <p:cNvSpPr/>
          <p:nvPr/>
        </p:nvSpPr>
        <p:spPr>
          <a:xfrm>
            <a:off x="11247120" y="5646420"/>
            <a:ext cx="944880" cy="84645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95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A04245-C58C-44D7-9853-7C94E87E5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E873E8-C778-465A-ACEC-FD6CF42EB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C63D3847-8718-4E1A-A15B-022B972FCDAE}"/>
              </a:ext>
            </a:extLst>
          </p:cNvPr>
          <p:cNvSpPr/>
          <p:nvPr/>
        </p:nvSpPr>
        <p:spPr>
          <a:xfrm>
            <a:off x="525780" y="274320"/>
            <a:ext cx="11121390" cy="216027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5A568100-9A8D-495D-80D4-87268D28A38F}"/>
              </a:ext>
            </a:extLst>
          </p:cNvPr>
          <p:cNvSpPr/>
          <p:nvPr/>
        </p:nvSpPr>
        <p:spPr>
          <a:xfrm>
            <a:off x="1764030" y="2651760"/>
            <a:ext cx="8663940" cy="420624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600" dirty="0" smtClean="0"/>
              <a:t> </a:t>
            </a:r>
          </a:p>
          <a:p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nhốt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ction Button: Go Home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144A0DB5-B0E5-4013-BE07-7AA0AF0BA44E}"/>
              </a:ext>
            </a:extLst>
          </p:cNvPr>
          <p:cNvSpPr/>
          <p:nvPr/>
        </p:nvSpPr>
        <p:spPr>
          <a:xfrm>
            <a:off x="11247120" y="5646420"/>
            <a:ext cx="944880" cy="84645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7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A04245-C58C-44D7-9853-7C94E87E5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E873E8-C778-465A-ACEC-FD6CF42EB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C63D3847-8718-4E1A-A15B-022B972FCDAE}"/>
              </a:ext>
            </a:extLst>
          </p:cNvPr>
          <p:cNvSpPr/>
          <p:nvPr/>
        </p:nvSpPr>
        <p:spPr>
          <a:xfrm>
            <a:off x="525780" y="274320"/>
            <a:ext cx="11121390" cy="216027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4000" dirty="0">
                <a:solidFill>
                  <a:schemeClr val="tx1"/>
                </a:solidFill>
                <a:latin typeface="+mj-lt"/>
              </a:rPr>
              <a:t>Nếu cho vật nuôi ăn thừa hoặc thiếu chất dinh dưỡng thì sẽ xảy ra hiện tượng gì?</a:t>
            </a:r>
            <a:endParaRPr lang="en-US" sz="40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5A568100-9A8D-495D-80D4-87268D28A38F}"/>
              </a:ext>
            </a:extLst>
          </p:cNvPr>
          <p:cNvSpPr/>
          <p:nvPr/>
        </p:nvSpPr>
        <p:spPr>
          <a:xfrm>
            <a:off x="445932" y="2702243"/>
            <a:ext cx="10907868" cy="347472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endParaRPr lang="en-US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600" dirty="0" smtClean="0">
                <a:solidFill>
                  <a:schemeClr val="tx1"/>
                </a:solidFill>
                <a:latin typeface="+mj-lt"/>
              </a:rPr>
              <a:t>- </a:t>
            </a:r>
            <a:r>
              <a:rPr lang="vi-VN" sz="3600" dirty="0">
                <a:solidFill>
                  <a:schemeClr val="tx1"/>
                </a:solidFill>
                <a:latin typeface="+mj-lt"/>
              </a:rPr>
              <a:t>Trường hợp thừ chất dinh dưỡng: vật nuôi tiêu hóa không kịp, dẫn đến hiện tượng tiêu chảy ở vật nuôi.</a:t>
            </a:r>
          </a:p>
          <a:p>
            <a:r>
              <a:rPr lang="vi-VN" sz="3600" dirty="0">
                <a:solidFill>
                  <a:schemeClr val="tx1"/>
                </a:solidFill>
                <a:latin typeface="+mj-lt"/>
              </a:rPr>
              <a:t>- Trường hợp thiếu chất dinh dưỡng: vật nuôi chậm phát triển, sức đề kháng kém nên dễ mắc bệnh.</a:t>
            </a:r>
          </a:p>
        </p:txBody>
      </p:sp>
      <p:sp>
        <p:nvSpPr>
          <p:cNvPr id="6" name="Action Button: Go Home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144A0DB5-B0E5-4013-BE07-7AA0AF0BA44E}"/>
              </a:ext>
            </a:extLst>
          </p:cNvPr>
          <p:cNvSpPr/>
          <p:nvPr/>
        </p:nvSpPr>
        <p:spPr>
          <a:xfrm>
            <a:off x="11247120" y="5646420"/>
            <a:ext cx="944880" cy="84645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02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A04245-C58C-44D7-9853-7C94E87E5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E873E8-C778-465A-ACEC-FD6CF42EB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C63D3847-8718-4E1A-A15B-022B972FCDAE}"/>
              </a:ext>
            </a:extLst>
          </p:cNvPr>
          <p:cNvSpPr/>
          <p:nvPr/>
        </p:nvSpPr>
        <p:spPr>
          <a:xfrm>
            <a:off x="525780" y="274320"/>
            <a:ext cx="11121390" cy="216027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Câu7: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êu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5A568100-9A8D-495D-80D4-87268D28A38F}"/>
              </a:ext>
            </a:extLst>
          </p:cNvPr>
          <p:cNvSpPr/>
          <p:nvPr/>
        </p:nvSpPr>
        <p:spPr>
          <a:xfrm>
            <a:off x="838200" y="3018155"/>
            <a:ext cx="10620983" cy="347472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3600" dirty="0" smtClean="0">
                <a:solidFill>
                  <a:schemeClr val="tx1"/>
                </a:solidFill>
              </a:rPr>
              <a:t> </a:t>
            </a:r>
            <a:r>
              <a:rPr lang="vi-V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nhân chính gây bệnh vật nuôi:</a:t>
            </a:r>
          </a:p>
          <a:p>
            <a:r>
              <a:rPr lang="vi-V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Do vi sinh gây bệnh: H5N1 ở gà.</a:t>
            </a:r>
          </a:p>
          <a:p>
            <a:r>
              <a:rPr lang="vi-V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Do động vật kí sinh: ghẻ ở chó</a:t>
            </a:r>
          </a:p>
          <a:p>
            <a:r>
              <a:rPr lang="vi-V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Do thừa hoặc thiếu dinh dưỡng, thức ăn không an toàn: còi xương, loãng xương ở lợn.</a:t>
            </a:r>
          </a:p>
          <a:p>
            <a:r>
              <a:rPr lang="vi-V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Do môi trường sống không thuận lợi: cảm nóng ở gà.</a:t>
            </a:r>
          </a:p>
        </p:txBody>
      </p:sp>
      <p:sp>
        <p:nvSpPr>
          <p:cNvPr id="6" name="Action Button: Go Home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144A0DB5-B0E5-4013-BE07-7AA0AF0BA44E}"/>
              </a:ext>
            </a:extLst>
          </p:cNvPr>
          <p:cNvSpPr/>
          <p:nvPr/>
        </p:nvSpPr>
        <p:spPr>
          <a:xfrm>
            <a:off x="11247120" y="5646420"/>
            <a:ext cx="944880" cy="84645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58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A04245-C58C-44D7-9853-7C94E87E5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E873E8-C778-465A-ACEC-FD6CF42EB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C63D3847-8718-4E1A-A15B-022B972FCDAE}"/>
              </a:ext>
            </a:extLst>
          </p:cNvPr>
          <p:cNvSpPr/>
          <p:nvPr/>
        </p:nvSpPr>
        <p:spPr>
          <a:xfrm>
            <a:off x="525780" y="274320"/>
            <a:ext cx="11121390" cy="216027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5A568100-9A8D-495D-80D4-87268D28A38F}"/>
              </a:ext>
            </a:extLst>
          </p:cNvPr>
          <p:cNvSpPr/>
          <p:nvPr/>
        </p:nvSpPr>
        <p:spPr>
          <a:xfrm>
            <a:off x="838200" y="3018155"/>
            <a:ext cx="10515600" cy="347472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3600" dirty="0" smtClean="0"/>
              <a:t> </a:t>
            </a:r>
            <a:endParaRPr lang="en-US" sz="3600" dirty="0" smtClean="0"/>
          </a:p>
          <a:p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bã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chậm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chạp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…</a:t>
            </a:r>
          </a:p>
        </p:txBody>
      </p:sp>
      <p:sp>
        <p:nvSpPr>
          <p:cNvPr id="6" name="Action Button: Go Home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xmlns="" id="{144A0DB5-B0E5-4013-BE07-7AA0AF0BA44E}"/>
              </a:ext>
            </a:extLst>
          </p:cNvPr>
          <p:cNvSpPr/>
          <p:nvPr/>
        </p:nvSpPr>
        <p:spPr>
          <a:xfrm>
            <a:off x="11247120" y="5646420"/>
            <a:ext cx="944880" cy="84645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19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C63D3847-8718-4E1A-A15B-022B972FCDAE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9: </a:t>
            </a:r>
            <a:r>
              <a:rPr lang="en-US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ác </a:t>
            </a:r>
            <a:r>
              <a:rPr lang="vi-V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pháp bảo vệ môi trường trong chăn nuôi</a:t>
            </a:r>
            <a:r>
              <a:rPr lang="en-US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5A568100-9A8D-495D-80D4-87268D28A38F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3600" dirty="0" smtClean="0"/>
              <a:t> </a:t>
            </a:r>
            <a:r>
              <a:rPr lang="vi-VN" sz="3600" dirty="0">
                <a:solidFill>
                  <a:schemeClr val="tx1"/>
                </a:solidFill>
                <a:latin typeface="+mj-lt"/>
              </a:rPr>
              <a:t>Các phương pháp bảo vệ môi trường trong chăn nuôi:</a:t>
            </a:r>
            <a:endParaRPr lang="en-US" sz="3600" dirty="0" smtClean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chuồng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trại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Thu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gom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73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0886" y="126462"/>
            <a:ext cx="12192000" cy="6858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332" y="-1194971"/>
            <a:ext cx="1282699" cy="96202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4061" y="-906417"/>
            <a:ext cx="1282699" cy="9620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493" y="-1238788"/>
            <a:ext cx="1282699" cy="96202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5675" y="-1005843"/>
            <a:ext cx="1282699" cy="96202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7195" y="-1030241"/>
            <a:ext cx="1282699" cy="96202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5234" y="-1415232"/>
            <a:ext cx="1282699" cy="96202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3252" y="-1939296"/>
            <a:ext cx="1282699" cy="96202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1835" y="-2063015"/>
            <a:ext cx="1282699" cy="96202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6435" y="-1198411"/>
            <a:ext cx="1282699" cy="962024"/>
          </a:xfrm>
          <a:prstGeom prst="rect">
            <a:avLst/>
          </a:prstGeom>
        </p:spPr>
      </p:pic>
      <p:sp>
        <p:nvSpPr>
          <p:cNvPr id="2" name="Rectangle 1">
            <a:hlinkClick r:id="rId7" action="ppaction://hlinksldjump"/>
          </p:cNvPr>
          <p:cNvSpPr/>
          <p:nvPr/>
        </p:nvSpPr>
        <p:spPr>
          <a:xfrm>
            <a:off x="846164" y="1164970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9" name="Rectangle 48">
            <a:hlinkClick r:id="rId8" action="ppaction://hlinksldjump"/>
          </p:cNvPr>
          <p:cNvSpPr/>
          <p:nvPr/>
        </p:nvSpPr>
        <p:spPr>
          <a:xfrm>
            <a:off x="2688646" y="1119822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50" name="Rectangle 49">
            <a:hlinkClick r:id="rId9" action="ppaction://hlinksldjump"/>
          </p:cNvPr>
          <p:cNvSpPr/>
          <p:nvPr/>
        </p:nvSpPr>
        <p:spPr>
          <a:xfrm>
            <a:off x="4519874" y="1397079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1" name="Rectangle 50">
            <a:hlinkClick r:id="rId10" action="ppaction://hlinksldjump"/>
          </p:cNvPr>
          <p:cNvSpPr/>
          <p:nvPr/>
        </p:nvSpPr>
        <p:spPr>
          <a:xfrm>
            <a:off x="6292948" y="1180169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52" name="Rectangle 51">
            <a:hlinkClick r:id="rId11" action="ppaction://hlinksldjump"/>
          </p:cNvPr>
          <p:cNvSpPr/>
          <p:nvPr/>
        </p:nvSpPr>
        <p:spPr>
          <a:xfrm>
            <a:off x="8200506" y="1290582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53" name="Rectangle 52">
            <a:hlinkClick r:id="rId12" action="ppaction://hlinksldjump"/>
          </p:cNvPr>
          <p:cNvSpPr/>
          <p:nvPr/>
        </p:nvSpPr>
        <p:spPr>
          <a:xfrm>
            <a:off x="10205452" y="1290582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54" name="Rectangle 53">
            <a:hlinkClick r:id="rId13" action="ppaction://hlinksldjump"/>
          </p:cNvPr>
          <p:cNvSpPr/>
          <p:nvPr/>
        </p:nvSpPr>
        <p:spPr>
          <a:xfrm>
            <a:off x="1581354" y="2907834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55" name="Rectangle 54">
            <a:hlinkClick r:id="rId14" action="ppaction://hlinksldjump"/>
          </p:cNvPr>
          <p:cNvSpPr/>
          <p:nvPr/>
        </p:nvSpPr>
        <p:spPr>
          <a:xfrm>
            <a:off x="3423835" y="2862687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56" name="Rectangle 55">
            <a:hlinkClick r:id="rId15" action="ppaction://hlinksldjump"/>
          </p:cNvPr>
          <p:cNvSpPr/>
          <p:nvPr/>
        </p:nvSpPr>
        <p:spPr>
          <a:xfrm>
            <a:off x="5255063" y="3139945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57" name="Rectangle 56">
            <a:hlinkClick r:id="rId16" action="ppaction://hlinksldjump"/>
          </p:cNvPr>
          <p:cNvSpPr/>
          <p:nvPr/>
        </p:nvSpPr>
        <p:spPr>
          <a:xfrm>
            <a:off x="7028138" y="2923034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58" name="Rectangle 57">
            <a:hlinkClick r:id="rId17" action="ppaction://hlinksldjump"/>
          </p:cNvPr>
          <p:cNvSpPr/>
          <p:nvPr/>
        </p:nvSpPr>
        <p:spPr>
          <a:xfrm>
            <a:off x="8935695" y="3033446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59" name="Rectangle 58">
            <a:hlinkClick r:id="rId18" action="ppaction://hlinksldjump"/>
          </p:cNvPr>
          <p:cNvSpPr/>
          <p:nvPr/>
        </p:nvSpPr>
        <p:spPr>
          <a:xfrm>
            <a:off x="10940642" y="3033446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FF0000"/>
                </a:solidFill>
              </a:rPr>
              <a:t>12</a:t>
            </a: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36847" y="3394803"/>
            <a:ext cx="1282699" cy="962024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86064" y="3999337"/>
            <a:ext cx="1282699" cy="962024"/>
          </a:xfrm>
          <a:prstGeom prst="rect">
            <a:avLst/>
          </a:prstGeom>
        </p:spPr>
      </p:pic>
      <p:sp>
        <p:nvSpPr>
          <p:cNvPr id="72" name="Rectangle 71">
            <a:hlinkClick r:id="rId19" action="ppaction://hlinksldjump"/>
          </p:cNvPr>
          <p:cNvSpPr/>
          <p:nvPr/>
        </p:nvSpPr>
        <p:spPr>
          <a:xfrm>
            <a:off x="846164" y="4539909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73" name="Rectangle 72">
            <a:hlinkClick r:id="rId20" action="ppaction://hlinksldjump"/>
          </p:cNvPr>
          <p:cNvSpPr/>
          <p:nvPr/>
        </p:nvSpPr>
        <p:spPr>
          <a:xfrm>
            <a:off x="2688646" y="4494762"/>
            <a:ext cx="811585" cy="371413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74" name="Rectangle 73">
            <a:hlinkClick r:id="rId21" action="ppaction://hlinksldjump"/>
          </p:cNvPr>
          <p:cNvSpPr/>
          <p:nvPr/>
        </p:nvSpPr>
        <p:spPr>
          <a:xfrm>
            <a:off x="4466467" y="4679435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75" name="Rectangle 74">
            <a:hlinkClick r:id="rId22" action="ppaction://hlinksldjump"/>
          </p:cNvPr>
          <p:cNvSpPr/>
          <p:nvPr/>
        </p:nvSpPr>
        <p:spPr>
          <a:xfrm>
            <a:off x="6292948" y="4555107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76" name="Rectangle 75">
            <a:hlinkClick r:id="rId23" action="ppaction://hlinksldjump"/>
          </p:cNvPr>
          <p:cNvSpPr/>
          <p:nvPr/>
        </p:nvSpPr>
        <p:spPr>
          <a:xfrm>
            <a:off x="8120975" y="4568679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77" name="Rectangle 76">
            <a:hlinkClick r:id="rId24" action="ppaction://hlinksldjump"/>
          </p:cNvPr>
          <p:cNvSpPr/>
          <p:nvPr/>
        </p:nvSpPr>
        <p:spPr>
          <a:xfrm>
            <a:off x="10232864" y="4549073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105" name="Rectangle 104">
            <a:hlinkClick r:id="rId25" action="ppaction://hlinksldjump"/>
          </p:cNvPr>
          <p:cNvSpPr/>
          <p:nvPr/>
        </p:nvSpPr>
        <p:spPr>
          <a:xfrm>
            <a:off x="820655" y="5983366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FF0000"/>
                </a:solidFill>
              </a:rPr>
              <a:t>19</a:t>
            </a:r>
          </a:p>
        </p:txBody>
      </p:sp>
      <p:sp>
        <p:nvSpPr>
          <p:cNvPr id="108" name="Rectangle 107">
            <a:hlinkClick r:id="rId26" action="ppaction://hlinksldjump"/>
          </p:cNvPr>
          <p:cNvSpPr/>
          <p:nvPr/>
        </p:nvSpPr>
        <p:spPr>
          <a:xfrm>
            <a:off x="4906841" y="6094354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FF0000"/>
                </a:solidFill>
              </a:rPr>
              <a:t>20</a:t>
            </a:r>
          </a:p>
        </p:txBody>
      </p:sp>
      <p:pic>
        <p:nvPicPr>
          <p:cNvPr id="110" name="Picture 109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5385" l="462" r="98308">
                        <a14:backgroundMark x1="26154" y1="22462" x2="26154" y2="22462"/>
                        <a14:backgroundMark x1="29385" y1="21846" x2="29385" y2="21846"/>
                        <a14:backgroundMark x1="48769" y1="73385" x2="48769" y2="73385"/>
                        <a14:backgroundMark x1="22615" y1="28615" x2="22615" y2="2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0727" y="5584715"/>
            <a:ext cx="1282699" cy="962024"/>
          </a:xfrm>
          <a:prstGeom prst="rect">
            <a:avLst/>
          </a:prstGeom>
        </p:spPr>
      </p:pic>
      <p:sp>
        <p:nvSpPr>
          <p:cNvPr id="96" name="Rectangle 95">
            <a:hlinkClick r:id="rId27" action="ppaction://hlinksldjump"/>
            <a:extLst>
              <a:ext uri="{FF2B5EF4-FFF2-40B4-BE49-F238E27FC236}">
                <a16:creationId xmlns:a16="http://schemas.microsoft.com/office/drawing/2014/main" xmlns="" id="{C17177D4-8CB5-4008-BC34-C17298923C7D}"/>
              </a:ext>
            </a:extLst>
          </p:cNvPr>
          <p:cNvSpPr/>
          <p:nvPr/>
        </p:nvSpPr>
        <p:spPr>
          <a:xfrm>
            <a:off x="8610533" y="6246754"/>
            <a:ext cx="735189" cy="406255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FF0000"/>
                </a:solidFill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241813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L 0.10434 0.18681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8" y="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6296E-6 L -0.04896 0.21042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1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-0.04896 0.21042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8" y="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7 L 0.00382 0.19051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-0.0908 0.17338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9" y="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0.2835 0.47083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2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L -0.04393 0.60231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5" y="3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96296E-6 L -0.08229 0.57454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5" y="2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7 L -0.08142 0.47407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0" y="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-0.41111 -0.06643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56" y="-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47413 0.00926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15" y="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40741E-7 L -0.41111 -0.06643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56" y="-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</p:childTnLst>
        </p:cTn>
      </p:par>
    </p:tnLst>
    <p:bldLst>
      <p:bldP spid="2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105" grpId="0" animBg="1"/>
      <p:bldP spid="108" grpId="0" animBg="1"/>
      <p:bldP spid="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1779" y="344638"/>
            <a:ext cx="11219235" cy="393553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800"/>
              </a:spcBef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hăn nuôi có vai trò nào sau 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 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47701" y="4902741"/>
            <a:ext cx="8263135" cy="1642481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93041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6433" y="344638"/>
            <a:ext cx="11699131" cy="4311669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1600"/>
              </a:spcBef>
            </a:pPr>
            <a:r>
              <a:rPr lang="en-US" sz="3733" b="1" dirty="0">
                <a:solidFill>
                  <a:srgbClr val="190102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vi-VN" sz="4000" dirty="0">
                <a:latin typeface="+mj-lt"/>
              </a:rPr>
              <a:t>Vật nuôi phổ biến ở nước ta:</a:t>
            </a:r>
            <a:endParaRPr lang="en-US" sz="3733" b="1" dirty="0">
              <a:solidFill>
                <a:srgbClr val="190102"/>
              </a:solidFill>
              <a:latin typeface="+mj-lt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súc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bò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chó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                    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Hổ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964433" y="4993533"/>
            <a:ext cx="8263135" cy="1704476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67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83965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2077" y="129704"/>
            <a:ext cx="11348937" cy="44747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1600"/>
              </a:spcBef>
            </a:pPr>
            <a:r>
              <a:rPr lang="en-US" sz="3733" b="1" dirty="0">
                <a:solidFill>
                  <a:srgbClr val="190102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phổ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733" b="1" dirty="0">
              <a:solidFill>
                <a:srgbClr val="19010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944977" y="4946192"/>
            <a:ext cx="8263135" cy="1513627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sz="8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26455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7498" y="193912"/>
            <a:ext cx="11413787" cy="415602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1600"/>
              </a:spcBef>
            </a:pPr>
            <a:r>
              <a:rPr lang="en-US" sz="3467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             B.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Một tháng thu gom chất thải một lần.                                                       D. Thu gom chất thải triệt để và sớm nhất có thể</a:t>
            </a:r>
            <a:endParaRPr lang="en-US" sz="3467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31195" y="5097294"/>
            <a:ext cx="8263135" cy="1487687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96679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5047" y="344638"/>
            <a:ext cx="11530519" cy="455810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733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Chăm sóc, nuôi dưỡng vật nuôi gồm các công việc như:</a:t>
            </a:r>
            <a:endParaRPr lang="en-US" sz="3733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chuồng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chuồng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                                                                         D.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31194" y="5265907"/>
            <a:ext cx="8263135" cy="1432101"/>
          </a:xfrm>
          <a:prstGeom prst="rect">
            <a:avLst/>
          </a:prstGeom>
          <a:solidFill>
            <a:srgbClr val="6600FF">
              <a:alpha val="88235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ight Arrow 14">
            <a:hlinkClick r:id="rId5" action="ppaction://hlinksldjump"/>
          </p:cNvPr>
          <p:cNvSpPr/>
          <p:nvPr/>
        </p:nvSpPr>
        <p:spPr>
          <a:xfrm>
            <a:off x="10595096" y="5994066"/>
            <a:ext cx="1490133" cy="70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22313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ins__success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1689</Words>
  <Application>Microsoft Office PowerPoint</Application>
  <PresentationFormat>Widescreen</PresentationFormat>
  <Paragraphs>207</Paragraphs>
  <Slides>35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Tahoma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Câu 9: Nêu các phương pháp bảo vệ môi trường trong chăn nuôi?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trinhdtn@lhbs.vn</dc:creator>
  <cp:lastModifiedBy>Hi</cp:lastModifiedBy>
  <cp:revision>18</cp:revision>
  <dcterms:created xsi:type="dcterms:W3CDTF">2022-02-23T01:27:37Z</dcterms:created>
  <dcterms:modified xsi:type="dcterms:W3CDTF">2022-07-02T02:51:50Z</dcterms:modified>
</cp:coreProperties>
</file>