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29" r:id="rId4"/>
  </p:sldMasterIdLst>
  <p:notesMasterIdLst>
    <p:notesMasterId r:id="rId30"/>
  </p:notesMasterIdLst>
  <p:sldIdLst>
    <p:sldId id="265" r:id="rId5"/>
    <p:sldId id="258" r:id="rId6"/>
    <p:sldId id="267" r:id="rId7"/>
    <p:sldId id="293" r:id="rId8"/>
    <p:sldId id="266" r:id="rId9"/>
    <p:sldId id="268" r:id="rId10"/>
    <p:sldId id="269" r:id="rId11"/>
    <p:sldId id="271" r:id="rId12"/>
    <p:sldId id="270" r:id="rId13"/>
    <p:sldId id="272" r:id="rId14"/>
    <p:sldId id="273" r:id="rId15"/>
    <p:sldId id="286" r:id="rId16"/>
    <p:sldId id="287" r:id="rId17"/>
    <p:sldId id="274" r:id="rId18"/>
    <p:sldId id="282" r:id="rId19"/>
    <p:sldId id="283" r:id="rId20"/>
    <p:sldId id="284" r:id="rId21"/>
    <p:sldId id="285" r:id="rId22"/>
    <p:sldId id="288" r:id="rId23"/>
    <p:sldId id="289" r:id="rId24"/>
    <p:sldId id="290" r:id="rId25"/>
    <p:sldId id="291" r:id="rId26"/>
    <p:sldId id="292" r:id="rId27"/>
    <p:sldId id="261" r:id="rId28"/>
    <p:sldId id="26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1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extLst>
      <p:ext uri="{BB962C8B-B14F-4D97-AF65-F5344CB8AC3E}">
        <p14:creationId xmlns:p14="http://schemas.microsoft.com/office/powerpoint/2010/main" val="143816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86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4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b2233bc1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b2233bc1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7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228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66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6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9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1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90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6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45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9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1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25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9134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190454"/>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9635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8001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133143"/>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526026"/>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50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5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85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61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3984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924467"/>
            <a:ext cx="6364000" cy="3036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6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3467" y="5217333"/>
            <a:ext cx="4828800" cy="261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169960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543085" y="-460834"/>
            <a:ext cx="3952544" cy="2582731"/>
          </a:xfrm>
          <a:prstGeom prst="rect">
            <a:avLst/>
          </a:prstGeom>
          <a:noFill/>
          <a:ln>
            <a:noFill/>
          </a:ln>
        </p:spPr>
      </p:pic>
    </p:spTree>
    <p:extLst>
      <p:ext uri="{BB962C8B-B14F-4D97-AF65-F5344CB8AC3E}">
        <p14:creationId xmlns:p14="http://schemas.microsoft.com/office/powerpoint/2010/main" val="207837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0" name="Google Shape;20;p4"/>
          <p:cNvSpPr txBox="1">
            <a:spLocks noGrp="1"/>
          </p:cNvSpPr>
          <p:nvPr>
            <p:ph type="body" idx="1"/>
          </p:nvPr>
        </p:nvSpPr>
        <p:spPr>
          <a:xfrm>
            <a:off x="960000" y="1406167"/>
            <a:ext cx="10272000" cy="468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21" name="Google Shape;21;p4"/>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3827334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2936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30" name="Google Shape;30;p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630805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703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7449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32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3467" y="2089400"/>
            <a:ext cx="766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 name="Google Shape;39;p9"/>
          <p:cNvSpPr txBox="1">
            <a:spLocks noGrp="1"/>
          </p:cNvSpPr>
          <p:nvPr>
            <p:ph type="subTitle" idx="1"/>
          </p:nvPr>
        </p:nvSpPr>
        <p:spPr>
          <a:xfrm>
            <a:off x="953467" y="3211800"/>
            <a:ext cx="7662800" cy="15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72650" y="-2046014"/>
            <a:ext cx="3077201" cy="4496500"/>
          </a:xfrm>
          <a:prstGeom prst="rect">
            <a:avLst/>
          </a:prstGeom>
          <a:noFill/>
          <a:ln>
            <a:noFill/>
          </a:ln>
        </p:spPr>
      </p:pic>
    </p:spTree>
    <p:extLst>
      <p:ext uri="{BB962C8B-B14F-4D97-AF65-F5344CB8AC3E}">
        <p14:creationId xmlns:p14="http://schemas.microsoft.com/office/powerpoint/2010/main" val="110631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16329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7" name="Google Shape;47;p11"/>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9992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04581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800267" y="1646167"/>
            <a:ext cx="5136400" cy="37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2" name="Google Shape;52;p13"/>
          <p:cNvSpPr txBox="1">
            <a:spLocks noGrp="1"/>
          </p:cNvSpPr>
          <p:nvPr>
            <p:ph type="title" idx="2" hasCustomPrompt="1"/>
          </p:nvPr>
        </p:nvSpPr>
        <p:spPr>
          <a:xfrm>
            <a:off x="953467" y="1538235"/>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1800267" y="2127569"/>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800267" y="5170639"/>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5" name="Google Shape;55;p13"/>
          <p:cNvSpPr txBox="1">
            <a:spLocks noGrp="1"/>
          </p:cNvSpPr>
          <p:nvPr>
            <p:ph type="title" idx="4" hasCustomPrompt="1"/>
          </p:nvPr>
        </p:nvSpPr>
        <p:spPr>
          <a:xfrm>
            <a:off x="953467" y="2748977"/>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1800267" y="5759868"/>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800267" y="2748976"/>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8" name="Google Shape;58;p13"/>
          <p:cNvSpPr txBox="1">
            <a:spLocks noGrp="1"/>
          </p:cNvSpPr>
          <p:nvPr>
            <p:ph type="title" idx="7" hasCustomPrompt="1"/>
          </p:nvPr>
        </p:nvSpPr>
        <p:spPr>
          <a:xfrm>
            <a:off x="960000" y="5170639"/>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1800267" y="3338307"/>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800267" y="3959828"/>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61" name="Google Shape;61;p13"/>
          <p:cNvSpPr txBox="1">
            <a:spLocks noGrp="1"/>
          </p:cNvSpPr>
          <p:nvPr>
            <p:ph type="title" idx="13" hasCustomPrompt="1"/>
          </p:nvPr>
        </p:nvSpPr>
        <p:spPr>
          <a:xfrm>
            <a:off x="960000" y="3959756"/>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1800267" y="4549044"/>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49181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3">
                <a:solidFill>
                  <a:schemeClr val="dk1"/>
                </a:solidFill>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pic>
        <p:nvPicPr>
          <p:cNvPr id="67" name="Google Shape;67;p14"/>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96833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271912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2671643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843759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23653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74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2855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30255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3805881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455548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sp>
        <p:nvSpPr>
          <p:cNvPr id="148" name="Google Shape;148;p23"/>
          <p:cNvSpPr txBox="1">
            <a:spLocks noGrp="1"/>
          </p:cNvSpPr>
          <p:nvPr>
            <p:ph type="title" hasCustomPrompt="1"/>
          </p:nvPr>
        </p:nvSpPr>
        <p:spPr>
          <a:xfrm>
            <a:off x="953467" y="719984"/>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49" name="Google Shape;149;p23"/>
          <p:cNvSpPr txBox="1">
            <a:spLocks noGrp="1"/>
          </p:cNvSpPr>
          <p:nvPr>
            <p:ph type="subTitle" idx="1"/>
          </p:nvPr>
        </p:nvSpPr>
        <p:spPr>
          <a:xfrm>
            <a:off x="953467" y="1661353"/>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0" name="Google Shape;150;p23"/>
          <p:cNvSpPr txBox="1">
            <a:spLocks noGrp="1"/>
          </p:cNvSpPr>
          <p:nvPr>
            <p:ph type="title" idx="2" hasCustomPrompt="1"/>
          </p:nvPr>
        </p:nvSpPr>
        <p:spPr>
          <a:xfrm>
            <a:off x="953467" y="266150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1" name="Google Shape;151;p23"/>
          <p:cNvSpPr txBox="1">
            <a:spLocks noGrp="1"/>
          </p:cNvSpPr>
          <p:nvPr>
            <p:ph type="subTitle" idx="3"/>
          </p:nvPr>
        </p:nvSpPr>
        <p:spPr>
          <a:xfrm>
            <a:off x="953467" y="3602876"/>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2" name="Google Shape;152;p23"/>
          <p:cNvSpPr txBox="1">
            <a:spLocks noGrp="1"/>
          </p:cNvSpPr>
          <p:nvPr>
            <p:ph type="title" idx="4" hasCustomPrompt="1"/>
          </p:nvPr>
        </p:nvSpPr>
        <p:spPr>
          <a:xfrm>
            <a:off x="953467" y="460304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3" name="Google Shape;153;p23"/>
          <p:cNvSpPr txBox="1">
            <a:spLocks noGrp="1"/>
          </p:cNvSpPr>
          <p:nvPr>
            <p:ph type="subTitle" idx="5"/>
          </p:nvPr>
        </p:nvSpPr>
        <p:spPr>
          <a:xfrm>
            <a:off x="953467" y="5544415"/>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3"/>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958525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1600">
                <a:solidFill>
                  <a:schemeClr val="lt2"/>
                </a:solidFill>
                <a:latin typeface="Antic"/>
                <a:ea typeface="Antic"/>
                <a:cs typeface="Antic"/>
                <a:sym typeface="Antic"/>
              </a:rPr>
              <a:t>CREDITS: This presentation template was created by </a:t>
            </a:r>
            <a:r>
              <a:rPr lang="en" sz="1600" b="1">
                <a:solidFill>
                  <a:schemeClr val="hlink"/>
                </a:solidFill>
                <a:uFill>
                  <a:noFill/>
                </a:uFill>
                <a:latin typeface="Antic"/>
                <a:ea typeface="Antic"/>
                <a:cs typeface="Antic"/>
                <a:sym typeface="Antic"/>
                <a:hlinkClick r:id="rId2"/>
              </a:rPr>
              <a:t>Slidesgo</a:t>
            </a:r>
            <a:r>
              <a:rPr lang="en" sz="1600">
                <a:solidFill>
                  <a:schemeClr val="lt2"/>
                </a:solidFill>
                <a:latin typeface="Antic"/>
                <a:ea typeface="Antic"/>
                <a:cs typeface="Antic"/>
                <a:sym typeface="Antic"/>
              </a:rPr>
              <a:t>, and includes icons by </a:t>
            </a:r>
            <a:r>
              <a:rPr lang="en" sz="1600" b="1">
                <a:solidFill>
                  <a:schemeClr val="hlink"/>
                </a:solidFill>
                <a:uFill>
                  <a:noFill/>
                </a:uFill>
                <a:latin typeface="Antic"/>
                <a:ea typeface="Antic"/>
                <a:cs typeface="Antic"/>
                <a:sym typeface="Antic"/>
                <a:hlinkClick r:id="rId3"/>
              </a:rPr>
              <a:t>Flaticon</a:t>
            </a:r>
            <a:r>
              <a:rPr lang="en" sz="1600">
                <a:solidFill>
                  <a:schemeClr val="hlink"/>
                </a:solidFill>
                <a:uFill>
                  <a:noFill/>
                </a:uFill>
                <a:latin typeface="Antic"/>
                <a:ea typeface="Antic"/>
                <a:cs typeface="Antic"/>
                <a:sym typeface="Antic"/>
                <a:hlinkClick r:id="rId3"/>
              </a:rPr>
              <a:t>,</a:t>
            </a:r>
            <a:r>
              <a:rPr lang="en" sz="1600">
                <a:solidFill>
                  <a:schemeClr val="lt2"/>
                </a:solidFill>
                <a:latin typeface="Antic"/>
                <a:ea typeface="Antic"/>
                <a:cs typeface="Antic"/>
                <a:sym typeface="Antic"/>
              </a:rPr>
              <a:t> and infographics &amp; images by </a:t>
            </a:r>
            <a:r>
              <a:rPr lang="en"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829187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46499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2768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0758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29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70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5058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633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59057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30172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7496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35910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6432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6740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609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67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57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2966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6412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6469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0336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70231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5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6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7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6.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5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5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85949331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77278024"/>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60.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66.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156.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60.png"/><Relationship Id="rId18" Type="http://schemas.openxmlformats.org/officeDocument/2006/relationships/image" Target="../media/image127.svg"/><Relationship Id="rId3" Type="http://schemas.openxmlformats.org/officeDocument/2006/relationships/image" Target="../media/image55.png"/><Relationship Id="rId21" Type="http://schemas.openxmlformats.org/officeDocument/2006/relationships/oleObject" Target="../embeddings/oleObject1.bin"/><Relationship Id="rId7" Type="http://schemas.openxmlformats.org/officeDocument/2006/relationships/image" Target="../media/image57.png"/><Relationship Id="rId12" Type="http://schemas.openxmlformats.org/officeDocument/2006/relationships/image" Target="../media/image79.svg"/><Relationship Id="rId17" Type="http://schemas.openxmlformats.org/officeDocument/2006/relationships/image" Target="../media/image62.png"/><Relationship Id="rId2" Type="http://schemas.openxmlformats.org/officeDocument/2006/relationships/slideLayout" Target="../slideLayouts/slideLayout7.xml"/><Relationship Id="rId16" Type="http://schemas.openxmlformats.org/officeDocument/2006/relationships/image" Target="../media/image110.svg"/><Relationship Id="rId20" Type="http://schemas.openxmlformats.org/officeDocument/2006/relationships/image" Target="../media/image60.svg"/><Relationship Id="rId1" Type="http://schemas.openxmlformats.org/officeDocument/2006/relationships/vmlDrawing" Target="../drawings/vmlDrawing1.vml"/><Relationship Id="rId6" Type="http://schemas.openxmlformats.org/officeDocument/2006/relationships/image" Target="../media/image36.svg"/><Relationship Id="rId11" Type="http://schemas.openxmlformats.org/officeDocument/2006/relationships/image" Target="../media/image59.png"/><Relationship Id="rId24" Type="http://schemas.microsoft.com/office/2007/relationships/hdphoto" Target="../media/hdphoto3.wdp"/><Relationship Id="rId5" Type="http://schemas.openxmlformats.org/officeDocument/2006/relationships/image" Target="../media/image56.png"/><Relationship Id="rId15" Type="http://schemas.openxmlformats.org/officeDocument/2006/relationships/image" Target="../media/image61.png"/><Relationship Id="rId23" Type="http://schemas.openxmlformats.org/officeDocument/2006/relationships/image" Target="../media/image64.png"/><Relationship Id="rId10" Type="http://schemas.openxmlformats.org/officeDocument/2006/relationships/image" Target="../media/image18.svg"/><Relationship Id="rId19" Type="http://schemas.openxmlformats.org/officeDocument/2006/relationships/image" Target="../media/image63.png"/><Relationship Id="rId4" Type="http://schemas.openxmlformats.org/officeDocument/2006/relationships/image" Target="../media/image68.svg"/><Relationship Id="rId9" Type="http://schemas.openxmlformats.org/officeDocument/2006/relationships/image" Target="../media/image58.png"/><Relationship Id="rId14" Type="http://schemas.openxmlformats.org/officeDocument/2006/relationships/image" Target="../media/image83.svg"/><Relationship Id="rId22" Type="http://schemas.openxmlformats.org/officeDocument/2006/relationships/image" Target="../media/image54.wmf"/></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oleObject" Target="../embeddings/oleObject2.bin"/><Relationship Id="rId3" Type="http://schemas.openxmlformats.org/officeDocument/2006/relationships/image" Target="../media/image58.png"/><Relationship Id="rId7" Type="http://schemas.openxmlformats.org/officeDocument/2006/relationships/image" Target="../media/image67.png"/><Relationship Id="rId12" Type="http://schemas.openxmlformats.org/officeDocument/2006/relationships/image" Target="../media/image24.svg"/><Relationship Id="rId17" Type="http://schemas.openxmlformats.org/officeDocument/2006/relationships/image" Target="../media/image70.png"/><Relationship Id="rId2" Type="http://schemas.openxmlformats.org/officeDocument/2006/relationships/slideLayout" Target="../slideLayouts/slideLayout7.xml"/><Relationship Id="rId16" Type="http://schemas.openxmlformats.org/officeDocument/2006/relationships/oleObject" Target="../embeddings/oleObject3.bin"/><Relationship Id="rId1" Type="http://schemas.openxmlformats.org/officeDocument/2006/relationships/vmlDrawing" Target="../drawings/vmlDrawing2.vml"/><Relationship Id="rId6" Type="http://schemas.openxmlformats.org/officeDocument/2006/relationships/image" Target="../media/image1320.svg"/><Relationship Id="rId11" Type="http://schemas.openxmlformats.org/officeDocument/2006/relationships/image" Target="../media/image68.png"/><Relationship Id="rId5" Type="http://schemas.openxmlformats.org/officeDocument/2006/relationships/image" Target="../media/image66.png"/><Relationship Id="rId15" Type="http://schemas.openxmlformats.org/officeDocument/2006/relationships/image" Target="../media/image69.png"/><Relationship Id="rId10" Type="http://schemas.openxmlformats.org/officeDocument/2006/relationships/image" Target="../media/image79.svg"/><Relationship Id="rId4" Type="http://schemas.openxmlformats.org/officeDocument/2006/relationships/image" Target="../media/image18.svg"/><Relationship Id="rId9" Type="http://schemas.openxmlformats.org/officeDocument/2006/relationships/image" Target="../media/image59.png"/><Relationship Id="rId14" Type="http://schemas.openxmlformats.org/officeDocument/2006/relationships/image" Target="../media/image65.wmf"/></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7.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3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12.png"/><Relationship Id="rId17" Type="http://schemas.openxmlformats.org/officeDocument/2006/relationships/image" Target="../media/image16.svg"/><Relationship Id="rId2" Type="http://schemas.openxmlformats.org/officeDocument/2006/relationships/image" Target="../media/image9.png"/><Relationship Id="rId41" Type="http://schemas.openxmlformats.org/officeDocument/2006/relationships/image" Target="../media/image11.png"/><Relationship Id="rId1" Type="http://schemas.openxmlformats.org/officeDocument/2006/relationships/slideLayout" Target="../slideLayouts/slideLayout7.xml"/><Relationship Id="rId40" Type="http://schemas.openxmlformats.org/officeDocument/2006/relationships/image" Target="../media/image10.png"/><Relationship Id="rId45" Type="http://schemas.openxmlformats.org/officeDocument/2006/relationships/image" Target="../media/image14.png"/><Relationship Id="rId5" Type="http://schemas.openxmlformats.org/officeDocument/2006/relationships/image" Target="NULL"/><Relationship Id="rId44" Type="http://schemas.openxmlformats.org/officeDocument/2006/relationships/image" Target="../media/image13.png"/><Relationship Id="rId43"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4.sv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44.xml"/><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4.sv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notesSlide" Target="../notesSlides/notesSlide18.xml"/><Relationship Id="rId7" Type="http://schemas.openxmlformats.org/officeDocument/2006/relationships/image" Target="../media/image96.wmf"/><Relationship Id="rId12" Type="http://schemas.openxmlformats.org/officeDocument/2006/relationships/image" Target="../media/image102.png"/><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7.png"/><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NULL"/><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87.svg"/><Relationship Id="rId12"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26.svg"/><Relationship Id="rId5" Type="http://schemas.openxmlformats.org/officeDocument/2006/relationships/image" Target="../media/image85.svg"/><Relationship Id="rId10" Type="http://schemas.openxmlformats.org/officeDocument/2006/relationships/image" Target="../media/image114.png"/><Relationship Id="rId4" Type="http://schemas.openxmlformats.org/officeDocument/2006/relationships/image" Target="../media/image111.png"/><Relationship Id="rId9" Type="http://schemas.openxmlformats.org/officeDocument/2006/relationships/image" Target="../media/image89.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946005" y="1006335"/>
            <a:ext cx="10156324" cy="30360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2">
                    <a:lumMod val="50000"/>
                  </a:schemeClr>
                </a:solidFill>
                <a:latin typeface="+mn-lt"/>
              </a:rPr>
              <a:t>CHÀO</a:t>
            </a:r>
            <a:r>
              <a:rPr lang="en-US" sz="5333" b="1" dirty="0">
                <a:latin typeface="+mn-lt"/>
              </a:rPr>
              <a:t> </a:t>
            </a:r>
            <a:r>
              <a:rPr lang="en-US" sz="5333" b="1" dirty="0">
                <a:solidFill>
                  <a:schemeClr val="tx1">
                    <a:lumMod val="75000"/>
                  </a:schemeClr>
                </a:solidFill>
                <a:latin typeface="+mn-lt"/>
              </a:rPr>
              <a:t>MỪNG</a:t>
            </a:r>
            <a:r>
              <a:rPr lang="en-US" sz="5333" b="1" dirty="0">
                <a:latin typeface="+mn-lt"/>
              </a:rPr>
              <a:t> </a:t>
            </a:r>
            <a:r>
              <a:rPr lang="en-US" sz="5333" b="1" dirty="0">
                <a:solidFill>
                  <a:schemeClr val="bg1">
                    <a:lumMod val="50000"/>
                  </a:schemeClr>
                </a:solidFill>
                <a:latin typeface="+mn-lt"/>
              </a:rPr>
              <a:t>CÁC</a:t>
            </a:r>
            <a:r>
              <a:rPr lang="en-US" sz="5333" b="1" dirty="0">
                <a:latin typeface="+mn-lt"/>
              </a:rPr>
              <a:t> </a:t>
            </a:r>
            <a:r>
              <a:rPr lang="en-US" sz="5333" b="1" dirty="0">
                <a:solidFill>
                  <a:schemeClr val="tx2">
                    <a:lumMod val="90000"/>
                    <a:lumOff val="10000"/>
                  </a:schemeClr>
                </a:solidFill>
                <a:latin typeface="+mn-lt"/>
              </a:rPr>
              <a:t>EM</a:t>
            </a:r>
            <a:r>
              <a:rPr lang="en-US" sz="5333" b="1" dirty="0">
                <a:latin typeface="+mn-lt"/>
              </a:rPr>
              <a:t> </a:t>
            </a:r>
            <a:br>
              <a:rPr lang="en-US" sz="5333" b="1" dirty="0">
                <a:latin typeface="+mn-lt"/>
              </a:rPr>
            </a:br>
            <a:r>
              <a:rPr lang="en-US" sz="5333" b="1" dirty="0">
                <a:solidFill>
                  <a:srgbClr val="C00000"/>
                </a:solidFill>
                <a:latin typeface="+mn-lt"/>
              </a:rPr>
              <a:t>ĐẾN</a:t>
            </a:r>
            <a:r>
              <a:rPr lang="en-US" sz="5333" b="1" dirty="0">
                <a:latin typeface="+mn-lt"/>
              </a:rPr>
              <a:t> </a:t>
            </a:r>
            <a:r>
              <a:rPr lang="en-US" sz="5333" b="1" dirty="0">
                <a:solidFill>
                  <a:schemeClr val="tx2">
                    <a:lumMod val="90000"/>
                    <a:lumOff val="10000"/>
                  </a:schemeClr>
                </a:solidFill>
                <a:latin typeface="+mn-lt"/>
              </a:rPr>
              <a:t>VỚI</a:t>
            </a:r>
            <a:r>
              <a:rPr lang="en-US" sz="5333" b="1" dirty="0">
                <a:latin typeface="+mn-lt"/>
              </a:rPr>
              <a:t> </a:t>
            </a:r>
            <a:r>
              <a:rPr lang="en-US" sz="5333" b="1" dirty="0">
                <a:solidFill>
                  <a:srgbClr val="7030A0"/>
                </a:solidFill>
                <a:latin typeface="+mn-lt"/>
              </a:rPr>
              <a:t>BÀI</a:t>
            </a:r>
            <a:r>
              <a:rPr lang="en-US" sz="5333" b="1" dirty="0">
                <a:latin typeface="+mn-lt"/>
              </a:rPr>
              <a:t> </a:t>
            </a:r>
            <a:r>
              <a:rPr lang="en-US" sz="5333" b="1" dirty="0">
                <a:solidFill>
                  <a:schemeClr val="tx1">
                    <a:lumMod val="50000"/>
                  </a:schemeClr>
                </a:solidFill>
                <a:latin typeface="+mn-lt"/>
              </a:rPr>
              <a:t>HỌC</a:t>
            </a:r>
            <a:r>
              <a:rPr lang="en-US" sz="5333" b="1" dirty="0">
                <a:latin typeface="+mn-lt"/>
              </a:rPr>
              <a:t> </a:t>
            </a:r>
            <a:r>
              <a:rPr lang="en-US" sz="5333" b="1" dirty="0">
                <a:solidFill>
                  <a:schemeClr val="bg2">
                    <a:lumMod val="50000"/>
                  </a:schemeClr>
                </a:solidFill>
                <a:latin typeface="+mn-lt"/>
              </a:rPr>
              <a:t>HÔM</a:t>
            </a:r>
            <a:r>
              <a:rPr lang="en-US" sz="5333" b="1" dirty="0">
                <a:latin typeface="+mn-lt"/>
              </a:rPr>
              <a:t> </a:t>
            </a:r>
            <a:r>
              <a:rPr lang="en-US" sz="5333" b="1" dirty="0">
                <a:solidFill>
                  <a:schemeClr val="tx1">
                    <a:lumMod val="75000"/>
                  </a:schemeClr>
                </a:solidFill>
                <a:latin typeface="+mn-lt"/>
              </a:rPr>
              <a:t>NAY!</a:t>
            </a:r>
            <a:endParaRPr sz="5333" b="1" dirty="0">
              <a:solidFill>
                <a:schemeClr val="tx1">
                  <a:lumMod val="75000"/>
                </a:schemeClr>
              </a:solidFill>
              <a:latin typeface="+mn-lt"/>
            </a:endParaRPr>
          </a:p>
        </p:txBody>
      </p:sp>
      <p:pic>
        <p:nvPicPr>
          <p:cNvPr id="172" name="Google Shape;172;p28"/>
          <p:cNvPicPr preferRelativeResize="0"/>
          <p:nvPr/>
        </p:nvPicPr>
        <p:blipFill rotWithShape="1">
          <a:blip r:embed="rId3">
            <a:alphaModFix/>
          </a:blip>
          <a:srcRect t="14434"/>
          <a:stretch/>
        </p:blipFill>
        <p:spPr>
          <a:xfrm>
            <a:off x="9886339" y="0"/>
            <a:ext cx="2431980" cy="2191690"/>
          </a:xfrm>
          <a:prstGeom prst="rect">
            <a:avLst/>
          </a:prstGeom>
          <a:noFill/>
          <a:ln>
            <a:noFill/>
          </a:ln>
        </p:spPr>
      </p:pic>
      <p:pic>
        <p:nvPicPr>
          <p:cNvPr id="2" name="Picture 1"/>
          <p:cNvPicPr>
            <a:picLocks noChangeAspect="1"/>
          </p:cNvPicPr>
          <p:nvPr/>
        </p:nvPicPr>
        <p:blipFill>
          <a:blip r:embed="rId4"/>
          <a:stretch>
            <a:fillRect/>
          </a:stretch>
        </p:blipFill>
        <p:spPr>
          <a:xfrm>
            <a:off x="1" y="3493971"/>
            <a:ext cx="12192000" cy="3131692"/>
          </a:xfrm>
          <a:prstGeom prst="rect">
            <a:avLst/>
          </a:prstGeom>
        </p:spPr>
      </p:pic>
    </p:spTree>
    <p:extLst>
      <p:ext uri="{BB962C8B-B14F-4D97-AF65-F5344CB8AC3E}">
        <p14:creationId xmlns:p14="http://schemas.microsoft.com/office/powerpoint/2010/main" val="4233920956"/>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874449" y="858387"/>
            <a:ext cx="8478633"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2092781" y="2052617"/>
            <a:ext cx="7914819" cy="3366561"/>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2797314" y="1389849"/>
            <a:ext cx="6446718" cy="269304"/>
          </a:xfrm>
          <a:prstGeom prst="rect">
            <a:avLst/>
          </a:prstGeom>
        </p:spPr>
        <p:txBody>
          <a:bodyPr lIns="0" tIns="0" rIns="0" bIns="0" rtlCol="0" anchor="t">
            <a:spAutoFit/>
          </a:bodyPr>
          <a:lstStyle/>
          <a:p>
            <a:pPr algn="ctr" defTabSz="609630">
              <a:lnSpc>
                <a:spcPts val="2133"/>
              </a:lnSpc>
            </a:pPr>
            <a:r>
              <a:rPr lang="en-US" sz="3200" b="1" dirty="0" err="1">
                <a:solidFill>
                  <a:srgbClr val="C00000"/>
                </a:solidFill>
                <a:latin typeface="Arial" panose="020B0604020202020204" pitchFamily="34" charset="0"/>
                <a:cs typeface="Arial" panose="020B0604020202020204" pitchFamily="34" charset="0"/>
              </a:rPr>
              <a:t>Nhận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xét</a:t>
            </a:r>
            <a:endParaRPr lang="en-US" sz="3200" b="1" dirty="0">
              <a:solidFill>
                <a:srgbClr val="C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28934">
            <a:off x="-2301735" y="4141827"/>
            <a:ext cx="7335125" cy="861688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55025">
            <a:off x="9566678" y="-2146274"/>
            <a:ext cx="2782793" cy="326906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2742" y="4229165"/>
            <a:ext cx="1123086" cy="234865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2611" y="5516216"/>
            <a:ext cx="1380341" cy="10616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62911" y="249963"/>
            <a:ext cx="2150512" cy="207622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15379" y="2955246"/>
            <a:ext cx="388906" cy="38890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428970">
            <a:off x="8176120" y="5942352"/>
            <a:ext cx="459697" cy="4596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531952">
            <a:off x="2110777" y="851251"/>
            <a:ext cx="829195" cy="271373"/>
          </a:xfrm>
          <a:prstGeom prst="rect">
            <a:avLst/>
          </a:prstGeom>
        </p:spPr>
      </p:pic>
      <p:grpSp>
        <p:nvGrpSpPr>
          <p:cNvPr id="19" name="Group 19"/>
          <p:cNvGrpSpPr>
            <a:grpSpLocks noChangeAspect="1"/>
          </p:cNvGrpSpPr>
          <p:nvPr/>
        </p:nvGrpSpPr>
        <p:grpSpPr>
          <a:xfrm rot="-2560680">
            <a:off x="10778592" y="3626531"/>
            <a:ext cx="358965" cy="31086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10" name="TextBox 9"/>
          <p:cNvSpPr txBox="1"/>
          <p:nvPr/>
        </p:nvSpPr>
        <p:spPr>
          <a:xfrm>
            <a:off x="2370143" y="2187326"/>
            <a:ext cx="7383977" cy="2496517"/>
          </a:xfrm>
          <a:prstGeom prst="rect">
            <a:avLst/>
          </a:prstGeom>
          <a:noFill/>
        </p:spPr>
        <p:txBody>
          <a:bodyPr wrap="square" rtlCol="0">
            <a:spAutoFit/>
          </a:bodyPr>
          <a:lstStyle/>
          <a:p>
            <a:pPr algn="just" defTabSz="609630">
              <a:lnSpc>
                <a:spcPct val="150000"/>
              </a:lnSpc>
            </a:pPr>
            <a:r>
              <a:rPr lang="vi-VN" sz="3600" b="1" dirty="0" smtClean="0">
                <a:solidFill>
                  <a:prstClr val="black"/>
                </a:solidFill>
                <a:latin typeface="+mj-lt"/>
                <a:cs typeface="Arial" panose="020B0604020202020204" pitchFamily="34" charset="0"/>
              </a:rPr>
              <a:t>Trong </a:t>
            </a:r>
            <a:r>
              <a:rPr lang="vi-VN" sz="3600" b="1" dirty="0">
                <a:solidFill>
                  <a:prstClr val="black"/>
                </a:solidFill>
                <a:latin typeface="+mj-lt"/>
                <a:cs typeface="Arial" panose="020B0604020202020204" pitchFamily="34" charset="0"/>
              </a:rPr>
              <a:t>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42792054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5" name="TextBox 4"/>
          <p:cNvSpPr txBox="1"/>
          <p:nvPr/>
        </p:nvSpPr>
        <p:spPr>
          <a:xfrm>
            <a:off x="1465781" y="617225"/>
            <a:ext cx="2287713" cy="502766"/>
          </a:xfrm>
          <a:prstGeom prst="rect">
            <a:avLst/>
          </a:prstGeom>
          <a:noFill/>
        </p:spPr>
        <p:txBody>
          <a:bodyPr wrap="square" rtlCol="0">
            <a:spAutoFit/>
          </a:bodyPr>
          <a:lstStyle/>
          <a:p>
            <a:pPr defTabSz="1219170">
              <a:buClr>
                <a:srgbClr val="000000"/>
              </a:buClr>
            </a:pP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Ví</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dụ</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a:solidFill>
                  <a:srgbClr val="C00000"/>
                </a:solidFill>
                <a:latin typeface="Times New Roman" panose="02020603050405020304" pitchFamily="18" charset="0"/>
                <a:cs typeface="Times New Roman" panose="02020603050405020304" pitchFamily="18" charset="0"/>
                <a:sym typeface="Arial"/>
              </a:rPr>
              <a:t>1:</a:t>
            </a:r>
            <a:endParaRPr lang="en-US" sz="2667" b="1" kern="0" dirty="0">
              <a:solidFill>
                <a:srgbClr val="C00000"/>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1465780" y="1293225"/>
            <a:ext cx="9233043" cy="1200328"/>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TextBox 6"/>
          <p:cNvSpPr txBox="1"/>
          <p:nvPr/>
        </p:nvSpPr>
        <p:spPr>
          <a:xfrm>
            <a:off x="1545002" y="1265051"/>
            <a:ext cx="8452207" cy="1384995"/>
          </a:xfrm>
          <a:prstGeom prst="rect">
            <a:avLst/>
          </a:prstGeom>
          <a:noFill/>
        </p:spPr>
        <p:txBody>
          <a:bodyPr wrap="square" rtlCol="0">
            <a:spAutoFit/>
          </a:bodyPr>
          <a:lstStyle/>
          <a:p>
            <a:pPr algn="just" defTabSz="1219170">
              <a:lnSpc>
                <a:spcPct val="150000"/>
              </a:lnSpc>
              <a:buClr>
                <a:srgbClr val="000000"/>
              </a:buClr>
            </a:pPr>
            <a:r>
              <a:rPr lang="vi-VN" sz="2800" b="1" kern="0" dirty="0" smtClean="0">
                <a:solidFill>
                  <a:srgbClr val="000000"/>
                </a:solidFill>
                <a:latin typeface="+mj-lt"/>
                <a:cs typeface="Arial"/>
                <a:sym typeface="Arial"/>
              </a:rPr>
              <a:t>Cho hình chữ nhật ABCD, hai đường chéo AC và BD cắt nhau tại O. Chứng minh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OAB =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ODC.</a:t>
            </a:r>
            <a:endParaRPr lang="en-US" sz="2800" b="1" kern="0" dirty="0">
              <a:solidFill>
                <a:srgbClr val="000000"/>
              </a:solidFill>
              <a:latin typeface="+mj-lt"/>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155" y="2493553"/>
            <a:ext cx="1074197" cy="855911"/>
          </a:xfrm>
          <a:prstGeom prst="rect">
            <a:avLst/>
          </a:prstGeom>
        </p:spPr>
      </p:pic>
      <p:grpSp>
        <p:nvGrpSpPr>
          <p:cNvPr id="4" name="Group 3"/>
          <p:cNvGrpSpPr/>
          <p:nvPr/>
        </p:nvGrpSpPr>
        <p:grpSpPr>
          <a:xfrm>
            <a:off x="3076978" y="3349464"/>
            <a:ext cx="8464682" cy="3850233"/>
            <a:chOff x="2575544" y="3349464"/>
            <a:chExt cx="8464682" cy="3786421"/>
          </a:xfrm>
        </p:grpSpPr>
        <p:sp>
          <p:nvSpPr>
            <p:cNvPr id="9" name="Rectangle 8"/>
            <p:cNvSpPr/>
            <p:nvPr/>
          </p:nvSpPr>
          <p:spPr>
            <a:xfrm>
              <a:off x="2609637" y="3349464"/>
              <a:ext cx="8430589" cy="3786421"/>
            </a:xfrm>
            <a:prstGeom prst="rect">
              <a:avLst/>
            </a:prstGeom>
          </p:spPr>
          <p:txBody>
            <a:bodyPr wrap="square">
              <a:spAutoFit/>
            </a:bodyPr>
            <a:lstStyle/>
            <a:p>
              <a:pPr defTabSz="1219170">
                <a:lnSpc>
                  <a:spcPct val="150000"/>
                </a:lnSpc>
                <a:buClr>
                  <a:srgbClr val="000000"/>
                </a:buClr>
              </a:pPr>
              <a:r>
                <a:rPr lang="en-US" sz="2667" kern="0" dirty="0" err="1" smtClean="0">
                  <a:solidFill>
                    <a:srgbClr val="000000"/>
                  </a:solidFill>
                  <a:cs typeface="Arial"/>
                  <a:sym typeface="Arial"/>
                </a:rPr>
                <a:t>Vì</a:t>
              </a:r>
              <a:r>
                <a:rPr lang="en-US" sz="2667" kern="0" dirty="0" smtClean="0">
                  <a:solidFill>
                    <a:srgbClr val="000000"/>
                  </a:solidFill>
                  <a:cs typeface="Arial"/>
                  <a:sym typeface="Arial"/>
                </a:rPr>
                <a:t> </a:t>
              </a:r>
              <a:r>
                <a:rPr lang="en-US" sz="2667" kern="0" dirty="0">
                  <a:solidFill>
                    <a:srgbClr val="000000"/>
                  </a:solidFill>
                  <a:cs typeface="Arial"/>
                  <a:sym typeface="Arial"/>
                </a:rPr>
                <a:t>ABCD </a:t>
              </a:r>
              <a:r>
                <a:rPr lang="en-US" sz="2667" kern="0" dirty="0" err="1">
                  <a:solidFill>
                    <a:srgbClr val="000000"/>
                  </a:solidFill>
                  <a:cs typeface="Arial"/>
                  <a:sym typeface="Arial"/>
                </a:rPr>
                <a:t>là</a:t>
              </a:r>
              <a:r>
                <a:rPr lang="en-US" sz="2667" kern="0" dirty="0">
                  <a:solidFill>
                    <a:srgbClr val="000000"/>
                  </a:solidFill>
                  <a:cs typeface="Arial"/>
                  <a:sym typeface="Arial"/>
                </a:rPr>
                <a:t> </a:t>
              </a:r>
              <a:r>
                <a:rPr lang="en-US" sz="2667" kern="0" dirty="0" err="1">
                  <a:solidFill>
                    <a:srgbClr val="000000"/>
                  </a:solidFill>
                  <a:cs typeface="Arial"/>
                  <a:sym typeface="Arial"/>
                </a:rPr>
                <a:t>hình</a:t>
              </a:r>
              <a:r>
                <a:rPr lang="en-US" sz="2667" kern="0" dirty="0">
                  <a:solidFill>
                    <a:srgbClr val="000000"/>
                  </a:solidFill>
                  <a:cs typeface="Arial"/>
                  <a:sym typeface="Arial"/>
                </a:rPr>
                <a:t> </a:t>
              </a:r>
              <a:r>
                <a:rPr lang="en-US" sz="2667" kern="0" dirty="0" err="1">
                  <a:solidFill>
                    <a:srgbClr val="000000"/>
                  </a:solidFill>
                  <a:cs typeface="Arial"/>
                  <a:sym typeface="Arial"/>
                </a:rPr>
                <a:t>chữ</a:t>
              </a:r>
              <a:r>
                <a:rPr lang="en-US" sz="2667" kern="0" dirty="0">
                  <a:solidFill>
                    <a:srgbClr val="000000"/>
                  </a:solidFill>
                  <a:cs typeface="Arial"/>
                  <a:sym typeface="Arial"/>
                </a:rPr>
                <a:t> </a:t>
              </a:r>
              <a:r>
                <a:rPr lang="en-US" sz="2667" kern="0" dirty="0" err="1">
                  <a:solidFill>
                    <a:srgbClr val="000000"/>
                  </a:solidFill>
                  <a:cs typeface="Arial"/>
                  <a:sym typeface="Arial"/>
                </a:rPr>
                <a:t>nhật</a:t>
              </a:r>
              <a:r>
                <a:rPr lang="en-US" sz="2667" kern="0" dirty="0">
                  <a:solidFill>
                    <a:srgbClr val="000000"/>
                  </a:solidFill>
                  <a:cs typeface="Arial"/>
                  <a:sym typeface="Arial"/>
                </a:rPr>
                <a:t> </a:t>
              </a:r>
              <a:r>
                <a:rPr lang="en-US" sz="2667" kern="0" dirty="0" err="1" smtClean="0">
                  <a:solidFill>
                    <a:srgbClr val="000000"/>
                  </a:solidFill>
                  <a:cs typeface="Arial"/>
                  <a:sym typeface="Arial"/>
                </a:rPr>
                <a:t>nên</a:t>
              </a:r>
              <a:r>
                <a:rPr lang="en-US" sz="2667" kern="0" dirty="0" smtClean="0">
                  <a:solidFill>
                    <a:srgbClr val="000000"/>
                  </a:solidFill>
                  <a:cs typeface="Arial"/>
                  <a:sym typeface="Arial"/>
                </a:rPr>
                <a:t>:</a:t>
              </a:r>
              <a:endParaRPr lang="en-US" sz="2667" kern="0" dirty="0">
                <a:solidFill>
                  <a:srgbClr val="000000"/>
                </a:solidFill>
                <a:cs typeface="Arial"/>
                <a:sym typeface="Arial"/>
              </a:endParaRPr>
            </a:p>
            <a:p>
              <a:pPr defTabSz="1219170">
                <a:lnSpc>
                  <a:spcPct val="150000"/>
                </a:lnSpc>
                <a:buClr>
                  <a:srgbClr val="000000"/>
                </a:buClr>
              </a:pPr>
              <a:r>
                <a:rPr lang="en-US" sz="2667" kern="0" dirty="0">
                  <a:solidFill>
                    <a:srgbClr val="000000"/>
                  </a:solidFill>
                  <a:cs typeface="Arial"/>
                  <a:sym typeface="Arial"/>
                </a:rPr>
                <a:t>OA = OC </a:t>
              </a:r>
              <a:r>
                <a:rPr lang="en-US" sz="2667" kern="0" dirty="0" smtClean="0">
                  <a:solidFill>
                    <a:srgbClr val="000000"/>
                  </a:solidFill>
                  <a:cs typeface="Arial"/>
                  <a:sym typeface="Arial"/>
                </a:rPr>
                <a:t>=   AC </a:t>
              </a:r>
              <a:r>
                <a:rPr lang="en-US" sz="2667" kern="0" dirty="0">
                  <a:solidFill>
                    <a:srgbClr val="000000"/>
                  </a:solidFill>
                  <a:cs typeface="Arial"/>
                  <a:sym typeface="Arial"/>
                </a:rPr>
                <a:t>= </a:t>
              </a:r>
              <a:r>
                <a:rPr lang="en-US" sz="2667" kern="0" dirty="0" smtClean="0">
                  <a:solidFill>
                    <a:srgbClr val="000000"/>
                  </a:solidFill>
                  <a:cs typeface="Arial"/>
                  <a:sym typeface="Arial"/>
                </a:rPr>
                <a:t>   BD </a:t>
              </a:r>
              <a:r>
                <a:rPr lang="en-US" sz="2667" kern="0" dirty="0">
                  <a:solidFill>
                    <a:srgbClr val="000000"/>
                  </a:solidFill>
                  <a:cs typeface="Arial"/>
                  <a:sym typeface="Arial"/>
                </a:rPr>
                <a:t>= OB = OD. </a:t>
              </a:r>
            </a:p>
            <a:p>
              <a:pPr defTabSz="1219170">
                <a:lnSpc>
                  <a:spcPct val="150000"/>
                </a:lnSpc>
                <a:buClr>
                  <a:srgbClr val="000000"/>
                </a:buClr>
              </a:pPr>
              <a:r>
                <a:rPr lang="en-US" sz="2667" kern="0" dirty="0" smtClean="0">
                  <a:solidFill>
                    <a:srgbClr val="000000"/>
                  </a:solidFill>
                  <a:cs typeface="Arial"/>
                  <a:sym typeface="Arial"/>
                </a:rPr>
                <a:t>  OAB </a:t>
              </a:r>
              <a:r>
                <a:rPr lang="en-US" sz="2667" kern="0" dirty="0" err="1">
                  <a:solidFill>
                    <a:srgbClr val="000000"/>
                  </a:solidFill>
                  <a:cs typeface="Arial"/>
                  <a:sym typeface="Arial"/>
                </a:rPr>
                <a:t>và</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err="1">
                  <a:solidFill>
                    <a:srgbClr val="000000"/>
                  </a:solidFill>
                  <a:cs typeface="Arial"/>
                  <a:sym typeface="Arial"/>
                </a:rPr>
                <a:t>có</a:t>
              </a:r>
              <a:r>
                <a:rPr lang="en-US" sz="2667" kern="0" dirty="0">
                  <a:solidFill>
                    <a:srgbClr val="000000"/>
                  </a:solidFill>
                  <a:cs typeface="Arial"/>
                  <a:sym typeface="Arial"/>
                </a:rPr>
                <a:t>: </a:t>
              </a:r>
            </a:p>
            <a:p>
              <a:pPr defTabSz="1219170">
                <a:lnSpc>
                  <a:spcPct val="150000"/>
                </a:lnSpc>
                <a:buClr>
                  <a:srgbClr val="000000"/>
                </a:buClr>
              </a:pPr>
              <a:r>
                <a:rPr lang="en-US" sz="2667" kern="0" dirty="0">
                  <a:solidFill>
                    <a:srgbClr val="000000"/>
                  </a:solidFill>
                  <a:cs typeface="Arial"/>
                  <a:sym typeface="Arial"/>
                </a:rPr>
                <a:t>OA = OD, OB = OC, AB = CD.</a:t>
              </a:r>
            </a:p>
            <a:p>
              <a:pPr defTabSz="1219170">
                <a:lnSpc>
                  <a:spcPct val="150000"/>
                </a:lnSpc>
                <a:buClr>
                  <a:srgbClr val="000000"/>
                </a:buClr>
              </a:pPr>
              <a:r>
                <a:rPr lang="en-US" sz="2667" kern="0" dirty="0" err="1">
                  <a:solidFill>
                    <a:srgbClr val="000000"/>
                  </a:solidFill>
                  <a:cs typeface="Arial"/>
                  <a:sym typeface="Arial"/>
                </a:rPr>
                <a:t>Vậy</a:t>
              </a:r>
              <a:r>
                <a:rPr lang="en-US" sz="2667" kern="0" dirty="0">
                  <a:solidFill>
                    <a:srgbClr val="000000"/>
                  </a:solidFill>
                  <a:cs typeface="Arial"/>
                  <a:sym typeface="Arial"/>
                </a:rPr>
                <a:t>  </a:t>
              </a:r>
              <a:r>
                <a:rPr lang="en-US" sz="2667" kern="0" dirty="0" smtClean="0">
                  <a:solidFill>
                    <a:srgbClr val="000000"/>
                  </a:solidFill>
                  <a:cs typeface="Arial"/>
                  <a:sym typeface="Arial"/>
                </a:rPr>
                <a:t> OAB </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a:solidFill>
                    <a:srgbClr val="000000"/>
                  </a:solidFill>
                  <a:cs typeface="Arial"/>
                  <a:sym typeface="Arial"/>
                </a:rPr>
                <a:t>(</a:t>
              </a:r>
              <a:r>
                <a:rPr lang="en-US" sz="2667" kern="0" dirty="0" err="1">
                  <a:solidFill>
                    <a:srgbClr val="000000"/>
                  </a:solidFill>
                  <a:cs typeface="Arial"/>
                  <a:sym typeface="Arial"/>
                </a:rPr>
                <a:t>c.c.c</a:t>
              </a:r>
              <a:r>
                <a:rPr lang="en-US" sz="2667" kern="0" dirty="0">
                  <a:solidFill>
                    <a:srgbClr val="000000"/>
                  </a:solidFill>
                  <a:cs typeface="Arial"/>
                  <a:sym typeface="Arial"/>
                </a:rPr>
                <a:t>).</a:t>
              </a:r>
            </a:p>
            <a:p>
              <a:pPr algn="ctr" defTabSz="1219170">
                <a:lnSpc>
                  <a:spcPct val="150000"/>
                </a:lnSpc>
                <a:buClr>
                  <a:srgbClr val="000000"/>
                </a:buClr>
              </a:pPr>
              <a:endParaRPr lang="vi-VN" sz="2667" kern="0" dirty="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4424437" y="3987610"/>
              <a:ext cx="308254" cy="761568"/>
            </a:xfrm>
            <a:prstGeom prst="rect">
              <a:avLst/>
            </a:prstGeom>
          </p:spPr>
        </p:pic>
        <p:pic>
          <p:nvPicPr>
            <p:cNvPr id="12" name="Picture 11"/>
            <p:cNvPicPr>
              <a:picLocks noChangeAspect="1"/>
            </p:cNvPicPr>
            <p:nvPr/>
          </p:nvPicPr>
          <p:blipFill>
            <a:blip r:embed="rId4"/>
            <a:stretch>
              <a:fillRect/>
            </a:stretch>
          </p:blipFill>
          <p:spPr>
            <a:xfrm>
              <a:off x="5462852" y="3952920"/>
              <a:ext cx="308254" cy="761568"/>
            </a:xfrm>
            <a:prstGeom prst="rect">
              <a:avLst/>
            </a:prstGeom>
          </p:spPr>
        </p:pic>
        <p:pic>
          <p:nvPicPr>
            <p:cNvPr id="3" name="Picture 2"/>
            <p:cNvPicPr>
              <a:picLocks noChangeAspect="1"/>
            </p:cNvPicPr>
            <p:nvPr/>
          </p:nvPicPr>
          <p:blipFill>
            <a:blip r:embed="rId5"/>
            <a:stretch>
              <a:fillRect/>
            </a:stretch>
          </p:blipFill>
          <p:spPr>
            <a:xfrm>
              <a:off x="2575544" y="4701279"/>
              <a:ext cx="399172" cy="449069"/>
            </a:xfrm>
            <a:prstGeom prst="rect">
              <a:avLst/>
            </a:prstGeom>
          </p:spPr>
        </p:pic>
        <p:pic>
          <p:nvPicPr>
            <p:cNvPr id="13" name="Picture 12"/>
            <p:cNvPicPr>
              <a:picLocks noChangeAspect="1"/>
            </p:cNvPicPr>
            <p:nvPr/>
          </p:nvPicPr>
          <p:blipFill>
            <a:blip r:embed="rId5"/>
            <a:stretch>
              <a:fillRect/>
            </a:stretch>
          </p:blipFill>
          <p:spPr>
            <a:xfrm>
              <a:off x="4009858" y="4676819"/>
              <a:ext cx="399172" cy="449069"/>
            </a:xfrm>
            <a:prstGeom prst="rect">
              <a:avLst/>
            </a:prstGeom>
          </p:spPr>
        </p:pic>
        <p:pic>
          <p:nvPicPr>
            <p:cNvPr id="14" name="Picture 13"/>
            <p:cNvPicPr>
              <a:picLocks noChangeAspect="1"/>
            </p:cNvPicPr>
            <p:nvPr/>
          </p:nvPicPr>
          <p:blipFill>
            <a:blip r:embed="rId5"/>
            <a:stretch>
              <a:fillRect/>
            </a:stretch>
          </p:blipFill>
          <p:spPr>
            <a:xfrm>
              <a:off x="3250114" y="5912459"/>
              <a:ext cx="399172" cy="449069"/>
            </a:xfrm>
            <a:prstGeom prst="rect">
              <a:avLst/>
            </a:prstGeom>
          </p:spPr>
        </p:pic>
        <p:pic>
          <p:nvPicPr>
            <p:cNvPr id="15" name="Picture 14"/>
            <p:cNvPicPr>
              <a:picLocks noChangeAspect="1"/>
            </p:cNvPicPr>
            <p:nvPr/>
          </p:nvPicPr>
          <p:blipFill>
            <a:blip r:embed="rId5"/>
            <a:stretch>
              <a:fillRect/>
            </a:stretch>
          </p:blipFill>
          <p:spPr>
            <a:xfrm>
              <a:off x="4533105" y="5912458"/>
              <a:ext cx="399172" cy="449069"/>
            </a:xfrm>
            <a:prstGeom prst="rect">
              <a:avLst/>
            </a:prstGeom>
          </p:spPr>
        </p:pic>
      </p:grpSp>
      <p:pic>
        <p:nvPicPr>
          <p:cNvPr id="17" name="Picture 16"/>
          <p:cNvPicPr>
            <a:picLocks noChangeAspect="1"/>
          </p:cNvPicPr>
          <p:nvPr/>
        </p:nvPicPr>
        <p:blipFill>
          <a:blip r:embed="rId6"/>
          <a:stretch>
            <a:fillRect/>
          </a:stretch>
        </p:blipFill>
        <p:spPr>
          <a:xfrm>
            <a:off x="9523651" y="3322014"/>
            <a:ext cx="2694666" cy="3535986"/>
          </a:xfrm>
          <a:prstGeom prst="rect">
            <a:avLst/>
          </a:prstGeom>
        </p:spPr>
      </p:pic>
      <p:pic>
        <p:nvPicPr>
          <p:cNvPr id="18" name="Picture 17"/>
          <p:cNvPicPr>
            <a:picLocks noChangeAspect="1"/>
          </p:cNvPicPr>
          <p:nvPr/>
        </p:nvPicPr>
        <p:blipFill>
          <a:blip r:embed="rId7"/>
          <a:stretch>
            <a:fillRect/>
          </a:stretch>
        </p:blipFill>
        <p:spPr>
          <a:xfrm>
            <a:off x="9728582" y="259882"/>
            <a:ext cx="2377573" cy="2444817"/>
          </a:xfrm>
          <a:prstGeom prst="rect">
            <a:avLst/>
          </a:prstGeom>
        </p:spPr>
      </p:pic>
      <p:pic>
        <p:nvPicPr>
          <p:cNvPr id="19" name="Picture 18"/>
          <p:cNvPicPr>
            <a:picLocks noChangeAspect="1"/>
          </p:cNvPicPr>
          <p:nvPr/>
        </p:nvPicPr>
        <p:blipFill>
          <a:blip r:embed="rId8"/>
          <a:stretch>
            <a:fillRect/>
          </a:stretch>
        </p:blipFill>
        <p:spPr>
          <a:xfrm>
            <a:off x="33656" y="3075186"/>
            <a:ext cx="3017782" cy="3935394"/>
          </a:xfrm>
          <a:prstGeom prst="rect">
            <a:avLst/>
          </a:prstGeom>
        </p:spPr>
      </p:pic>
      <p:pic>
        <p:nvPicPr>
          <p:cNvPr id="20" name="Picture 19"/>
          <p:cNvPicPr>
            <a:picLocks noChangeAspect="1"/>
          </p:cNvPicPr>
          <p:nvPr/>
        </p:nvPicPr>
        <p:blipFill>
          <a:blip r:embed="rId9"/>
          <a:stretch>
            <a:fillRect/>
          </a:stretch>
        </p:blipFill>
        <p:spPr>
          <a:xfrm>
            <a:off x="5878253" y="2055563"/>
            <a:ext cx="396274" cy="457240"/>
          </a:xfrm>
          <a:prstGeom prst="rect">
            <a:avLst/>
          </a:prstGeom>
        </p:spPr>
      </p:pic>
      <p:pic>
        <p:nvPicPr>
          <p:cNvPr id="21" name="Picture 20"/>
          <p:cNvPicPr>
            <a:picLocks noChangeAspect="1"/>
          </p:cNvPicPr>
          <p:nvPr/>
        </p:nvPicPr>
        <p:blipFill>
          <a:blip r:embed="rId5"/>
          <a:stretch>
            <a:fillRect/>
          </a:stretch>
        </p:blipFill>
        <p:spPr>
          <a:xfrm>
            <a:off x="7366296" y="2056166"/>
            <a:ext cx="399172" cy="456637"/>
          </a:xfrm>
          <a:prstGeom prst="rect">
            <a:avLst/>
          </a:prstGeom>
        </p:spPr>
      </p:pic>
    </p:spTree>
    <p:extLst>
      <p:ext uri="{BB962C8B-B14F-4D97-AF65-F5344CB8AC3E}">
        <p14:creationId xmlns:p14="http://schemas.microsoft.com/office/powerpoint/2010/main" val="628804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edge">
                                      <p:cBhvr>
                                        <p:cTn id="17" dur="2000"/>
                                        <p:tgtEl>
                                          <p:spTgt spid="19"/>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11856">
            <a:off x="4417783" y="526262"/>
            <a:ext cx="821728" cy="42490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24064" y="25190"/>
            <a:ext cx="502185" cy="4695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12851">
            <a:off x="241928" y="5397680"/>
            <a:ext cx="2039639" cy="52288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12851">
            <a:off x="167756" y="5491141"/>
            <a:ext cx="2039639" cy="52288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400000">
            <a:off x="10849917" y="5004750"/>
            <a:ext cx="1312567" cy="60855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089448" flipV="1">
            <a:off x="-413055" y="-229025"/>
            <a:ext cx="2768070" cy="2018961"/>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135307" y="25190"/>
            <a:ext cx="1047017" cy="116335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0959232" y="892690"/>
            <a:ext cx="526506" cy="515976"/>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74511">
            <a:off x="6677984" y="5291395"/>
            <a:ext cx="365579" cy="1751279"/>
          </a:xfrm>
          <a:prstGeom prst="rect">
            <a:avLst/>
          </a:prstGeom>
        </p:spPr>
      </p:pic>
      <p:sp>
        <p:nvSpPr>
          <p:cNvPr id="16" name="Hình chữ nhật: Góc Tròn 15">
            <a:extLst>
              <a:ext uri="{FF2B5EF4-FFF2-40B4-BE49-F238E27FC236}">
                <a16:creationId xmlns:a16="http://schemas.microsoft.com/office/drawing/2014/main"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508000" y="1931667"/>
            <a:ext cx="19951480" cy="1446422"/>
            <a:chOff x="838200" y="2682947"/>
            <a:chExt cx="29927220" cy="2169633"/>
          </a:xfrm>
        </p:grpSpPr>
        <p:sp>
          <p:nvSpPr>
            <p:cNvPr id="17" name="Hộp Văn bản 16">
              <a:extLst>
                <a:ext uri="{FF2B5EF4-FFF2-40B4-BE49-F238E27FC236}">
                  <a16:creationId xmlns:a16="http://schemas.microsoft.com/office/drawing/2014/main" id="{50355081-E016-EF27-B658-A3056E93AD6A}"/>
                </a:ext>
              </a:extLst>
            </p:cNvPr>
            <p:cNvSpPr txBox="1"/>
            <p:nvPr/>
          </p:nvSpPr>
          <p:spPr>
            <a:xfrm>
              <a:off x="838200" y="2682947"/>
              <a:ext cx="29927220" cy="216963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hình chữ nhật ABCD. Hai đường chéo AC, BD cắt nhau tại O</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Kẻ OH   DC (H.3.44</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 </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Chứng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minh rằng H là trung điểm của DC.</a:t>
              </a:r>
            </a:p>
          </p:txBody>
        </p:sp>
        <p:graphicFrame>
          <p:nvGraphicFramePr>
            <p:cNvPr id="20" name="Object 19"/>
            <p:cNvGraphicFramePr>
              <a:graphicFrameLocks noChangeAspect="1"/>
            </p:cNvGraphicFramePr>
            <p:nvPr/>
          </p:nvGraphicFramePr>
          <p:xfrm>
            <a:off x="2708703" y="3904282"/>
            <a:ext cx="690510" cy="678748"/>
          </p:xfrm>
          <a:graphic>
            <a:graphicData uri="http://schemas.openxmlformats.org/presentationml/2006/ole">
              <mc:AlternateContent xmlns:mc="http://schemas.openxmlformats.org/markup-compatibility/2006">
                <mc:Choice xmlns:v="urn:schemas-microsoft-com:vml" Requires="v">
                  <p:oleObj spid="_x0000_s3090" name="Equation" r:id="rId21" imgW="152268" imgH="164957" progId="Equation.DSMT4">
                    <p:embed/>
                  </p:oleObj>
                </mc:Choice>
                <mc:Fallback>
                  <p:oleObj name="Equation" r:id="rId21" imgW="152268" imgH="164957" progId="Equation.DSMT4">
                    <p:embed/>
                    <p:pic>
                      <p:nvPicPr>
                        <p:cNvPr id="20" name="Object 1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08703" y="3904282"/>
                          <a:ext cx="690510" cy="678748"/>
                        </a:xfrm>
                        <a:prstGeom prst="rect">
                          <a:avLst/>
                        </a:prstGeom>
                        <a:noFill/>
                      </p:spPr>
                    </p:pic>
                  </p:oleObj>
                </mc:Fallback>
              </mc:AlternateContent>
            </a:graphicData>
          </a:graphic>
        </p:graphicFrame>
      </p:grpSp>
      <p:pic>
        <p:nvPicPr>
          <p:cNvPr id="22" name="Picture 2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Lst>
          </a:blip>
          <a:stretch>
            <a:fillRect/>
          </a:stretch>
        </p:blipFill>
        <p:spPr>
          <a:xfrm>
            <a:off x="3958743" y="3523394"/>
            <a:ext cx="3759200" cy="2265961"/>
          </a:xfrm>
          <a:prstGeom prst="rect">
            <a:avLst/>
          </a:prstGeom>
          <a:noFill/>
          <a:ln>
            <a:noFill/>
          </a:ln>
        </p:spPr>
      </p:pic>
    </p:spTree>
    <p:extLst>
      <p:ext uri="{BB962C8B-B14F-4D97-AF65-F5344CB8AC3E}">
        <p14:creationId xmlns:p14="http://schemas.microsoft.com/office/powerpoint/2010/main" val="11517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868109">
            <a:off x="-413684" y="5638444"/>
            <a:ext cx="2039639" cy="522889"/>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19199">
            <a:off x="11185884" y="489525"/>
            <a:ext cx="484941" cy="8959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621824" flipV="1">
            <a:off x="10270451" y="5873623"/>
            <a:ext cx="2619044" cy="69077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354426" y="1901407"/>
            <a:ext cx="1312567" cy="608554"/>
          </a:xfrm>
          <a:prstGeom prst="rect">
            <a:avLst/>
          </a:prstGeom>
        </p:spPr>
      </p:pic>
      <p:grpSp>
        <p:nvGrpSpPr>
          <p:cNvPr id="13" name="Nhóm 12">
            <a:extLst>
              <a:ext uri="{FF2B5EF4-FFF2-40B4-BE49-F238E27FC236}">
                <a16:creationId xmlns:a16="http://schemas.microsoft.com/office/drawing/2014/main" id="{6652E0D4-3EAE-B855-F3F9-5070A0F48764}"/>
              </a:ext>
            </a:extLst>
          </p:cNvPr>
          <p:cNvGrpSpPr/>
          <p:nvPr/>
        </p:nvGrpSpPr>
        <p:grpSpPr>
          <a:xfrm>
            <a:off x="4467405" y="296100"/>
            <a:ext cx="2187395" cy="1050101"/>
            <a:chOff x="6701108" y="444149"/>
            <a:chExt cx="3281092" cy="1575151"/>
          </a:xfrm>
        </p:grpSpPr>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11856">
              <a:off x="6701108" y="444149"/>
              <a:ext cx="1904834" cy="984958"/>
            </a:xfrm>
            <a:prstGeom prst="rect">
              <a:avLst/>
            </a:prstGeom>
          </p:spPr>
        </p:pic>
        <p:sp>
          <p:nvSpPr>
            <p:cNvPr id="12" name="Bong bóng Lời nói: Hình bầu dục 11">
              <a:extLst>
                <a:ext uri="{FF2B5EF4-FFF2-40B4-BE49-F238E27FC236}">
                  <a16:creationId xmlns:a16="http://schemas.microsoft.com/office/drawing/2014/main" id="{F7308900-2A86-E727-12C3-066B3D33FE34}"/>
                </a:ext>
              </a:extLst>
            </p:cNvPr>
            <p:cNvSpPr/>
            <p:nvPr/>
          </p:nvSpPr>
          <p:spPr>
            <a:xfrm>
              <a:off x="7653525" y="647700"/>
              <a:ext cx="2328675" cy="1371600"/>
            </a:xfrm>
            <a:prstGeom prst="wedgeEllipseCallout">
              <a:avLst/>
            </a:prstGeom>
            <a:solidFill>
              <a:srgbClr val="EE8A4F"/>
            </a:solidFill>
            <a:ln>
              <a:solidFill>
                <a:srgbClr val="EE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Hộp Văn bản 16">
            <a:extLst>
              <a:ext uri="{FF2B5EF4-FFF2-40B4-BE49-F238E27FC236}">
                <a16:creationId xmlns:a16="http://schemas.microsoft.com/office/drawing/2014/main" id="{1BE22E08-25BF-1CE7-B9B9-D98CC2A4E708}"/>
              </a:ext>
            </a:extLst>
          </p:cNvPr>
          <p:cNvSpPr txBox="1"/>
          <p:nvPr/>
        </p:nvSpPr>
        <p:spPr>
          <a:xfrm>
            <a:off x="1622426" y="1549401"/>
            <a:ext cx="10181409" cy="2170209"/>
          </a:xfrm>
          <a:prstGeom prst="rect">
            <a:avLst/>
          </a:prstGeom>
          <a:noFill/>
        </p:spPr>
        <p:txBody>
          <a:bodyPr wrap="square">
            <a:spAutoFit/>
          </a:bodyPr>
          <a:lstStyle/>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Xét hai tam giác vuông OHC và OHD có:</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OH chung</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OD = OC (Tính chất hai đường chéo của hình chữ nhật)</a:t>
            </a:r>
          </a:p>
        </p:txBody>
      </p:sp>
      <p:sp>
        <p:nvSpPr>
          <p:cNvPr id="23" name="Rectangle 14"/>
          <p:cNvSpPr>
            <a:spLocks noChangeArrowheads="1"/>
          </p:cNvSpPr>
          <p:nvPr/>
        </p:nvSpPr>
        <p:spPr bwMode="auto">
          <a:xfrm>
            <a:off x="1164033" y="4946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4"/>
          <p:cNvSpPr>
            <a:spLocks noChangeArrowheads="1"/>
          </p:cNvSpPr>
          <p:nvPr/>
        </p:nvSpPr>
        <p:spPr bwMode="auto">
          <a:xfrm>
            <a:off x="1164033" y="5708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120002" y="4335305"/>
            <a:ext cx="9165044" cy="719390"/>
            <a:chOff x="1109128" y="4534210"/>
            <a:chExt cx="9165044" cy="719390"/>
          </a:xfrm>
        </p:grpSpPr>
        <p:graphicFrame>
          <p:nvGraphicFramePr>
            <p:cNvPr id="26" name="Object 25"/>
            <p:cNvGraphicFramePr>
              <a:graphicFrameLocks noChangeAspect="1"/>
            </p:cNvGraphicFramePr>
            <p:nvPr>
              <p:extLst>
                <p:ext uri="{D42A27DB-BD31-4B8C-83A1-F6EECF244321}">
                  <p14:modId xmlns:p14="http://schemas.microsoft.com/office/powerpoint/2010/main" val="1576127090"/>
                </p:ext>
              </p:extLst>
            </p:nvPr>
          </p:nvGraphicFramePr>
          <p:xfrm>
            <a:off x="1109128" y="4644505"/>
            <a:ext cx="539750" cy="431800"/>
          </p:xfrm>
          <a:graphic>
            <a:graphicData uri="http://schemas.openxmlformats.org/presentationml/2006/ole">
              <mc:AlternateContent xmlns:mc="http://schemas.openxmlformats.org/markup-compatibility/2006">
                <mc:Choice xmlns:v="urn:schemas-microsoft-com:vml" Requires="v">
                  <p:oleObj spid="_x0000_s4132" name="Equation" r:id="rId13" imgW="190417" imgH="152334" progId="Equation.DSMT4">
                    <p:embed/>
                  </p:oleObj>
                </mc:Choice>
                <mc:Fallback>
                  <p:oleObj name="Equation" r:id="rId13" imgW="190417" imgH="152334" progId="Equation.DSMT4">
                    <p:embed/>
                    <p:pic>
                      <p:nvPicPr>
                        <p:cNvPr id="26" name="Object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4644505"/>
                          <a:ext cx="539750" cy="431800"/>
                        </a:xfrm>
                        <a:prstGeom prst="rect">
                          <a:avLst/>
                        </a:prstGeom>
                        <a:noFill/>
                      </p:spPr>
                    </p:pic>
                  </p:oleObj>
                </mc:Fallback>
              </mc:AlternateContent>
            </a:graphicData>
          </a:graphic>
        </p:graphicFrame>
        <p:pic>
          <p:nvPicPr>
            <p:cNvPr id="2" name="Picture 1"/>
            <p:cNvPicPr>
              <a:picLocks noChangeAspect="1"/>
            </p:cNvPicPr>
            <p:nvPr/>
          </p:nvPicPr>
          <p:blipFill>
            <a:blip r:embed="rId15"/>
            <a:stretch>
              <a:fillRect/>
            </a:stretch>
          </p:blipFill>
          <p:spPr>
            <a:xfrm>
              <a:off x="1482978" y="4534210"/>
              <a:ext cx="8791194" cy="719390"/>
            </a:xfrm>
            <a:prstGeom prst="rect">
              <a:avLst/>
            </a:prstGeom>
          </p:spPr>
        </p:pic>
      </p:grpSp>
      <p:grpSp>
        <p:nvGrpSpPr>
          <p:cNvPr id="5" name="Group 4"/>
          <p:cNvGrpSpPr/>
          <p:nvPr/>
        </p:nvGrpSpPr>
        <p:grpSpPr>
          <a:xfrm>
            <a:off x="1126268" y="3693738"/>
            <a:ext cx="8761523" cy="719390"/>
            <a:chOff x="1109128" y="3753888"/>
            <a:chExt cx="8761523" cy="719390"/>
          </a:xfrm>
        </p:grpSpPr>
        <p:graphicFrame>
          <p:nvGraphicFramePr>
            <p:cNvPr id="24" name="Object 23"/>
            <p:cNvGraphicFramePr>
              <a:graphicFrameLocks noChangeAspect="1"/>
            </p:cNvGraphicFramePr>
            <p:nvPr>
              <p:extLst>
                <p:ext uri="{D42A27DB-BD31-4B8C-83A1-F6EECF244321}">
                  <p14:modId xmlns:p14="http://schemas.microsoft.com/office/powerpoint/2010/main" val="3033980329"/>
                </p:ext>
              </p:extLst>
            </p:nvPr>
          </p:nvGraphicFramePr>
          <p:xfrm>
            <a:off x="1109128" y="3863986"/>
            <a:ext cx="539750" cy="431800"/>
          </p:xfrm>
          <a:graphic>
            <a:graphicData uri="http://schemas.openxmlformats.org/presentationml/2006/ole">
              <mc:AlternateContent xmlns:mc="http://schemas.openxmlformats.org/markup-compatibility/2006">
                <mc:Choice xmlns:v="urn:schemas-microsoft-com:vml" Requires="v">
                  <p:oleObj spid="_x0000_s4133" name="Equation" r:id="rId16" imgW="190417" imgH="152334" progId="Equation.DSMT4">
                    <p:embed/>
                  </p:oleObj>
                </mc:Choice>
                <mc:Fallback>
                  <p:oleObj name="Equation" r:id="rId16" imgW="190417" imgH="152334" progId="Equation.DSMT4">
                    <p:embed/>
                    <p:pic>
                      <p:nvPicPr>
                        <p:cNvPr id="24"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3863986"/>
                          <a:ext cx="539750" cy="431800"/>
                        </a:xfrm>
                        <a:prstGeom prst="rect">
                          <a:avLst/>
                        </a:prstGeom>
                        <a:noFill/>
                      </p:spPr>
                    </p:pic>
                  </p:oleObj>
                </mc:Fallback>
              </mc:AlternateContent>
            </a:graphicData>
          </a:graphic>
        </p:graphicFrame>
        <p:pic>
          <p:nvPicPr>
            <p:cNvPr id="4" name="Picture 3"/>
            <p:cNvPicPr>
              <a:picLocks noChangeAspect="1"/>
            </p:cNvPicPr>
            <p:nvPr/>
          </p:nvPicPr>
          <p:blipFill>
            <a:blip r:embed="rId17"/>
            <a:stretch>
              <a:fillRect/>
            </a:stretch>
          </p:blipFill>
          <p:spPr>
            <a:xfrm>
              <a:off x="1500118" y="3753888"/>
              <a:ext cx="8370533" cy="719390"/>
            </a:xfrm>
            <a:prstGeom prst="rect">
              <a:avLst/>
            </a:prstGeom>
          </p:spPr>
        </p:pic>
      </p:grpSp>
    </p:spTree>
    <p:extLst>
      <p:ext uri="{BB962C8B-B14F-4D97-AF65-F5344CB8AC3E}">
        <p14:creationId xmlns:p14="http://schemas.microsoft.com/office/powerpoint/2010/main" val="23694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dissolv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flipH="1">
            <a:off x="7145514" y="474742"/>
            <a:ext cx="4400550" cy="780836"/>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2. </a:t>
            </a:r>
            <a:r>
              <a:rPr lang="en-US" sz="2933" b="1" kern="0" dirty="0" err="1" smtClean="0">
                <a:solidFill>
                  <a:srgbClr val="FFFF00"/>
                </a:solidFill>
                <a:latin typeface="Arial"/>
                <a:sym typeface="Arial"/>
              </a:rPr>
              <a:t>Dấu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hiệu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nhận</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biết</a:t>
            </a:r>
            <a:endParaRPr lang="en-US" sz="2933" b="1" kern="0" dirty="0">
              <a:solidFill>
                <a:srgbClr val="FFFF00"/>
              </a:solidFill>
              <a:latin typeface="Arial"/>
              <a:sym typeface="Arial"/>
            </a:endParaRPr>
          </a:p>
        </p:txBody>
      </p:sp>
      <p:sp>
        <p:nvSpPr>
          <p:cNvPr id="7" name="Rounded Rectangle 6"/>
          <p:cNvSpPr/>
          <p:nvPr/>
        </p:nvSpPr>
        <p:spPr>
          <a:xfrm>
            <a:off x="256808" y="2337157"/>
            <a:ext cx="1206448"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667" b="1" kern="0" dirty="0">
                <a:solidFill>
                  <a:srgbClr val="0070C0"/>
                </a:solidFill>
                <a:latin typeface="Arial"/>
                <a:sym typeface="Arial"/>
              </a:rPr>
              <a:t>HĐ3</a:t>
            </a:r>
            <a:endParaRPr lang="en-US" sz="2667" b="1" kern="0" dirty="0">
              <a:solidFill>
                <a:srgbClr val="0070C0"/>
              </a:solidFill>
              <a:latin typeface="Arial"/>
              <a:sym typeface="Arial"/>
            </a:endParaRPr>
          </a:p>
        </p:txBody>
      </p:sp>
      <p:sp>
        <p:nvSpPr>
          <p:cNvPr id="8" name="TextBox 7"/>
          <p:cNvSpPr txBox="1"/>
          <p:nvPr/>
        </p:nvSpPr>
        <p:spPr>
          <a:xfrm>
            <a:off x="1634706" y="2066898"/>
            <a:ext cx="8397411" cy="1200329"/>
          </a:xfrm>
          <a:prstGeom prst="rect">
            <a:avLst/>
          </a:prstGeom>
          <a:noFill/>
        </p:spPr>
        <p:txBody>
          <a:bodyPr wrap="square" rtlCol="0">
            <a:spAutoFit/>
          </a:bodyPr>
          <a:lstStyle/>
          <a:p>
            <a:pPr algn="just" defTabSz="1219170">
              <a:buClr>
                <a:srgbClr val="000000"/>
              </a:buClr>
            </a:pPr>
            <a:r>
              <a:rPr lang="en-US" sz="3600" kern="0" dirty="0" err="1">
                <a:solidFill>
                  <a:srgbClr val="000000"/>
                </a:solidFill>
                <a:latin typeface="Times New Roman" panose="02020603050405020304" pitchFamily="18" charset="0"/>
                <a:cs typeface="Times New Roman" panose="02020603050405020304" pitchFamily="18" charset="0"/>
                <a:sym typeface="Arial"/>
              </a:rPr>
              <a:t>Tính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góc</a:t>
            </a:r>
            <a:r>
              <a:rPr lang="en-US" sz="3600" kern="0" dirty="0">
                <a:solidFill>
                  <a:srgbClr val="000000"/>
                </a:solidFill>
                <a:latin typeface="Times New Roman" panose="02020603050405020304" pitchFamily="18" charset="0"/>
                <a:cs typeface="Times New Roman" panose="02020603050405020304" pitchFamily="18" charset="0"/>
                <a:sym typeface="Arial"/>
              </a:rPr>
              <a:t> B, C, D. </a:t>
            </a:r>
            <a:r>
              <a:rPr lang="en-US" sz="3600" kern="0" dirty="0" err="1">
                <a:solidFill>
                  <a:srgbClr val="000000"/>
                </a:solidFill>
                <a:latin typeface="Times New Roman" panose="02020603050405020304" pitchFamily="18" charset="0"/>
                <a:cs typeface="Times New Roman" panose="02020603050405020304" pitchFamily="18" charset="0"/>
                <a:sym typeface="Arial"/>
              </a:rPr>
              <a:t>Tứ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giác</a:t>
            </a:r>
            <a:r>
              <a:rPr lang="en-US" sz="3600" kern="0" dirty="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a:solidFill>
                  <a:srgbClr val="000000"/>
                </a:solidFill>
                <a:latin typeface="Times New Roman" panose="02020603050405020304" pitchFamily="18" charset="0"/>
                <a:cs typeface="Times New Roman" panose="02020603050405020304" pitchFamily="18" charset="0"/>
                <a:sym typeface="Arial"/>
              </a:rPr>
              <a:t>có</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hình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không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Vì</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sao</a:t>
            </a:r>
            <a:r>
              <a:rPr lang="en-US" sz="3600" kern="0" dirty="0">
                <a:solidFill>
                  <a:srgbClr val="000000"/>
                </a:solidFill>
                <a:latin typeface="Times New Roman" panose="02020603050405020304" pitchFamily="18" charset="0"/>
                <a:cs typeface="Times New Roman" panose="02020603050405020304" pitchFamily="18" charset="0"/>
                <a:sym typeface="Arial"/>
              </a:rPr>
              <a:t>?</a:t>
            </a:r>
            <a:endParaRPr lang="en-US" sz="3600"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33" name="Group 32"/>
          <p:cNvGrpSpPr/>
          <p:nvPr/>
        </p:nvGrpSpPr>
        <p:grpSpPr>
          <a:xfrm>
            <a:off x="256807" y="27959"/>
            <a:ext cx="4791443" cy="1809843"/>
            <a:chOff x="256807" y="27959"/>
            <a:chExt cx="4791443" cy="1809843"/>
          </a:xfrm>
        </p:grpSpPr>
        <p:sp>
          <p:nvSpPr>
            <p:cNvPr id="6" name="Rectangle 5"/>
            <p:cNvSpPr/>
            <p:nvPr/>
          </p:nvSpPr>
          <p:spPr>
            <a:xfrm>
              <a:off x="1422044" y="1314582"/>
              <a:ext cx="2692755" cy="523220"/>
            </a:xfrm>
            <a:prstGeom prst="rect">
              <a:avLst/>
            </a:prstGeom>
            <a:noFill/>
          </p:spPr>
          <p:txBody>
            <a:bodyPr wrap="square">
              <a:spAutoFit/>
            </a:bodyPr>
            <a:lstStyle/>
            <a:p>
              <a:pPr defTabSz="1219170">
                <a:buClr>
                  <a:srgbClr val="000000"/>
                </a:buClr>
              </a:pPr>
              <a:r>
                <a:rPr lang="en-US" sz="28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- 4HS</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grpSp>
        <p:nvGrpSpPr>
          <p:cNvPr id="34" name="Group 33"/>
          <p:cNvGrpSpPr/>
          <p:nvPr/>
        </p:nvGrpSpPr>
        <p:grpSpPr>
          <a:xfrm>
            <a:off x="542662" y="3329978"/>
            <a:ext cx="11003402" cy="3221432"/>
            <a:chOff x="542662" y="3329978"/>
            <a:chExt cx="11003402" cy="322143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240" y="3329978"/>
              <a:ext cx="1074197" cy="855911"/>
            </a:xfrm>
            <a:prstGeom prst="rect">
              <a:avLst/>
            </a:prstGeom>
          </p:spPr>
        </p:pic>
        <p:grpSp>
          <p:nvGrpSpPr>
            <p:cNvPr id="29" name="Group 28"/>
            <p:cNvGrpSpPr/>
            <p:nvPr/>
          </p:nvGrpSpPr>
          <p:grpSpPr>
            <a:xfrm>
              <a:off x="542662" y="4248640"/>
              <a:ext cx="11003402" cy="2302770"/>
              <a:chOff x="704587" y="2210733"/>
              <a:chExt cx="11003402" cy="2302770"/>
            </a:xfrm>
          </p:grpSpPr>
          <p:sp>
            <p:nvSpPr>
              <p:cNvPr id="21" name="Rounded Rectangle 20"/>
              <p:cNvSpPr/>
              <p:nvPr/>
            </p:nvSpPr>
            <p:spPr>
              <a:xfrm>
                <a:off x="704587" y="2210733"/>
                <a:ext cx="11003402" cy="230277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nên</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có</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hai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góc</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đối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của</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endParaRPr lang="en-US" sz="3200" b="1" kern="0" dirty="0" smtClean="0">
                  <a:solidFill>
                    <a:schemeClr val="tx2"/>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a:t>
                </a: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Vậy</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a:t>
                </a:r>
                <a:endParaRPr lang="en-US" sz="3200" b="1" kern="0" dirty="0">
                  <a:solidFill>
                    <a:schemeClr val="tx2"/>
                  </a:solidFill>
                  <a:latin typeface="Times New Roman" panose="02020603050405020304" pitchFamily="18" charset="0"/>
                  <a:cs typeface="Times New Roman" panose="02020603050405020304" pitchFamily="18" charset="0"/>
                  <a:sym typeface="Arial"/>
                </a:endParaRPr>
              </a:p>
            </p:txBody>
          </p:sp>
          <p:pic>
            <p:nvPicPr>
              <p:cNvPr id="23" name="Picture 22"/>
              <p:cNvPicPr>
                <a:picLocks noChangeAspect="1"/>
              </p:cNvPicPr>
              <p:nvPr/>
            </p:nvPicPr>
            <p:blipFill>
              <a:blip r:embed="rId4"/>
              <a:stretch>
                <a:fillRect/>
              </a:stretch>
            </p:blipFill>
            <p:spPr>
              <a:xfrm>
                <a:off x="1455805" y="2248895"/>
                <a:ext cx="408398" cy="598985"/>
              </a:xfrm>
              <a:prstGeom prst="rect">
                <a:avLst/>
              </a:prstGeom>
            </p:spPr>
          </p:pic>
          <p:pic>
            <p:nvPicPr>
              <p:cNvPr id="24" name="Picture 23"/>
              <p:cNvPicPr>
                <a:picLocks noChangeAspect="1"/>
              </p:cNvPicPr>
              <p:nvPr/>
            </p:nvPicPr>
            <p:blipFill>
              <a:blip r:embed="rId5"/>
              <a:stretch>
                <a:fillRect/>
              </a:stretch>
            </p:blipFill>
            <p:spPr>
              <a:xfrm>
                <a:off x="9000862" y="2267946"/>
                <a:ext cx="317421" cy="592520"/>
              </a:xfrm>
              <a:prstGeom prst="rect">
                <a:avLst/>
              </a:prstGeom>
            </p:spPr>
          </p:pic>
          <p:pic>
            <p:nvPicPr>
              <p:cNvPr id="25" name="Picture 24"/>
              <p:cNvPicPr>
                <a:picLocks noChangeAspect="1"/>
              </p:cNvPicPr>
              <p:nvPr/>
            </p:nvPicPr>
            <p:blipFill>
              <a:blip r:embed="rId6"/>
              <a:stretch>
                <a:fillRect/>
              </a:stretch>
            </p:blipFill>
            <p:spPr>
              <a:xfrm>
                <a:off x="6006012" y="2822365"/>
                <a:ext cx="495287" cy="495287"/>
              </a:xfrm>
              <a:prstGeom prst="rect">
                <a:avLst/>
              </a:prstGeom>
            </p:spPr>
          </p:pic>
          <p:pic>
            <p:nvPicPr>
              <p:cNvPr id="26" name="Picture 25"/>
              <p:cNvPicPr>
                <a:picLocks noChangeAspect="1"/>
              </p:cNvPicPr>
              <p:nvPr/>
            </p:nvPicPr>
            <p:blipFill>
              <a:blip r:embed="rId7"/>
              <a:stretch>
                <a:fillRect/>
              </a:stretch>
            </p:blipFill>
            <p:spPr>
              <a:xfrm>
                <a:off x="8084274" y="2829823"/>
                <a:ext cx="900288" cy="471580"/>
              </a:xfrm>
              <a:prstGeom prst="rect">
                <a:avLst/>
              </a:prstGeom>
            </p:spPr>
          </p:pic>
          <p:pic>
            <p:nvPicPr>
              <p:cNvPr id="27" name="Picture 26"/>
              <p:cNvPicPr>
                <a:picLocks noChangeAspect="1"/>
              </p:cNvPicPr>
              <p:nvPr/>
            </p:nvPicPr>
            <p:blipFill>
              <a:blip r:embed="rId8"/>
              <a:stretch>
                <a:fillRect/>
              </a:stretch>
            </p:blipFill>
            <p:spPr>
              <a:xfrm>
                <a:off x="903633" y="3304861"/>
                <a:ext cx="346126" cy="507653"/>
              </a:xfrm>
              <a:prstGeom prst="rect">
                <a:avLst/>
              </a:prstGeom>
            </p:spPr>
          </p:pic>
          <p:pic>
            <p:nvPicPr>
              <p:cNvPr id="28" name="Picture 27"/>
              <p:cNvPicPr>
                <a:picLocks noChangeAspect="1"/>
              </p:cNvPicPr>
              <p:nvPr/>
            </p:nvPicPr>
            <p:blipFill>
              <a:blip r:embed="rId9"/>
              <a:stretch>
                <a:fillRect/>
              </a:stretch>
            </p:blipFill>
            <p:spPr>
              <a:xfrm>
                <a:off x="1296599" y="3805539"/>
                <a:ext cx="917720" cy="480711"/>
              </a:xfrm>
              <a:prstGeom prst="rect">
                <a:avLst/>
              </a:prstGeom>
            </p:spPr>
          </p:pic>
        </p:grpSp>
      </p:grpSp>
    </p:spTree>
    <p:extLst>
      <p:ext uri="{BB962C8B-B14F-4D97-AF65-F5344CB8AC3E}">
        <p14:creationId xmlns:p14="http://schemas.microsoft.com/office/powerpoint/2010/main" val="30400218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edge">
                                      <p:cBhvr>
                                        <p:cTn id="2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p:nvPr/>
        </p:nvSpPr>
        <p:spPr>
          <a:xfrm>
            <a:off x="1172650" y="1928568"/>
            <a:ext cx="8878743" cy="3756467"/>
          </a:xfrm>
          <a:prstGeom prst="roundRect">
            <a:avLst>
              <a:gd name="adj" fmla="val 30139"/>
            </a:avLst>
          </a:prstGeom>
          <a:solidFill>
            <a:schemeClr val="bg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3600" b="1" kern="0">
              <a:solidFill>
                <a:srgbClr val="000000"/>
              </a:solidFill>
              <a:latin typeface="+mj-lt"/>
              <a:cs typeface="Arial"/>
              <a:sym typeface="Arial"/>
            </a:endParaRPr>
          </a:p>
        </p:txBody>
      </p:sp>
      <p:pic>
        <p:nvPicPr>
          <p:cNvPr id="235" name="Google Shape;235;p32"/>
          <p:cNvPicPr preferRelativeResize="0"/>
          <p:nvPr/>
        </p:nvPicPr>
        <p:blipFill>
          <a:blip r:embed="rId3">
            <a:alphaModFix/>
          </a:blip>
          <a:stretch>
            <a:fillRect/>
          </a:stretch>
        </p:blipFill>
        <p:spPr>
          <a:xfrm>
            <a:off x="8368567" y="953134"/>
            <a:ext cx="3753635" cy="6779031"/>
          </a:xfrm>
          <a:prstGeom prst="rect">
            <a:avLst/>
          </a:prstGeom>
          <a:noFill/>
          <a:ln>
            <a:noFill/>
          </a:ln>
        </p:spPr>
      </p:pic>
      <p:sp>
        <p:nvSpPr>
          <p:cNvPr id="13" name="TextBox 12"/>
          <p:cNvSpPr txBox="1"/>
          <p:nvPr/>
        </p:nvSpPr>
        <p:spPr>
          <a:xfrm>
            <a:off x="1547314" y="2487517"/>
            <a:ext cx="7621643" cy="2862322"/>
          </a:xfrm>
          <a:prstGeom prst="rect">
            <a:avLst/>
          </a:prstGeom>
          <a:noFill/>
        </p:spPr>
        <p:txBody>
          <a:bodyPr wrap="square" rtlCol="0">
            <a:spAutoFit/>
          </a:bodyPr>
          <a:lstStyle/>
          <a:p>
            <a:pPr defTabSz="1219170">
              <a:buClr>
                <a:srgbClr val="000000"/>
              </a:buClr>
            </a:pPr>
            <a:r>
              <a:rPr lang="vi-VN" sz="3600" b="1" kern="0" dirty="0" smtClean="0">
                <a:solidFill>
                  <a:srgbClr val="000000"/>
                </a:solidFill>
                <a:latin typeface="+mj-lt"/>
                <a:cs typeface="Arial"/>
                <a:sym typeface="Arial"/>
              </a:rPr>
              <a:t>a) Hình bình hành có một góc vuông là hình chữ nhật.</a:t>
            </a:r>
          </a:p>
          <a:p>
            <a:pPr defTabSz="1219170">
              <a:buClr>
                <a:srgbClr val="000000"/>
              </a:buClr>
            </a:pPr>
            <a:r>
              <a:rPr lang="vi-VN" sz="3600" b="1" kern="0" dirty="0">
                <a:solidFill>
                  <a:srgbClr val="000000"/>
                </a:solidFill>
                <a:latin typeface="+mj-lt"/>
                <a:cs typeface="Arial"/>
                <a:sym typeface="Arial"/>
              </a:rPr>
              <a:t>b) Hình bình hành có hai đường chéo bằng nhau là hình chữ nhật.</a:t>
            </a:r>
          </a:p>
          <a:p>
            <a:pPr defTabSz="1219170">
              <a:buClr>
                <a:srgbClr val="000000"/>
              </a:buClr>
            </a:pPr>
            <a:endParaRPr lang="en-US" sz="3600" b="1" kern="0" dirty="0">
              <a:solidFill>
                <a:srgbClr val="000000"/>
              </a:solidFill>
              <a:latin typeface="+mj-lt"/>
              <a:cs typeface="Arial"/>
              <a:sym typeface="Arial"/>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170">
              <a:buClr>
                <a:srgbClr val="000000"/>
              </a:buClr>
            </a:pPr>
            <a:r>
              <a:rPr lang="en-US" sz="3600" b="1" kern="0" dirty="0" err="1" smtClean="0">
                <a:solidFill>
                  <a:srgbClr val="6FCACF">
                    <a:lumMod val="50000"/>
                  </a:srgbClr>
                </a:solidFill>
                <a:latin typeface="+mj-lt"/>
                <a:cs typeface="Arial"/>
                <a:sym typeface="Arial"/>
              </a:rPr>
              <a:t>Định</a:t>
            </a:r>
            <a:r>
              <a:rPr lang="en-US" sz="3600" b="1" kern="0" dirty="0" smtClean="0">
                <a:solidFill>
                  <a:srgbClr val="6FCACF">
                    <a:lumMod val="50000"/>
                  </a:srgbClr>
                </a:solidFill>
                <a:latin typeface="+mj-lt"/>
                <a:cs typeface="Arial"/>
                <a:sym typeface="Arial"/>
              </a:rPr>
              <a:t> </a:t>
            </a:r>
            <a:r>
              <a:rPr lang="en-US" sz="3600" b="1" kern="0" dirty="0" err="1" smtClean="0">
                <a:solidFill>
                  <a:srgbClr val="6FCACF">
                    <a:lumMod val="50000"/>
                  </a:srgbClr>
                </a:solidFill>
                <a:latin typeface="+mj-lt"/>
                <a:cs typeface="Arial"/>
                <a:sym typeface="Arial"/>
              </a:rPr>
              <a:t>lí</a:t>
            </a:r>
            <a:r>
              <a:rPr lang="en-US" sz="3600" b="1" kern="0" dirty="0" smtClean="0">
                <a:solidFill>
                  <a:srgbClr val="6FCACF">
                    <a:lumMod val="50000"/>
                  </a:srgbClr>
                </a:solidFill>
                <a:latin typeface="+mj-lt"/>
                <a:cs typeface="Arial"/>
                <a:sym typeface="Arial"/>
              </a:rPr>
              <a:t> 2</a:t>
            </a:r>
            <a:endParaRPr lang="en-US" sz="3600" b="1" kern="0" dirty="0">
              <a:solidFill>
                <a:srgbClr val="6FCACF">
                  <a:lumMod val="50000"/>
                </a:srgbClr>
              </a:solidFill>
              <a:latin typeface="+mj-lt"/>
              <a:cs typeface="Arial"/>
              <a:sym typeface="Arial"/>
            </a:endParaRPr>
          </a:p>
        </p:txBody>
      </p:sp>
    </p:spTree>
    <p:extLst>
      <p:ext uri="{BB962C8B-B14F-4D97-AF65-F5344CB8AC3E}">
        <p14:creationId xmlns:p14="http://schemas.microsoft.com/office/powerpoint/2010/main" val="538648671"/>
      </p:ext>
    </p:extLst>
  </p:cSld>
  <p:clrMapOvr>
    <a:masterClrMapping/>
  </p:clrMapOvr>
  <p:transition spd="slow">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8" name="Rounded Rectangle 7"/>
          <p:cNvSpPr/>
          <p:nvPr/>
        </p:nvSpPr>
        <p:spPr>
          <a:xfrm>
            <a:off x="1050204" y="1334517"/>
            <a:ext cx="10013879" cy="2807950"/>
          </a:xfrm>
          <a:prstGeom prst="round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B58EC7"/>
              </a:solidFill>
              <a:latin typeface="Arial"/>
              <a:sym typeface="Arial"/>
            </a:endParaRPr>
          </a:p>
        </p:txBody>
      </p:sp>
      <p:sp>
        <p:nvSpPr>
          <p:cNvPr id="9" name="TextBox 8"/>
          <p:cNvSpPr txBox="1"/>
          <p:nvPr/>
        </p:nvSpPr>
        <p:spPr>
          <a:xfrm>
            <a:off x="1304591" y="511725"/>
            <a:ext cx="2315506" cy="646331"/>
          </a:xfrm>
          <a:prstGeom prst="rect">
            <a:avLst/>
          </a:prstGeom>
          <a:noFill/>
        </p:spPr>
        <p:txBody>
          <a:bodyPr wrap="square" rtlCol="0">
            <a:spAutoFit/>
          </a:bodyPr>
          <a:lstStyle/>
          <a:p>
            <a:pPr defTabSz="121917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a:rPr>
              <a:t>Ví</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smtClean="0">
                <a:solidFill>
                  <a:srgbClr val="000000"/>
                </a:solidFill>
                <a:latin typeface="Times New Roman" panose="02020603050405020304" pitchFamily="18" charset="0"/>
                <a:cs typeface="Times New Roman" panose="02020603050405020304" pitchFamily="18" charset="0"/>
                <a:sym typeface="Arial"/>
              </a:rPr>
              <a:t>2</a:t>
            </a:r>
            <a:r>
              <a:rPr lang="en-US" sz="3600" b="1" kern="0" dirty="0">
                <a:solidFill>
                  <a:srgbClr val="000000"/>
                </a:solidFill>
                <a:latin typeface="Times New Roman" panose="02020603050405020304" pitchFamily="18" charset="0"/>
                <a:cs typeface="Times New Roman" panose="02020603050405020304" pitchFamily="18" charset="0"/>
                <a:sym typeface="Arial"/>
              </a:rPr>
              <a:t>.</a:t>
            </a:r>
            <a:endParaRPr lang="en-US" sz="36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170">
              <a:lnSpc>
                <a:spcPct val="150000"/>
              </a:lnSpc>
              <a:buClr>
                <a:srgbClr val="000000"/>
              </a:buClr>
            </a:pPr>
            <a:r>
              <a:rPr lang="vi-VN" sz="3200" b="1" kern="0" dirty="0" smtClean="0">
                <a:solidFill>
                  <a:srgbClr val="002060"/>
                </a:solidFill>
                <a:latin typeface="Times New Roman" panose="02020603050405020304" pitchFamily="18" charset="0"/>
                <a:cs typeface="Times New Roman" panose="02020603050405020304" pitchFamily="18" charset="0"/>
                <a:sym typeface="Arial"/>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0" y="5298118"/>
            <a:ext cx="1523517" cy="140136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8537">
            <a:off x="363912" y="4199094"/>
            <a:ext cx="953749" cy="1502959"/>
          </a:xfrm>
          <a:prstGeom prst="rect">
            <a:avLst/>
          </a:prstGeom>
        </p:spPr>
      </p:pic>
      <p:pic>
        <p:nvPicPr>
          <p:cNvPr id="2" name="Picture 1"/>
          <p:cNvPicPr>
            <a:picLocks noChangeAspect="1"/>
          </p:cNvPicPr>
          <p:nvPr/>
        </p:nvPicPr>
        <p:blipFill>
          <a:blip r:embed="rId5"/>
          <a:stretch>
            <a:fillRect/>
          </a:stretch>
        </p:blipFill>
        <p:spPr>
          <a:xfrm>
            <a:off x="4561224" y="4187832"/>
            <a:ext cx="4302735" cy="2588353"/>
          </a:xfrm>
          <a:prstGeom prst="rect">
            <a:avLst/>
          </a:prstGeom>
        </p:spPr>
      </p:pic>
    </p:spTree>
    <p:extLst>
      <p:ext uri="{BB962C8B-B14F-4D97-AF65-F5344CB8AC3E}">
        <p14:creationId xmlns:p14="http://schemas.microsoft.com/office/powerpoint/2010/main" val="149495971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Google Shape;638;p50"/>
          <p:cNvSpPr/>
          <p:nvPr/>
        </p:nvSpPr>
        <p:spPr>
          <a:xfrm>
            <a:off x="4258845" y="2848197"/>
            <a:ext cx="3085232" cy="54931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sp>
        <p:nvSpPr>
          <p:cNvPr id="4" name="TextBox 3"/>
          <p:cNvSpPr txBox="1"/>
          <p:nvPr/>
        </p:nvSpPr>
        <p:spPr>
          <a:xfrm>
            <a:off x="1587803" y="3668436"/>
            <a:ext cx="9134740" cy="1734064"/>
          </a:xfrm>
          <a:prstGeom prst="rect">
            <a:avLst/>
          </a:prstGeom>
          <a:solidFill>
            <a:schemeClr val="bg1">
              <a:lumMod val="60000"/>
              <a:lumOff val="40000"/>
            </a:schemeClr>
          </a:solidFill>
          <a:effectLst>
            <a:outerShdw blurRad="76200" dist="12700" dir="8100000" sy="-23000" kx="800400" algn="br" rotWithShape="0">
              <a:prstClr val="black">
                <a:alpha val="20000"/>
              </a:prstClr>
            </a:outerShdw>
          </a:effectLst>
        </p:spPr>
        <p:txBody>
          <a:bodyPr wrap="square" rtlCol="0">
            <a:spAutoFit/>
          </a:bodyPr>
          <a:lstStyle/>
          <a:p>
            <a:pPr defTabSz="1219170">
              <a:buClr>
                <a:srgbClr val="000000"/>
              </a:buClr>
            </a:pPr>
            <a:r>
              <a:rPr lang="vi-VN" sz="2667" kern="0" dirty="0" smtClean="0">
                <a:solidFill>
                  <a:srgbClr val="000000"/>
                </a:solidFill>
                <a:latin typeface="Arial"/>
                <a:cs typeface="Arial"/>
                <a:sym typeface="Arial"/>
              </a:rPr>
              <a:t>Theo giả thiết, O là trung điểm của cả AC và BD nên ta có ABCD là hình bình hành.</a:t>
            </a:r>
          </a:p>
          <a:p>
            <a:pPr defTabSz="1219170">
              <a:buClr>
                <a:srgbClr val="000000"/>
              </a:buClr>
            </a:pPr>
            <a:r>
              <a:rPr lang="vi-VN" sz="2667" kern="0" dirty="0" smtClean="0">
                <a:solidFill>
                  <a:srgbClr val="000000"/>
                </a:solidFill>
                <a:latin typeface="Arial"/>
                <a:cs typeface="Arial"/>
                <a:sym typeface="Arial"/>
              </a:rPr>
              <a:t>Hơn nữa, AC = BD nên theo Định lí 2, hình bình hành ABCD là hình chữ nhật.</a:t>
            </a:r>
            <a:endParaRPr lang="vi-VN" sz="2667" kern="0" dirty="0">
              <a:solidFill>
                <a:srgbClr val="000000"/>
              </a:solidFill>
              <a:latin typeface="Arial"/>
              <a:cs typeface="Arial"/>
              <a:sym typeface="Aria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998" r="6871"/>
          <a:stretch/>
        </p:blipFill>
        <p:spPr>
          <a:xfrm>
            <a:off x="822777" y="698565"/>
            <a:ext cx="2474058" cy="2224583"/>
          </a:xfrm>
          <a:prstGeom prst="rect">
            <a:avLst/>
          </a:prstGeom>
        </p:spPr>
      </p:pic>
      <p:pic>
        <p:nvPicPr>
          <p:cNvPr id="2" name="Picture 1"/>
          <p:cNvPicPr>
            <a:picLocks noChangeAspect="1"/>
          </p:cNvPicPr>
          <p:nvPr/>
        </p:nvPicPr>
        <p:blipFill rotWithShape="1">
          <a:blip r:embed="rId4"/>
          <a:srcRect r="56931"/>
          <a:stretch/>
        </p:blipFill>
        <p:spPr>
          <a:xfrm>
            <a:off x="3296835" y="756881"/>
            <a:ext cx="4868030" cy="2012746"/>
          </a:xfrm>
          <a:prstGeom prst="rect">
            <a:avLst/>
          </a:prstGeom>
        </p:spPr>
      </p:pic>
      <p:pic>
        <p:nvPicPr>
          <p:cNvPr id="12" name="Picture 11"/>
          <p:cNvPicPr>
            <a:picLocks noChangeAspect="1"/>
          </p:cNvPicPr>
          <p:nvPr/>
        </p:nvPicPr>
        <p:blipFill>
          <a:blip r:embed="rId5"/>
          <a:stretch>
            <a:fillRect/>
          </a:stretch>
        </p:blipFill>
        <p:spPr>
          <a:xfrm>
            <a:off x="-180086" y="4140023"/>
            <a:ext cx="2239892" cy="2524952"/>
          </a:xfrm>
          <a:prstGeom prst="rect">
            <a:avLst/>
          </a:prstGeom>
        </p:spPr>
      </p:pic>
      <p:pic>
        <p:nvPicPr>
          <p:cNvPr id="13" name="Picture 12"/>
          <p:cNvPicPr>
            <a:picLocks noChangeAspect="1"/>
          </p:cNvPicPr>
          <p:nvPr/>
        </p:nvPicPr>
        <p:blipFill>
          <a:blip r:embed="rId6"/>
          <a:stretch>
            <a:fillRect/>
          </a:stretch>
        </p:blipFill>
        <p:spPr>
          <a:xfrm>
            <a:off x="9518954" y="3954574"/>
            <a:ext cx="2548349" cy="2895851"/>
          </a:xfrm>
          <a:prstGeom prst="rect">
            <a:avLst/>
          </a:prstGeom>
        </p:spPr>
      </p:pic>
      <p:pic>
        <p:nvPicPr>
          <p:cNvPr id="14" name="Picture 13"/>
          <p:cNvPicPr>
            <a:picLocks noChangeAspect="1"/>
          </p:cNvPicPr>
          <p:nvPr/>
        </p:nvPicPr>
        <p:blipFill>
          <a:blip r:embed="rId7"/>
          <a:stretch>
            <a:fillRect/>
          </a:stretch>
        </p:blipFill>
        <p:spPr>
          <a:xfrm>
            <a:off x="7918310" y="678311"/>
            <a:ext cx="3413043" cy="2054594"/>
          </a:xfrm>
          <a:prstGeom prst="rect">
            <a:avLst/>
          </a:prstGeom>
        </p:spPr>
      </p:pic>
    </p:spTree>
    <p:extLst>
      <p:ext uri="{BB962C8B-B14F-4D97-AF65-F5344CB8AC3E}">
        <p14:creationId xmlns:p14="http://schemas.microsoft.com/office/powerpoint/2010/main" val="3579081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6"/>
          </p:nvPr>
        </p:nvSpPr>
        <p:spPr>
          <a:xfrm>
            <a:off x="960000" y="661860"/>
            <a:ext cx="10272000" cy="763600"/>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Arial" panose="020B0604020202020204" pitchFamily="34" charset="0"/>
                <a:cs typeface="Arial" panose="020B0604020202020204" pitchFamily="34" charset="0"/>
              </a:rPr>
              <a:t>Luyện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tập</a:t>
            </a:r>
            <a:r>
              <a:rPr lang="en-US" sz="3200" b="1" dirty="0">
                <a:solidFill>
                  <a:srgbClr val="C00000"/>
                </a:solidFill>
                <a:latin typeface="Arial" panose="020B0604020202020204" pitchFamily="34" charset="0"/>
                <a:cs typeface="Arial" panose="020B0604020202020204" pitchFamily="34" charset="0"/>
              </a:rPr>
              <a:t> </a:t>
            </a:r>
            <a:r>
              <a:rPr lang="en-US" sz="3200" b="1" dirty="0" smtClean="0">
                <a:solidFill>
                  <a:srgbClr val="C00000"/>
                </a:solidFill>
                <a:latin typeface="Arial" panose="020B0604020202020204" pitchFamily="34" charset="0"/>
                <a:cs typeface="Arial" panose="020B0604020202020204" pitchFamily="34" charset="0"/>
              </a:rPr>
              <a:t>2</a:t>
            </a:r>
            <a:endParaRPr sz="2667" dirty="0">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960000" y="346758"/>
            <a:ext cx="11064429" cy="3589974"/>
            <a:chOff x="960000" y="346758"/>
            <a:chExt cx="11064429" cy="3589974"/>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12" name="TextBox 11"/>
            <p:cNvSpPr txBox="1"/>
            <p:nvPr/>
          </p:nvSpPr>
          <p:spPr>
            <a:xfrm>
              <a:off x="1158491" y="1504384"/>
              <a:ext cx="7966259" cy="1569660"/>
            </a:xfrm>
            <a:prstGeom prst="rect">
              <a:avLst/>
            </a:prstGeom>
            <a:noFill/>
          </p:spPr>
          <p:txBody>
            <a:bodyPr wrap="square" rtlCol="0">
              <a:spAutoFit/>
            </a:bodyPr>
            <a:lstStyle/>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Cho tứ giác ABCD có   = 90°,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455" y="346758"/>
              <a:ext cx="3589974" cy="3589974"/>
            </a:xfrm>
            <a:prstGeom prst="rect">
              <a:avLst/>
            </a:prstGeom>
          </p:spPr>
        </p:pic>
      </p:grpSp>
      <p:sp>
        <p:nvSpPr>
          <p:cNvPr id="16" name="Rectangle 15"/>
          <p:cNvSpPr/>
          <p:nvPr/>
        </p:nvSpPr>
        <p:spPr>
          <a:xfrm>
            <a:off x="905744" y="3773293"/>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7538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Rounded Rectangular Callout 5"/>
          <p:cNvSpPr/>
          <p:nvPr/>
        </p:nvSpPr>
        <p:spPr>
          <a:xfrm>
            <a:off x="3371077" y="206334"/>
            <a:ext cx="8544999" cy="3040069"/>
          </a:xfrm>
          <a:prstGeom prst="wedgeRoundRectCallout">
            <a:avLst>
              <a:gd name="adj1" fmla="val -58361"/>
              <a:gd name="adj2" fmla="val 36673"/>
              <a:gd name="adj3" fmla="val 16667"/>
            </a:avLst>
          </a:prstGeom>
          <a:solidFill>
            <a:schemeClr val="tx1">
              <a:lumMod val="40000"/>
              <a:lumOff val="60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Rectangle 6"/>
          <p:cNvSpPr/>
          <p:nvPr/>
        </p:nvSpPr>
        <p:spPr>
          <a:xfrm>
            <a:off x="3694371" y="209023"/>
            <a:ext cx="7904072" cy="3786421"/>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Arial"/>
                <a:cs typeface="Arial"/>
                <a:sym typeface="Arial"/>
              </a:rPr>
              <a:t>Vận</a:t>
            </a:r>
            <a:r>
              <a:rPr lang="en-US" sz="2667" b="1" kern="0" dirty="0">
                <a:solidFill>
                  <a:srgbClr val="000000"/>
                </a:solidFill>
                <a:latin typeface="Arial"/>
                <a:cs typeface="Arial"/>
                <a:sym typeface="Arial"/>
              </a:rPr>
              <a:t> </a:t>
            </a:r>
            <a:r>
              <a:rPr lang="en-US" sz="2667" b="1" kern="0" dirty="0" err="1" smtClean="0">
                <a:solidFill>
                  <a:srgbClr val="000000"/>
                </a:solidFill>
                <a:latin typeface="Arial"/>
                <a:cs typeface="Arial"/>
                <a:sym typeface="Arial"/>
              </a:rPr>
              <a:t>dụng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Giải</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quyết</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tình</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huống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mở</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đầu</a:t>
            </a:r>
            <a:r>
              <a:rPr lang="en-US" sz="2667" kern="0" dirty="0" smtClean="0">
                <a:solidFill>
                  <a:srgbClr val="000000"/>
                </a:solidFill>
                <a:latin typeface="Arial"/>
                <a:cs typeface="Arial"/>
                <a:sym typeface="Arial"/>
              </a:rPr>
              <a:t>.</a:t>
            </a:r>
          </a:p>
          <a:p>
            <a:pPr algn="just" defTabSz="1219170">
              <a:lnSpc>
                <a:spcPct val="150000"/>
              </a:lnSpc>
              <a:buClr>
                <a:srgbClr val="000000"/>
              </a:buClr>
            </a:pPr>
            <a:r>
              <a:rPr lang="en-US" sz="2667" kern="0" dirty="0" smtClean="0">
                <a:solidFill>
                  <a:srgbClr val="000000"/>
                </a:solidFill>
                <a:latin typeface="Times New Roman" panose="02020603050405020304" pitchFamily="18" charset="0"/>
                <a:cs typeface="Times New Roman" panose="02020603050405020304" pitchFamily="18" charset="0"/>
                <a:sym typeface="Arial"/>
              </a:rPr>
              <a:t> </a:t>
            </a:r>
            <a:r>
              <a:rPr lang="vi-VN" sz="2667" kern="0" dirty="0" smtClean="0">
                <a:solidFill>
                  <a:srgbClr val="000000"/>
                </a:solidFill>
                <a:latin typeface="Times New Roman" panose="02020603050405020304" pitchFamily="18" charset="0"/>
                <a:cs typeface="Times New Roman" panose="02020603050405020304" pitchFamily="18" charset="0"/>
                <a:sym typeface="Arial"/>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170">
              <a:lnSpc>
                <a:spcPct val="150000"/>
              </a:lnSpc>
              <a:buClr>
                <a:srgbClr val="000000"/>
              </a:buClr>
            </a:pP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42" y="5152080"/>
            <a:ext cx="1953803" cy="1953803"/>
          </a:xfrm>
          <a:prstGeom prst="rect">
            <a:avLst/>
          </a:prstGeom>
        </p:spPr>
      </p:pic>
      <p:pic>
        <p:nvPicPr>
          <p:cNvPr id="2" name="Picture 1"/>
          <p:cNvPicPr>
            <a:picLocks noChangeAspect="1"/>
          </p:cNvPicPr>
          <p:nvPr/>
        </p:nvPicPr>
        <p:blipFill>
          <a:blip r:embed="rId4"/>
          <a:stretch>
            <a:fillRect/>
          </a:stretch>
        </p:blipFill>
        <p:spPr>
          <a:xfrm>
            <a:off x="4794843" y="3364344"/>
            <a:ext cx="4333649" cy="3171212"/>
          </a:xfrm>
          <a:prstGeom prst="rect">
            <a:avLst/>
          </a:prstGeom>
        </p:spPr>
      </p:pic>
      <p:pic>
        <p:nvPicPr>
          <p:cNvPr id="3" name="Picture 2"/>
          <p:cNvPicPr>
            <a:picLocks noChangeAspect="1"/>
          </p:cNvPicPr>
          <p:nvPr/>
        </p:nvPicPr>
        <p:blipFill>
          <a:blip r:embed="rId5"/>
          <a:stretch>
            <a:fillRect/>
          </a:stretch>
        </p:blipFill>
        <p:spPr>
          <a:xfrm>
            <a:off x="1026777" y="1778511"/>
            <a:ext cx="1726047" cy="2388653"/>
          </a:xfrm>
          <a:prstGeom prst="rect">
            <a:avLst/>
          </a:prstGeom>
        </p:spPr>
      </p:pic>
    </p:spTree>
    <p:extLst>
      <p:ext uri="{BB962C8B-B14F-4D97-AF65-F5344CB8AC3E}">
        <p14:creationId xmlns:p14="http://schemas.microsoft.com/office/powerpoint/2010/main" val="3781991344"/>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13970"/>
            <a:ext cx="13889495" cy="1212607"/>
            <a:chOff x="0" y="0"/>
            <a:chExt cx="3762534" cy="328484"/>
          </a:xfrm>
          <a:solidFill>
            <a:schemeClr val="tx2">
              <a:lumMod val="40000"/>
              <a:lumOff val="60000"/>
            </a:schemeClr>
          </a:solidFill>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5" name="Google Shape;558;p31"/>
          <p:cNvSpPr txBox="1">
            <a:spLocks/>
          </p:cNvSpPr>
          <p:nvPr/>
        </p:nvSpPr>
        <p:spPr>
          <a:xfrm>
            <a:off x="3606800" y="330201"/>
            <a:ext cx="4844230"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dirty="0">
                <a:solidFill>
                  <a:prstClr val="black"/>
                </a:solidFill>
                <a:latin typeface="Arial"/>
              </a:rPr>
              <a:t>KHỞI ĐỘNG</a:t>
            </a:r>
            <a:endParaRPr lang="en-US" sz="4000" b="1" kern="0" dirty="0">
              <a:solidFill>
                <a:prstClr val="black"/>
              </a:solidFill>
              <a:latin typeface="Arial"/>
            </a:endParaRPr>
          </a:p>
        </p:txBody>
      </p:sp>
      <p:sp>
        <p:nvSpPr>
          <p:cNvPr id="6" name="5-Point Star 5"/>
          <p:cNvSpPr/>
          <p:nvPr/>
        </p:nvSpPr>
        <p:spPr>
          <a:xfrm rot="20935591">
            <a:off x="302626" y="6018442"/>
            <a:ext cx="569273" cy="561515"/>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7" name="Rectangle 6"/>
          <p:cNvSpPr/>
          <p:nvPr/>
        </p:nvSpPr>
        <p:spPr>
          <a:xfrm>
            <a:off x="716794" y="1628339"/>
            <a:ext cx="10764006" cy="1323632"/>
          </a:xfrm>
          <a:prstGeom prst="rect">
            <a:avLst/>
          </a:prstGeom>
        </p:spPr>
        <p:txBody>
          <a:bodyPr wrap="square">
            <a:spAutoFit/>
          </a:bodyPr>
          <a:lstStyle/>
          <a:p>
            <a:pPr algn="just" defTabSz="609630">
              <a:spcBef>
                <a:spcPts val="200"/>
              </a:spcBef>
              <a:spcAft>
                <a:spcPts val="200"/>
              </a:spcAft>
            </a:pPr>
            <a:r>
              <a:rPr lang="en-US" sz="2667" b="1" dirty="0">
                <a:solidFill>
                  <a:prstClr val="black"/>
                </a:solidFill>
                <a:latin typeface="Times New Roman" panose="02020603050405020304" pitchFamily="18" charset="0"/>
                <a:ea typeface="Times New Roman" panose="02020603050405020304" pitchFamily="18" charset="0"/>
              </a:rPr>
              <a:t>Hai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thẳng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bằng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được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gắn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với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trung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điểm</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mỗi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Khi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đầu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mút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hai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tạo</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thành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bốn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đỉnh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một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(H.3.40) </a:t>
            </a:r>
            <a:r>
              <a:rPr lang="en-US" sz="2667" b="1" dirty="0" err="1">
                <a:solidFill>
                  <a:prstClr val="black"/>
                </a:solidFill>
                <a:latin typeface="Times New Roman" panose="02020603050405020304" pitchFamily="18" charset="0"/>
                <a:ea typeface="Times New Roman" panose="02020603050405020304" pitchFamily="18" charset="0"/>
              </a:rPr>
              <a:t>thì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là</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hình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sao</a:t>
            </a:r>
            <a:r>
              <a:rPr lang="en-US" sz="2667" b="1" dirty="0">
                <a:solidFill>
                  <a:prstClr val="black"/>
                </a:solidFill>
                <a:latin typeface="Times New Roman" panose="02020603050405020304" pitchFamily="18" charset="0"/>
                <a:ea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563072" y="644088"/>
            <a:ext cx="1082901" cy="950454"/>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000648" y="6096114"/>
            <a:ext cx="1066800" cy="761885"/>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718800" y="209780"/>
            <a:ext cx="925967" cy="1022654"/>
          </a:xfrm>
          <a:prstGeom prst="rect">
            <a:avLst/>
          </a:prstGeom>
        </p:spPr>
      </p:pic>
      <p:pic>
        <p:nvPicPr>
          <p:cNvPr id="15" name="Picture 14"/>
          <p:cNvPicPr/>
          <p:nvPr/>
        </p:nvPicPr>
        <p:blipFill rotWithShape="1">
          <a:blip r:embed="rId42">
            <a:extLst>
              <a:ext uri="{BEBA8EAE-BF5A-486C-A8C5-ECC9F3942E4B}">
                <a14:imgProps xmlns:a14="http://schemas.microsoft.com/office/drawing/2010/main">
                  <a14:imgLayer r:embed="rId43">
                    <a14:imgEffect>
                      <a14:brightnessContrast bright="20000" contrast="-40000"/>
                    </a14:imgEffect>
                  </a14:imgLayer>
                </a14:imgProps>
              </a:ext>
            </a:extLst>
          </a:blip>
          <a:srcRect l="13661" t="6096" r="16865" b="15723"/>
          <a:stretch/>
        </p:blipFill>
        <p:spPr>
          <a:xfrm>
            <a:off x="3828230" y="3137652"/>
            <a:ext cx="4622800" cy="3609107"/>
          </a:xfrm>
          <a:prstGeom prst="rect">
            <a:avLst/>
          </a:prstGeom>
        </p:spPr>
      </p:pic>
      <p:pic>
        <p:nvPicPr>
          <p:cNvPr id="4" name="Picture 3"/>
          <p:cNvPicPr>
            <a:picLocks noChangeAspect="1"/>
          </p:cNvPicPr>
          <p:nvPr/>
        </p:nvPicPr>
        <p:blipFill>
          <a:blip r:embed="rId44"/>
          <a:stretch>
            <a:fillRect/>
          </a:stretch>
        </p:blipFill>
        <p:spPr>
          <a:xfrm>
            <a:off x="336210" y="3619098"/>
            <a:ext cx="2084892" cy="3238901"/>
          </a:xfrm>
          <a:prstGeom prst="rect">
            <a:avLst/>
          </a:prstGeom>
        </p:spPr>
      </p:pic>
      <p:pic>
        <p:nvPicPr>
          <p:cNvPr id="8" name="Picture 7"/>
          <p:cNvPicPr>
            <a:picLocks noChangeAspect="1"/>
          </p:cNvPicPr>
          <p:nvPr/>
        </p:nvPicPr>
        <p:blipFill>
          <a:blip r:embed="rId45"/>
          <a:stretch>
            <a:fillRect/>
          </a:stretch>
        </p:blipFill>
        <p:spPr>
          <a:xfrm flipH="1">
            <a:off x="10448697" y="3450041"/>
            <a:ext cx="1743303" cy="3407959"/>
          </a:xfrm>
          <a:prstGeom prst="rect">
            <a:avLst/>
          </a:prstGeom>
        </p:spPr>
      </p:pic>
    </p:spTree>
    <p:extLst>
      <p:ext uri="{BB962C8B-B14F-4D97-AF65-F5344CB8AC3E}">
        <p14:creationId xmlns:p14="http://schemas.microsoft.com/office/powerpoint/2010/main" val="403400827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a:solidFill>
                  <a:srgbClr val="C00000"/>
                </a:solidFill>
                <a:latin typeface="Arial"/>
                <a:cs typeface="Arial"/>
                <a:sym typeface="Arial"/>
              </a:rPr>
              <a:t>LUYỆN TẬP</a:t>
            </a:r>
            <a:endParaRPr lang="en-US" sz="4267" b="1" kern="0" dirty="0">
              <a:solidFill>
                <a:srgbClr val="C00000"/>
              </a:solidFill>
              <a:latin typeface="Arial"/>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defTabSz="1219170">
              <a:buClr>
                <a:srgbClr val="000000"/>
              </a:buCl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Bài</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a:solidFill>
                  <a:srgbClr val="000000"/>
                </a:solidFill>
                <a:latin typeface="Times New Roman" panose="02020603050405020304" pitchFamily="18" charset="0"/>
                <a:cs typeface="Times New Roman" panose="02020603050405020304" pitchFamily="18" charset="0"/>
                <a:sym typeface="Arial"/>
              </a:rPr>
              <a:t>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p:cNvGrpSpPr/>
          <p:nvPr/>
        </p:nvGrpSpPr>
        <p:grpSpPr>
          <a:xfrm>
            <a:off x="4893143" y="3287274"/>
            <a:ext cx="3960029" cy="3428938"/>
            <a:chOff x="1213501" y="3366590"/>
            <a:chExt cx="6863699" cy="5264141"/>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6"/>
              <a:ext cx="5585786" cy="3969014"/>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Vì tổng bốn góc của tứ giác bằng </a:t>
              </a:r>
              <a:r>
                <a:rPr lang="en-US" dirty="0" smtClean="0">
                  <a:solidFill>
                    <a:srgbClr val="C00000"/>
                  </a:solidFill>
                  <a:latin typeface="Times New Roman" panose="02020603050405020304" pitchFamily="18" charset="0"/>
                  <a:ea typeface="Times New Roman" panose="02020603050405020304" pitchFamily="18" charset="0"/>
                </a:rPr>
                <a:t>360</a:t>
              </a:r>
              <a:r>
                <a:rPr lang="en-US" baseline="30000" dirty="0" smtClean="0">
                  <a:solidFill>
                    <a:srgbClr val="C00000"/>
                  </a:solidFill>
                  <a:latin typeface="Times New Roman" panose="02020603050405020304" pitchFamily="18" charset="0"/>
                  <a:ea typeface="Times New Roman" panose="02020603050405020304" pitchFamily="18" charset="0"/>
                </a:rPr>
                <a:t>0</a:t>
              </a:r>
              <a:r>
                <a:rPr kumimoji="0" lang="en-US" b="1" i="0" u="none" strike="noStrike" kern="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nên nếu ba góc của một tứ giác là góc vuông thì tứ giác đó có bốn góc là góc vuông, vậy nó là một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98611" y="3869355"/>
            <a:ext cx="3960029" cy="2850017"/>
            <a:chOff x="1213501" y="3366590"/>
            <a:chExt cx="6863699" cy="5264141"/>
          </a:xfrm>
        </p:grpSpPr>
        <p:grpSp>
          <p:nvGrpSpPr>
            <p:cNvPr id="30" name="Group 29">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2" name="Group 31">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4"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37"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5"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36"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3"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31" name="Rectangle 30"/>
            <p:cNvSpPr/>
            <p:nvPr/>
          </p:nvSpPr>
          <p:spPr>
            <a:xfrm>
              <a:off x="1859399" y="4324267"/>
              <a:ext cx="5585787" cy="3867750"/>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Khi dùng ê ke kiểm tra được ba góc của tứ giác là góc vuông thì tứ giác là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525624"/>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smtClean="0">
                <a:ln>
                  <a:noFill/>
                </a:ln>
                <a:solidFill>
                  <a:srgbClr val="C00000"/>
                </a:solidFill>
                <a:effectLst/>
                <a:uLnTx/>
                <a:uFillTx/>
                <a:latin typeface="Arial"/>
                <a:ea typeface="+mn-ea"/>
                <a:cs typeface="Arial"/>
                <a:sym typeface="Arial"/>
              </a:rPr>
              <a:t>LUYỆN TẬP</a:t>
            </a:r>
            <a:endParaRPr kumimoji="0" lang="en-US" sz="4267" b="1" i="0" u="none"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p:cNvGrpSpPr/>
          <p:nvPr/>
        </p:nvGrpSpPr>
        <p:grpSpPr>
          <a:xfrm>
            <a:off x="1732547" y="3379641"/>
            <a:ext cx="7045693" cy="3237162"/>
            <a:chOff x="1213501" y="3366590"/>
            <a:chExt cx="6863699" cy="5540869"/>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5"/>
              <a:ext cx="5684377" cy="4583194"/>
            </a:xfrm>
            <a:prstGeom prst="rect">
              <a:avLst/>
            </a:prstGeom>
          </p:spPr>
          <p:txBody>
            <a:bodyPr wrap="square">
              <a:spAutoFit/>
            </a:bodyPr>
            <a:lstStyle/>
            <a:p>
              <a:pPr lvl="0" algn="just">
                <a:lnSpc>
                  <a:spcPct val="150000"/>
                </a:lnSpc>
              </a:pPr>
              <a:r>
                <a:rPr lang="vi-VN" sz="2800" b="1" kern="0" dirty="0">
                  <a:solidFill>
                    <a:srgbClr val="FF0000"/>
                  </a:solidFill>
                  <a:latin typeface="Times New Roman" panose="02020603050405020304" pitchFamily="18" charset="0"/>
                  <a:cs typeface="Times New Roman" panose="02020603050405020304" pitchFamily="18" charset="0"/>
                </a:rPr>
                <a:t>Dùng compa kiểm tra từng cặp cạnh đối có bằng nhau không và hai đường chéo có bằng nhau không.</a:t>
              </a: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617780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6" name="Rounded Rectangle 15"/>
          <p:cNvSpPr/>
          <p:nvPr/>
        </p:nvSpPr>
        <p:spPr>
          <a:xfrm>
            <a:off x="264361" y="3319806"/>
            <a:ext cx="9838661" cy="280740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8" name="TextBox 77"/>
          <p:cNvSpPr txBox="1"/>
          <p:nvPr/>
        </p:nvSpPr>
        <p:spPr>
          <a:xfrm>
            <a:off x="490276" y="3319806"/>
            <a:ext cx="8900758" cy="2554545"/>
          </a:xfrm>
          <a:prstGeom prst="rect">
            <a:avLst/>
          </a:prstGeom>
          <a:noFill/>
        </p:spPr>
        <p:txBody>
          <a:bodyPr wrap="square" rtlCol="0">
            <a:spAutoFit/>
          </a:bodyPr>
          <a:lstStyle/>
          <a:p>
            <a:pPr defTabSz="1219170">
              <a:buClr>
                <a:srgbClr val="000000"/>
              </a:buClr>
            </a:pP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vi-VN" sz="3200" kern="0" dirty="0" smtClean="0">
                <a:solidFill>
                  <a:srgbClr val="000000"/>
                </a:solidFill>
                <a:latin typeface="Times New Roman" panose="02020603050405020304" pitchFamily="18" charset="0"/>
                <a:cs typeface="Times New Roman" panose="02020603050405020304" pitchFamily="18" charset="0"/>
                <a:sym typeface="Arial"/>
              </a:rPr>
              <a:t>Tứ giác AHCN có hai đường chéo AC, HN cắt nhau tại trung điểm của mỗi đường nên là một hình bình hành. </a:t>
            </a:r>
            <a:endParaRPr lang="en-US" sz="3200" kern="0" dirty="0" smtClea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 Hình bình hành AHCN có   nên là hình chữ nhật (Dấu hiệu nhận biết h.c.n)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Google Shape;925;p59"/>
          <p:cNvPicPr preferRelativeResize="0"/>
          <p:nvPr/>
        </p:nvPicPr>
        <p:blipFill rotWithShape="1">
          <a:blip r:embed="rId3">
            <a:alphaModFix/>
          </a:blip>
          <a:srcRect l="26922" t="9243" r="17669" b="9243"/>
          <a:stretch/>
        </p:blipFill>
        <p:spPr>
          <a:xfrm>
            <a:off x="9053034" y="2269341"/>
            <a:ext cx="2795665" cy="3857867"/>
          </a:xfrm>
          <a:prstGeom prst="rect">
            <a:avLst/>
          </a:prstGeom>
          <a:noFill/>
          <a:ln>
            <a:noFill/>
          </a:ln>
        </p:spPr>
      </p:pic>
      <p:pic>
        <p:nvPicPr>
          <p:cNvPr id="7" name="Google Shape;929;p59"/>
          <p:cNvPicPr preferRelativeResize="0"/>
          <p:nvPr/>
        </p:nvPicPr>
        <p:blipFill rotWithShape="1">
          <a:blip r:embed="rId4">
            <a:alphaModFix/>
          </a:blip>
          <a:srcRect l="9618" t="9617" r="9618" b="21786"/>
          <a:stretch/>
        </p:blipFill>
        <p:spPr>
          <a:xfrm>
            <a:off x="8137453" y="401870"/>
            <a:ext cx="1590465" cy="1266065"/>
          </a:xfrm>
          <a:prstGeom prst="rect">
            <a:avLst/>
          </a:prstGeom>
          <a:noFill/>
          <a:ln>
            <a:noFill/>
          </a:ln>
        </p:spPr>
      </p:pic>
      <p:sp>
        <p:nvSpPr>
          <p:cNvPr id="8" name="TextBox 7"/>
          <p:cNvSpPr txBox="1"/>
          <p:nvPr/>
        </p:nvSpPr>
        <p:spPr>
          <a:xfrm>
            <a:off x="2569945" y="99477"/>
            <a:ext cx="9278754"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3.27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tam giác ABC, đường cao AH. Gọi M là trung điểm của AC, N là điểm sao cho mà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638;p50"/>
          <p:cNvSpPr/>
          <p:nvPr/>
        </p:nvSpPr>
        <p:spPr>
          <a:xfrm>
            <a:off x="4364723" y="2035392"/>
            <a:ext cx="2844599" cy="520183"/>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grpSp>
        <p:nvGrpSpPr>
          <p:cNvPr id="3" name="Group 2"/>
          <p:cNvGrpSpPr/>
          <p:nvPr/>
        </p:nvGrpSpPr>
        <p:grpSpPr>
          <a:xfrm>
            <a:off x="89332" y="827075"/>
            <a:ext cx="2720342" cy="1967413"/>
            <a:chOff x="89332" y="827075"/>
            <a:chExt cx="2720342" cy="1967413"/>
          </a:xfrm>
        </p:grpSpPr>
        <p:pic>
          <p:nvPicPr>
            <p:cNvPr id="2" name="Picture 1"/>
            <p:cNvPicPr>
              <a:picLocks noChangeAspect="1"/>
            </p:cNvPicPr>
            <p:nvPr/>
          </p:nvPicPr>
          <p:blipFill>
            <a:blip r:embed="rId5"/>
            <a:stretch>
              <a:fillRect/>
            </a:stretch>
          </p:blipFill>
          <p:spPr>
            <a:xfrm>
              <a:off x="377996" y="827075"/>
              <a:ext cx="2143015" cy="1736581"/>
            </a:xfrm>
            <a:prstGeom prst="rect">
              <a:avLst/>
            </a:prstGeom>
          </p:spPr>
        </p:pic>
        <p:sp>
          <p:nvSpPr>
            <p:cNvPr id="12" name="Rectangle 11"/>
            <p:cNvSpPr/>
            <p:nvPr/>
          </p:nvSpPr>
          <p:spPr>
            <a:xfrm>
              <a:off x="89332" y="2332823"/>
              <a:ext cx="2720342"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9975626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circle(in)">
                                      <p:cBhvr>
                                        <p:cTn id="17" dur="2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8">
                                            <p:txEl>
                                              <p:pRg st="1" end="1"/>
                                            </p:txEl>
                                          </p:spTgt>
                                        </p:tgtEl>
                                        <p:attrNameLst>
                                          <p:attrName>style.visibility</p:attrName>
                                        </p:attrNameLst>
                                      </p:cBhvr>
                                      <p:to>
                                        <p:strVal val="visible"/>
                                      </p:to>
                                    </p:set>
                                    <p:animEffect transition="in" filter="circle(in)">
                                      <p:cBhvr>
                                        <p:cTn id="2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4">
            <a:alphaModFix/>
          </a:blip>
          <a:stretch>
            <a:fillRect/>
          </a:stretch>
        </p:blipFill>
        <p:spPr>
          <a:xfrm>
            <a:off x="8827590" y="2809663"/>
            <a:ext cx="3786169" cy="3902335"/>
          </a:xfrm>
          <a:prstGeom prst="rect">
            <a:avLst/>
          </a:prstGeom>
          <a:noFill/>
          <a:ln>
            <a:noFill/>
          </a:ln>
        </p:spPr>
      </p:pic>
      <p:sp>
        <p:nvSpPr>
          <p:cNvPr id="5" name="TextBox 4"/>
          <p:cNvSpPr txBox="1"/>
          <p:nvPr/>
        </p:nvSpPr>
        <p:spPr>
          <a:xfrm>
            <a:off x="2390699" y="230528"/>
            <a:ext cx="9548262" cy="1938992"/>
          </a:xfrm>
          <a:prstGeom prst="rect">
            <a:avLst/>
          </a:prstGeom>
          <a:solidFill>
            <a:schemeClr val="tx1">
              <a:lumMod val="20000"/>
              <a:lumOff val="80000"/>
            </a:schemeClr>
          </a:solid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1219170">
              <a:buClr>
                <a:srgbClr val="000000"/>
              </a:buClr>
            </a:pP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3.28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a:t>
            </a: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Xét một điểm M trên cạnh huyền của tam giác ABC vuông cân tại A. Gọi N và P lần lượt là hình chiếu vuông góc của M trên các cạnh AB và AC.</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Hỏi tứ giác MPAN là hình gì?</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Hỏi M ở vị trí nào thì đoạn thẳng NP có độ dài ngắn nhất? Vì sao?</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roup 6"/>
          <p:cNvGrpSpPr/>
          <p:nvPr/>
        </p:nvGrpSpPr>
        <p:grpSpPr>
          <a:xfrm>
            <a:off x="-4935" y="787212"/>
            <a:ext cx="2820202" cy="2105890"/>
            <a:chOff x="89332" y="827075"/>
            <a:chExt cx="3138032" cy="2057588"/>
          </a:xfrm>
        </p:grpSpPr>
        <p:pic>
          <p:nvPicPr>
            <p:cNvPr id="8" name="Picture 7"/>
            <p:cNvPicPr>
              <a:picLocks noChangeAspect="1"/>
            </p:cNvPicPr>
            <p:nvPr/>
          </p:nvPicPr>
          <p:blipFill>
            <a:blip r:embed="rId5"/>
            <a:stretch>
              <a:fillRect/>
            </a:stretch>
          </p:blipFill>
          <p:spPr>
            <a:xfrm>
              <a:off x="377996" y="827075"/>
              <a:ext cx="2143015" cy="1736581"/>
            </a:xfrm>
            <a:prstGeom prst="rect">
              <a:avLst/>
            </a:prstGeom>
          </p:spPr>
        </p:pic>
        <p:sp>
          <p:nvSpPr>
            <p:cNvPr id="9" name="Rectangle 8"/>
            <p:cNvSpPr/>
            <p:nvPr/>
          </p:nvSpPr>
          <p:spPr>
            <a:xfrm>
              <a:off x="89332" y="2332822"/>
              <a:ext cx="3138032" cy="551841"/>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2" name="Google Shape;638;p50"/>
          <p:cNvSpPr/>
          <p:nvPr/>
        </p:nvSpPr>
        <p:spPr>
          <a:xfrm>
            <a:off x="3239202" y="2403921"/>
            <a:ext cx="2844599" cy="520183"/>
          </a:xfrm>
          <a:prstGeom prst="roundRect">
            <a:avLst>
              <a:gd name="adj" fmla="val 50000"/>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chemeClr val="tx2"/>
                </a:solidFill>
                <a:latin typeface="Arial"/>
                <a:cs typeface="Arial"/>
                <a:sym typeface="Arial"/>
              </a:rPr>
              <a:t>Chứng</a:t>
            </a:r>
            <a:r>
              <a:rPr lang="en-US" sz="2667" b="1" kern="0" dirty="0" smtClean="0">
                <a:solidFill>
                  <a:schemeClr val="tx2"/>
                </a:solidFill>
                <a:latin typeface="Arial"/>
                <a:cs typeface="Arial"/>
                <a:sym typeface="Arial"/>
              </a:rPr>
              <a:t> minh</a:t>
            </a:r>
            <a:endParaRPr sz="2667" b="1" kern="0" dirty="0">
              <a:solidFill>
                <a:schemeClr val="tx2"/>
              </a:solidFill>
              <a:latin typeface="Arial"/>
              <a:cs typeface="Arial"/>
              <a:sym typeface="Arial"/>
            </a:endParaRP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nvGraphicFramePr>
        <p:xfrm>
          <a:off x="0" y="0"/>
          <a:ext cx="127000" cy="127000"/>
        </p:xfrm>
        <a:graphic>
          <a:graphicData uri="http://schemas.openxmlformats.org/presentationml/2006/ole">
            <mc:AlternateContent xmlns:mc="http://schemas.openxmlformats.org/markup-compatibility/2006">
              <mc:Choice xmlns:v="urn:schemas-microsoft-com:vml" Requires="v">
                <p:oleObj spid="_x0000_s5134" name="Equation" r:id="rId6" imgW="126725" imgH="126725" progId="Equation.DSMT4">
                  <p:embed/>
                </p:oleObj>
              </mc:Choice>
              <mc:Fallback>
                <p:oleObj name="Equation" r:id="rId6" imgW="126725" imgH="126725"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259427" y="2973601"/>
            <a:ext cx="9014393" cy="3414925"/>
            <a:chOff x="264361" y="2712283"/>
            <a:chExt cx="9014393" cy="3414925"/>
          </a:xfrm>
        </p:grpSpPr>
        <p:sp>
          <p:nvSpPr>
            <p:cNvPr id="10" name="Rounded Rectangle 9"/>
            <p:cNvSpPr/>
            <p:nvPr/>
          </p:nvSpPr>
          <p:spPr>
            <a:xfrm>
              <a:off x="264361" y="2712283"/>
              <a:ext cx="9014393" cy="34149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pic>
          <p:nvPicPr>
            <p:cNvPr id="13" name="Picture 12"/>
            <p:cNvPicPr>
              <a:picLocks noChangeAspect="1"/>
            </p:cNvPicPr>
            <p:nvPr/>
          </p:nvPicPr>
          <p:blipFill>
            <a:blip r:embed="rId8"/>
            <a:stretch>
              <a:fillRect/>
            </a:stretch>
          </p:blipFill>
          <p:spPr>
            <a:xfrm>
              <a:off x="2271022" y="4649868"/>
              <a:ext cx="418059" cy="338429"/>
            </a:xfrm>
            <a:prstGeom prst="rect">
              <a:avLst/>
            </a:prstGeom>
          </p:spPr>
        </p:pic>
        <p:sp>
          <p:nvSpPr>
            <p:cNvPr id="11" name="TextBox 10"/>
            <p:cNvSpPr txBox="1"/>
            <p:nvPr/>
          </p:nvSpPr>
          <p:spPr>
            <a:xfrm>
              <a:off x="432525" y="3077735"/>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9"/>
            <a:stretch>
              <a:fillRect/>
            </a:stretch>
          </p:blipFill>
          <p:spPr>
            <a:xfrm>
              <a:off x="1477478" y="4594047"/>
              <a:ext cx="315034" cy="333566"/>
            </a:xfrm>
            <a:prstGeom prst="rect">
              <a:avLst/>
            </a:prstGeom>
          </p:spPr>
        </p:pic>
        <p:pic>
          <p:nvPicPr>
            <p:cNvPr id="14" name="Picture 13"/>
            <p:cNvPicPr>
              <a:picLocks noChangeAspect="1"/>
            </p:cNvPicPr>
            <p:nvPr/>
          </p:nvPicPr>
          <p:blipFill>
            <a:blip r:embed="rId10"/>
            <a:stretch>
              <a:fillRect/>
            </a:stretch>
          </p:blipFill>
          <p:spPr>
            <a:xfrm>
              <a:off x="3107776" y="4649868"/>
              <a:ext cx="262851" cy="319178"/>
            </a:xfrm>
            <a:prstGeom prst="rect">
              <a:avLst/>
            </a:prstGeom>
          </p:spPr>
        </p:pic>
        <p:pic>
          <p:nvPicPr>
            <p:cNvPr id="15" name="Picture 14"/>
            <p:cNvPicPr>
              <a:picLocks noChangeAspect="1"/>
            </p:cNvPicPr>
            <p:nvPr/>
          </p:nvPicPr>
          <p:blipFill>
            <a:blip r:embed="rId11"/>
            <a:stretch>
              <a:fillRect/>
            </a:stretch>
          </p:blipFill>
          <p:spPr>
            <a:xfrm>
              <a:off x="432525" y="4988297"/>
              <a:ext cx="504957" cy="357679"/>
            </a:xfrm>
            <a:prstGeom prst="rect">
              <a:avLst/>
            </a:prstGeom>
          </p:spPr>
        </p:pic>
        <p:pic>
          <p:nvPicPr>
            <p:cNvPr id="17" name="Picture 16"/>
            <p:cNvPicPr>
              <a:picLocks noChangeAspect="1"/>
            </p:cNvPicPr>
            <p:nvPr/>
          </p:nvPicPr>
          <p:blipFill>
            <a:blip r:embed="rId10"/>
            <a:stretch>
              <a:fillRect/>
            </a:stretch>
          </p:blipFill>
          <p:spPr>
            <a:xfrm>
              <a:off x="1278675" y="4988297"/>
              <a:ext cx="262851" cy="319178"/>
            </a:xfrm>
            <a:prstGeom prst="rect">
              <a:avLst/>
            </a:prstGeom>
          </p:spPr>
        </p:pic>
        <p:pic>
          <p:nvPicPr>
            <p:cNvPr id="18" name="Picture 17"/>
            <p:cNvPicPr>
              <a:picLocks noChangeAspect="1"/>
            </p:cNvPicPr>
            <p:nvPr/>
          </p:nvPicPr>
          <p:blipFill>
            <a:blip r:embed="rId8"/>
            <a:stretch>
              <a:fillRect/>
            </a:stretch>
          </p:blipFill>
          <p:spPr>
            <a:xfrm>
              <a:off x="432525" y="5381469"/>
              <a:ext cx="418059" cy="338429"/>
            </a:xfrm>
            <a:prstGeom prst="rect">
              <a:avLst/>
            </a:prstGeom>
          </p:spPr>
        </p:pic>
        <p:pic>
          <p:nvPicPr>
            <p:cNvPr id="20" name="Picture 19"/>
            <p:cNvPicPr>
              <a:picLocks noChangeAspect="1"/>
            </p:cNvPicPr>
            <p:nvPr/>
          </p:nvPicPr>
          <p:blipFill>
            <a:blip r:embed="rId12"/>
            <a:stretch>
              <a:fillRect/>
            </a:stretch>
          </p:blipFill>
          <p:spPr>
            <a:xfrm>
              <a:off x="4114968" y="5345976"/>
              <a:ext cx="343393" cy="343393"/>
            </a:xfrm>
            <a:prstGeom prst="rect">
              <a:avLst/>
            </a:prstGeom>
          </p:spPr>
        </p:pic>
        <p:sp>
          <p:nvSpPr>
            <p:cNvPr id="23" name="TextBox 22"/>
            <p:cNvSpPr txBox="1"/>
            <p:nvPr/>
          </p:nvSpPr>
          <p:spPr>
            <a:xfrm>
              <a:off x="444695" y="3080917"/>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4" name="Picture 23"/>
            <p:cNvPicPr>
              <a:picLocks noChangeAspect="1"/>
            </p:cNvPicPr>
            <p:nvPr/>
          </p:nvPicPr>
          <p:blipFill>
            <a:blip r:embed="rId9"/>
            <a:stretch>
              <a:fillRect/>
            </a:stretch>
          </p:blipFill>
          <p:spPr>
            <a:xfrm>
              <a:off x="1489648" y="4597229"/>
              <a:ext cx="315034" cy="333566"/>
            </a:xfrm>
            <a:prstGeom prst="rect">
              <a:avLst/>
            </a:prstGeom>
          </p:spPr>
        </p:pic>
        <p:pic>
          <p:nvPicPr>
            <p:cNvPr id="25" name="Picture 24"/>
            <p:cNvPicPr>
              <a:picLocks noChangeAspect="1"/>
            </p:cNvPicPr>
            <p:nvPr/>
          </p:nvPicPr>
          <p:blipFill>
            <a:blip r:embed="rId10"/>
            <a:stretch>
              <a:fillRect/>
            </a:stretch>
          </p:blipFill>
          <p:spPr>
            <a:xfrm>
              <a:off x="3119946" y="4653050"/>
              <a:ext cx="262851" cy="319178"/>
            </a:xfrm>
            <a:prstGeom prst="rect">
              <a:avLst/>
            </a:prstGeom>
          </p:spPr>
        </p:pic>
        <p:pic>
          <p:nvPicPr>
            <p:cNvPr id="26" name="Picture 25"/>
            <p:cNvPicPr>
              <a:picLocks noChangeAspect="1"/>
            </p:cNvPicPr>
            <p:nvPr/>
          </p:nvPicPr>
          <p:blipFill>
            <a:blip r:embed="rId11"/>
            <a:stretch>
              <a:fillRect/>
            </a:stretch>
          </p:blipFill>
          <p:spPr>
            <a:xfrm>
              <a:off x="444695" y="4991479"/>
              <a:ext cx="504957" cy="357679"/>
            </a:xfrm>
            <a:prstGeom prst="rect">
              <a:avLst/>
            </a:prstGeom>
          </p:spPr>
        </p:pic>
        <p:pic>
          <p:nvPicPr>
            <p:cNvPr id="27" name="Picture 26"/>
            <p:cNvPicPr>
              <a:picLocks noChangeAspect="1"/>
            </p:cNvPicPr>
            <p:nvPr/>
          </p:nvPicPr>
          <p:blipFill>
            <a:blip r:embed="rId10"/>
            <a:stretch>
              <a:fillRect/>
            </a:stretch>
          </p:blipFill>
          <p:spPr>
            <a:xfrm>
              <a:off x="1290845" y="4991479"/>
              <a:ext cx="262851" cy="319178"/>
            </a:xfrm>
            <a:prstGeom prst="rect">
              <a:avLst/>
            </a:prstGeom>
          </p:spPr>
        </p:pic>
        <p:pic>
          <p:nvPicPr>
            <p:cNvPr id="28" name="Picture 27"/>
            <p:cNvPicPr>
              <a:picLocks noChangeAspect="1"/>
            </p:cNvPicPr>
            <p:nvPr/>
          </p:nvPicPr>
          <p:blipFill>
            <a:blip r:embed="rId8"/>
            <a:stretch>
              <a:fillRect/>
            </a:stretch>
          </p:blipFill>
          <p:spPr>
            <a:xfrm>
              <a:off x="444695" y="5384651"/>
              <a:ext cx="418059" cy="338429"/>
            </a:xfrm>
            <a:prstGeom prst="rect">
              <a:avLst/>
            </a:prstGeom>
          </p:spPr>
        </p:pic>
        <p:pic>
          <p:nvPicPr>
            <p:cNvPr id="29" name="Picture 28"/>
            <p:cNvPicPr>
              <a:picLocks noChangeAspect="1"/>
            </p:cNvPicPr>
            <p:nvPr/>
          </p:nvPicPr>
          <p:blipFill>
            <a:blip r:embed="rId12"/>
            <a:stretch>
              <a:fillRect/>
            </a:stretch>
          </p:blipFill>
          <p:spPr>
            <a:xfrm>
              <a:off x="4127138" y="5349158"/>
              <a:ext cx="343393" cy="343393"/>
            </a:xfrm>
            <a:prstGeom prst="rect">
              <a:avLst/>
            </a:prstGeom>
          </p:spPr>
        </p:pic>
      </p:grpSp>
      <p:pic>
        <p:nvPicPr>
          <p:cNvPr id="30" name="Picture 29"/>
          <p:cNvPicPr>
            <a:picLocks noChangeAspect="1"/>
          </p:cNvPicPr>
          <p:nvPr/>
        </p:nvPicPr>
        <p:blipFill>
          <a:blip r:embed="rId13"/>
          <a:stretch>
            <a:fillRect/>
          </a:stretch>
        </p:blipFill>
        <p:spPr>
          <a:xfrm>
            <a:off x="19656" y="5409204"/>
            <a:ext cx="424979" cy="1055442"/>
          </a:xfrm>
          <a:prstGeom prst="rect">
            <a:avLst/>
          </a:prstGeom>
        </p:spPr>
      </p:pic>
    </p:spTree>
    <p:extLst>
      <p:ext uri="{BB962C8B-B14F-4D97-AF65-F5344CB8AC3E}">
        <p14:creationId xmlns:p14="http://schemas.microsoft.com/office/powerpoint/2010/main" val="30741785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8811" y="-365954"/>
            <a:ext cx="2553976" cy="210354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555603" y="-522883"/>
            <a:ext cx="2532747" cy="226047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827355" y="814356"/>
            <a:ext cx="2553976" cy="2103548"/>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95089"/>
          </a:xfrm>
          <a:prstGeom prst="rect">
            <a:avLst/>
          </a:prstGeom>
        </p:spPr>
        <p:txBody>
          <a:bodyPr wrap="square" lIns="0" tIns="0" rIns="0" bIns="0" rtlCol="0" anchor="t">
            <a:spAutoFit/>
          </a:bodyPr>
          <a:lstStyle/>
          <a:p>
            <a:pPr algn="ctr" defTabSz="609630">
              <a:lnSpc>
                <a:spcPts val="6214"/>
              </a:lnSpc>
              <a:spcBef>
                <a:spcPct val="0"/>
              </a:spcBef>
            </a:pPr>
            <a:r>
              <a:rPr lang="en-US" sz="4400" b="1" dirty="0">
                <a:solidFill>
                  <a:srgbClr val="D15081"/>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id="{0AF974AF-62F9-64FC-6AC5-470C77BF8756}"/>
              </a:ext>
            </a:extLst>
          </p:cNvPr>
          <p:cNvGrpSpPr/>
          <p:nvPr/>
        </p:nvGrpSpPr>
        <p:grpSpPr>
          <a:xfrm>
            <a:off x="645535" y="2260600"/>
            <a:ext cx="3533073"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5577" y="4308324"/>
              <a:ext cx="613584" cy="634344"/>
            </a:xfrm>
            <a:prstGeom prst="rect">
              <a:avLst/>
            </a:prstGeom>
          </p:spPr>
        </p:pic>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01</a:t>
              </a:r>
              <a:endParaRPr lang="en-US" sz="4000" b="1" dirty="0">
                <a:solidFill>
                  <a:prstClr val="black"/>
                </a:solidFill>
                <a:latin typeface="Arial"/>
              </a:endParaRPr>
            </a:p>
          </p:txBody>
        </p:sp>
        <p:sp>
          <p:nvSpPr>
            <p:cNvPr id="23" name="TextBox 23"/>
            <p:cNvSpPr txBox="1"/>
            <p:nvPr/>
          </p:nvSpPr>
          <p:spPr>
            <a:xfrm>
              <a:off x="3216057" y="6220725"/>
              <a:ext cx="3612439" cy="2588704"/>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Ôn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lại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đã</a:t>
              </a:r>
              <a:r>
                <a:rPr lang="en-US" sz="2933" dirty="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học</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về</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hình</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chữ</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nhật</a:t>
              </a:r>
              <a:r>
                <a:rPr lang="en-US" sz="2933" dirty="0" smtClean="0">
                  <a:solidFill>
                    <a:prstClr val="black"/>
                  </a:solidFill>
                  <a:latin typeface="Arial" panose="020B0604020202020204" pitchFamily="34" charset="0"/>
                  <a:cs typeface="Arial" panose="020B0604020202020204" pitchFamily="34" charset="0"/>
                </a:rPr>
                <a:t>.</a:t>
              </a:r>
              <a:endParaRPr lang="en-US" sz="2933" dirty="0">
                <a:solidFill>
                  <a:prstClr val="black"/>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52937E96-E9A1-1099-03C9-10A8FDC7CAE0}"/>
              </a:ext>
            </a:extLst>
          </p:cNvPr>
          <p:cNvGrpSpPr/>
          <p:nvPr/>
        </p:nvGrpSpPr>
        <p:grpSpPr>
          <a:xfrm>
            <a:off x="4444317" y="2210033"/>
            <a:ext cx="3533073" cy="4442776"/>
            <a:chOff x="2570309" y="3635349"/>
            <a:chExt cx="4924345" cy="5662373"/>
          </a:xfrm>
        </p:grpSpPr>
        <p:grpSp>
          <p:nvGrpSpPr>
            <p:cNvPr id="32" name="Group 2">
              <a:extLst>
                <a:ext uri="{FF2B5EF4-FFF2-40B4-BE49-F238E27FC236}">
                  <a16:creationId xmlns:a16="http://schemas.microsoft.com/office/drawing/2014/main" id="{635B36A2-76C6-864C-64D6-460D23899D06}"/>
                </a:ext>
              </a:extLst>
            </p:cNvPr>
            <p:cNvGrpSpPr/>
            <p:nvPr/>
          </p:nvGrpSpPr>
          <p:grpSpPr>
            <a:xfrm>
              <a:off x="2570309" y="3635349"/>
              <a:ext cx="4924345" cy="5662373"/>
              <a:chOff x="-49277" y="0"/>
              <a:chExt cx="1862156" cy="2141244"/>
            </a:xfrm>
          </p:grpSpPr>
          <p:sp>
            <p:nvSpPr>
              <p:cNvPr id="36" name="Freeform 3">
                <a:extLst>
                  <a:ext uri="{FF2B5EF4-FFF2-40B4-BE49-F238E27FC236}">
                    <a16:creationId xmlns:a16="http://schemas.microsoft.com/office/drawing/2014/main" id="{38088BD7-8C85-99DA-E426-3A32A31F5B44}"/>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37" name="Freeform 4">
                <a:extLst>
                  <a:ext uri="{FF2B5EF4-FFF2-40B4-BE49-F238E27FC236}">
                    <a16:creationId xmlns:a16="http://schemas.microsoft.com/office/drawing/2014/main" id="{381B1806-4847-61E2-81E9-8AD0A23597C1}"/>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38" name="Freeform 5">
                <a:extLst>
                  <a:ext uri="{FF2B5EF4-FFF2-40B4-BE49-F238E27FC236}">
                    <a16:creationId xmlns:a16="http://schemas.microsoft.com/office/drawing/2014/main" id="{F8A37D8D-D612-5FF1-A51D-7AC17D0B8775}"/>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33" name="Picture 18">
              <a:extLst>
                <a:ext uri="{FF2B5EF4-FFF2-40B4-BE49-F238E27FC236}">
                  <a16:creationId xmlns:a16="http://schemas.microsoft.com/office/drawing/2014/main" id="{DC18CD2A-36E1-6140-1189-E32177F34B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5577" y="4308324"/>
              <a:ext cx="613584" cy="634344"/>
            </a:xfrm>
            <a:prstGeom prst="rect">
              <a:avLst/>
            </a:prstGeom>
          </p:spPr>
        </p:pic>
        <p:sp>
          <p:nvSpPr>
            <p:cNvPr id="34" name="TextBox 21">
              <a:extLst>
                <a:ext uri="{FF2B5EF4-FFF2-40B4-BE49-F238E27FC236}">
                  <a16:creationId xmlns:a16="http://schemas.microsoft.com/office/drawing/2014/main" id="{BF8FA408-DD8D-7FF8-D39F-8246D1E4E2F7}"/>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02</a:t>
              </a:r>
              <a:endParaRPr lang="en-US" sz="4000" b="1" dirty="0">
                <a:solidFill>
                  <a:prstClr val="black"/>
                </a:solidFill>
                <a:latin typeface="Arial"/>
              </a:endParaRPr>
            </a:p>
          </p:txBody>
        </p:sp>
        <p:sp>
          <p:nvSpPr>
            <p:cNvPr id="35" name="TextBox 23">
              <a:extLst>
                <a:ext uri="{FF2B5EF4-FFF2-40B4-BE49-F238E27FC236}">
                  <a16:creationId xmlns:a16="http://schemas.microsoft.com/office/drawing/2014/main" id="{7D382221-64E2-79BD-1537-0B9B43B436F5}"/>
                </a:ext>
              </a:extLst>
            </p:cNvPr>
            <p:cNvSpPr txBox="1"/>
            <p:nvPr/>
          </p:nvSpPr>
          <p:spPr>
            <a:xfrm>
              <a:off x="2805140" y="6285174"/>
              <a:ext cx="4457925"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Hoàn</a:t>
              </a:r>
              <a:r>
                <a:rPr lang="en-US" sz="2933" dirty="0">
                  <a:solidFill>
                    <a:prstClr val="black"/>
                  </a:solidFill>
                  <a:latin typeface="Arial" panose="020B0604020202020204" pitchFamily="34" charset="0"/>
                  <a:cs typeface="Arial" panose="020B0604020202020204" pitchFamily="34" charset="0"/>
                </a:rPr>
                <a:t> thành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tập trong SBT</a:t>
              </a:r>
              <a:r>
                <a:rPr lang="en-US" sz="2933" dirty="0">
                  <a:solidFill>
                    <a:srgbClr val="E87B69"/>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id="{B908E7B4-1CFA-4989-3FBD-57CEC611D223}"/>
              </a:ext>
            </a:extLst>
          </p:cNvPr>
          <p:cNvGrpSpPr/>
          <p:nvPr/>
        </p:nvGrpSpPr>
        <p:grpSpPr>
          <a:xfrm>
            <a:off x="8149814" y="2210033"/>
            <a:ext cx="3533073" cy="4442776"/>
            <a:chOff x="2570309" y="3635349"/>
            <a:chExt cx="4924345" cy="5662373"/>
          </a:xfrm>
        </p:grpSpPr>
        <p:grpSp>
          <p:nvGrpSpPr>
            <p:cNvPr id="40" name="Group 2">
              <a:extLst>
                <a:ext uri="{FF2B5EF4-FFF2-40B4-BE49-F238E27FC236}">
                  <a16:creationId xmlns:a16="http://schemas.microsoft.com/office/drawing/2014/main" id="{B4D39B1B-EC8B-5723-54CA-0B924CC91F78}"/>
                </a:ext>
              </a:extLst>
            </p:cNvPr>
            <p:cNvGrpSpPr/>
            <p:nvPr/>
          </p:nvGrpSpPr>
          <p:grpSpPr>
            <a:xfrm>
              <a:off x="2570309" y="3635349"/>
              <a:ext cx="4924345" cy="5662373"/>
              <a:chOff x="-49277" y="0"/>
              <a:chExt cx="1862156" cy="2141244"/>
            </a:xfrm>
          </p:grpSpPr>
          <p:sp>
            <p:nvSpPr>
              <p:cNvPr id="44" name="Freeform 3">
                <a:extLst>
                  <a:ext uri="{FF2B5EF4-FFF2-40B4-BE49-F238E27FC236}">
                    <a16:creationId xmlns:a16="http://schemas.microsoft.com/office/drawing/2014/main" id="{4AE30FD9-1A05-4CB4-EB98-CD7239DF5D2E}"/>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5" name="Freeform 4">
                <a:extLst>
                  <a:ext uri="{FF2B5EF4-FFF2-40B4-BE49-F238E27FC236}">
                    <a16:creationId xmlns:a16="http://schemas.microsoft.com/office/drawing/2014/main" id="{CD657D32-B4E7-F834-63F7-108EBD77B123}"/>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46" name="Freeform 5">
                <a:extLst>
                  <a:ext uri="{FF2B5EF4-FFF2-40B4-BE49-F238E27FC236}">
                    <a16:creationId xmlns:a16="http://schemas.microsoft.com/office/drawing/2014/main" id="{CB444518-A32C-43B4-930E-66026FA7C66B}"/>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41" name="Picture 18">
              <a:extLst>
                <a:ext uri="{FF2B5EF4-FFF2-40B4-BE49-F238E27FC236}">
                  <a16:creationId xmlns:a16="http://schemas.microsoft.com/office/drawing/2014/main" id="{0F88906C-8C62-0E59-76E1-7FEA5305F9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5577" y="4308324"/>
              <a:ext cx="613584" cy="634344"/>
            </a:xfrm>
            <a:prstGeom prst="rect">
              <a:avLst/>
            </a:prstGeom>
          </p:spPr>
        </p:pic>
        <p:sp>
          <p:nvSpPr>
            <p:cNvPr id="42" name="TextBox 21">
              <a:extLst>
                <a:ext uri="{FF2B5EF4-FFF2-40B4-BE49-F238E27FC236}">
                  <a16:creationId xmlns:a16="http://schemas.microsoft.com/office/drawing/2014/main" id="{1CDD8CE2-6319-6D63-0D51-1E113DC2DBB3}"/>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03</a:t>
              </a:r>
              <a:endParaRPr lang="en-US" sz="4000" b="1" dirty="0">
                <a:solidFill>
                  <a:prstClr val="black"/>
                </a:solidFill>
                <a:latin typeface="Arial"/>
              </a:endParaRPr>
            </a:p>
          </p:txBody>
        </p:sp>
        <p:sp>
          <p:nvSpPr>
            <p:cNvPr id="43" name="TextBox 23">
              <a:extLst>
                <a:ext uri="{FF2B5EF4-FFF2-40B4-BE49-F238E27FC236}">
                  <a16:creationId xmlns:a16="http://schemas.microsoft.com/office/drawing/2014/main" id="{AE196C1C-53FE-816A-93B2-860C4E6BFC35}"/>
                </a:ext>
              </a:extLst>
            </p:cNvPr>
            <p:cNvSpPr txBox="1"/>
            <p:nvPr/>
          </p:nvSpPr>
          <p:spPr>
            <a:xfrm>
              <a:off x="3716952" y="6285174"/>
              <a:ext cx="2761366"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Chuẩn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bị</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mới</a:t>
              </a:r>
              <a:r>
                <a:rPr lang="en-US" sz="2933" dirty="0">
                  <a:solidFill>
                    <a:prstClr val="black"/>
                  </a:solidFill>
                  <a:latin typeface="Arial" panose="020B0604020202020204" pitchFamily="34" charset="0"/>
                  <a:cs typeface="Arial" panose="020B0604020202020204" pitchFamily="34" charset="0"/>
                </a:rPr>
                <a:t>.</a:t>
              </a:r>
            </a:p>
          </p:txBody>
        </p:sp>
      </p:grpSp>
      <p:pic>
        <p:nvPicPr>
          <p:cNvPr id="6" name="Picture 5"/>
          <p:cNvPicPr>
            <a:picLocks noChangeAspect="1"/>
          </p:cNvPicPr>
          <p:nvPr/>
        </p:nvPicPr>
        <p:blipFill>
          <a:blip r:embed="rId8"/>
          <a:stretch>
            <a:fillRect/>
          </a:stretch>
        </p:blipFill>
        <p:spPr>
          <a:xfrm>
            <a:off x="1117031" y="447486"/>
            <a:ext cx="2044402" cy="1763126"/>
          </a:xfrm>
          <a:prstGeom prst="rect">
            <a:avLst/>
          </a:prstGeom>
        </p:spPr>
      </p:pic>
      <p:pic>
        <p:nvPicPr>
          <p:cNvPr id="7" name="Picture 6"/>
          <p:cNvPicPr>
            <a:picLocks noChangeAspect="1"/>
          </p:cNvPicPr>
          <p:nvPr/>
        </p:nvPicPr>
        <p:blipFill>
          <a:blip r:embed="rId9"/>
          <a:stretch>
            <a:fillRect/>
          </a:stretch>
        </p:blipFill>
        <p:spPr>
          <a:xfrm flipH="1">
            <a:off x="8781927" y="361237"/>
            <a:ext cx="2049232" cy="1839850"/>
          </a:xfrm>
          <a:prstGeom prst="rect">
            <a:avLst/>
          </a:prstGeom>
        </p:spPr>
      </p:pic>
      <p:pic>
        <p:nvPicPr>
          <p:cNvPr id="8" name="Picture 7"/>
          <p:cNvPicPr>
            <a:picLocks noChangeAspect="1"/>
          </p:cNvPicPr>
          <p:nvPr/>
        </p:nvPicPr>
        <p:blipFill>
          <a:blip r:embed="rId10"/>
          <a:stretch>
            <a:fillRect/>
          </a:stretch>
        </p:blipFill>
        <p:spPr>
          <a:xfrm>
            <a:off x="10018421" y="4020516"/>
            <a:ext cx="2593020" cy="2618243"/>
          </a:xfrm>
          <a:prstGeom prst="rect">
            <a:avLst/>
          </a:prstGeom>
        </p:spPr>
      </p:pic>
      <p:pic>
        <p:nvPicPr>
          <p:cNvPr id="9" name="Picture 8"/>
          <p:cNvPicPr>
            <a:picLocks noChangeAspect="1"/>
          </p:cNvPicPr>
          <p:nvPr/>
        </p:nvPicPr>
        <p:blipFill>
          <a:blip r:embed="rId11"/>
          <a:stretch>
            <a:fillRect/>
          </a:stretch>
        </p:blipFill>
        <p:spPr>
          <a:xfrm>
            <a:off x="-189526" y="5185511"/>
            <a:ext cx="1646063" cy="1883827"/>
          </a:xfrm>
          <a:prstGeom prst="rect">
            <a:avLst/>
          </a:prstGeom>
        </p:spPr>
      </p:pic>
    </p:spTree>
    <p:extLst>
      <p:ext uri="{BB962C8B-B14F-4D97-AF65-F5344CB8AC3E}">
        <p14:creationId xmlns:p14="http://schemas.microsoft.com/office/powerpoint/2010/main" val="386841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9F8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61053">
            <a:off x="198184" y="4828850"/>
            <a:ext cx="2983934" cy="19748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9331">
            <a:off x="8710940" y="22657"/>
            <a:ext cx="3309677" cy="2322791"/>
          </a:xfrm>
          <a:prstGeom prst="rect">
            <a:avLst/>
          </a:prstGeom>
        </p:spPr>
      </p:pic>
      <p:grpSp>
        <p:nvGrpSpPr>
          <p:cNvPr id="4" name="Group 4"/>
          <p:cNvGrpSpPr/>
          <p:nvPr/>
        </p:nvGrpSpPr>
        <p:grpSpPr>
          <a:xfrm>
            <a:off x="2065298" y="1583568"/>
            <a:ext cx="8061405" cy="3690864"/>
            <a:chOff x="0" y="0"/>
            <a:chExt cx="7113005" cy="3256645"/>
          </a:xfrm>
        </p:grpSpPr>
        <p:sp>
          <p:nvSpPr>
            <p:cNvPr id="5" name="Freeform 5"/>
            <p:cNvSpPr/>
            <p:nvPr/>
          </p:nvSpPr>
          <p:spPr>
            <a:xfrm>
              <a:off x="10160" y="16510"/>
              <a:ext cx="7090145" cy="3228705"/>
            </a:xfrm>
            <a:custGeom>
              <a:avLst/>
              <a:gdLst/>
              <a:ahLst/>
              <a:cxnLst/>
              <a:rect l="l" t="t" r="r" b="b"/>
              <a:pathLst>
                <a:path w="7090145" h="3228705">
                  <a:moveTo>
                    <a:pt x="7090145" y="3228705"/>
                  </a:moveTo>
                  <a:lnTo>
                    <a:pt x="0" y="3221085"/>
                  </a:lnTo>
                  <a:lnTo>
                    <a:pt x="0" y="1133026"/>
                  </a:lnTo>
                  <a:lnTo>
                    <a:pt x="17780" y="19050"/>
                  </a:lnTo>
                  <a:lnTo>
                    <a:pt x="3533679" y="0"/>
                  </a:lnTo>
                  <a:lnTo>
                    <a:pt x="7071095" y="5080"/>
                  </a:lnTo>
                  <a:close/>
                </a:path>
              </a:pathLst>
            </a:custGeom>
            <a:solidFill>
              <a:srgbClr val="FFF5DE"/>
            </a:solidFill>
          </p:spPr>
        </p:sp>
        <p:sp>
          <p:nvSpPr>
            <p:cNvPr id="6" name="Freeform 6"/>
            <p:cNvSpPr/>
            <p:nvPr/>
          </p:nvSpPr>
          <p:spPr>
            <a:xfrm>
              <a:off x="-3810" y="0"/>
              <a:ext cx="7119355" cy="3255375"/>
            </a:xfrm>
            <a:custGeom>
              <a:avLst/>
              <a:gdLst/>
              <a:ahLst/>
              <a:cxnLst/>
              <a:rect l="l" t="t" r="r" b="b"/>
              <a:pathLst>
                <a:path w="7119355" h="3255375">
                  <a:moveTo>
                    <a:pt x="7085065" y="21590"/>
                  </a:moveTo>
                  <a:cubicBezTo>
                    <a:pt x="7086335" y="34290"/>
                    <a:pt x="7086335" y="44450"/>
                    <a:pt x="7087605" y="54610"/>
                  </a:cubicBezTo>
                  <a:cubicBezTo>
                    <a:pt x="7090145" y="112761"/>
                    <a:pt x="7091415" y="182881"/>
                    <a:pt x="7093955" y="250497"/>
                  </a:cubicBezTo>
                  <a:cubicBezTo>
                    <a:pt x="7093955" y="348164"/>
                    <a:pt x="7106655" y="2273961"/>
                    <a:pt x="7113005" y="2371628"/>
                  </a:cubicBezTo>
                  <a:cubicBezTo>
                    <a:pt x="7119355" y="2519381"/>
                    <a:pt x="7115545" y="2669638"/>
                    <a:pt x="7115545" y="2817391"/>
                  </a:cubicBezTo>
                  <a:cubicBezTo>
                    <a:pt x="7115545" y="2947613"/>
                    <a:pt x="7116815" y="3067819"/>
                    <a:pt x="7118085" y="3194415"/>
                  </a:cubicBezTo>
                  <a:cubicBezTo>
                    <a:pt x="7118085" y="3216004"/>
                    <a:pt x="7118085" y="3229975"/>
                    <a:pt x="7118085" y="3254104"/>
                  </a:cubicBezTo>
                  <a:cubicBezTo>
                    <a:pt x="7095224" y="3254104"/>
                    <a:pt x="7074905" y="3255375"/>
                    <a:pt x="7037054" y="3254104"/>
                  </a:cubicBezTo>
                  <a:cubicBezTo>
                    <a:pt x="6675890" y="3249025"/>
                    <a:pt x="6309169" y="3255375"/>
                    <a:pt x="5948004" y="3250294"/>
                  </a:cubicBezTo>
                  <a:cubicBezTo>
                    <a:pt x="5731305" y="3246485"/>
                    <a:pt x="5520163" y="3249025"/>
                    <a:pt x="5303464" y="3246485"/>
                  </a:cubicBezTo>
                  <a:cubicBezTo>
                    <a:pt x="5203449" y="3245215"/>
                    <a:pt x="5103434" y="3243944"/>
                    <a:pt x="5003420" y="3242675"/>
                  </a:cubicBezTo>
                  <a:cubicBezTo>
                    <a:pt x="4942299" y="3242675"/>
                    <a:pt x="4886736" y="3243944"/>
                    <a:pt x="4825615" y="3243944"/>
                  </a:cubicBezTo>
                  <a:cubicBezTo>
                    <a:pt x="4670037" y="3242675"/>
                    <a:pt x="4242196" y="3243944"/>
                    <a:pt x="4086617" y="3242675"/>
                  </a:cubicBezTo>
                  <a:cubicBezTo>
                    <a:pt x="3975490" y="3241404"/>
                    <a:pt x="1752938" y="3250294"/>
                    <a:pt x="1641811" y="3249025"/>
                  </a:cubicBezTo>
                  <a:cubicBezTo>
                    <a:pt x="1614029" y="3249025"/>
                    <a:pt x="1580691" y="3250294"/>
                    <a:pt x="1552909" y="3250294"/>
                  </a:cubicBezTo>
                  <a:cubicBezTo>
                    <a:pt x="1486232" y="3250294"/>
                    <a:pt x="1425112" y="3251564"/>
                    <a:pt x="1358436" y="3251564"/>
                  </a:cubicBezTo>
                  <a:cubicBezTo>
                    <a:pt x="1191744" y="3251564"/>
                    <a:pt x="1030609" y="3250294"/>
                    <a:pt x="863918" y="3249025"/>
                  </a:cubicBezTo>
                  <a:cubicBezTo>
                    <a:pt x="763903" y="3247754"/>
                    <a:pt x="663888" y="3246485"/>
                    <a:pt x="569430" y="3245215"/>
                  </a:cubicBezTo>
                  <a:cubicBezTo>
                    <a:pt x="391626" y="3243944"/>
                    <a:pt x="213822" y="3242675"/>
                    <a:pt x="48260" y="3242675"/>
                  </a:cubicBezTo>
                  <a:cubicBezTo>
                    <a:pt x="38100" y="3242675"/>
                    <a:pt x="29210" y="3242675"/>
                    <a:pt x="19050" y="3241404"/>
                  </a:cubicBezTo>
                  <a:cubicBezTo>
                    <a:pt x="10160" y="3240135"/>
                    <a:pt x="5080" y="3233785"/>
                    <a:pt x="7620" y="3224894"/>
                  </a:cubicBezTo>
                  <a:cubicBezTo>
                    <a:pt x="16510" y="3193034"/>
                    <a:pt x="12700" y="3130426"/>
                    <a:pt x="11430" y="3065315"/>
                  </a:cubicBezTo>
                  <a:cubicBezTo>
                    <a:pt x="10160" y="2932588"/>
                    <a:pt x="6350" y="2802365"/>
                    <a:pt x="7620" y="2669638"/>
                  </a:cubicBezTo>
                  <a:cubicBezTo>
                    <a:pt x="5080" y="2504355"/>
                    <a:pt x="0" y="458353"/>
                    <a:pt x="7620" y="290566"/>
                  </a:cubicBezTo>
                  <a:cubicBezTo>
                    <a:pt x="8890" y="258010"/>
                    <a:pt x="7620" y="222950"/>
                    <a:pt x="8890" y="190394"/>
                  </a:cubicBezTo>
                  <a:cubicBezTo>
                    <a:pt x="10160" y="137804"/>
                    <a:pt x="12700" y="80206"/>
                    <a:pt x="13970" y="44450"/>
                  </a:cubicBezTo>
                  <a:cubicBezTo>
                    <a:pt x="13970" y="41910"/>
                    <a:pt x="15240" y="39370"/>
                    <a:pt x="16510" y="38100"/>
                  </a:cubicBezTo>
                  <a:cubicBezTo>
                    <a:pt x="38100" y="35560"/>
                    <a:pt x="74912" y="30480"/>
                    <a:pt x="163814" y="29210"/>
                  </a:cubicBezTo>
                  <a:cubicBezTo>
                    <a:pt x="313837" y="25400"/>
                    <a:pt x="463859" y="22860"/>
                    <a:pt x="619437" y="20320"/>
                  </a:cubicBezTo>
                  <a:cubicBezTo>
                    <a:pt x="725009" y="17780"/>
                    <a:pt x="830580" y="16510"/>
                    <a:pt x="930595" y="13970"/>
                  </a:cubicBezTo>
                  <a:cubicBezTo>
                    <a:pt x="1030609" y="11430"/>
                    <a:pt x="1136181" y="8890"/>
                    <a:pt x="1236195" y="8890"/>
                  </a:cubicBezTo>
                  <a:cubicBezTo>
                    <a:pt x="1347323" y="7620"/>
                    <a:pt x="1458450" y="10160"/>
                    <a:pt x="1569578" y="8890"/>
                  </a:cubicBezTo>
                  <a:cubicBezTo>
                    <a:pt x="1708487" y="8890"/>
                    <a:pt x="4225527" y="6350"/>
                    <a:pt x="4364436" y="5080"/>
                  </a:cubicBezTo>
                  <a:cubicBezTo>
                    <a:pt x="4497789" y="3810"/>
                    <a:pt x="4631142" y="2540"/>
                    <a:pt x="4770052" y="2540"/>
                  </a:cubicBezTo>
                  <a:cubicBezTo>
                    <a:pt x="4997863" y="1270"/>
                    <a:pt x="5220118" y="0"/>
                    <a:pt x="5447930" y="0"/>
                  </a:cubicBezTo>
                  <a:cubicBezTo>
                    <a:pt x="5542388" y="0"/>
                    <a:pt x="5642403" y="2540"/>
                    <a:pt x="5736862" y="2540"/>
                  </a:cubicBezTo>
                  <a:cubicBezTo>
                    <a:pt x="5998011" y="3810"/>
                    <a:pt x="6264717" y="5080"/>
                    <a:pt x="6525867" y="7620"/>
                  </a:cubicBezTo>
                  <a:cubicBezTo>
                    <a:pt x="6664776" y="8890"/>
                    <a:pt x="6803686" y="12700"/>
                    <a:pt x="6942596" y="16510"/>
                  </a:cubicBezTo>
                  <a:cubicBezTo>
                    <a:pt x="6975934" y="16510"/>
                    <a:pt x="7009272" y="16510"/>
                    <a:pt x="7037054" y="16510"/>
                  </a:cubicBezTo>
                  <a:cubicBezTo>
                    <a:pt x="7066015" y="17780"/>
                    <a:pt x="7074905" y="20320"/>
                    <a:pt x="7085065" y="21590"/>
                  </a:cubicBezTo>
                  <a:close/>
                  <a:moveTo>
                    <a:pt x="7095224" y="3237595"/>
                  </a:moveTo>
                  <a:cubicBezTo>
                    <a:pt x="7096495" y="3221085"/>
                    <a:pt x="7097765" y="3208385"/>
                    <a:pt x="7097765" y="3195685"/>
                  </a:cubicBezTo>
                  <a:cubicBezTo>
                    <a:pt x="7096495" y="3055298"/>
                    <a:pt x="7095224" y="2922571"/>
                    <a:pt x="7095224" y="2779826"/>
                  </a:cubicBezTo>
                  <a:cubicBezTo>
                    <a:pt x="7095224" y="2714715"/>
                    <a:pt x="7097765" y="2649603"/>
                    <a:pt x="7096495" y="2584492"/>
                  </a:cubicBezTo>
                  <a:cubicBezTo>
                    <a:pt x="7096495" y="2524389"/>
                    <a:pt x="7095224" y="2461782"/>
                    <a:pt x="7093955" y="2401679"/>
                  </a:cubicBezTo>
                  <a:cubicBezTo>
                    <a:pt x="7088874" y="2309020"/>
                    <a:pt x="7077445" y="390737"/>
                    <a:pt x="7077445" y="298079"/>
                  </a:cubicBezTo>
                  <a:cubicBezTo>
                    <a:pt x="7074905" y="220446"/>
                    <a:pt x="7072365" y="140309"/>
                    <a:pt x="7069824" y="63500"/>
                  </a:cubicBezTo>
                  <a:cubicBezTo>
                    <a:pt x="7068555" y="44450"/>
                    <a:pt x="7067285" y="43180"/>
                    <a:pt x="7020385" y="41910"/>
                  </a:cubicBezTo>
                  <a:cubicBezTo>
                    <a:pt x="7003716" y="41910"/>
                    <a:pt x="6992603" y="41910"/>
                    <a:pt x="6975934" y="40640"/>
                  </a:cubicBezTo>
                  <a:cubicBezTo>
                    <a:pt x="6837025" y="36830"/>
                    <a:pt x="6692558" y="31750"/>
                    <a:pt x="6553649" y="30480"/>
                  </a:cubicBezTo>
                  <a:cubicBezTo>
                    <a:pt x="6214710" y="26670"/>
                    <a:pt x="5870215" y="25400"/>
                    <a:pt x="5531276" y="22860"/>
                  </a:cubicBezTo>
                  <a:cubicBezTo>
                    <a:pt x="5481268" y="22860"/>
                    <a:pt x="5425705" y="22860"/>
                    <a:pt x="5375697" y="22860"/>
                  </a:cubicBezTo>
                  <a:cubicBezTo>
                    <a:pt x="5292352" y="22860"/>
                    <a:pt x="5209006" y="22860"/>
                    <a:pt x="5131216" y="22860"/>
                  </a:cubicBezTo>
                  <a:cubicBezTo>
                    <a:pt x="4953413" y="22860"/>
                    <a:pt x="4775608" y="22860"/>
                    <a:pt x="4603361" y="24130"/>
                  </a:cubicBezTo>
                  <a:cubicBezTo>
                    <a:pt x="4453338" y="25400"/>
                    <a:pt x="1925186" y="29210"/>
                    <a:pt x="1775164" y="29210"/>
                  </a:cubicBezTo>
                  <a:cubicBezTo>
                    <a:pt x="1530683" y="29210"/>
                    <a:pt x="1286203" y="26670"/>
                    <a:pt x="1041722" y="33020"/>
                  </a:cubicBezTo>
                  <a:cubicBezTo>
                    <a:pt x="913925" y="36830"/>
                    <a:pt x="791685" y="36830"/>
                    <a:pt x="669445" y="38100"/>
                  </a:cubicBezTo>
                  <a:cubicBezTo>
                    <a:pt x="458302" y="41910"/>
                    <a:pt x="247160" y="45720"/>
                    <a:pt x="49530" y="50800"/>
                  </a:cubicBezTo>
                  <a:cubicBezTo>
                    <a:pt x="36830" y="50800"/>
                    <a:pt x="34290" y="53340"/>
                    <a:pt x="33020" y="72693"/>
                  </a:cubicBezTo>
                  <a:cubicBezTo>
                    <a:pt x="31750" y="117770"/>
                    <a:pt x="31750" y="162847"/>
                    <a:pt x="30480" y="207924"/>
                  </a:cubicBezTo>
                  <a:cubicBezTo>
                    <a:pt x="29210" y="283053"/>
                    <a:pt x="26670" y="355677"/>
                    <a:pt x="25400" y="430806"/>
                  </a:cubicBezTo>
                  <a:cubicBezTo>
                    <a:pt x="20320" y="510943"/>
                    <a:pt x="26670" y="2469295"/>
                    <a:pt x="29210" y="2549432"/>
                  </a:cubicBezTo>
                  <a:cubicBezTo>
                    <a:pt x="29210" y="2634578"/>
                    <a:pt x="29210" y="2722228"/>
                    <a:pt x="30480" y="2807373"/>
                  </a:cubicBezTo>
                  <a:cubicBezTo>
                    <a:pt x="30480" y="2869981"/>
                    <a:pt x="33020" y="2932588"/>
                    <a:pt x="33020" y="2995195"/>
                  </a:cubicBezTo>
                  <a:cubicBezTo>
                    <a:pt x="33020" y="3062811"/>
                    <a:pt x="33020" y="3130426"/>
                    <a:pt x="31750" y="3195685"/>
                  </a:cubicBezTo>
                  <a:cubicBezTo>
                    <a:pt x="31750" y="3199495"/>
                    <a:pt x="31750" y="3202035"/>
                    <a:pt x="31750" y="3205845"/>
                  </a:cubicBezTo>
                  <a:cubicBezTo>
                    <a:pt x="31750" y="3216004"/>
                    <a:pt x="35560" y="3219815"/>
                    <a:pt x="44450" y="3219815"/>
                  </a:cubicBezTo>
                  <a:cubicBezTo>
                    <a:pt x="86025" y="3219815"/>
                    <a:pt x="163814" y="3221085"/>
                    <a:pt x="236047" y="3221085"/>
                  </a:cubicBezTo>
                  <a:cubicBezTo>
                    <a:pt x="341618" y="3221085"/>
                    <a:pt x="452746" y="3218545"/>
                    <a:pt x="558317" y="3221085"/>
                  </a:cubicBezTo>
                  <a:cubicBezTo>
                    <a:pt x="730565" y="3224895"/>
                    <a:pt x="902813" y="3227435"/>
                    <a:pt x="1075060" y="3226165"/>
                  </a:cubicBezTo>
                  <a:cubicBezTo>
                    <a:pt x="1186188" y="3224895"/>
                    <a:pt x="1291759" y="3227435"/>
                    <a:pt x="1402887" y="3227435"/>
                  </a:cubicBezTo>
                  <a:cubicBezTo>
                    <a:pt x="1564022" y="3227435"/>
                    <a:pt x="1725157" y="3226165"/>
                    <a:pt x="1886292" y="3227435"/>
                  </a:cubicBezTo>
                  <a:cubicBezTo>
                    <a:pt x="2125216" y="3228704"/>
                    <a:pt x="4747826" y="3218545"/>
                    <a:pt x="4992307" y="3221085"/>
                  </a:cubicBezTo>
                  <a:cubicBezTo>
                    <a:pt x="5097878" y="3222354"/>
                    <a:pt x="5203449" y="3223625"/>
                    <a:pt x="5303464" y="3223625"/>
                  </a:cubicBezTo>
                  <a:cubicBezTo>
                    <a:pt x="5486825" y="3226165"/>
                    <a:pt x="5664629" y="3222354"/>
                    <a:pt x="5847989" y="3226165"/>
                  </a:cubicBezTo>
                  <a:cubicBezTo>
                    <a:pt x="5998011" y="3228704"/>
                    <a:pt x="6148033" y="3228704"/>
                    <a:pt x="6298056" y="3231245"/>
                  </a:cubicBezTo>
                  <a:cubicBezTo>
                    <a:pt x="6520311" y="3235054"/>
                    <a:pt x="6742566" y="3237595"/>
                    <a:pt x="6964821" y="3238865"/>
                  </a:cubicBezTo>
                  <a:cubicBezTo>
                    <a:pt x="7048167" y="3238865"/>
                    <a:pt x="7074905" y="3237595"/>
                    <a:pt x="7095224" y="3237595"/>
                  </a:cubicBezTo>
                  <a:close/>
                </a:path>
              </a:pathLst>
            </a:custGeom>
            <a:solidFill>
              <a:srgbClr val="000000"/>
            </a:solidFill>
          </p:spPr>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40800" y="4489862"/>
            <a:ext cx="1640457" cy="19115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25943">
            <a:off x="672747" y="183067"/>
            <a:ext cx="2433062" cy="25248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413370" y="2709014"/>
            <a:ext cx="1236344" cy="212247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234068" flipH="1">
            <a:off x="-158211" y="2248913"/>
            <a:ext cx="1244943" cy="1716087"/>
          </a:xfrm>
          <a:prstGeom prst="rect">
            <a:avLst/>
          </a:prstGeom>
        </p:spPr>
      </p:pic>
      <p:sp>
        <p:nvSpPr>
          <p:cNvPr id="13" name="Google Shape;7484;p29"/>
          <p:cNvSpPr txBox="1">
            <a:spLocks/>
          </p:cNvSpPr>
          <p:nvPr/>
        </p:nvSpPr>
        <p:spPr>
          <a:xfrm>
            <a:off x="2184401" y="2186200"/>
            <a:ext cx="7773839"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4667" b="1" kern="0" dirty="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CHÚ Ý LẮNG </a:t>
            </a: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NGHE BÀI HỌC</a:t>
            </a:r>
            <a:r>
              <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endPar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872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1730046" y="1587627"/>
            <a:ext cx="9074111" cy="11224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1">
                    <a:lumMod val="50000"/>
                  </a:schemeClr>
                </a:solidFill>
                <a:latin typeface="Times New Roman" panose="02020603050405020304" pitchFamily="18" charset="0"/>
                <a:cs typeface="Times New Roman" panose="02020603050405020304" pitchFamily="18" charset="0"/>
              </a:rPr>
              <a:t>BÀI </a:t>
            </a:r>
            <a:r>
              <a:rPr lang="en-US" sz="5333" b="1" dirty="0" smtClean="0">
                <a:solidFill>
                  <a:schemeClr val="bg1">
                    <a:lumMod val="50000"/>
                  </a:schemeClr>
                </a:solidFill>
                <a:latin typeface="Times New Roman" panose="02020603050405020304" pitchFamily="18" charset="0"/>
                <a:cs typeface="Times New Roman" panose="02020603050405020304" pitchFamily="18" charset="0"/>
              </a:rPr>
              <a:t>13. HÌNH CHỮ NHẬT</a:t>
            </a:r>
            <a:r>
              <a:rPr lang="en-US" sz="5333" b="1" dirty="0" smtClean="0">
                <a:solidFill>
                  <a:schemeClr val="tx1">
                    <a:lumMod val="75000"/>
                  </a:schemeClr>
                </a:solidFill>
                <a:latin typeface="Times New Roman" panose="02020603050405020304" pitchFamily="18" charset="0"/>
                <a:cs typeface="Times New Roman" panose="02020603050405020304" pitchFamily="18" charset="0"/>
              </a:rPr>
              <a:t/>
            </a:r>
            <a:br>
              <a:rPr lang="en-US" sz="5333" b="1" dirty="0" smtClean="0">
                <a:solidFill>
                  <a:schemeClr val="tx1">
                    <a:lumMod val="75000"/>
                  </a:schemeClr>
                </a:solidFill>
                <a:latin typeface="Times New Roman" panose="02020603050405020304" pitchFamily="18" charset="0"/>
                <a:cs typeface="Times New Roman" panose="02020603050405020304" pitchFamily="18" charset="0"/>
              </a:rPr>
            </a:b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Thời</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gian</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thực</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hiện</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1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tiết</a:t>
            </a:r>
            <a:endParaRPr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23" name="Google Shape;223;p31"/>
          <p:cNvPicPr preferRelativeResize="0"/>
          <p:nvPr/>
        </p:nvPicPr>
        <p:blipFill>
          <a:blip r:embed="rId3">
            <a:alphaModFix/>
          </a:blip>
          <a:stretch>
            <a:fillRect/>
          </a:stretch>
        </p:blipFill>
        <p:spPr>
          <a:xfrm rot="-3599997" flipH="1">
            <a:off x="8331941" y="2856705"/>
            <a:ext cx="4624599" cy="4473779"/>
          </a:xfrm>
          <a:prstGeom prst="rect">
            <a:avLst/>
          </a:prstGeom>
          <a:noFill/>
          <a:ln>
            <a:noFill/>
          </a:ln>
        </p:spPr>
      </p:pic>
      <p:pic>
        <p:nvPicPr>
          <p:cNvPr id="2" name="Picture 1"/>
          <p:cNvPicPr>
            <a:picLocks noChangeAspect="1"/>
          </p:cNvPicPr>
          <p:nvPr/>
        </p:nvPicPr>
        <p:blipFill>
          <a:blip r:embed="rId4"/>
          <a:stretch>
            <a:fillRect/>
          </a:stretch>
        </p:blipFill>
        <p:spPr>
          <a:xfrm flipV="1">
            <a:off x="9894771" y="-1"/>
            <a:ext cx="2297229" cy="1247763"/>
          </a:xfrm>
          <a:prstGeom prst="rect">
            <a:avLst/>
          </a:prstGeom>
        </p:spPr>
      </p:pic>
      <p:pic>
        <p:nvPicPr>
          <p:cNvPr id="3" name="Picture 2"/>
          <p:cNvPicPr>
            <a:picLocks noChangeAspect="1"/>
          </p:cNvPicPr>
          <p:nvPr/>
        </p:nvPicPr>
        <p:blipFill>
          <a:blip r:embed="rId5"/>
          <a:stretch>
            <a:fillRect/>
          </a:stretch>
        </p:blipFill>
        <p:spPr>
          <a:xfrm flipH="1">
            <a:off x="-1" y="2833454"/>
            <a:ext cx="2733575" cy="3997981"/>
          </a:xfrm>
          <a:prstGeom prst="rect">
            <a:avLst/>
          </a:prstGeom>
        </p:spPr>
      </p:pic>
      <p:pic>
        <p:nvPicPr>
          <p:cNvPr id="4" name="Picture 3"/>
          <p:cNvPicPr>
            <a:picLocks noChangeAspect="1"/>
          </p:cNvPicPr>
          <p:nvPr/>
        </p:nvPicPr>
        <p:blipFill>
          <a:blip r:embed="rId6"/>
          <a:stretch>
            <a:fillRect/>
          </a:stretch>
        </p:blipFill>
        <p:spPr>
          <a:xfrm>
            <a:off x="3947635" y="3555221"/>
            <a:ext cx="4040575" cy="2691575"/>
          </a:xfrm>
          <a:prstGeom prst="rect">
            <a:avLst/>
          </a:prstGeom>
        </p:spPr>
      </p:pic>
      <p:sp>
        <p:nvSpPr>
          <p:cNvPr id="5" name="TextBox 4"/>
          <p:cNvSpPr txBox="1"/>
          <p:nvPr/>
        </p:nvSpPr>
        <p:spPr>
          <a:xfrm>
            <a:off x="5601904" y="6262474"/>
            <a:ext cx="3859730" cy="461665"/>
          </a:xfrm>
          <a:prstGeom prst="rect">
            <a:avLst/>
          </a:prstGeom>
          <a:noFill/>
        </p:spPr>
        <p:txBody>
          <a:bodyPr wrap="square" rtlCol="0">
            <a:spAutoFit/>
          </a:bodyPr>
          <a:lstStyle/>
          <a:p>
            <a:r>
              <a:rPr lang="en-US" sz="2400" dirty="0" err="1" smtClean="0">
                <a:solidFill>
                  <a:srgbClr val="FF0000"/>
                </a:solidFill>
                <a:latin typeface=".VnAristote" panose="020B7200000000000000" pitchFamily="34" charset="0"/>
              </a:rPr>
              <a:t>Gi¸o</a:t>
            </a:r>
            <a:r>
              <a:rPr lang="en-US" sz="2400" dirty="0" smtClean="0">
                <a:solidFill>
                  <a:srgbClr val="FF0000"/>
                </a:solidFill>
                <a:latin typeface=".VnAristote" panose="020B7200000000000000" pitchFamily="34" charset="0"/>
              </a:rPr>
              <a:t> </a:t>
            </a:r>
            <a:r>
              <a:rPr lang="en-US" sz="2400" dirty="0" err="1" smtClean="0">
                <a:solidFill>
                  <a:srgbClr val="FF0000"/>
                </a:solidFill>
                <a:latin typeface=".VnAristote" panose="020B7200000000000000" pitchFamily="34" charset="0"/>
              </a:rPr>
              <a:t>viªn</a:t>
            </a:r>
            <a:r>
              <a:rPr lang="en-US" sz="2400" dirty="0" smtClean="0">
                <a:solidFill>
                  <a:srgbClr val="FF0000"/>
                </a:solidFill>
                <a:latin typeface=".VnAristote" panose="020B7200000000000000" pitchFamily="34" charset="0"/>
              </a:rPr>
              <a:t>: </a:t>
            </a:r>
            <a:r>
              <a:rPr lang="en-US" sz="2400" dirty="0" err="1" smtClean="0">
                <a:solidFill>
                  <a:srgbClr val="FF0000"/>
                </a:solidFill>
                <a:latin typeface=".VnAristote" panose="020B7200000000000000" pitchFamily="34" charset="0"/>
              </a:rPr>
              <a:t>KiÒu</a:t>
            </a:r>
            <a:r>
              <a:rPr lang="en-US" sz="2400" dirty="0" smtClean="0">
                <a:solidFill>
                  <a:srgbClr val="FF0000"/>
                </a:solidFill>
                <a:latin typeface=".VnAristote" panose="020B7200000000000000" pitchFamily="34" charset="0"/>
              </a:rPr>
              <a:t> Thu Dung</a:t>
            </a:r>
            <a:endParaRPr lang="en-US" sz="2400" dirty="0">
              <a:solidFill>
                <a:srgbClr val="FF0000"/>
              </a:solidFill>
              <a:latin typeface=".VnAristote" panose="020B7200000000000000" pitchFamily="34" charset="0"/>
            </a:endParaRPr>
          </a:p>
        </p:txBody>
      </p:sp>
    </p:spTree>
    <p:extLst>
      <p:ext uri="{BB962C8B-B14F-4D97-AF65-F5344CB8AC3E}">
        <p14:creationId xmlns:p14="http://schemas.microsoft.com/office/powerpoint/2010/main" val="2303570209"/>
      </p:ext>
    </p:extLst>
  </p:cSld>
  <p:clrMapOvr>
    <a:masterClrMapping/>
  </p:clrMapOvr>
  <p:transition spd="slow">
    <p:comb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7" name="Google Shape;197;p30"/>
          <p:cNvSpPr/>
          <p:nvPr/>
        </p:nvSpPr>
        <p:spPr>
          <a:xfrm>
            <a:off x="3265050" y="2168315"/>
            <a:ext cx="4716900"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98;p30"/>
          <p:cNvSpPr/>
          <p:nvPr/>
        </p:nvSpPr>
        <p:spPr>
          <a:xfrm>
            <a:off x="3265050" y="2168315"/>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99;p30">
            <a:hlinkClick r:id="rId3" action="ppaction://hlinksldjump"/>
          </p:cNvPr>
          <p:cNvSpPr txBox="1">
            <a:spLocks noGrp="1"/>
          </p:cNvSpPr>
          <p:nvPr>
            <p:ph type="title"/>
          </p:nvPr>
        </p:nvSpPr>
        <p:spPr>
          <a:xfrm>
            <a:off x="4101650" y="2366915"/>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Hình</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chữ</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nhật</a:t>
            </a:r>
            <a:endParaRPr sz="3600" b="1" dirty="0">
              <a:solidFill>
                <a:schemeClr val="accent1"/>
              </a:solidFill>
              <a:latin typeface="Times New Roman" panose="02020603050405020304" pitchFamily="18" charset="0"/>
              <a:cs typeface="Times New Roman" panose="02020603050405020304" pitchFamily="18" charset="0"/>
            </a:endParaRPr>
          </a:p>
        </p:txBody>
      </p:sp>
      <p:pic>
        <p:nvPicPr>
          <p:cNvPr id="216" name="Google Shape;216;p30"/>
          <p:cNvPicPr preferRelativeResize="0"/>
          <p:nvPr/>
        </p:nvPicPr>
        <p:blipFill>
          <a:blip r:embed="rId4">
            <a:alphaModFix/>
          </a:blip>
          <a:stretch>
            <a:fillRect/>
          </a:stretch>
        </p:blipFill>
        <p:spPr>
          <a:xfrm>
            <a:off x="9017324" y="3328642"/>
            <a:ext cx="3407434" cy="3833621"/>
          </a:xfrm>
          <a:prstGeom prst="rect">
            <a:avLst/>
          </a:prstGeom>
          <a:noFill/>
          <a:ln>
            <a:noFill/>
          </a:ln>
        </p:spPr>
      </p:pic>
      <p:sp>
        <p:nvSpPr>
          <p:cNvPr id="2" name="Title 1"/>
          <p:cNvSpPr>
            <a:spLocks noGrp="1"/>
          </p:cNvSpPr>
          <p:nvPr>
            <p:ph type="title" idx="15"/>
          </p:nvPr>
        </p:nvSpPr>
        <p:spPr/>
        <p:txBody>
          <a:bodyPr/>
          <a:lstStyle/>
          <a:p>
            <a:pPr algn="ctr"/>
            <a:r>
              <a:rPr lang="en-US" sz="4267" b="1" dirty="0">
                <a:solidFill>
                  <a:schemeClr val="tx1">
                    <a:lumMod val="75000"/>
                  </a:schemeClr>
                </a:solidFill>
                <a:latin typeface="Times New Roman" panose="02020603050405020304" pitchFamily="18" charset="0"/>
                <a:cs typeface="Times New Roman" panose="02020603050405020304" pitchFamily="18" charset="0"/>
              </a:rPr>
              <a:t>NỘI DUNG BÀI HỌC</a:t>
            </a:r>
            <a:endParaRPr lang="en-US" sz="4267" b="1"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14" name="Title 13"/>
          <p:cNvSpPr>
            <a:spLocks noGrp="1"/>
          </p:cNvSpPr>
          <p:nvPr>
            <p:ph type="title" idx="2"/>
          </p:nvPr>
        </p:nvSpPr>
        <p:spPr>
          <a:xfrm>
            <a:off x="3258517" y="2168383"/>
            <a:ext cx="846800" cy="770400"/>
          </a:xfrm>
        </p:spPr>
        <p:txBody>
          <a:bodyPr/>
          <a:lstStyle/>
          <a:p>
            <a:r>
              <a:rPr lang="en-US" b="1" dirty="0" smtClean="0">
                <a:latin typeface="Times New Roman" panose="02020603050405020304" pitchFamily="18" charset="0"/>
                <a:cs typeface="Times New Roman" panose="02020603050405020304" pitchFamily="18" charset="0"/>
              </a:rPr>
              <a:t>01</a:t>
            </a:r>
            <a:endParaRPr lang="en-US" b="1" dirty="0">
              <a:latin typeface="Times New Roman" panose="02020603050405020304" pitchFamily="18" charset="0"/>
              <a:cs typeface="Times New Roman" panose="02020603050405020304" pitchFamily="18" charset="0"/>
            </a:endParaRPr>
          </a:p>
        </p:txBody>
      </p:sp>
      <p:sp>
        <p:nvSpPr>
          <p:cNvPr id="50" name="Google Shape;197;p30"/>
          <p:cNvSpPr/>
          <p:nvPr/>
        </p:nvSpPr>
        <p:spPr>
          <a:xfrm>
            <a:off x="3265050" y="3905788"/>
            <a:ext cx="4802625"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98;p30"/>
          <p:cNvSpPr/>
          <p:nvPr/>
        </p:nvSpPr>
        <p:spPr>
          <a:xfrm>
            <a:off x="3265050" y="3905788"/>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99;p30">
            <a:hlinkClick r:id="rId3" action="ppaction://hlinksldjump"/>
          </p:cNvPr>
          <p:cNvSpPr txBox="1">
            <a:spLocks noGrp="1"/>
          </p:cNvSpPr>
          <p:nvPr>
            <p:ph type="title"/>
          </p:nvPr>
        </p:nvSpPr>
        <p:spPr>
          <a:xfrm>
            <a:off x="4101650" y="4104388"/>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Dấu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hiệu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nhận</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biết</a:t>
            </a:r>
            <a:endParaRPr sz="3600" b="1" dirty="0">
              <a:solidFill>
                <a:schemeClr val="accent1"/>
              </a:solidFill>
              <a:latin typeface="Times New Roman" panose="02020603050405020304" pitchFamily="18" charset="0"/>
              <a:cs typeface="Times New Roman" panose="02020603050405020304" pitchFamily="18" charset="0"/>
            </a:endParaRPr>
          </a:p>
        </p:txBody>
      </p:sp>
      <p:sp>
        <p:nvSpPr>
          <p:cNvPr id="53" name="Title 13"/>
          <p:cNvSpPr>
            <a:spLocks noGrp="1"/>
          </p:cNvSpPr>
          <p:nvPr>
            <p:ph type="title" idx="2"/>
          </p:nvPr>
        </p:nvSpPr>
        <p:spPr>
          <a:xfrm>
            <a:off x="3258517" y="3905856"/>
            <a:ext cx="846800" cy="770400"/>
          </a:xfrm>
        </p:spPr>
        <p:txBody>
          <a:bodyPr/>
          <a:lstStyle/>
          <a:p>
            <a:r>
              <a:rPr lang="en-US" b="1" dirty="0" smtClean="0">
                <a:latin typeface="Times New Roman" panose="02020603050405020304" pitchFamily="18" charset="0"/>
                <a:cs typeface="Times New Roman" panose="02020603050405020304" pitchFamily="18" charset="0"/>
              </a:rPr>
              <a:t>02</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00617" y="217442"/>
            <a:ext cx="2856508" cy="2849608"/>
          </a:xfrm>
          <a:prstGeom prst="rect">
            <a:avLst/>
          </a:prstGeom>
        </p:spPr>
      </p:pic>
    </p:spTree>
    <p:extLst>
      <p:ext uri="{BB962C8B-B14F-4D97-AF65-F5344CB8AC3E}">
        <p14:creationId xmlns:p14="http://schemas.microsoft.com/office/powerpoint/2010/main" val="2926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p:cTn id="12" dur="500" fill="hold"/>
                                        <p:tgtEl>
                                          <p:spTgt spid="198"/>
                                        </p:tgtEl>
                                        <p:attrNameLst>
                                          <p:attrName>ppt_w</p:attrName>
                                        </p:attrNameLst>
                                      </p:cBhvr>
                                      <p:tavLst>
                                        <p:tav tm="0">
                                          <p:val>
                                            <p:fltVal val="0"/>
                                          </p:val>
                                        </p:tav>
                                        <p:tav tm="100000">
                                          <p:val>
                                            <p:strVal val="#ppt_w"/>
                                          </p:val>
                                        </p:tav>
                                      </p:tavLst>
                                    </p:anim>
                                    <p:anim calcmode="lin" valueType="num">
                                      <p:cBhvr>
                                        <p:cTn id="13" dur="500" fill="hold"/>
                                        <p:tgtEl>
                                          <p:spTgt spid="198"/>
                                        </p:tgtEl>
                                        <p:attrNameLst>
                                          <p:attrName>ppt_h</p:attrName>
                                        </p:attrNameLst>
                                      </p:cBhvr>
                                      <p:tavLst>
                                        <p:tav tm="0">
                                          <p:val>
                                            <p:fltVal val="0"/>
                                          </p:val>
                                        </p:tav>
                                        <p:tav tm="100000">
                                          <p:val>
                                            <p:strVal val="#ppt_h"/>
                                          </p:val>
                                        </p:tav>
                                      </p:tavLst>
                                    </p:anim>
                                    <p:animEffect transition="in" filter="fade">
                                      <p:cBhvr>
                                        <p:cTn id="14" dur="500"/>
                                        <p:tgtEl>
                                          <p:spTgt spid="19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p:cTn id="17" dur="500" fill="hold"/>
                                        <p:tgtEl>
                                          <p:spTgt spid="199"/>
                                        </p:tgtEl>
                                        <p:attrNameLst>
                                          <p:attrName>ppt_w</p:attrName>
                                        </p:attrNameLst>
                                      </p:cBhvr>
                                      <p:tavLst>
                                        <p:tav tm="0">
                                          <p:val>
                                            <p:fltVal val="0"/>
                                          </p:val>
                                        </p:tav>
                                        <p:tav tm="100000">
                                          <p:val>
                                            <p:strVal val="#ppt_w"/>
                                          </p:val>
                                        </p:tav>
                                      </p:tavLst>
                                    </p:anim>
                                    <p:anim calcmode="lin" valueType="num">
                                      <p:cBhvr>
                                        <p:cTn id="18" dur="500" fill="hold"/>
                                        <p:tgtEl>
                                          <p:spTgt spid="199"/>
                                        </p:tgtEl>
                                        <p:attrNameLst>
                                          <p:attrName>ppt_h</p:attrName>
                                        </p:attrNameLst>
                                      </p:cBhvr>
                                      <p:tavLst>
                                        <p:tav tm="0">
                                          <p:val>
                                            <p:fltVal val="0"/>
                                          </p:val>
                                        </p:tav>
                                        <p:tav tm="100000">
                                          <p:val>
                                            <p:strVal val="#ppt_h"/>
                                          </p:val>
                                        </p:tav>
                                      </p:tavLst>
                                    </p:anim>
                                    <p:animEffect transition="in" filter="fade">
                                      <p:cBhvr>
                                        <p:cTn id="19" dur="500"/>
                                        <p:tgtEl>
                                          <p:spTgt spid="19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Effect transition="in" filter="fade">
                                      <p:cBhvr>
                                        <p:cTn id="36" dur="500"/>
                                        <p:tgtEl>
                                          <p:spTgt spid="5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14" grpId="0"/>
      <p:bldP spid="50" grpId="0" animBg="1"/>
      <p:bldP spid="51" grpId="0" animBg="1"/>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Pentagon 5"/>
          <p:cNvSpPr/>
          <p:nvPr/>
        </p:nvSpPr>
        <p:spPr>
          <a:xfrm flipH="1">
            <a:off x="8073249" y="564946"/>
            <a:ext cx="4115251" cy="753439"/>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1. </a:t>
            </a:r>
            <a:r>
              <a:rPr lang="en-US" sz="2933" b="1" kern="0" dirty="0" err="1" smtClean="0">
                <a:solidFill>
                  <a:srgbClr val="FFFF00"/>
                </a:solidFill>
                <a:latin typeface="Arial"/>
                <a:sym typeface="Arial"/>
              </a:rPr>
              <a:t>Hình</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chữ</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nhật</a:t>
            </a:r>
            <a:endParaRPr lang="en-US" sz="2933" b="1" kern="0" dirty="0">
              <a:solidFill>
                <a:srgbClr val="FFFF00"/>
              </a:solidFill>
              <a:latin typeface="Arial"/>
              <a:sym typeface="Arial"/>
            </a:endParaRPr>
          </a:p>
        </p:txBody>
      </p:sp>
      <p:sp>
        <p:nvSpPr>
          <p:cNvPr id="8" name="Rounded Rectangle 7"/>
          <p:cNvSpPr/>
          <p:nvPr/>
        </p:nvSpPr>
        <p:spPr>
          <a:xfrm>
            <a:off x="13837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
                <a:sym typeface="Arial"/>
              </a:rPr>
              <a:t>HĐ1</a:t>
            </a:r>
            <a:endParaRPr lang="en-US" sz="3200" b="1" kern="0" dirty="0">
              <a:solidFill>
                <a:srgbClr val="002060"/>
              </a:solidFill>
              <a:latin typeface="Arial"/>
              <a:sym typeface="Arial"/>
            </a:endParaRPr>
          </a:p>
        </p:txBody>
      </p:sp>
      <p:sp>
        <p:nvSpPr>
          <p:cNvPr id="9" name="TextBox 8"/>
          <p:cNvSpPr txBox="1"/>
          <p:nvPr/>
        </p:nvSpPr>
        <p:spPr>
          <a:xfrm>
            <a:off x="2780145" y="1589462"/>
            <a:ext cx="8383712" cy="1323696"/>
          </a:xfrm>
          <a:prstGeom prst="rect">
            <a:avLst/>
          </a:prstGeom>
          <a:noFill/>
        </p:spPr>
        <p:txBody>
          <a:bodyPr wrap="square" rtlCol="0">
            <a:spAutoFit/>
          </a:bodyPr>
          <a:lstStyle/>
          <a:p>
            <a:pPr algn="just" defTabSz="1219170">
              <a:lnSpc>
                <a:spcPct val="150000"/>
              </a:lnSpc>
              <a:buClr>
                <a:srgbClr val="000000"/>
              </a:buClr>
            </a:pPr>
            <a:r>
              <a:rPr lang="vi-VN" sz="2667" kern="0" dirty="0" smtClean="0">
                <a:solidFill>
                  <a:srgbClr val="000000"/>
                </a:solidFill>
                <a:latin typeface="Arial"/>
                <a:cs typeface="Arial"/>
                <a:sym typeface="Arial"/>
              </a:rPr>
              <a:t>Trong các hình dưới đây, hình nào là hình chữ nhật? Tại sao?</a:t>
            </a:r>
            <a:endParaRPr lang="en-US" sz="2667" kern="0" dirty="0">
              <a:solidFill>
                <a:srgbClr val="000000"/>
              </a:solidFill>
              <a:latin typeface="Arial"/>
              <a:cs typeface="Arial"/>
              <a:sym typeface="Arial"/>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50551" y="3184235"/>
            <a:ext cx="7690976" cy="2135909"/>
          </a:xfrm>
          <a:prstGeom prst="rect">
            <a:avLst/>
          </a:prstGeom>
        </p:spPr>
      </p:pic>
    </p:spTree>
    <p:extLst>
      <p:ext uri="{BB962C8B-B14F-4D97-AF65-F5344CB8AC3E}">
        <p14:creationId xmlns:p14="http://schemas.microsoft.com/office/powerpoint/2010/main" val="356202619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1" name="Group 10"/>
          <p:cNvGrpSpPr/>
          <p:nvPr/>
        </p:nvGrpSpPr>
        <p:grpSpPr>
          <a:xfrm>
            <a:off x="3265372" y="253867"/>
            <a:ext cx="6606060" cy="3944521"/>
            <a:chOff x="3265372" y="253867"/>
            <a:chExt cx="6606060" cy="3944521"/>
          </a:xfrm>
        </p:grpSpPr>
        <p:sp>
          <p:nvSpPr>
            <p:cNvPr id="6" name="Rounded Rectangular Callout 5"/>
            <p:cNvSpPr/>
            <p:nvPr/>
          </p:nvSpPr>
          <p:spPr>
            <a:xfrm>
              <a:off x="5465981" y="253867"/>
              <a:ext cx="4405451" cy="1271755"/>
            </a:xfrm>
            <a:prstGeom prst="wedgeRoundRectCallout">
              <a:avLst>
                <a:gd name="adj1" fmla="val -56990"/>
                <a:gd name="adj2" fmla="val 39811"/>
                <a:gd name="adj3" fmla="val 16667"/>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T</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hế</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nào</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vi-VN" sz="2667" b="1" kern="0" dirty="0" smtClean="0">
                  <a:solidFill>
                    <a:srgbClr val="000000"/>
                  </a:solidFill>
                  <a:latin typeface="Times New Roman" panose="02020603050405020304" pitchFamily="18" charset="0"/>
                  <a:cs typeface="Times New Roman" panose="02020603050405020304" pitchFamily="18" charset="0"/>
                  <a:sym typeface="Arial"/>
                </a:rPr>
                <a:t>?</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5" name="Group 4"/>
            <p:cNvGrpSpPr/>
            <p:nvPr/>
          </p:nvGrpSpPr>
          <p:grpSpPr>
            <a:xfrm>
              <a:off x="3265372" y="430133"/>
              <a:ext cx="1925438" cy="3768255"/>
              <a:chOff x="3553018" y="1226019"/>
              <a:chExt cx="1925438" cy="278952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169" y="1226019"/>
                <a:ext cx="1033136" cy="1033136"/>
              </a:xfrm>
              <a:prstGeom prst="rect">
                <a:avLst/>
              </a:prstGeom>
            </p:spPr>
          </p:pic>
          <p:pic>
            <p:nvPicPr>
              <p:cNvPr id="4" name="Picture 3"/>
              <p:cNvPicPr>
                <a:picLocks noChangeAspect="1"/>
              </p:cNvPicPr>
              <p:nvPr/>
            </p:nvPicPr>
            <p:blipFill>
              <a:blip r:embed="rId4"/>
              <a:stretch>
                <a:fillRect/>
              </a:stretch>
            </p:blipFill>
            <p:spPr>
              <a:xfrm>
                <a:off x="3553018" y="1972066"/>
                <a:ext cx="1925438" cy="2043482"/>
              </a:xfrm>
              <a:prstGeom prst="rect">
                <a:avLst/>
              </a:prstGeom>
            </p:spPr>
          </p:pic>
        </p:grpSp>
      </p:grpSp>
      <p:grpSp>
        <p:nvGrpSpPr>
          <p:cNvPr id="12" name="Group 11"/>
          <p:cNvGrpSpPr/>
          <p:nvPr/>
        </p:nvGrpSpPr>
        <p:grpSpPr>
          <a:xfrm>
            <a:off x="1403672" y="2032788"/>
            <a:ext cx="9368897" cy="5166836"/>
            <a:chOff x="1403672" y="2032788"/>
            <a:chExt cx="9368897" cy="5166836"/>
          </a:xfrm>
        </p:grpSpPr>
        <p:grpSp>
          <p:nvGrpSpPr>
            <p:cNvPr id="3" name="Group 2"/>
            <p:cNvGrpSpPr/>
            <p:nvPr/>
          </p:nvGrpSpPr>
          <p:grpSpPr>
            <a:xfrm>
              <a:off x="1403672" y="4500635"/>
              <a:ext cx="5531515" cy="1897253"/>
              <a:chOff x="1001582" y="3128095"/>
              <a:chExt cx="7602877" cy="1746088"/>
            </a:xfrm>
          </p:grpSpPr>
          <p:sp>
            <p:nvSpPr>
              <p:cNvPr id="7" name="Rounded Rectangular Callout 6"/>
              <p:cNvSpPr/>
              <p:nvPr/>
            </p:nvSpPr>
            <p:spPr>
              <a:xfrm>
                <a:off x="1001582" y="3128095"/>
                <a:ext cx="7602877"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8" name="Rectangle 7"/>
              <p:cNvSpPr/>
              <p:nvPr/>
            </p:nvSpPr>
            <p:spPr>
              <a:xfrm>
                <a:off x="1472629" y="3445592"/>
                <a:ext cx="6822040" cy="1150426"/>
              </a:xfrm>
              <a:prstGeom prst="rect">
                <a:avLst/>
              </a:prstGeom>
            </p:spPr>
            <p:txBody>
              <a:bodyPr wrap="square">
                <a:spAutoFit/>
              </a:bodyPr>
              <a:lstStyle/>
              <a:p>
                <a:pPr algn="just" defTabSz="1219170">
                  <a:lnSpc>
                    <a:spcPct val="150000"/>
                  </a:lnSpc>
                  <a:buClr>
                    <a:srgbClr val="000000"/>
                  </a:buClr>
                </a:pP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Định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nghĩa</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bốn</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vuông</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5"/>
            <a:stretch>
              <a:fillRect/>
            </a:stretch>
          </p:blipFill>
          <p:spPr>
            <a:xfrm>
              <a:off x="6935187" y="2032788"/>
              <a:ext cx="3837382" cy="2552223"/>
            </a:xfrm>
            <a:prstGeom prst="rect">
              <a:avLst/>
            </a:prstGeom>
          </p:spPr>
        </p:pic>
        <p:pic>
          <p:nvPicPr>
            <p:cNvPr id="10" name="Picture 9"/>
            <p:cNvPicPr>
              <a:picLocks noChangeAspect="1"/>
            </p:cNvPicPr>
            <p:nvPr/>
          </p:nvPicPr>
          <p:blipFill>
            <a:blip r:embed="rId6"/>
            <a:stretch>
              <a:fillRect/>
            </a:stretch>
          </p:blipFill>
          <p:spPr>
            <a:xfrm>
              <a:off x="7379948" y="4022122"/>
              <a:ext cx="1669680" cy="3177502"/>
            </a:xfrm>
            <a:prstGeom prst="rect">
              <a:avLst/>
            </a:prstGeom>
          </p:spPr>
        </p:pic>
      </p:grpSp>
    </p:spTree>
    <p:extLst>
      <p:ext uri="{BB962C8B-B14F-4D97-AF65-F5344CB8AC3E}">
        <p14:creationId xmlns:p14="http://schemas.microsoft.com/office/powerpoint/2010/main" val="1179611299"/>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647145" y="1342347"/>
            <a:ext cx="2022367" cy="2018300"/>
          </a:xfrm>
          <a:prstGeom prst="rect">
            <a:avLst/>
          </a:prstGeom>
          <a:noFill/>
          <a:ln>
            <a:noFill/>
          </a:ln>
        </p:spPr>
      </p:pic>
      <p:pic>
        <p:nvPicPr>
          <p:cNvPr id="433" name="Google Shape;433;p33"/>
          <p:cNvPicPr preferRelativeResize="0"/>
          <p:nvPr/>
        </p:nvPicPr>
        <p:blipFill>
          <a:blip r:embed="rId4">
            <a:alphaModFix/>
          </a:blip>
          <a:stretch>
            <a:fillRect/>
          </a:stretch>
        </p:blipFill>
        <p:spPr>
          <a:xfrm>
            <a:off x="10184511" y="1382130"/>
            <a:ext cx="2610933" cy="2605700"/>
          </a:xfrm>
          <a:prstGeom prst="rect">
            <a:avLst/>
          </a:prstGeom>
          <a:noFill/>
          <a:ln>
            <a:noFill/>
          </a:ln>
        </p:spPr>
      </p:pic>
      <p:grpSp>
        <p:nvGrpSpPr>
          <p:cNvPr id="14" name="Group 13"/>
          <p:cNvGrpSpPr/>
          <p:nvPr/>
        </p:nvGrpSpPr>
        <p:grpSpPr>
          <a:xfrm>
            <a:off x="899071" y="93213"/>
            <a:ext cx="10230163" cy="2591767"/>
            <a:chOff x="899071" y="93213"/>
            <a:chExt cx="10230163" cy="2591767"/>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486" y="221553"/>
              <a:ext cx="7438301" cy="2463427"/>
            </a:xfrm>
            <a:prstGeom prst="rect">
              <a:avLst/>
            </a:prstGeom>
          </p:spPr>
        </p:pic>
        <p:sp>
          <p:nvSpPr>
            <p:cNvPr id="5" name="Rectangle 4"/>
            <p:cNvSpPr/>
            <p:nvPr/>
          </p:nvSpPr>
          <p:spPr>
            <a:xfrm>
              <a:off x="2404332" y="692029"/>
              <a:ext cx="6096000" cy="1924629"/>
            </a:xfrm>
            <a:prstGeom prst="rect">
              <a:avLst/>
            </a:prstGeom>
          </p:spPr>
          <p:txBody>
            <a:bodyPr>
              <a:spAutoFit/>
            </a:bodyPr>
            <a:lstStyle/>
            <a:p>
              <a:pPr>
                <a:spcAft>
                  <a:spcPts val="0"/>
                </a:spcAft>
              </a:pP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chữ</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nhật</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bình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hành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1600" dirty="0">
                  <a:latin typeface="Liberation Mono"/>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thang </a:t>
              </a:r>
              <a:r>
                <a:rPr lang="en-US" sz="2800" dirty="0" err="1" smtClean="0">
                  <a:effectLst/>
                  <a:latin typeface="Times New Roman" panose="02020603050405020304" pitchFamily="18" charset="0"/>
                  <a:ea typeface="Liberation Mono"/>
                  <a:cs typeface="Liberation Mono"/>
                </a:rPr>
                <a:t>cân</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Tại</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sao</a:t>
              </a:r>
              <a:r>
                <a:rPr lang="en-US" sz="2800" dirty="0" smtClean="0">
                  <a:effectLst/>
                  <a:latin typeface="Times New Roman" panose="02020603050405020304" pitchFamily="18" charset="0"/>
                  <a:ea typeface="Liberation Mono"/>
                  <a:cs typeface="Liberation Mono"/>
                </a:rPr>
                <a:t>?</a:t>
              </a:r>
              <a:endParaRPr lang="en-US" sz="1600" dirty="0" smtClean="0">
                <a:effectLst/>
                <a:latin typeface="Liberation Mono"/>
                <a:ea typeface="Liberation Mono"/>
                <a:cs typeface="Liberation Mono"/>
              </a:endParaRPr>
            </a:p>
            <a:p>
              <a:pPr algn="ctr" defTabSz="1219170">
                <a:lnSpc>
                  <a:spcPct val="150000"/>
                </a:lnSpc>
                <a:buClr>
                  <a:srgbClr val="000000"/>
                </a:buClr>
              </a:pPr>
              <a:endParaRPr lang="en-US" sz="2667" kern="0" dirty="0">
                <a:solidFill>
                  <a:srgbClr val="000000"/>
                </a:solidFill>
                <a:latin typeface="Arial"/>
                <a:cs typeface="Arial"/>
                <a:sym typeface="Aria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071" y="221554"/>
              <a:ext cx="1209807" cy="120980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6598" y="493537"/>
              <a:ext cx="2396598" cy="20610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07145" flipH="1">
              <a:off x="9239786" y="93213"/>
              <a:ext cx="1889448" cy="1209375"/>
            </a:xfrm>
            <a:prstGeom prst="rect">
              <a:avLst/>
            </a:prstGeom>
          </p:spPr>
        </p:pic>
        <p:sp>
          <p:nvSpPr>
            <p:cNvPr id="8" name="TextBox 7"/>
            <p:cNvSpPr txBox="1"/>
            <p:nvPr/>
          </p:nvSpPr>
          <p:spPr>
            <a:xfrm>
              <a:off x="9419193" y="470838"/>
              <a:ext cx="1602768" cy="502766"/>
            </a:xfrm>
            <a:prstGeom prst="rect">
              <a:avLst/>
            </a:prstGeom>
            <a:noFill/>
          </p:spPr>
          <p:txBody>
            <a:bodyPr wrap="square" rtlCol="0">
              <a:spAutoFit/>
            </a:bodyPr>
            <a:lstStyle/>
            <a:p>
              <a:pPr algn="ctr" defTabSz="1219170">
                <a:buClr>
                  <a:srgbClr val="000000"/>
                </a:buClr>
              </a:pPr>
              <a:r>
                <a:rPr lang="en-US" sz="2667" b="1" kern="0" dirty="0" smtClean="0">
                  <a:solidFill>
                    <a:srgbClr val="FFA187">
                      <a:lumMod val="50000"/>
                    </a:srgbClr>
                  </a:solidFill>
                  <a:latin typeface="Arial"/>
                  <a:cs typeface="Arial"/>
                  <a:sym typeface="Arial"/>
                </a:rPr>
                <a:t>HĐ2</a:t>
              </a:r>
              <a:endParaRPr lang="en-US" sz="2667" b="1" kern="0" dirty="0">
                <a:solidFill>
                  <a:srgbClr val="FFA187">
                    <a:lumMod val="50000"/>
                  </a:srgbClr>
                </a:solidFill>
                <a:latin typeface="Arial"/>
                <a:cs typeface="Arial"/>
                <a:sym typeface="Arial"/>
              </a:endParaRPr>
            </a:p>
          </p:txBody>
        </p:sp>
      </p:grpSp>
      <p:grpSp>
        <p:nvGrpSpPr>
          <p:cNvPr id="15" name="Group 14"/>
          <p:cNvGrpSpPr/>
          <p:nvPr/>
        </p:nvGrpSpPr>
        <p:grpSpPr>
          <a:xfrm>
            <a:off x="731317" y="3228795"/>
            <a:ext cx="10732370" cy="4327848"/>
            <a:chOff x="731317" y="3228795"/>
            <a:chExt cx="10732370" cy="4327848"/>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317" y="3228795"/>
              <a:ext cx="4327848" cy="4327848"/>
            </a:xfrm>
            <a:prstGeom prst="rect">
              <a:avLst/>
            </a:prstGeom>
          </p:spPr>
        </p:pic>
        <p:sp>
          <p:nvSpPr>
            <p:cNvPr id="10" name="TextBox 9"/>
            <p:cNvSpPr txBox="1"/>
            <p:nvPr/>
          </p:nvSpPr>
          <p:spPr>
            <a:xfrm>
              <a:off x="3768706" y="4102671"/>
              <a:ext cx="7694981" cy="2308324"/>
            </a:xfrm>
            <a:prstGeom prst="rect">
              <a:avLst/>
            </a:prstGeom>
            <a:noFill/>
          </p:spPr>
          <p:txBody>
            <a:bodyPr wrap="square" rtlCol="0">
              <a:spAutoFit/>
            </a:bodyPr>
            <a:lstStyle/>
            <a:p>
              <a:pPr algn="just" defTabSz="1219170">
                <a:lnSpc>
                  <a:spcPct val="150000"/>
                </a:lnSpc>
                <a:buClr>
                  <a:srgbClr val="000000"/>
                </a:buClr>
              </a:pP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thang </a:t>
              </a:r>
              <a:r>
                <a:rPr lang="en-US" sz="3200" b="1" dirty="0" err="1" smtClean="0">
                  <a:solidFill>
                    <a:srgbClr val="000000"/>
                  </a:solidFill>
                  <a:effectLst/>
                  <a:latin typeface="Times New Roman" panose="02020603050405020304" pitchFamily="18" charset="0"/>
                  <a:ea typeface="Times New Roman" panose="02020603050405020304" pitchFamily="18" charset="0"/>
                </a:rPr>
                <a:t>cân</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hành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Vậy</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em</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thể</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cho</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biết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những</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tính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chất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nào</a:t>
              </a:r>
              <a:r>
                <a:rPr lang="en-US" sz="3200" b="1" dirty="0" smtClean="0">
                  <a:solidFill>
                    <a:srgbClr val="000000"/>
                  </a:solidFill>
                  <a:effectLst/>
                  <a:latin typeface="Times New Roman" panose="02020603050405020304" pitchFamily="18" charset="0"/>
                  <a:ea typeface="Times New Roman" panose="02020603050405020304" pitchFamily="18" charset="0"/>
                </a:rPr>
                <a:t>?</a:t>
              </a:r>
              <a:endParaRPr lang="en-US" sz="3200" b="1" kern="0" dirty="0">
                <a:solidFill>
                  <a:srgbClr val="000000"/>
                </a:solidFill>
                <a:latin typeface="Arial"/>
                <a:cs typeface="Arial"/>
                <a:sym typeface="Arial"/>
              </a:endParaRPr>
            </a:p>
          </p:txBody>
        </p:sp>
      </p:grpSp>
    </p:spTree>
    <p:extLst>
      <p:ext uri="{BB962C8B-B14F-4D97-AF65-F5344CB8AC3E}">
        <p14:creationId xmlns:p14="http://schemas.microsoft.com/office/powerpoint/2010/main" val="27213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pic>
        <p:nvPicPr>
          <p:cNvPr id="913" name="Google Shape;913;p58"/>
          <p:cNvPicPr preferRelativeResize="0"/>
          <p:nvPr/>
        </p:nvPicPr>
        <p:blipFill rotWithShape="1">
          <a:blip r:embed="rId3">
            <a:alphaModFix/>
          </a:blip>
          <a:srcRect t="16116" b="5910"/>
          <a:stretch/>
        </p:blipFill>
        <p:spPr>
          <a:xfrm flipH="1">
            <a:off x="8865024" y="1459204"/>
            <a:ext cx="3845599" cy="5415397"/>
          </a:xfrm>
          <a:prstGeom prst="rect">
            <a:avLst/>
          </a:prstGeom>
          <a:noFill/>
          <a:ln>
            <a:noFill/>
          </a:ln>
        </p:spPr>
      </p:pic>
      <p:sp>
        <p:nvSpPr>
          <p:cNvPr id="5" name="Rounded Rectangular Callout 4"/>
          <p:cNvSpPr/>
          <p:nvPr/>
        </p:nvSpPr>
        <p:spPr>
          <a:xfrm rot="21337935">
            <a:off x="1801694" y="2636886"/>
            <a:ext cx="6685051" cy="3320193"/>
          </a:xfrm>
          <a:prstGeom prst="wedgeRoundRectCallout">
            <a:avLst>
              <a:gd name="adj1" fmla="val 37364"/>
              <a:gd name="adj2" fmla="val 61306"/>
              <a:gd name="adj3" fmla="val 16667"/>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6" name="Rectangle 5"/>
          <p:cNvSpPr/>
          <p:nvPr/>
        </p:nvSpPr>
        <p:spPr>
          <a:xfrm rot="21330786">
            <a:off x="2005009" y="3012740"/>
            <a:ext cx="6278603" cy="2308324"/>
          </a:xfrm>
          <a:prstGeom prst="rect">
            <a:avLst/>
          </a:prstGeom>
        </p:spPr>
        <p:txBody>
          <a:bodyPr wrap="square">
            <a:spAutoFit/>
          </a:bodyPr>
          <a:lstStyle/>
          <a:p>
            <a:pPr algn="just" defTabSz="1219170">
              <a:lnSpc>
                <a:spcPct val="150000"/>
              </a:lnSpc>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Trong hình chữ nhật, 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err="1" smtClean="0">
                <a:solidFill>
                  <a:srgbClr val="FFFFFF"/>
                </a:solidFill>
                <a:latin typeface="Arial"/>
                <a:sym typeface="Arial"/>
              </a:rPr>
              <a:t>Định</a:t>
            </a:r>
            <a:r>
              <a:rPr lang="en-US" sz="2667" b="1" kern="0" dirty="0" smtClean="0">
                <a:solidFill>
                  <a:srgbClr val="FFFFFF"/>
                </a:solidFill>
                <a:latin typeface="Arial"/>
                <a:sym typeface="Arial"/>
              </a:rPr>
              <a:t> </a:t>
            </a:r>
            <a:r>
              <a:rPr lang="en-US" sz="2667" b="1" kern="0" dirty="0" err="1" smtClean="0">
                <a:solidFill>
                  <a:srgbClr val="FFFFFF"/>
                </a:solidFill>
                <a:latin typeface="Arial"/>
                <a:sym typeface="Arial"/>
              </a:rPr>
              <a:t>lí</a:t>
            </a:r>
            <a:r>
              <a:rPr lang="en-US" sz="2667" b="1" kern="0" dirty="0" smtClean="0">
                <a:solidFill>
                  <a:srgbClr val="FFFFFF"/>
                </a:solidFill>
                <a:latin typeface="Arial"/>
                <a:sym typeface="Arial"/>
              </a:rPr>
              <a:t> 1:</a:t>
            </a:r>
            <a:endParaRPr lang="en-US" sz="2667" b="1" kern="0" dirty="0">
              <a:solidFill>
                <a:srgbClr val="FFFFFF"/>
              </a:solidFill>
              <a:latin typeface="Arial"/>
              <a:sym typeface="Arial"/>
            </a:endParaRPr>
          </a:p>
        </p:txBody>
      </p:sp>
      <p:pic>
        <p:nvPicPr>
          <p:cNvPr id="2" name="Picture 1"/>
          <p:cNvPicPr>
            <a:picLocks noChangeAspect="1"/>
          </p:cNvPicPr>
          <p:nvPr/>
        </p:nvPicPr>
        <p:blipFill>
          <a:blip r:embed="rId4"/>
          <a:stretch>
            <a:fillRect/>
          </a:stretch>
        </p:blipFill>
        <p:spPr>
          <a:xfrm>
            <a:off x="0" y="93748"/>
            <a:ext cx="2185896" cy="1660174"/>
          </a:xfrm>
          <a:prstGeom prst="rect">
            <a:avLst/>
          </a:prstGeom>
        </p:spPr>
      </p:pic>
      <p:pic>
        <p:nvPicPr>
          <p:cNvPr id="3" name="Picture 2"/>
          <p:cNvPicPr>
            <a:picLocks noChangeAspect="1"/>
          </p:cNvPicPr>
          <p:nvPr/>
        </p:nvPicPr>
        <p:blipFill>
          <a:blip r:embed="rId5"/>
          <a:stretch>
            <a:fillRect/>
          </a:stretch>
        </p:blipFill>
        <p:spPr>
          <a:xfrm>
            <a:off x="3905136" y="93748"/>
            <a:ext cx="3231678" cy="2312204"/>
          </a:xfrm>
          <a:prstGeom prst="rect">
            <a:avLst/>
          </a:prstGeom>
        </p:spPr>
      </p:pic>
    </p:spTree>
    <p:extLst>
      <p:ext uri="{BB962C8B-B14F-4D97-AF65-F5344CB8AC3E}">
        <p14:creationId xmlns:p14="http://schemas.microsoft.com/office/powerpoint/2010/main" val="154523912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3"/>
                                        </p:tgtEl>
                                        <p:attrNameLst>
                                          <p:attrName>style.visibility</p:attrName>
                                        </p:attrNameLst>
                                      </p:cBhvr>
                                      <p:to>
                                        <p:strVal val="visible"/>
                                      </p:to>
                                    </p:set>
                                    <p:animEffect transition="in" filter="fade">
                                      <p:cBhvr>
                                        <p:cTn id="12" dur="500"/>
                                        <p:tgtEl>
                                          <p:spTgt spid="9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79" y="344313"/>
            <a:ext cx="9216689" cy="6311400"/>
          </a:xfrm>
          <a:prstGeom prst="rect">
            <a:avLst/>
          </a:prstGeom>
        </p:spPr>
      </p:pic>
      <p:sp>
        <p:nvSpPr>
          <p:cNvPr id="5" name="TextBox 4"/>
          <p:cNvSpPr txBox="1"/>
          <p:nvPr/>
        </p:nvSpPr>
        <p:spPr>
          <a:xfrm>
            <a:off x="2733974" y="1934061"/>
            <a:ext cx="5865930" cy="584775"/>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a:buClr>
                <a:srgbClr val="000000"/>
              </a:buClr>
            </a:pP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Tính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chất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a:t>
            </a:r>
            <a:endPar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1774851" y="2357623"/>
            <a:ext cx="7961944" cy="3046988"/>
          </a:xfrm>
          <a:prstGeom prst="rect">
            <a:avLst/>
          </a:prstGeom>
        </p:spPr>
        <p:txBody>
          <a:bodyPr wrap="square">
            <a:spAutoFit/>
          </a:bodyPr>
          <a:lstStyle/>
          <a:p>
            <a:pPr algn="just" defTabSz="1219170">
              <a:lnSpc>
                <a:spcPct val="150000"/>
              </a:lnSpc>
              <a:buClr>
                <a:srgbClr val="000000"/>
              </a:buClr>
            </a:pPr>
            <a:r>
              <a:rPr lang="vi-VN" sz="3200" kern="0" dirty="0" smtClean="0">
                <a:solidFill>
                  <a:srgbClr val="000000"/>
                </a:solidFill>
                <a:latin typeface="Arial"/>
                <a:cs typeface="Arial"/>
                <a:sym typeface="Arial"/>
              </a:rPr>
              <a:t>+ Các cạnh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 Các góc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a:t>
            </a:r>
            <a:r>
              <a:rPr lang="en-US" sz="3200" kern="0" dirty="0" smtClean="0">
                <a:solidFill>
                  <a:srgbClr val="000000"/>
                </a:solidFill>
                <a:latin typeface="Arial"/>
                <a:cs typeface="Arial"/>
                <a:sym typeface="Arial"/>
              </a:rPr>
              <a:t> </a:t>
            </a:r>
            <a:r>
              <a:rPr lang="vi-VN" sz="3200" kern="0" dirty="0" smtClean="0">
                <a:solidFill>
                  <a:srgbClr val="000000"/>
                </a:solidFill>
                <a:latin typeface="Arial"/>
                <a:cs typeface="Arial"/>
                <a:sym typeface="Arial"/>
              </a:rPr>
              <a:t>Hai đường chéo bằng nhau.</a:t>
            </a:r>
            <a:r>
              <a:rPr lang="en-US" sz="3200" kern="0" dirty="0" smtClean="0">
                <a:solidFill>
                  <a:srgbClr val="000000"/>
                </a:solidFill>
                <a:cs typeface="Arial"/>
                <a:sym typeface="Arial"/>
              </a:rPr>
              <a:t> </a:t>
            </a:r>
            <a:r>
              <a:rPr lang="vi-VN" sz="3200" kern="0" dirty="0" smtClean="0">
                <a:solidFill>
                  <a:srgbClr val="000000"/>
                </a:solidFill>
                <a:latin typeface="Arial"/>
                <a:cs typeface="Arial"/>
                <a:sym typeface="Arial"/>
              </a:rPr>
              <a:t>Hai đường chéo cắt nhau tại trung điểm mỗi đường …</a:t>
            </a: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Tree>
    <p:extLst>
      <p:ext uri="{BB962C8B-B14F-4D97-AF65-F5344CB8AC3E}">
        <p14:creationId xmlns:p14="http://schemas.microsoft.com/office/powerpoint/2010/main" val="2773814204"/>
      </p:ext>
    </p:extLst>
  </p:cSld>
  <p:clrMapOvr>
    <a:masterClrMapping/>
  </p:clrMapOvr>
  <p:transition spd="slow">
    <p:plus/>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2895</TotalTime>
  <Words>1242</Words>
  <Application>Microsoft Office PowerPoint</Application>
  <PresentationFormat>Widescreen</PresentationFormat>
  <Paragraphs>99</Paragraphs>
  <Slides>25</Slides>
  <Notes>18</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4" baseType="lpstr">
      <vt:lpstr>.VnAristote</vt:lpstr>
      <vt:lpstr>Anaheim</vt:lpstr>
      <vt:lpstr>Antic</vt:lpstr>
      <vt:lpstr>Arial</vt:lpstr>
      <vt:lpstr>Barriecito</vt:lpstr>
      <vt:lpstr>Bebas Neue</vt:lpstr>
      <vt:lpstr>Calibri</vt:lpstr>
      <vt:lpstr>Didact Gothic</vt:lpstr>
      <vt:lpstr>Kavoon</vt:lpstr>
      <vt:lpstr>Liberation Mono</vt:lpstr>
      <vt:lpstr>Londrina Solid</vt:lpstr>
      <vt:lpstr>Roboto Condensed Light</vt:lpstr>
      <vt:lpstr>Secular One</vt:lpstr>
      <vt:lpstr>Times New Roman</vt:lpstr>
      <vt:lpstr>1_Office Theme</vt:lpstr>
      <vt:lpstr>2_Office Theme</vt:lpstr>
      <vt:lpstr>Watercolor Preschool Center by Slidesgo</vt:lpstr>
      <vt:lpstr>Happy World Water Day! Minitheme by Slidesgo</vt:lpstr>
      <vt:lpstr>MathType 7.0 Equation</vt:lpstr>
      <vt:lpstr>CHÀO MỪNG CÁC EM  ĐẾN VỚI BÀI HỌC HÔM NAY!</vt:lpstr>
      <vt:lpstr>PowerPoint Presentation</vt:lpstr>
      <vt:lpstr>BÀI 13. HÌNH CHỮ NHẬT Thời gian thực hiện: 1 tiết</vt:lpstr>
      <vt:lpstr>Hình chữ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47</cp:revision>
  <dcterms:created xsi:type="dcterms:W3CDTF">2023-06-21T16:11:30Z</dcterms:created>
  <dcterms:modified xsi:type="dcterms:W3CDTF">2023-06-23T16:26:38Z</dcterms:modified>
</cp:coreProperties>
</file>