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8" r:id="rId3"/>
    <p:sldId id="289" r:id="rId4"/>
    <p:sldId id="293" r:id="rId5"/>
    <p:sldId id="294" r:id="rId6"/>
    <p:sldId id="295" r:id="rId7"/>
    <p:sldId id="296" r:id="rId8"/>
    <p:sldId id="297" r:id="rId9"/>
    <p:sldId id="300" r:id="rId10"/>
    <p:sldId id="281" r:id="rId11"/>
    <p:sldId id="324" r:id="rId12"/>
    <p:sldId id="327" r:id="rId13"/>
    <p:sldId id="258" r:id="rId14"/>
    <p:sldId id="282" r:id="rId15"/>
    <p:sldId id="322" r:id="rId16"/>
    <p:sldId id="304" r:id="rId17"/>
    <p:sldId id="305" r:id="rId18"/>
    <p:sldId id="306" r:id="rId19"/>
    <p:sldId id="307" r:id="rId20"/>
    <p:sldId id="308" r:id="rId21"/>
    <p:sldId id="310" r:id="rId22"/>
    <p:sldId id="311" r:id="rId23"/>
    <p:sldId id="312" r:id="rId24"/>
    <p:sldId id="326" r:id="rId25"/>
    <p:sldId id="261" r:id="rId26"/>
    <p:sldId id="262" r:id="rId27"/>
    <p:sldId id="287" r:id="rId28"/>
    <p:sldId id="316" r:id="rId29"/>
    <p:sldId id="314" r:id="rId30"/>
    <p:sldId id="31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EE"/>
    <a:srgbClr val="53C3C9"/>
    <a:srgbClr val="A3E7FF"/>
    <a:srgbClr val="75DBFF"/>
    <a:srgbClr val="F16649"/>
    <a:srgbClr val="0FB7BD"/>
    <a:srgbClr val="008000"/>
    <a:srgbClr val="F47A69"/>
    <a:srgbClr val="EDE4BC"/>
    <a:srgbClr val="EF00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71" d="100"/>
          <a:sy n="71" d="100"/>
        </p:scale>
        <p:origin x="1218" y="60"/>
      </p:cViewPr>
      <p:guideLst>
        <p:guide orient="horz" pos="223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B526A92-8AAF-4BF0-85FE-B336BF0F8D2D}" type="datetimeFigureOut">
              <a:rPr lang="en-US" smtClean="0"/>
              <a:t>9/28/2021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AF2F91-6C79-4775-9E01-5F8EDCA63F8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B526A92-8AAF-4BF0-85FE-B336BF0F8D2D}" type="datetimeFigureOut">
              <a:rPr lang="en-US" smtClean="0"/>
              <a:t>9/28/2021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AF2F91-6C79-4775-9E01-5F8EDCA63F89}"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B526A92-8AAF-4BF0-85FE-B336BF0F8D2D}" type="datetimeFigureOut">
              <a:rPr lang="en-US" smtClean="0"/>
              <a:t>9/28/2021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AF2F91-6C79-4775-9E01-5F8EDCA63F89}"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B526A92-8AAF-4BF0-85FE-B336BF0F8D2D}" type="datetimeFigureOut">
              <a:rPr lang="en-US" smtClean="0"/>
              <a:t>9/28/2021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2AF2F91-6C79-4775-9E01-5F8EDCA63F89}"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B526A92-8AAF-4BF0-85FE-B336BF0F8D2D}" type="datetimeFigureOut">
              <a:rPr lang="en-US" smtClean="0"/>
              <a:t>9/28/2021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2AF2F91-6C79-4775-9E01-5F8EDCA63F8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3B526A92-8AAF-4BF0-85FE-B336BF0F8D2D}" type="datetimeFigureOut">
              <a:rPr lang="en-US" smtClean="0"/>
              <a:t>9/28/2021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2AF2F91-6C79-4775-9E01-5F8EDCA63F89}"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B526A92-8AAF-4BF0-85FE-B336BF0F8D2D}" type="datetimeFigureOut">
              <a:rPr lang="en-US" smtClean="0"/>
              <a:t>9/28/2021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2AF2F91-6C79-4775-9E01-5F8EDCA63F89}"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3B526A92-8AAF-4BF0-85FE-B336BF0F8D2D}" type="datetimeFigureOut">
              <a:rPr lang="en-US" smtClean="0"/>
              <a:t>9/28/2021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2AF2F91-6C79-4775-9E01-5F8EDCA63F8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B526A92-8AAF-4BF0-85FE-B336BF0F8D2D}" type="datetimeFigureOut">
              <a:rPr lang="en-US" smtClean="0"/>
              <a:t>9/28/2021</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AF2F91-6C79-4775-9E01-5F8EDCA63F89}"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B526A92-8AAF-4BF0-85FE-B336BF0F8D2D}" type="datetimeFigureOut">
              <a:rPr lang="en-US" smtClean="0"/>
              <a:t>9/28/2021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AF2F91-6C79-4775-9E01-5F8EDCA63F89}"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B526A92-8AAF-4BF0-85FE-B336BF0F8D2D}" type="datetimeFigureOut">
              <a:rPr lang="en-US" smtClean="0"/>
              <a:t>9/28/2021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9/28/2021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9/28/2021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9/28/2021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9/28/2021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9/28/2021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B526A92-8AAF-4BF0-85FE-B336BF0F8D2D}" type="datetimeFigureOut">
              <a:rPr lang="en-US" smtClean="0"/>
              <a:t>9/28/2021</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slide" Target="slide17.xml"/><Relationship Id="rId18" Type="http://schemas.openxmlformats.org/officeDocument/2006/relationships/image" Target="../media/image32.gif"/><Relationship Id="rId3" Type="http://schemas.openxmlformats.org/officeDocument/2006/relationships/control" Target="../activeX/activeX2.xml"/><Relationship Id="rId21" Type="http://schemas.openxmlformats.org/officeDocument/2006/relationships/image" Target="../media/image29.png"/><Relationship Id="rId7" Type="http://schemas.openxmlformats.org/officeDocument/2006/relationships/audio" Target="../media/audio3.wav"/><Relationship Id="rId12" Type="http://schemas.openxmlformats.org/officeDocument/2006/relationships/slide" Target="slide16.xml"/><Relationship Id="rId17" Type="http://schemas.openxmlformats.org/officeDocument/2006/relationships/slide" Target="slide21.xml"/><Relationship Id="rId2" Type="http://schemas.openxmlformats.org/officeDocument/2006/relationships/control" Target="../activeX/activeX1.xml"/><Relationship Id="rId16" Type="http://schemas.openxmlformats.org/officeDocument/2006/relationships/slide" Target="slide19.xml"/><Relationship Id="rId20" Type="http://schemas.openxmlformats.org/officeDocument/2006/relationships/image" Target="../media/image34.png"/><Relationship Id="rId1" Type="http://schemas.openxmlformats.org/officeDocument/2006/relationships/vmlDrawing" Target="../drawings/vmlDrawing1.v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31.wmf"/><Relationship Id="rId5" Type="http://schemas.openxmlformats.org/officeDocument/2006/relationships/audio" Target="../media/audio1.wav"/><Relationship Id="rId15" Type="http://schemas.openxmlformats.org/officeDocument/2006/relationships/slide" Target="slide18.xml"/><Relationship Id="rId23" Type="http://schemas.openxmlformats.org/officeDocument/2006/relationships/image" Target="../media/image30.wmf"/><Relationship Id="rId10" Type="http://schemas.openxmlformats.org/officeDocument/2006/relationships/audio" Target="../media/audio6.wav"/><Relationship Id="rId19" Type="http://schemas.openxmlformats.org/officeDocument/2006/relationships/image" Target="../media/image33.gif"/><Relationship Id="rId4" Type="http://schemas.openxmlformats.org/officeDocument/2006/relationships/slideLayout" Target="../slideLayouts/slideLayout7.xml"/><Relationship Id="rId9" Type="http://schemas.openxmlformats.org/officeDocument/2006/relationships/audio" Target="../media/audio5.wav"/><Relationship Id="rId14" Type="http://schemas.openxmlformats.org/officeDocument/2006/relationships/slide" Target="slide20.xml"/><Relationship Id="rId22" Type="http://schemas.openxmlformats.org/officeDocument/2006/relationships/slide" Target="slide22.xml"/></Relationships>
</file>

<file path=ppt/slides/_rels/slide16.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slide" Target="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slide" Target="slide15.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gif"/><Relationship Id="rId4" Type="http://schemas.openxmlformats.org/officeDocument/2006/relationships/image" Target="../media/image50.gi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CA20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ChangeArrowheads="1"/>
          </p:cNvSpPr>
          <p:nvPr/>
        </p:nvSpPr>
        <p:spPr bwMode="auto">
          <a:xfrm>
            <a:off x="2895600" y="1981200"/>
            <a:ext cx="5943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400" b="1">
                <a:solidFill>
                  <a:srgbClr val="0000FF"/>
                </a:solidFill>
                <a:latin typeface="VNI-Ariston" pitchFamily="2" charset="0"/>
              </a:rPr>
              <a:t>Welcome to our class</a:t>
            </a:r>
          </a:p>
        </p:txBody>
      </p:sp>
      <p:sp>
        <p:nvSpPr>
          <p:cNvPr id="2052" name="Rectangle 3"/>
          <p:cNvSpPr>
            <a:spLocks noChangeArrowheads="1"/>
          </p:cNvSpPr>
          <p:nvPr/>
        </p:nvSpPr>
        <p:spPr bwMode="auto">
          <a:xfrm>
            <a:off x="1295400" y="1371600"/>
            <a:ext cx="5952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smtClean="0">
                <a:solidFill>
                  <a:srgbClr val="FF0000"/>
                </a:solidFill>
                <a:latin typeface="Times New Roman" pitchFamily="18" charset="0"/>
                <a:cs typeface="Times New Roman" pitchFamily="18" charset="0"/>
              </a:rPr>
              <a:t>TAN VIEN </a:t>
            </a:r>
            <a:r>
              <a:rPr lang="en-US" sz="2800" b="1" dirty="0">
                <a:solidFill>
                  <a:srgbClr val="FF0000"/>
                </a:solidFill>
                <a:latin typeface="Times New Roman" pitchFamily="18" charset="0"/>
                <a:cs typeface="Times New Roman" pitchFamily="18" charset="0"/>
              </a:rPr>
              <a:t>SECONDARY SCHOOL</a:t>
            </a:r>
            <a:endParaRPr lang="vi-VN" sz="2800" dirty="0">
              <a:solidFill>
                <a:srgbClr val="FF0000"/>
              </a:solidFill>
              <a:latin typeface="Times New Roman" pitchFamily="18" charset="0"/>
              <a:cs typeface="Times New Roman" pitchFamily="18" charset="0"/>
            </a:endParaRPr>
          </a:p>
        </p:txBody>
      </p:sp>
      <p:sp>
        <p:nvSpPr>
          <p:cNvPr id="2053" name="Rectangle 4"/>
          <p:cNvSpPr>
            <a:spLocks noChangeArrowheads="1"/>
          </p:cNvSpPr>
          <p:nvPr/>
        </p:nvSpPr>
        <p:spPr bwMode="auto">
          <a:xfrm>
            <a:off x="2438400" y="5294243"/>
            <a:ext cx="16658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smtClean="0">
                <a:solidFill>
                  <a:srgbClr val="FF0000"/>
                </a:solidFill>
                <a:latin typeface="Times New Roman" pitchFamily="18" charset="0"/>
                <a:cs typeface="Times New Roman" pitchFamily="18" charset="0"/>
              </a:rPr>
              <a:t>6A, 6B</a:t>
            </a:r>
            <a:endParaRPr lang="vi-VN" sz="4000" dirty="0">
              <a:solidFill>
                <a:srgbClr val="FF0000"/>
              </a:solidFill>
              <a:latin typeface="Times New Roman" pitchFamily="18" charset="0"/>
              <a:cs typeface="Times New Roman" pitchFamily="18" charset="0"/>
            </a:endParaRPr>
          </a:p>
        </p:txBody>
      </p:sp>
      <p:sp>
        <p:nvSpPr>
          <p:cNvPr id="2" name="Horizontal Scroll 1"/>
          <p:cNvSpPr/>
          <p:nvPr/>
        </p:nvSpPr>
        <p:spPr>
          <a:xfrm>
            <a:off x="5867400" y="6002129"/>
            <a:ext cx="2844800" cy="509657"/>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rPr>
              <a:t>PHAN THỊ MINH HIẾU</a:t>
            </a:r>
            <a:endParaRPr lang="en-GB" b="1" dirty="0">
              <a:solidFill>
                <a:srgbClr val="FF0000"/>
              </a:solidFill>
            </a:endParaRPr>
          </a:p>
        </p:txBody>
      </p:sp>
    </p:spTree>
    <p:extLst>
      <p:ext uri="{BB962C8B-B14F-4D97-AF65-F5344CB8AC3E}">
        <p14:creationId xmlns:p14="http://schemas.microsoft.com/office/powerpoint/2010/main" val="4420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fltVal val="0"/>
                                          </p:val>
                                        </p:tav>
                                        <p:tav tm="100000">
                                          <p:val>
                                            <p:strVal val="#ppt_w"/>
                                          </p:val>
                                        </p:tav>
                                      </p:tavLst>
                                    </p:anim>
                                    <p:anim calcmode="lin" valueType="num">
                                      <p:cBhvr>
                                        <p:cTn id="8" dur="1000" fill="hold"/>
                                        <p:tgtEl>
                                          <p:spTgt spid="3075"/>
                                        </p:tgtEl>
                                        <p:attrNameLst>
                                          <p:attrName>ppt_h</p:attrName>
                                        </p:attrNameLst>
                                      </p:cBhvr>
                                      <p:tavLst>
                                        <p:tav tm="0">
                                          <p:val>
                                            <p:fltVal val="0"/>
                                          </p:val>
                                        </p:tav>
                                        <p:tav tm="100000">
                                          <p:val>
                                            <p:strVal val="#ppt_h"/>
                                          </p:val>
                                        </p:tav>
                                      </p:tavLst>
                                    </p:anim>
                                    <p:anim calcmode="lin" valueType="num">
                                      <p:cBhvr>
                                        <p:cTn id="9" dur="1000" fill="hold"/>
                                        <p:tgtEl>
                                          <p:spTgt spid="3075"/>
                                        </p:tgtEl>
                                        <p:attrNameLst>
                                          <p:attrName>style.rotation</p:attrName>
                                        </p:attrNameLst>
                                      </p:cBhvr>
                                      <p:tavLst>
                                        <p:tav tm="0">
                                          <p:val>
                                            <p:fltVal val="90"/>
                                          </p:val>
                                        </p:tav>
                                        <p:tav tm="100000">
                                          <p:val>
                                            <p:fltVal val="0"/>
                                          </p:val>
                                        </p:tav>
                                      </p:tavLst>
                                    </p:anim>
                                    <p:animEffect transition="in" filter="fade">
                                      <p:cBhvr>
                                        <p:cTn id="10"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104" y="134112"/>
            <a:ext cx="3096768"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b="1" dirty="0" smtClean="0">
                <a:solidFill>
                  <a:prstClr val="white"/>
                </a:solidFill>
              </a:rPr>
              <a:t>* VOCABULARY</a:t>
            </a:r>
            <a:endParaRPr lang="en-GB" sz="3200" b="1" dirty="0">
              <a:solidFill>
                <a:prstClr val="white"/>
              </a:solidFill>
            </a:endParaRPr>
          </a:p>
        </p:txBody>
      </p:sp>
      <p:sp>
        <p:nvSpPr>
          <p:cNvPr id="4" name="TextBox 3"/>
          <p:cNvSpPr txBox="1"/>
          <p:nvPr/>
        </p:nvSpPr>
        <p:spPr>
          <a:xfrm>
            <a:off x="373063" y="741363"/>
            <a:ext cx="2362200" cy="477837"/>
          </a:xfrm>
          <a:prstGeom prst="rect">
            <a:avLst/>
          </a:prstGeom>
          <a:noFill/>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500" u="sng">
                <a:solidFill>
                  <a:prstClr val="black"/>
                </a:solidFill>
                <a:latin typeface="Times New Roman" pitchFamily="18" charset="0"/>
                <a:cs typeface="Times New Roman" pitchFamily="18" charset="0"/>
              </a:rPr>
              <a:t>*Vocabulary:</a:t>
            </a:r>
            <a:endParaRPr lang="en-US" sz="2500" u="sng">
              <a:solidFill>
                <a:prstClr val="black"/>
              </a:solidFill>
              <a:latin typeface="Times New Roman" pitchFamily="18" charset="0"/>
            </a:endParaRPr>
          </a:p>
        </p:txBody>
      </p:sp>
      <p:sp>
        <p:nvSpPr>
          <p:cNvPr id="8" name="Rectangle 7"/>
          <p:cNvSpPr>
            <a:spLocks noChangeArrowheads="1"/>
          </p:cNvSpPr>
          <p:nvPr/>
        </p:nvSpPr>
        <p:spPr bwMode="auto">
          <a:xfrm>
            <a:off x="347663" y="1400175"/>
            <a:ext cx="22145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500" dirty="0">
                <a:solidFill>
                  <a:prstClr val="black"/>
                </a:solidFill>
                <a:latin typeface="Times New Roman" pitchFamily="18" charset="0"/>
                <a:cs typeface="Times New Roman" pitchFamily="18" charset="0"/>
              </a:rPr>
              <a:t>- crazy (</a:t>
            </a:r>
            <a:r>
              <a:rPr lang="en-US" altLang="en-US" sz="2500" dirty="0" err="1">
                <a:solidFill>
                  <a:prstClr val="black"/>
                </a:solidFill>
                <a:latin typeface="Times New Roman" pitchFamily="18" charset="0"/>
                <a:cs typeface="Times New Roman" pitchFamily="18" charset="0"/>
              </a:rPr>
              <a:t>adj</a:t>
            </a:r>
            <a:r>
              <a:rPr lang="en-US" altLang="en-US" sz="2500" dirty="0">
                <a:solidFill>
                  <a:prstClr val="black"/>
                </a:solidFill>
                <a:latin typeface="Times New Roman" pitchFamily="18" charset="0"/>
                <a:cs typeface="Times New Roman" pitchFamily="18" charset="0"/>
              </a:rPr>
              <a:t>):</a:t>
            </a:r>
            <a:endParaRPr lang="vi-VN" altLang="en-US" sz="2500" dirty="0">
              <a:solidFill>
                <a:prstClr val="black"/>
              </a:solidFill>
              <a:latin typeface="Times New Roman" pitchFamily="18" charset="0"/>
              <a:cs typeface="Times New Roman" pitchFamily="18" charset="0"/>
            </a:endParaRPr>
          </a:p>
        </p:txBody>
      </p:sp>
      <p:sp>
        <p:nvSpPr>
          <p:cNvPr id="9" name="Rectangle 8"/>
          <p:cNvSpPr>
            <a:spLocks noChangeArrowheads="1"/>
          </p:cNvSpPr>
          <p:nvPr/>
        </p:nvSpPr>
        <p:spPr bwMode="auto">
          <a:xfrm>
            <a:off x="2286000" y="1400175"/>
            <a:ext cx="34432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500" err="1">
                <a:solidFill>
                  <a:prstClr val="black"/>
                </a:solidFill>
                <a:latin typeface="Times New Roman" pitchFamily="18" charset="0"/>
                <a:cs typeface="Times New Roman" pitchFamily="18" charset="0"/>
              </a:rPr>
              <a:t>kì</a:t>
            </a:r>
            <a:r>
              <a:rPr lang="en-US" altLang="en-US" sz="2500">
                <a:solidFill>
                  <a:prstClr val="black"/>
                </a:solidFill>
                <a:latin typeface="Times New Roman" pitchFamily="18" charset="0"/>
                <a:cs typeface="Times New Roman" pitchFamily="18" charset="0"/>
              </a:rPr>
              <a:t> </a:t>
            </a:r>
            <a:r>
              <a:rPr lang="en-US" altLang="en-US" sz="2500" smtClean="0">
                <a:solidFill>
                  <a:prstClr val="black"/>
                </a:solidFill>
                <a:latin typeface="Times New Roman" pitchFamily="18" charset="0"/>
                <a:cs typeface="Times New Roman" pitchFamily="18" charset="0"/>
              </a:rPr>
              <a:t>lạ, </a:t>
            </a:r>
            <a:r>
              <a:rPr lang="en-US" altLang="en-US" sz="2500" dirty="0" err="1">
                <a:solidFill>
                  <a:prstClr val="black"/>
                </a:solidFill>
                <a:latin typeface="Times New Roman" pitchFamily="18" charset="0"/>
                <a:cs typeface="Times New Roman" pitchFamily="18" charset="0"/>
              </a:rPr>
              <a:t>lạ</a:t>
            </a:r>
            <a:r>
              <a:rPr lang="en-US" altLang="en-US" sz="2500" dirty="0">
                <a:solidFill>
                  <a:prstClr val="black"/>
                </a:solidFill>
                <a:latin typeface="Times New Roman" pitchFamily="18" charset="0"/>
                <a:cs typeface="Times New Roman" pitchFamily="18" charset="0"/>
              </a:rPr>
              <a:t> </a:t>
            </a:r>
            <a:r>
              <a:rPr lang="en-US" altLang="en-US" sz="2500" dirty="0" err="1">
                <a:solidFill>
                  <a:prstClr val="black"/>
                </a:solidFill>
                <a:latin typeface="Times New Roman" pitchFamily="18" charset="0"/>
                <a:cs typeface="Times New Roman" pitchFamily="18" charset="0"/>
              </a:rPr>
              <a:t>thường</a:t>
            </a:r>
            <a:endParaRPr lang="vi-VN" altLang="en-US" sz="2500" dirty="0">
              <a:solidFill>
                <a:prstClr val="black"/>
              </a:solidFill>
              <a:latin typeface="Times New Roman" pitchFamily="18" charset="0"/>
              <a:cs typeface="Times New Roman" pitchFamily="18" charset="0"/>
            </a:endParaRPr>
          </a:p>
        </p:txBody>
      </p:sp>
      <p:sp>
        <p:nvSpPr>
          <p:cNvPr id="12" name="Rectangle 11"/>
          <p:cNvSpPr>
            <a:spLocks noChangeArrowheads="1"/>
          </p:cNvSpPr>
          <p:nvPr/>
        </p:nvSpPr>
        <p:spPr bwMode="auto">
          <a:xfrm>
            <a:off x="347662" y="2533651"/>
            <a:ext cx="20986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500" smtClean="0">
                <a:solidFill>
                  <a:prstClr val="black"/>
                </a:solidFill>
                <a:latin typeface="Times New Roman" pitchFamily="18" charset="0"/>
                <a:cs typeface="Times New Roman" pitchFamily="18" charset="0"/>
              </a:rPr>
              <a:t>- </a:t>
            </a:r>
            <a:r>
              <a:rPr lang="en-US" altLang="en-US" sz="2500" dirty="0">
                <a:solidFill>
                  <a:prstClr val="black"/>
                </a:solidFill>
                <a:latin typeface="Times New Roman" pitchFamily="18" charset="0"/>
                <a:cs typeface="Times New Roman" pitchFamily="18" charset="0"/>
              </a:rPr>
              <a:t>messy (</a:t>
            </a:r>
            <a:r>
              <a:rPr lang="en-US" altLang="en-US" sz="2500" dirty="0" err="1">
                <a:solidFill>
                  <a:prstClr val="black"/>
                </a:solidFill>
                <a:latin typeface="Times New Roman" pitchFamily="18" charset="0"/>
                <a:cs typeface="Times New Roman" pitchFamily="18" charset="0"/>
              </a:rPr>
              <a:t>adj</a:t>
            </a:r>
            <a:r>
              <a:rPr lang="en-US" altLang="en-US" sz="2500" dirty="0">
                <a:solidFill>
                  <a:prstClr val="black"/>
                </a:solidFill>
                <a:latin typeface="Times New Roman" pitchFamily="18" charset="0"/>
                <a:cs typeface="Times New Roman" pitchFamily="18" charset="0"/>
              </a:rPr>
              <a:t>):</a:t>
            </a:r>
            <a:endParaRPr lang="vi-VN" altLang="en-US" sz="2500" dirty="0">
              <a:solidFill>
                <a:prstClr val="black"/>
              </a:solidFill>
              <a:latin typeface="Times New Roman" pitchFamily="18" charset="0"/>
              <a:cs typeface="Times New Roman" pitchFamily="18" charset="0"/>
            </a:endParaRPr>
          </a:p>
        </p:txBody>
      </p:sp>
      <p:sp>
        <p:nvSpPr>
          <p:cNvPr id="13" name="Rectangle 12"/>
          <p:cNvSpPr>
            <a:spLocks noChangeArrowheads="1"/>
          </p:cNvSpPr>
          <p:nvPr/>
        </p:nvSpPr>
        <p:spPr bwMode="auto">
          <a:xfrm>
            <a:off x="2261997" y="2533651"/>
            <a:ext cx="25717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500" dirty="0" err="1">
                <a:solidFill>
                  <a:prstClr val="black"/>
                </a:solidFill>
                <a:latin typeface="Times New Roman" pitchFamily="18" charset="0"/>
                <a:cs typeface="Times New Roman" pitchFamily="18" charset="0"/>
              </a:rPr>
              <a:t>lộn</a:t>
            </a:r>
            <a:r>
              <a:rPr lang="en-US" altLang="en-US" sz="2500" dirty="0">
                <a:solidFill>
                  <a:prstClr val="black"/>
                </a:solidFill>
                <a:latin typeface="Times New Roman" pitchFamily="18" charset="0"/>
                <a:cs typeface="Times New Roman" pitchFamily="18" charset="0"/>
              </a:rPr>
              <a:t> </a:t>
            </a:r>
            <a:r>
              <a:rPr lang="en-US" altLang="en-US" sz="2500" err="1">
                <a:solidFill>
                  <a:prstClr val="black"/>
                </a:solidFill>
                <a:latin typeface="Times New Roman" pitchFamily="18" charset="0"/>
                <a:cs typeface="Times New Roman" pitchFamily="18" charset="0"/>
              </a:rPr>
              <a:t>xộn</a:t>
            </a:r>
            <a:r>
              <a:rPr lang="en-US" altLang="en-US" sz="2500" smtClean="0">
                <a:solidFill>
                  <a:prstClr val="black"/>
                </a:solidFill>
                <a:latin typeface="Times New Roman" pitchFamily="18" charset="0"/>
                <a:cs typeface="Times New Roman" pitchFamily="18" charset="0"/>
              </a:rPr>
              <a:t>, bừa </a:t>
            </a:r>
            <a:r>
              <a:rPr lang="en-US" altLang="en-US" sz="2500" dirty="0" err="1">
                <a:solidFill>
                  <a:prstClr val="black"/>
                </a:solidFill>
                <a:latin typeface="Times New Roman" pitchFamily="18" charset="0"/>
                <a:cs typeface="Times New Roman" pitchFamily="18" charset="0"/>
              </a:rPr>
              <a:t>bộn</a:t>
            </a:r>
            <a:r>
              <a:rPr lang="en-US" altLang="en-US" sz="2500" dirty="0">
                <a:solidFill>
                  <a:prstClr val="black"/>
                </a:solidFill>
                <a:latin typeface="Times New Roman" pitchFamily="18" charset="0"/>
                <a:cs typeface="Times New Roman" pitchFamily="18" charset="0"/>
              </a:rPr>
              <a:t> </a:t>
            </a:r>
            <a:endParaRPr lang="vi-VN" altLang="en-US" sz="2500" dirty="0">
              <a:solidFill>
                <a:prstClr val="black"/>
              </a:solidFill>
              <a:latin typeface="Times New Roman" pitchFamily="18" charset="0"/>
              <a:cs typeface="Times New Roman" pitchFamily="18" charset="0"/>
            </a:endParaRPr>
          </a:p>
        </p:txBody>
      </p:sp>
      <p:sp>
        <p:nvSpPr>
          <p:cNvPr id="14" name="Rectangle 13"/>
          <p:cNvSpPr>
            <a:spLocks noChangeArrowheads="1"/>
          </p:cNvSpPr>
          <p:nvPr/>
        </p:nvSpPr>
        <p:spPr bwMode="auto">
          <a:xfrm>
            <a:off x="352425" y="1920875"/>
            <a:ext cx="18573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500" dirty="0">
                <a:solidFill>
                  <a:prstClr val="black"/>
                </a:solidFill>
                <a:latin typeface="Times New Roman" pitchFamily="18" charset="0"/>
                <a:cs typeface="Times New Roman" pitchFamily="18" charset="0"/>
              </a:rPr>
              <a:t>- shape (n):     </a:t>
            </a:r>
            <a:endParaRPr lang="vi-VN" altLang="en-US" sz="2500" dirty="0">
              <a:solidFill>
                <a:prstClr val="black"/>
              </a:solidFill>
              <a:latin typeface="Times New Roman" pitchFamily="18" charset="0"/>
              <a:cs typeface="Times New Roman" pitchFamily="18" charset="0"/>
            </a:endParaRPr>
          </a:p>
        </p:txBody>
      </p:sp>
      <p:sp>
        <p:nvSpPr>
          <p:cNvPr id="15" name="Rectangle 14"/>
          <p:cNvSpPr>
            <a:spLocks noChangeArrowheads="1"/>
          </p:cNvSpPr>
          <p:nvPr/>
        </p:nvSpPr>
        <p:spPr bwMode="auto">
          <a:xfrm>
            <a:off x="2286000" y="1920875"/>
            <a:ext cx="2286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500" dirty="0" err="1">
                <a:solidFill>
                  <a:prstClr val="black"/>
                </a:solidFill>
                <a:latin typeface="Times New Roman" pitchFamily="18" charset="0"/>
                <a:cs typeface="Times New Roman" pitchFamily="18" charset="0"/>
              </a:rPr>
              <a:t>hình</a:t>
            </a:r>
            <a:r>
              <a:rPr lang="en-US" altLang="en-US" sz="2500" dirty="0">
                <a:solidFill>
                  <a:prstClr val="black"/>
                </a:solidFill>
                <a:latin typeface="Times New Roman" pitchFamily="18" charset="0"/>
                <a:cs typeface="Times New Roman" pitchFamily="18" charset="0"/>
              </a:rPr>
              <a:t> </a:t>
            </a:r>
            <a:r>
              <a:rPr lang="en-US" altLang="en-US" sz="2500" dirty="0" err="1">
                <a:solidFill>
                  <a:prstClr val="black"/>
                </a:solidFill>
                <a:latin typeface="Times New Roman" pitchFamily="18" charset="0"/>
                <a:cs typeface="Times New Roman" pitchFamily="18" charset="0"/>
              </a:rPr>
              <a:t>dạng</a:t>
            </a:r>
            <a:endParaRPr lang="vi-VN" altLang="en-US" sz="2500" dirty="0">
              <a:solidFill>
                <a:prstClr val="black"/>
              </a:solidFill>
              <a:latin typeface="Times New Roman" pitchFamily="18" charset="0"/>
              <a:cs typeface="Times New Roman" pitchFamily="18" charset="0"/>
            </a:endParaRPr>
          </a:p>
        </p:txBody>
      </p:sp>
      <p:pic>
        <p:nvPicPr>
          <p:cNvPr id="16" name="Picture 15"/>
          <p:cNvPicPr>
            <a:picLocks noChangeAspect="1"/>
          </p:cNvPicPr>
          <p:nvPr/>
        </p:nvPicPr>
        <p:blipFill>
          <a:blip r:embed="rId2" cstate="print"/>
          <a:stretch>
            <a:fillRect/>
          </a:stretch>
        </p:blipFill>
        <p:spPr>
          <a:xfrm>
            <a:off x="4749078" y="851694"/>
            <a:ext cx="4326082" cy="3094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6" descr="Kết quả hình ảnh cho hình ảnh để đồ bề bộn, lộn xộ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819" y="741363"/>
            <a:ext cx="4038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63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par>
                          <p:cTn id="18" fill="hold">
                            <p:stCondLst>
                              <p:cond delay="2000"/>
                            </p:stCondLst>
                            <p:childTnLst>
                              <p:par>
                                <p:cTn id="19" presetID="2" presetClass="exit" presetSubtype="4" fill="hold" nodeType="after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par>
                          <p:cTn id="50" fill="hold">
                            <p:stCondLst>
                              <p:cond delay="500"/>
                            </p:stCondLst>
                            <p:childTnLst>
                              <p:par>
                                <p:cTn id="51" presetID="10" presetClass="exit" presetSubtype="0" fill="hold" nodeType="afterEffect">
                                  <p:stCondLst>
                                    <p:cond delay="0"/>
                                  </p:stCondLst>
                                  <p:childTnLst>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4520" y="873888"/>
            <a:ext cx="5020444"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b="1" smtClean="0">
                <a:solidFill>
                  <a:prstClr val="white"/>
                </a:solidFill>
              </a:rPr>
              <a:t>* </a:t>
            </a:r>
            <a:r>
              <a:rPr lang="en-US" sz="3200" b="1" smtClean="0">
                <a:solidFill>
                  <a:prstClr val="white"/>
                </a:solidFill>
              </a:rPr>
              <a:t>CHECKING VOCABULARY: </a:t>
            </a:r>
            <a:endParaRPr lang="en-GB" sz="3200" b="1" dirty="0">
              <a:solidFill>
                <a:prstClr val="white"/>
              </a:solidFill>
            </a:endParaRPr>
          </a:p>
        </p:txBody>
      </p:sp>
    </p:spTree>
    <p:extLst>
      <p:ext uri="{BB962C8B-B14F-4D97-AF65-F5344CB8AC3E}">
        <p14:creationId xmlns:p14="http://schemas.microsoft.com/office/powerpoint/2010/main" val="14837247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alpha val="6000"/>
          </a:srgb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84" y="74839"/>
            <a:ext cx="627229" cy="681509"/>
          </a:xfrm>
          <a:prstGeom prst="rect">
            <a:avLst/>
          </a:prstGeom>
          <a:solidFill>
            <a:srgbClr val="92D050"/>
          </a:solidFill>
        </p:spPr>
      </p:pic>
      <p:sp>
        <p:nvSpPr>
          <p:cNvPr id="12" name="TextBox 11"/>
          <p:cNvSpPr txBox="1"/>
          <p:nvPr/>
        </p:nvSpPr>
        <p:spPr>
          <a:xfrm>
            <a:off x="900465" y="184760"/>
            <a:ext cx="7326761" cy="492443"/>
          </a:xfrm>
          <a:prstGeom prst="rect">
            <a:avLst/>
          </a:prstGeom>
          <a:solidFill>
            <a:srgbClr val="92D050"/>
          </a:solidFill>
        </p:spPr>
        <p:txBody>
          <a:bodyPr wrap="square" rtlCol="0">
            <a:spAutoFit/>
          </a:bodyPr>
          <a:lstStyle/>
          <a:p>
            <a:pPr algn="just"/>
            <a:r>
              <a:rPr lang="en-US" sz="2600" b="1" smtClean="0">
                <a:effectLst>
                  <a:glow rad="88900">
                    <a:schemeClr val="bg1"/>
                  </a:glow>
                </a:effectLst>
                <a:latin typeface="Arial" panose="020B0604020202020204" pitchFamily="34" charset="0"/>
                <a:cs typeface="Arial" panose="020B0604020202020204" pitchFamily="34" charset="0"/>
              </a:rPr>
              <a:t>Predicting</a:t>
            </a:r>
            <a:endParaRPr lang="en-US" sz="2600" b="1" dirty="0">
              <a:effectLst>
                <a:glow rad="88900">
                  <a:schemeClr val="bg1"/>
                </a:glo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6308" y="1031233"/>
            <a:ext cx="3110585" cy="231503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99632">
            <a:off x="710190" y="1253443"/>
            <a:ext cx="3090898" cy="2116646"/>
          </a:xfrm>
          <a:prstGeom prst="rect">
            <a:avLst/>
          </a:prstGeom>
        </p:spPr>
      </p:pic>
      <p:grpSp>
        <p:nvGrpSpPr>
          <p:cNvPr id="25" name="Group 24"/>
          <p:cNvGrpSpPr/>
          <p:nvPr/>
        </p:nvGrpSpPr>
        <p:grpSpPr>
          <a:xfrm>
            <a:off x="941158" y="3430571"/>
            <a:ext cx="7261684" cy="3118819"/>
            <a:chOff x="1578429" y="3733799"/>
            <a:chExt cx="7261684" cy="3118819"/>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4541" t="1823" r="-940" b="681"/>
            <a:stretch/>
          </p:blipFill>
          <p:spPr>
            <a:xfrm>
              <a:off x="1578429" y="3733799"/>
              <a:ext cx="7261684" cy="3118819"/>
            </a:xfrm>
            <a:prstGeom prst="rect">
              <a:avLst/>
            </a:prstGeom>
          </p:spPr>
        </p:pic>
        <p:sp>
          <p:nvSpPr>
            <p:cNvPr id="23" name="TextBox 22"/>
            <p:cNvSpPr txBox="1"/>
            <p:nvPr/>
          </p:nvSpPr>
          <p:spPr>
            <a:xfrm>
              <a:off x="3471377" y="4118350"/>
              <a:ext cx="3475787" cy="461665"/>
            </a:xfrm>
            <a:prstGeom prst="rect">
              <a:avLst/>
            </a:prstGeom>
            <a:noFill/>
          </p:spPr>
          <p:txBody>
            <a:bodyPr wrap="square" rtlCol="0">
              <a:spAutoFit/>
            </a:bodyPr>
            <a:lstStyle/>
            <a:p>
              <a:r>
                <a:rPr lang="en-US" sz="2400" b="1"/>
                <a:t>Reading skill: Predicting</a:t>
              </a:r>
            </a:p>
          </p:txBody>
        </p:sp>
        <p:sp>
          <p:nvSpPr>
            <p:cNvPr id="24" name="TextBox 23"/>
            <p:cNvSpPr txBox="1"/>
            <p:nvPr/>
          </p:nvSpPr>
          <p:spPr>
            <a:xfrm>
              <a:off x="2204357" y="4723076"/>
              <a:ext cx="6389914" cy="1690335"/>
            </a:xfrm>
            <a:prstGeom prst="rect">
              <a:avLst/>
            </a:prstGeom>
            <a:noFill/>
          </p:spPr>
          <p:txBody>
            <a:bodyPr wrap="square" rtlCol="0">
              <a:spAutoFit/>
            </a:bodyPr>
            <a:lstStyle/>
            <a:p>
              <a:pPr>
                <a:lnSpc>
                  <a:spcPct val="120000"/>
                </a:lnSpc>
              </a:pPr>
              <a:r>
                <a:rPr lang="en-US" sz="2200"/>
                <a:t>Predicting makes reading easy.</a:t>
              </a:r>
            </a:p>
            <a:p>
              <a:pPr>
                <a:lnSpc>
                  <a:spcPct val="120000"/>
                </a:lnSpc>
              </a:pPr>
              <a:r>
                <a:rPr lang="en-US" sz="2200"/>
                <a:t>Before reading, look at the pictures, design and title.</a:t>
              </a:r>
            </a:p>
            <a:p>
              <a:pPr>
                <a:lnSpc>
                  <a:spcPct val="120000"/>
                </a:lnSpc>
              </a:pPr>
              <a:r>
                <a:rPr lang="en-US" sz="2200"/>
                <a:t>Decide what the text is about.</a:t>
              </a:r>
            </a:p>
            <a:p>
              <a:pPr>
                <a:lnSpc>
                  <a:spcPct val="120000"/>
                </a:lnSpc>
              </a:pPr>
              <a:r>
                <a:rPr lang="en-US" sz="2200"/>
                <a:t>Think about what you know about the topic.</a:t>
              </a:r>
            </a:p>
          </p:txBody>
        </p:sp>
      </p:grpSp>
    </p:spTree>
    <p:extLst>
      <p:ext uri="{BB962C8B-B14F-4D97-AF65-F5344CB8AC3E}">
        <p14:creationId xmlns:p14="http://schemas.microsoft.com/office/powerpoint/2010/main" val="3240564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7086" y="87086"/>
            <a:ext cx="8227858" cy="5399314"/>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76"/>
          <a:stretch/>
        </p:blipFill>
        <p:spPr>
          <a:xfrm>
            <a:off x="272144" y="50510"/>
            <a:ext cx="7892143" cy="732640"/>
          </a:xfrm>
          <a:prstGeom prst="rect">
            <a:avLst/>
          </a:prstGeom>
        </p:spPr>
        <p:style>
          <a:lnRef idx="3">
            <a:schemeClr val="lt1"/>
          </a:lnRef>
          <a:fillRef idx="1">
            <a:schemeClr val="accent6"/>
          </a:fillRef>
          <a:effectRef idx="1">
            <a:schemeClr val="accent6"/>
          </a:effectRef>
          <a:fontRef idx="minor">
            <a:schemeClr val="lt1"/>
          </a:fontRef>
        </p:style>
      </p:pic>
      <p:cxnSp>
        <p:nvCxnSpPr>
          <p:cNvPr id="5" name="Straight Connector 4"/>
          <p:cNvCxnSpPr/>
          <p:nvPr/>
        </p:nvCxnSpPr>
        <p:spPr>
          <a:xfrm>
            <a:off x="272144" y="105591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72144" y="1447799"/>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272144" y="710868"/>
            <a:ext cx="6662057" cy="400110"/>
          </a:xfrm>
          <a:prstGeom prst="rect">
            <a:avLst/>
          </a:prstGeom>
          <a:noFill/>
        </p:spPr>
        <p:txBody>
          <a:bodyPr wrap="square" rtlCol="0">
            <a:spAutoFit/>
          </a:bodyPr>
          <a:lstStyle/>
          <a:p>
            <a:r>
              <a:rPr lang="en-US" sz="2000"/>
              <a:t>To: phong@webmail.com; mi@webmail.com</a:t>
            </a:r>
          </a:p>
        </p:txBody>
      </p:sp>
      <p:sp>
        <p:nvSpPr>
          <p:cNvPr id="9" name="TextBox 8"/>
          <p:cNvSpPr txBox="1"/>
          <p:nvPr/>
        </p:nvSpPr>
        <p:spPr>
          <a:xfrm>
            <a:off x="272144" y="1099456"/>
            <a:ext cx="6662057" cy="400110"/>
          </a:xfrm>
          <a:prstGeom prst="rect">
            <a:avLst/>
          </a:prstGeom>
          <a:noFill/>
        </p:spPr>
        <p:txBody>
          <a:bodyPr wrap="square" rtlCol="0">
            <a:spAutoFit/>
          </a:bodyPr>
          <a:lstStyle/>
          <a:p>
            <a:r>
              <a:rPr lang="en-US" sz="2000" dirty="0"/>
              <a:t>Subject: </a:t>
            </a:r>
            <a:r>
              <a:rPr lang="en-US" sz="2000" b="1" dirty="0">
                <a:solidFill>
                  <a:srgbClr val="FF0000"/>
                </a:solidFill>
              </a:rPr>
              <a:t>A room at the Crazy House Hotel</a:t>
            </a:r>
          </a:p>
        </p:txBody>
      </p:sp>
      <p:sp>
        <p:nvSpPr>
          <p:cNvPr id="10" name="TextBox 9"/>
          <p:cNvSpPr txBox="1"/>
          <p:nvPr/>
        </p:nvSpPr>
        <p:spPr>
          <a:xfrm>
            <a:off x="272144" y="1480449"/>
            <a:ext cx="7315200" cy="4093428"/>
          </a:xfrm>
          <a:prstGeom prst="rect">
            <a:avLst/>
          </a:prstGeom>
          <a:noFill/>
        </p:spPr>
        <p:txBody>
          <a:bodyPr wrap="square" rtlCol="0">
            <a:spAutoFit/>
          </a:bodyPr>
          <a:lstStyle/>
          <a:p>
            <a:pPr algn="just"/>
            <a:r>
              <a:rPr lang="en-US" sz="2000" dirty="0">
                <a:latin typeface="Times New Roman" pitchFamily="18" charset="0"/>
                <a:cs typeface="Times New Roman" pitchFamily="18" charset="0"/>
              </a:rPr>
              <a:t>Hi </a:t>
            </a:r>
            <a:r>
              <a:rPr lang="en-US" sz="2000" dirty="0" err="1">
                <a:latin typeface="Times New Roman" pitchFamily="18" charset="0"/>
                <a:cs typeface="Times New Roman" pitchFamily="18" charset="0"/>
              </a:rPr>
              <a:t>Phong</a:t>
            </a:r>
            <a:r>
              <a:rPr lang="en-US" sz="2000" dirty="0">
                <a:latin typeface="Times New Roman" pitchFamily="18" charset="0"/>
                <a:cs typeface="Times New Roman" pitchFamily="18" charset="0"/>
              </a:rPr>
              <a:t> and </a:t>
            </a:r>
            <a:r>
              <a:rPr lang="en-US" sz="2000" dirty="0" err="1">
                <a:latin typeface="Times New Roman" pitchFamily="18" charset="0"/>
                <a:cs typeface="Times New Roman" pitchFamily="18" charset="0"/>
              </a:rPr>
              <a:t>Mi</a:t>
            </a:r>
            <a:r>
              <a:rPr lang="en-US" sz="2000" dirty="0">
                <a:latin typeface="Times New Roman" pitchFamily="18" charset="0"/>
                <a:cs typeface="Times New Roman" pitchFamily="18" charset="0"/>
              </a:rPr>
              <a:t>,</a:t>
            </a:r>
          </a:p>
          <a:p>
            <a:pPr algn="just"/>
            <a:r>
              <a:rPr lang="en-US" sz="2000" dirty="0">
                <a:latin typeface="Times New Roman" pitchFamily="18" charset="0"/>
                <a:cs typeface="Times New Roman" pitchFamily="18" charset="0"/>
              </a:rPr>
              <a:t>How are you? I’m in Da </a:t>
            </a:r>
            <a:r>
              <a:rPr lang="en-US" sz="2000" dirty="0" err="1">
                <a:latin typeface="Times New Roman" pitchFamily="18" charset="0"/>
                <a:cs typeface="Times New Roman" pitchFamily="18" charset="0"/>
              </a:rPr>
              <a:t>Lat</a:t>
            </a:r>
            <a:r>
              <a:rPr lang="en-US" sz="2000" dirty="0">
                <a:latin typeface="Times New Roman" pitchFamily="18" charset="0"/>
                <a:cs typeface="Times New Roman" pitchFamily="18" charset="0"/>
              </a:rPr>
              <a:t> with my parents. We’re staying at the Crazy House Hotel. Wow! It really is crazy. There are ten rooms in the hotel. </a:t>
            </a:r>
          </a:p>
          <a:p>
            <a:pPr algn="just"/>
            <a:r>
              <a:rPr lang="en-US" sz="2000" dirty="0">
                <a:latin typeface="Times New Roman" pitchFamily="18" charset="0"/>
                <a:cs typeface="Times New Roman" pitchFamily="18" charset="0"/>
              </a:rPr>
              <a:t>There’s a Kangaroo Room, an Eagle Room, and even an Ant Room. I’m staying in the Tiger Room. It’s called  the Tiger Room because there’s a big tiger on the wall.</a:t>
            </a:r>
          </a:p>
          <a:p>
            <a:pPr algn="just"/>
            <a:r>
              <a:rPr lang="en-US" sz="2000" dirty="0">
                <a:latin typeface="Times New Roman" pitchFamily="18" charset="0"/>
                <a:cs typeface="Times New Roman" pitchFamily="18" charset="0"/>
              </a:rPr>
              <a:t>The tiger is between the bathroom door  and the window. The bed is next to the window, but the window is a strange shape. I put my bag under the bed. There’s a lamp, a wardrobe and a desk.</a:t>
            </a:r>
          </a:p>
          <a:p>
            <a:pPr algn="just"/>
            <a:r>
              <a:rPr lang="en-US" sz="2000" dirty="0">
                <a:latin typeface="Times New Roman" pitchFamily="18" charset="0"/>
                <a:cs typeface="Times New Roman" pitchFamily="18" charset="0"/>
              </a:rPr>
              <a:t>You should stay here when you visit Da Lat. It’s great.</a:t>
            </a:r>
          </a:p>
          <a:p>
            <a:pPr algn="just"/>
            <a:r>
              <a:rPr lang="en-US" sz="2000" dirty="0">
                <a:latin typeface="Times New Roman" pitchFamily="18" charset="0"/>
                <a:cs typeface="Times New Roman" pitchFamily="18" charset="0"/>
              </a:rPr>
              <a:t>See you soon!</a:t>
            </a:r>
          </a:p>
          <a:p>
            <a:pPr algn="just"/>
            <a:r>
              <a:rPr lang="en-US" sz="2000" dirty="0">
                <a:latin typeface="Times New Roman" pitchFamily="18" charset="0"/>
                <a:cs typeface="Times New Roman" pitchFamily="18" charset="0"/>
              </a:rPr>
              <a:t>Nick</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3187">
            <a:off x="5953457" y="4779018"/>
            <a:ext cx="2985304" cy="199020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99632">
            <a:off x="3508365" y="5007546"/>
            <a:ext cx="2224523" cy="1484378"/>
          </a:xfrm>
          <a:prstGeom prst="rect">
            <a:avLst/>
          </a:prstGeom>
        </p:spPr>
      </p:pic>
      <p:sp>
        <p:nvSpPr>
          <p:cNvPr id="14" name="TextBox 13"/>
          <p:cNvSpPr txBox="1"/>
          <p:nvPr/>
        </p:nvSpPr>
        <p:spPr>
          <a:xfrm>
            <a:off x="534717" y="5659210"/>
            <a:ext cx="4324123"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1. Is </a:t>
            </a:r>
            <a:r>
              <a:rPr lang="en-US" sz="2400" dirty="0">
                <a:latin typeface="Times New Roman" pitchFamily="18" charset="0"/>
                <a:cs typeface="Times New Roman" pitchFamily="18" charset="0"/>
              </a:rPr>
              <a:t>it an email or a letter?</a:t>
            </a:r>
          </a:p>
        </p:txBody>
      </p:sp>
      <p:sp>
        <p:nvSpPr>
          <p:cNvPr id="15" name="TextBox 14"/>
          <p:cNvSpPr txBox="1"/>
          <p:nvPr/>
        </p:nvSpPr>
        <p:spPr>
          <a:xfrm>
            <a:off x="534718" y="6108684"/>
            <a:ext cx="4000565"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2. What </a:t>
            </a:r>
            <a:r>
              <a:rPr lang="en-US" sz="2400" dirty="0">
                <a:latin typeface="Times New Roman" pitchFamily="18" charset="0"/>
                <a:cs typeface="Times New Roman" pitchFamily="18" charset="0"/>
              </a:rPr>
              <a:t>is the text about?</a:t>
            </a:r>
          </a:p>
        </p:txBody>
      </p:sp>
      <p:sp>
        <p:nvSpPr>
          <p:cNvPr id="16" name="TextBox 15">
            <a:extLst>
              <a:ext uri="{FF2B5EF4-FFF2-40B4-BE49-F238E27FC236}">
                <a16:creationId xmlns="" xmlns:a16="http://schemas.microsoft.com/office/drawing/2014/main" id="{31787F3C-3F17-4A35-A2FA-0EE18CE31901}"/>
              </a:ext>
            </a:extLst>
          </p:cNvPr>
          <p:cNvSpPr txBox="1"/>
          <p:nvPr/>
        </p:nvSpPr>
        <p:spPr>
          <a:xfrm>
            <a:off x="4201015" y="5647017"/>
            <a:ext cx="2022249" cy="461665"/>
          </a:xfrm>
          <a:prstGeom prst="rect">
            <a:avLst/>
          </a:prstGeom>
          <a:noFill/>
        </p:spPr>
        <p:txBody>
          <a:bodyPr wrap="square">
            <a:spAutoFit/>
          </a:bodyPr>
          <a:lstStyle/>
          <a:p>
            <a:r>
              <a:rPr lang="en-US" sz="2400" b="1" i="0" dirty="0">
                <a:solidFill>
                  <a:srgbClr val="FF0000"/>
                </a:solidFill>
                <a:effectLst/>
              </a:rPr>
              <a:t>It's an email.</a:t>
            </a:r>
            <a:endParaRPr lang="en-US" sz="2400" b="1" dirty="0">
              <a:solidFill>
                <a:srgbClr val="FF0000"/>
              </a:solidFill>
            </a:endParaRPr>
          </a:p>
        </p:txBody>
      </p:sp>
      <p:sp>
        <p:nvSpPr>
          <p:cNvPr id="17" name="TextBox 16">
            <a:extLst>
              <a:ext uri="{FF2B5EF4-FFF2-40B4-BE49-F238E27FC236}">
                <a16:creationId xmlns="" xmlns:a16="http://schemas.microsoft.com/office/drawing/2014/main" id="{1CC18963-F1D4-4333-9AA2-BE6CBBEF150E}"/>
              </a:ext>
            </a:extLst>
          </p:cNvPr>
          <p:cNvSpPr txBox="1"/>
          <p:nvPr/>
        </p:nvSpPr>
        <p:spPr>
          <a:xfrm>
            <a:off x="4218215" y="6045497"/>
            <a:ext cx="4357255" cy="707886"/>
          </a:xfrm>
          <a:prstGeom prst="rect">
            <a:avLst/>
          </a:prstGeom>
          <a:noFill/>
        </p:spPr>
        <p:txBody>
          <a:bodyPr wrap="square">
            <a:spAutoFit/>
          </a:bodyPr>
          <a:lstStyle/>
          <a:p>
            <a:r>
              <a:rPr lang="en-US" sz="2000" b="1" i="0" dirty="0">
                <a:solidFill>
                  <a:srgbClr val="FF0000"/>
                </a:solidFill>
                <a:effectLst/>
                <a:latin typeface="Times New Roman" pitchFamily="18" charset="0"/>
                <a:cs typeface="Times New Roman" pitchFamily="18" charset="0"/>
              </a:rPr>
              <a:t>The text is about Nick's room at the Crazy House Hotel.</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265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xit" presetSubtype="21" fill="hold" nodeType="withEffect">
                                  <p:stCondLst>
                                    <p:cond delay="0"/>
                                  </p:stCondLst>
                                  <p:childTnLst>
                                    <p:animEffect transition="out" filter="barn(inVertical)">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6" presetClass="exit" presetSubtype="21" fill="hold" nodeType="withEffect">
                                  <p:stCondLst>
                                    <p:cond delay="0"/>
                                  </p:stCondLst>
                                  <p:childTnLst>
                                    <p:animEffect transition="out" filter="barn(inVertic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p:tgtEl>
                                          <p:spTgt spid="16"/>
                                        </p:tgtEl>
                                        <p:attrNameLst>
                                          <p:attrName>ppt_y</p:attrName>
                                        </p:attrNameLst>
                                      </p:cBhvr>
                                      <p:tavLst>
                                        <p:tav tm="0">
                                          <p:val>
                                            <p:strVal val="#ppt_y+#ppt_h*1.125000"/>
                                          </p:val>
                                        </p:tav>
                                        <p:tav tm="100000">
                                          <p:val>
                                            <p:strVal val="#ppt_y"/>
                                          </p:val>
                                        </p:tav>
                                      </p:tavLst>
                                    </p:anim>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p:tgtEl>
                                          <p:spTgt spid="17"/>
                                        </p:tgtEl>
                                        <p:attrNameLst>
                                          <p:attrName>ppt_y</p:attrName>
                                        </p:attrNameLst>
                                      </p:cBhvr>
                                      <p:tavLst>
                                        <p:tav tm="0">
                                          <p:val>
                                            <p:strVal val="#ppt_y+#ppt_h*1.125000"/>
                                          </p:val>
                                        </p:tav>
                                        <p:tav tm="100000">
                                          <p:val>
                                            <p:strVal val="#ppt_y"/>
                                          </p:val>
                                        </p:tav>
                                      </p:tavLst>
                                    </p:anim>
                                    <p:animEffect transition="in" filter="wipe(up)">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1001200" y="217099"/>
            <a:ext cx="7280473" cy="492443"/>
          </a:xfrm>
          <a:prstGeom prst="rect">
            <a:avLst/>
          </a:prstGeom>
          <a:noFill/>
        </p:spPr>
        <p:txBody>
          <a:bodyPr wrap="square" rtlCol="0">
            <a:spAutoFit/>
          </a:bodyPr>
          <a:lstStyle/>
          <a:p>
            <a:pPr algn="just"/>
            <a:r>
              <a:rPr lang="en-US" sz="2600" b="1" spc="-50" dirty="0">
                <a:effectLst>
                  <a:glow rad="88900">
                    <a:schemeClr val="bg1"/>
                  </a:glow>
                </a:effectLst>
                <a:latin typeface="Arial" panose="020B0604020202020204" pitchFamily="34" charset="0"/>
                <a:cs typeface="Arial" panose="020B0604020202020204" pitchFamily="34" charset="0"/>
              </a:rPr>
              <a:t>Read the text again and answer the questions.</a:t>
            </a:r>
          </a:p>
        </p:txBody>
      </p:sp>
      <p:sp>
        <p:nvSpPr>
          <p:cNvPr id="28" name="TextBox 27"/>
          <p:cNvSpPr txBox="1"/>
          <p:nvPr/>
        </p:nvSpPr>
        <p:spPr>
          <a:xfrm>
            <a:off x="1779464" y="1444845"/>
            <a:ext cx="474830" cy="461665"/>
          </a:xfrm>
          <a:prstGeom prst="rect">
            <a:avLst/>
          </a:prstGeom>
          <a:noFill/>
        </p:spPr>
        <p:txBody>
          <a:bodyPr wrap="square" rtlCol="0">
            <a:spAutoFit/>
          </a:bodyPr>
          <a:lstStyle/>
          <a:p>
            <a:r>
              <a:rPr lang="en-US" sz="2400" b="1">
                <a:solidFill>
                  <a:srgbClr val="0070C0"/>
                </a:solidFill>
              </a:rPr>
              <a:t>1.</a:t>
            </a:r>
          </a:p>
        </p:txBody>
      </p:sp>
      <p:sp>
        <p:nvSpPr>
          <p:cNvPr id="29" name="TextBox 28"/>
          <p:cNvSpPr txBox="1"/>
          <p:nvPr/>
        </p:nvSpPr>
        <p:spPr>
          <a:xfrm>
            <a:off x="2254294" y="1392648"/>
            <a:ext cx="3887882" cy="461665"/>
          </a:xfrm>
          <a:prstGeom prst="rect">
            <a:avLst/>
          </a:prstGeom>
          <a:noFill/>
        </p:spPr>
        <p:txBody>
          <a:bodyPr wrap="square" rtlCol="0">
            <a:spAutoFit/>
          </a:bodyPr>
          <a:lstStyle/>
          <a:p>
            <a:r>
              <a:rPr lang="en-US" sz="2400"/>
              <a:t>Who is Nick in Da Lat with?</a:t>
            </a:r>
            <a:endParaRPr lang="en-US" sz="2400" dirty="0"/>
          </a:p>
        </p:txBody>
      </p:sp>
      <p:sp>
        <p:nvSpPr>
          <p:cNvPr id="30" name="TextBox 29"/>
          <p:cNvSpPr txBox="1"/>
          <p:nvPr/>
        </p:nvSpPr>
        <p:spPr>
          <a:xfrm>
            <a:off x="1779464" y="2564213"/>
            <a:ext cx="474830" cy="461665"/>
          </a:xfrm>
          <a:prstGeom prst="rect">
            <a:avLst/>
          </a:prstGeom>
          <a:noFill/>
        </p:spPr>
        <p:txBody>
          <a:bodyPr wrap="square" rtlCol="0">
            <a:spAutoFit/>
          </a:bodyPr>
          <a:lstStyle/>
          <a:p>
            <a:r>
              <a:rPr lang="en-US" sz="2400" b="1">
                <a:solidFill>
                  <a:srgbClr val="0070C0"/>
                </a:solidFill>
              </a:rPr>
              <a:t>2.</a:t>
            </a:r>
          </a:p>
        </p:txBody>
      </p:sp>
      <p:sp>
        <p:nvSpPr>
          <p:cNvPr id="31" name="TextBox 30"/>
          <p:cNvSpPr txBox="1"/>
          <p:nvPr/>
        </p:nvSpPr>
        <p:spPr>
          <a:xfrm>
            <a:off x="2272553" y="2501154"/>
            <a:ext cx="5319732" cy="461665"/>
          </a:xfrm>
          <a:prstGeom prst="rect">
            <a:avLst/>
          </a:prstGeom>
          <a:noFill/>
        </p:spPr>
        <p:txBody>
          <a:bodyPr wrap="square" rtlCol="0">
            <a:spAutoFit/>
          </a:bodyPr>
          <a:lstStyle/>
          <a:p>
            <a:r>
              <a:rPr lang="en-US" sz="2400" dirty="0"/>
              <a:t>How many rooms are there in the hotel?</a:t>
            </a:r>
          </a:p>
        </p:txBody>
      </p:sp>
      <p:sp>
        <p:nvSpPr>
          <p:cNvPr id="32" name="TextBox 31"/>
          <p:cNvSpPr txBox="1"/>
          <p:nvPr/>
        </p:nvSpPr>
        <p:spPr>
          <a:xfrm>
            <a:off x="1779464" y="3720991"/>
            <a:ext cx="474830" cy="461665"/>
          </a:xfrm>
          <a:prstGeom prst="rect">
            <a:avLst/>
          </a:prstGeom>
          <a:noFill/>
        </p:spPr>
        <p:txBody>
          <a:bodyPr wrap="square" rtlCol="0">
            <a:spAutoFit/>
          </a:bodyPr>
          <a:lstStyle/>
          <a:p>
            <a:r>
              <a:rPr lang="en-US" sz="2400" b="1">
                <a:solidFill>
                  <a:srgbClr val="0070C0"/>
                </a:solidFill>
              </a:rPr>
              <a:t>3.</a:t>
            </a:r>
          </a:p>
        </p:txBody>
      </p:sp>
      <p:sp>
        <p:nvSpPr>
          <p:cNvPr id="33" name="TextBox 32"/>
          <p:cNvSpPr txBox="1"/>
          <p:nvPr/>
        </p:nvSpPr>
        <p:spPr>
          <a:xfrm>
            <a:off x="2254294" y="3712338"/>
            <a:ext cx="5337991" cy="461665"/>
          </a:xfrm>
          <a:prstGeom prst="rect">
            <a:avLst/>
          </a:prstGeom>
          <a:noFill/>
        </p:spPr>
        <p:txBody>
          <a:bodyPr wrap="square" rtlCol="0">
            <a:spAutoFit/>
          </a:bodyPr>
          <a:lstStyle/>
          <a:p>
            <a:r>
              <a:rPr lang="en-US" sz="2400" dirty="0"/>
              <a:t>Why is the room called the Tiger Room?</a:t>
            </a:r>
          </a:p>
        </p:txBody>
      </p:sp>
      <p:sp>
        <p:nvSpPr>
          <p:cNvPr id="34" name="TextBox 33"/>
          <p:cNvSpPr txBox="1"/>
          <p:nvPr/>
        </p:nvSpPr>
        <p:spPr>
          <a:xfrm>
            <a:off x="1779464" y="4939523"/>
            <a:ext cx="474830" cy="461665"/>
          </a:xfrm>
          <a:prstGeom prst="rect">
            <a:avLst/>
          </a:prstGeom>
          <a:noFill/>
        </p:spPr>
        <p:txBody>
          <a:bodyPr wrap="square" rtlCol="0">
            <a:spAutoFit/>
          </a:bodyPr>
          <a:lstStyle/>
          <a:p>
            <a:r>
              <a:rPr lang="en-US" sz="2400" b="1">
                <a:solidFill>
                  <a:srgbClr val="0070C0"/>
                </a:solidFill>
              </a:rPr>
              <a:t>4.</a:t>
            </a:r>
          </a:p>
        </p:txBody>
      </p:sp>
      <p:sp>
        <p:nvSpPr>
          <p:cNvPr id="35" name="TextBox 34"/>
          <p:cNvSpPr txBox="1"/>
          <p:nvPr/>
        </p:nvSpPr>
        <p:spPr>
          <a:xfrm>
            <a:off x="2254294" y="4930870"/>
            <a:ext cx="3047373" cy="461665"/>
          </a:xfrm>
          <a:prstGeom prst="rect">
            <a:avLst/>
          </a:prstGeom>
          <a:noFill/>
        </p:spPr>
        <p:txBody>
          <a:bodyPr wrap="square" rtlCol="0">
            <a:spAutoFit/>
          </a:bodyPr>
          <a:lstStyle/>
          <a:p>
            <a:r>
              <a:rPr lang="en-US" sz="2400"/>
              <a:t>Where is Nick’s bag?</a:t>
            </a:r>
            <a:endParaRPr lang="en-US" sz="2400" dirty="0"/>
          </a:p>
        </p:txBody>
      </p:sp>
      <p:sp>
        <p:nvSpPr>
          <p:cNvPr id="16" name="TextBox 15"/>
          <p:cNvSpPr txBox="1"/>
          <p:nvPr/>
        </p:nvSpPr>
        <p:spPr>
          <a:xfrm>
            <a:off x="2254294" y="1392648"/>
            <a:ext cx="3887882" cy="461665"/>
          </a:xfrm>
          <a:prstGeom prst="rect">
            <a:avLst/>
          </a:prstGeom>
          <a:noFill/>
        </p:spPr>
        <p:txBody>
          <a:bodyPr wrap="square" rtlCol="0">
            <a:spAutoFit/>
          </a:bodyPr>
          <a:lstStyle/>
          <a:p>
            <a:r>
              <a:rPr lang="en-US" sz="2400">
                <a:solidFill>
                  <a:srgbClr val="FF0000"/>
                </a:solidFill>
              </a:rPr>
              <a:t>Who</a:t>
            </a:r>
            <a:r>
              <a:rPr lang="en-US" sz="2400"/>
              <a:t> is Nick in Da Lat </a:t>
            </a:r>
            <a:r>
              <a:rPr lang="en-US" sz="2400">
                <a:solidFill>
                  <a:srgbClr val="FF0000"/>
                </a:solidFill>
              </a:rPr>
              <a:t>with</a:t>
            </a:r>
            <a:r>
              <a:rPr lang="en-US" sz="2400"/>
              <a:t>?</a:t>
            </a:r>
            <a:endParaRPr lang="en-US" sz="2400" dirty="0"/>
          </a:p>
        </p:txBody>
      </p:sp>
      <p:sp>
        <p:nvSpPr>
          <p:cNvPr id="17" name="TextBox 16"/>
          <p:cNvSpPr txBox="1"/>
          <p:nvPr/>
        </p:nvSpPr>
        <p:spPr>
          <a:xfrm>
            <a:off x="2272553" y="2501154"/>
            <a:ext cx="5319732" cy="461665"/>
          </a:xfrm>
          <a:prstGeom prst="rect">
            <a:avLst/>
          </a:prstGeom>
          <a:noFill/>
        </p:spPr>
        <p:txBody>
          <a:bodyPr wrap="square" rtlCol="0">
            <a:spAutoFit/>
          </a:bodyPr>
          <a:lstStyle/>
          <a:p>
            <a:r>
              <a:rPr lang="en-US" sz="2400" dirty="0">
                <a:solidFill>
                  <a:srgbClr val="FF0000"/>
                </a:solidFill>
              </a:rPr>
              <a:t>How many rooms </a:t>
            </a:r>
            <a:r>
              <a:rPr lang="en-US" sz="2400" dirty="0"/>
              <a:t>are there in the hotel?</a:t>
            </a:r>
          </a:p>
        </p:txBody>
      </p:sp>
      <p:sp>
        <p:nvSpPr>
          <p:cNvPr id="18" name="TextBox 17"/>
          <p:cNvSpPr txBox="1"/>
          <p:nvPr/>
        </p:nvSpPr>
        <p:spPr>
          <a:xfrm>
            <a:off x="2254294" y="3712338"/>
            <a:ext cx="5337991" cy="461665"/>
          </a:xfrm>
          <a:prstGeom prst="rect">
            <a:avLst/>
          </a:prstGeom>
          <a:noFill/>
        </p:spPr>
        <p:txBody>
          <a:bodyPr wrap="square" rtlCol="0">
            <a:spAutoFit/>
          </a:bodyPr>
          <a:lstStyle/>
          <a:p>
            <a:r>
              <a:rPr lang="en-US" sz="2400" dirty="0">
                <a:solidFill>
                  <a:srgbClr val="FF0000"/>
                </a:solidFill>
              </a:rPr>
              <a:t>Why</a:t>
            </a:r>
            <a:r>
              <a:rPr lang="en-US" sz="2400" dirty="0"/>
              <a:t> is the room </a:t>
            </a:r>
            <a:r>
              <a:rPr lang="en-US" sz="2400" dirty="0">
                <a:solidFill>
                  <a:srgbClr val="FF0000"/>
                </a:solidFill>
              </a:rPr>
              <a:t>called</a:t>
            </a:r>
            <a:r>
              <a:rPr lang="en-US" sz="2400" dirty="0"/>
              <a:t> the </a:t>
            </a:r>
            <a:r>
              <a:rPr lang="en-US" sz="2400" dirty="0">
                <a:solidFill>
                  <a:srgbClr val="FF0000"/>
                </a:solidFill>
              </a:rPr>
              <a:t>Tiger Room</a:t>
            </a:r>
            <a:r>
              <a:rPr lang="en-US" sz="2400" dirty="0"/>
              <a:t>?</a:t>
            </a:r>
          </a:p>
        </p:txBody>
      </p:sp>
      <p:sp>
        <p:nvSpPr>
          <p:cNvPr id="19" name="TextBox 18"/>
          <p:cNvSpPr txBox="1"/>
          <p:nvPr/>
        </p:nvSpPr>
        <p:spPr>
          <a:xfrm>
            <a:off x="2254294" y="4930870"/>
            <a:ext cx="3047373" cy="461665"/>
          </a:xfrm>
          <a:prstGeom prst="rect">
            <a:avLst/>
          </a:prstGeom>
          <a:noFill/>
        </p:spPr>
        <p:txBody>
          <a:bodyPr wrap="square" rtlCol="0">
            <a:spAutoFit/>
          </a:bodyPr>
          <a:lstStyle/>
          <a:p>
            <a:r>
              <a:rPr lang="en-US" sz="2400">
                <a:solidFill>
                  <a:srgbClr val="FF0000"/>
                </a:solidFill>
              </a:rPr>
              <a:t>Where</a:t>
            </a:r>
            <a:r>
              <a:rPr lang="en-US" sz="2400"/>
              <a:t> is </a:t>
            </a:r>
            <a:r>
              <a:rPr lang="en-US" sz="2400">
                <a:solidFill>
                  <a:srgbClr val="FF0000"/>
                </a:solidFill>
              </a:rPr>
              <a:t>Nick’s bag</a:t>
            </a:r>
            <a:r>
              <a:rPr lang="en-US" sz="2400"/>
              <a:t>?</a:t>
            </a:r>
            <a:endParaRPr lang="en-US" sz="2400" dirty="0"/>
          </a:p>
        </p:txBody>
      </p:sp>
    </p:spTree>
    <p:extLst>
      <p:ext uri="{BB962C8B-B14F-4D97-AF65-F5344CB8AC3E}">
        <p14:creationId xmlns:p14="http://schemas.microsoft.com/office/powerpoint/2010/main" val="405893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inVertical)">
                                      <p:cBhvr>
                                        <p:cTn id="2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hlinkClick r:id="rId12" action="ppaction://hlinksldjump"/>
          </p:cNvPr>
          <p:cNvSpPr>
            <a:spLocks noChangeArrowheads="1"/>
          </p:cNvSpPr>
          <p:nvPr/>
        </p:nvSpPr>
        <p:spPr bwMode="auto">
          <a:xfrm>
            <a:off x="1422400" y="2057400"/>
            <a:ext cx="1371600" cy="1327150"/>
          </a:xfrm>
          <a:prstGeom prst="rect">
            <a:avLst/>
          </a:prstGeom>
          <a:solidFill>
            <a:srgbClr val="CC0000"/>
          </a:solidFill>
          <a:ln w="9525">
            <a:solidFill>
              <a:schemeClr val="tx1"/>
            </a:solidFill>
            <a:miter lim="800000"/>
            <a:headEnd/>
            <a:tailEnd/>
          </a:ln>
        </p:spPr>
        <p:txBody>
          <a:bodyPr wrap="none" anchor="ctr"/>
          <a:lstStyle/>
          <a:p>
            <a:pPr algn="ctr" eaLnBrk="0" hangingPunct="0"/>
            <a:r>
              <a:rPr lang="en-US" sz="5400" dirty="0" smtClean="0">
                <a:solidFill>
                  <a:srgbClr val="FFFF00"/>
                </a:solidFill>
                <a:latin typeface=".VnTime" pitchFamily="34" charset="0"/>
              </a:rPr>
              <a:t>1</a:t>
            </a:r>
            <a:endParaRPr lang="en-US" sz="5400" dirty="0">
              <a:solidFill>
                <a:srgbClr val="FFFF00"/>
              </a:solidFill>
              <a:latin typeface=".VnTime" pitchFamily="34" charset="0"/>
            </a:endParaRPr>
          </a:p>
        </p:txBody>
      </p:sp>
      <p:sp>
        <p:nvSpPr>
          <p:cNvPr id="30723" name="Rectangle 3">
            <a:hlinkClick r:id="rId13" action="ppaction://hlinksldjump"/>
          </p:cNvPr>
          <p:cNvSpPr>
            <a:spLocks noChangeArrowheads="1"/>
          </p:cNvSpPr>
          <p:nvPr/>
        </p:nvSpPr>
        <p:spPr bwMode="auto">
          <a:xfrm>
            <a:off x="3353753" y="2057400"/>
            <a:ext cx="1371600" cy="1371600"/>
          </a:xfrm>
          <a:prstGeom prst="rect">
            <a:avLst/>
          </a:prstGeom>
          <a:solidFill>
            <a:srgbClr val="FFFF66"/>
          </a:solidFill>
          <a:ln w="9525">
            <a:solidFill>
              <a:schemeClr val="tx1"/>
            </a:solidFill>
            <a:miter lim="800000"/>
            <a:headEnd/>
            <a:tailEnd/>
          </a:ln>
        </p:spPr>
        <p:txBody>
          <a:bodyPr wrap="none" anchor="ctr"/>
          <a:lstStyle/>
          <a:p>
            <a:pPr algn="ctr" eaLnBrk="0" hangingPunct="0"/>
            <a:r>
              <a:rPr lang="en-US" sz="5400" dirty="0">
                <a:solidFill>
                  <a:srgbClr val="990033"/>
                </a:solidFill>
                <a:latin typeface=".VnTime" pitchFamily="34" charset="0"/>
              </a:rPr>
              <a:t>2</a:t>
            </a:r>
          </a:p>
        </p:txBody>
      </p:sp>
      <p:sp>
        <p:nvSpPr>
          <p:cNvPr id="30724" name="Rectangle 4">
            <a:hlinkClick r:id="rId14" action="ppaction://hlinksldjump"/>
          </p:cNvPr>
          <p:cNvSpPr>
            <a:spLocks noChangeArrowheads="1"/>
          </p:cNvSpPr>
          <p:nvPr/>
        </p:nvSpPr>
        <p:spPr bwMode="auto">
          <a:xfrm>
            <a:off x="5236909" y="2057400"/>
            <a:ext cx="1371600" cy="1371600"/>
          </a:xfrm>
          <a:prstGeom prst="rect">
            <a:avLst/>
          </a:prstGeom>
          <a:solidFill>
            <a:srgbClr val="0000FF"/>
          </a:solidFill>
          <a:ln w="9525">
            <a:solidFill>
              <a:schemeClr val="tx1"/>
            </a:solidFill>
            <a:miter lim="800000"/>
            <a:headEnd/>
            <a:tailEnd/>
          </a:ln>
        </p:spPr>
        <p:txBody>
          <a:bodyPr wrap="none" anchor="ctr"/>
          <a:lstStyle/>
          <a:p>
            <a:pPr algn="ctr" eaLnBrk="0" hangingPunct="0"/>
            <a:r>
              <a:rPr lang="en-US" sz="5400">
                <a:solidFill>
                  <a:srgbClr val="FFFF00"/>
                </a:solidFill>
                <a:latin typeface=".VnTime" pitchFamily="34" charset="0"/>
              </a:rPr>
              <a:t>3</a:t>
            </a:r>
          </a:p>
        </p:txBody>
      </p:sp>
      <p:sp>
        <p:nvSpPr>
          <p:cNvPr id="30726" name="Rectangle 6">
            <a:hlinkClick r:id="rId15" action="ppaction://hlinksldjump"/>
          </p:cNvPr>
          <p:cNvSpPr>
            <a:spLocks noChangeArrowheads="1"/>
          </p:cNvSpPr>
          <p:nvPr/>
        </p:nvSpPr>
        <p:spPr bwMode="auto">
          <a:xfrm>
            <a:off x="1408113" y="3848100"/>
            <a:ext cx="1371600" cy="1371600"/>
          </a:xfrm>
          <a:prstGeom prst="rect">
            <a:avLst/>
          </a:prstGeom>
          <a:solidFill>
            <a:srgbClr val="B0EEC8"/>
          </a:solidFill>
          <a:ln w="9525">
            <a:solidFill>
              <a:schemeClr val="tx1"/>
            </a:solidFill>
            <a:miter lim="800000"/>
            <a:headEnd/>
            <a:tailEnd/>
          </a:ln>
        </p:spPr>
        <p:txBody>
          <a:bodyPr wrap="none" anchor="ctr"/>
          <a:lstStyle/>
          <a:p>
            <a:pPr algn="ctr" eaLnBrk="0" hangingPunct="0"/>
            <a:r>
              <a:rPr lang="en-US" sz="5400" dirty="0">
                <a:solidFill>
                  <a:srgbClr val="990033"/>
                </a:solidFill>
                <a:latin typeface=".VnTime" pitchFamily="34" charset="0"/>
              </a:rPr>
              <a:t>4</a:t>
            </a:r>
          </a:p>
        </p:txBody>
      </p:sp>
      <p:sp>
        <p:nvSpPr>
          <p:cNvPr id="30727" name="Rectangle 7">
            <a:hlinkClick r:id="rId16" action="ppaction://hlinksldjump"/>
          </p:cNvPr>
          <p:cNvSpPr>
            <a:spLocks noChangeArrowheads="1"/>
          </p:cNvSpPr>
          <p:nvPr/>
        </p:nvSpPr>
        <p:spPr bwMode="auto">
          <a:xfrm>
            <a:off x="3330385" y="3848100"/>
            <a:ext cx="1371600" cy="1371600"/>
          </a:xfrm>
          <a:prstGeom prst="rect">
            <a:avLst/>
          </a:prstGeom>
          <a:solidFill>
            <a:srgbClr val="FF9900"/>
          </a:solidFill>
          <a:ln w="9525">
            <a:solidFill>
              <a:schemeClr val="tx1"/>
            </a:solidFill>
            <a:miter lim="800000"/>
            <a:headEnd/>
            <a:tailEnd/>
          </a:ln>
        </p:spPr>
        <p:txBody>
          <a:bodyPr wrap="none" anchor="ctr"/>
          <a:lstStyle/>
          <a:p>
            <a:pPr algn="ctr" eaLnBrk="0" hangingPunct="0"/>
            <a:r>
              <a:rPr lang="en-US" sz="5400" dirty="0">
                <a:latin typeface=".VnTime" pitchFamily="34" charset="0"/>
              </a:rPr>
              <a:t>5</a:t>
            </a:r>
          </a:p>
        </p:txBody>
      </p:sp>
      <p:sp>
        <p:nvSpPr>
          <p:cNvPr id="30728" name="Rectangle 8">
            <a:hlinkClick r:id="rId17" action="ppaction://hlinksldjump"/>
          </p:cNvPr>
          <p:cNvSpPr>
            <a:spLocks noChangeArrowheads="1"/>
          </p:cNvSpPr>
          <p:nvPr/>
        </p:nvSpPr>
        <p:spPr bwMode="auto">
          <a:xfrm>
            <a:off x="5202365" y="3848100"/>
            <a:ext cx="1371600" cy="1371600"/>
          </a:xfrm>
          <a:prstGeom prst="rect">
            <a:avLst/>
          </a:prstGeom>
          <a:solidFill>
            <a:srgbClr val="FF00FF"/>
          </a:solidFill>
          <a:ln w="9525">
            <a:solidFill>
              <a:schemeClr val="tx1"/>
            </a:solidFill>
            <a:miter lim="800000"/>
            <a:headEnd/>
            <a:tailEnd/>
          </a:ln>
        </p:spPr>
        <p:txBody>
          <a:bodyPr wrap="none" anchor="ctr"/>
          <a:lstStyle/>
          <a:p>
            <a:pPr algn="ctr" eaLnBrk="0" hangingPunct="0"/>
            <a:r>
              <a:rPr lang="en-US" sz="5400" dirty="0">
                <a:latin typeface=".VnTime" pitchFamily="34" charset="0"/>
              </a:rPr>
              <a:t>6</a:t>
            </a:r>
          </a:p>
        </p:txBody>
      </p:sp>
      <p:sp>
        <p:nvSpPr>
          <p:cNvPr id="193546" name="Rectangle 10"/>
          <p:cNvSpPr>
            <a:spLocks noChangeArrowheads="1"/>
          </p:cNvSpPr>
          <p:nvPr/>
        </p:nvSpPr>
        <p:spPr bwMode="auto">
          <a:xfrm>
            <a:off x="381000" y="57912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3547" name="Rectangle 11"/>
          <p:cNvSpPr>
            <a:spLocks noChangeArrowheads="1"/>
          </p:cNvSpPr>
          <p:nvPr/>
        </p:nvSpPr>
        <p:spPr bwMode="auto">
          <a:xfrm>
            <a:off x="762000" y="57912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3548" name="Rectangle 12"/>
          <p:cNvSpPr>
            <a:spLocks noChangeArrowheads="1"/>
          </p:cNvSpPr>
          <p:nvPr/>
        </p:nvSpPr>
        <p:spPr bwMode="auto">
          <a:xfrm>
            <a:off x="1295400" y="57912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3549" name="Rectangle 13"/>
          <p:cNvSpPr>
            <a:spLocks noChangeArrowheads="1"/>
          </p:cNvSpPr>
          <p:nvPr/>
        </p:nvSpPr>
        <p:spPr bwMode="auto">
          <a:xfrm>
            <a:off x="1676400" y="57912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3550" name="Rectangle 14"/>
          <p:cNvSpPr>
            <a:spLocks noChangeArrowheads="1"/>
          </p:cNvSpPr>
          <p:nvPr/>
        </p:nvSpPr>
        <p:spPr bwMode="auto">
          <a:xfrm>
            <a:off x="1676400" y="61722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3551" name="Rectangle 15"/>
          <p:cNvSpPr>
            <a:spLocks noChangeArrowheads="1"/>
          </p:cNvSpPr>
          <p:nvPr/>
        </p:nvSpPr>
        <p:spPr bwMode="auto">
          <a:xfrm>
            <a:off x="1219200" y="61722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3552" name="Rectangle 16"/>
          <p:cNvSpPr>
            <a:spLocks noChangeArrowheads="1"/>
          </p:cNvSpPr>
          <p:nvPr/>
        </p:nvSpPr>
        <p:spPr bwMode="auto">
          <a:xfrm>
            <a:off x="2057400" y="58674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3553" name="AutoShape 17"/>
          <p:cNvSpPr>
            <a:spLocks noChangeArrowheads="1"/>
          </p:cNvSpPr>
          <p:nvPr/>
        </p:nvSpPr>
        <p:spPr bwMode="auto">
          <a:xfrm>
            <a:off x="1585913" y="654050"/>
            <a:ext cx="5791200" cy="1219200"/>
          </a:xfrm>
          <a:prstGeom prst="ribbon">
            <a:avLst>
              <a:gd name="adj1" fmla="val 12500"/>
              <a:gd name="adj2" fmla="val 71491"/>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a:endParaRPr lang="en-US" sz="3200">
              <a:solidFill>
                <a:srgbClr val="990033"/>
              </a:solidFill>
              <a:latin typeface=".VnBodoniH" pitchFamily="34" charset="0"/>
            </a:endParaRPr>
          </a:p>
        </p:txBody>
      </p:sp>
      <p:sp>
        <p:nvSpPr>
          <p:cNvPr id="193572" name="WordArt 36"/>
          <p:cNvSpPr>
            <a:spLocks noChangeArrowheads="1" noChangeShapeType="1" noTextEdit="1"/>
          </p:cNvSpPr>
          <p:nvPr/>
        </p:nvSpPr>
        <p:spPr bwMode="auto">
          <a:xfrm>
            <a:off x="7748273" y="841241"/>
            <a:ext cx="1066800" cy="57150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dogs</a:t>
            </a:r>
            <a:endParaRPr lang="en-GB"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sp>
        <p:nvSpPr>
          <p:cNvPr id="193573" name="WordArt 37"/>
          <p:cNvSpPr>
            <a:spLocks noChangeArrowheads="1" noChangeShapeType="1" noTextEdit="1"/>
          </p:cNvSpPr>
          <p:nvPr/>
        </p:nvSpPr>
        <p:spPr bwMode="auto">
          <a:xfrm>
            <a:off x="2576513" y="990600"/>
            <a:ext cx="3810000" cy="762000"/>
          </a:xfrm>
          <a:prstGeom prst="rect">
            <a:avLst/>
          </a:prstGeom>
        </p:spPr>
        <p:txBody>
          <a:bodyPr wrap="none" fromWordArt="1">
            <a:prstTxWarp prst="textPlain">
              <a:avLst>
                <a:gd name="adj" fmla="val 50000"/>
              </a:avLst>
            </a:prstTxWarp>
          </a:bodyPr>
          <a:lstStyle/>
          <a:p>
            <a:pPr algn="ctr"/>
            <a:r>
              <a:rPr lang="en-GB" sz="3600" kern="10" dirty="0">
                <a:ln w="19050">
                  <a:solidFill>
                    <a:srgbClr val="99CCFF"/>
                  </a:solidFill>
                  <a:round/>
                  <a:headEnd/>
                  <a:tailEnd/>
                </a:ln>
                <a:solidFill>
                  <a:srgbClr val="0066CC"/>
                </a:solidFill>
                <a:effectLst>
                  <a:outerShdw dist="35921" dir="2700000" algn="ctr" rotWithShape="0">
                    <a:srgbClr val="990000"/>
                  </a:outerShdw>
                </a:effectLst>
                <a:latin typeface=".VnArial Narrow"/>
              </a:rPr>
              <a:t>Lucky Numbers</a:t>
            </a:r>
          </a:p>
        </p:txBody>
      </p:sp>
      <p:pic>
        <p:nvPicPr>
          <p:cNvPr id="193574" name="Picture 39" descr="smilefem">
            <a:hlinkClick r:id="" action="ppaction://noaction"/>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7848600" y="5486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75" name="Picture 41" descr="smile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533400" y="56261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76" name="Picture 44" descr="Picture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3850" y="6348413"/>
            <a:ext cx="859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44" name="TextBox 43"/>
          <p:cNvSpPr txBox="1"/>
          <p:nvPr/>
        </p:nvSpPr>
        <p:spPr>
          <a:xfrm>
            <a:off x="1001200" y="217099"/>
            <a:ext cx="7280473" cy="492443"/>
          </a:xfrm>
          <a:prstGeom prst="rect">
            <a:avLst/>
          </a:prstGeom>
          <a:noFill/>
        </p:spPr>
        <p:txBody>
          <a:bodyPr wrap="square" rtlCol="0">
            <a:spAutoFit/>
          </a:bodyPr>
          <a:lstStyle/>
          <a:p>
            <a:pPr algn="just"/>
            <a:r>
              <a:rPr lang="en-US" sz="2600" b="1" spc="-50" dirty="0">
                <a:effectLst>
                  <a:glow rad="88900">
                    <a:schemeClr val="bg1"/>
                  </a:glow>
                </a:effectLst>
                <a:latin typeface="Arial" panose="020B0604020202020204" pitchFamily="34" charset="0"/>
                <a:cs typeface="Arial" panose="020B0604020202020204" pitchFamily="34" charset="0"/>
              </a:rPr>
              <a:t>Read the text again and answer the questions.</a:t>
            </a:r>
          </a:p>
        </p:txBody>
      </p:sp>
      <p:sp>
        <p:nvSpPr>
          <p:cNvPr id="45" name="WordArt 36"/>
          <p:cNvSpPr>
            <a:spLocks noChangeArrowheads="1" noChangeShapeType="1" noTextEdit="1"/>
          </p:cNvSpPr>
          <p:nvPr/>
        </p:nvSpPr>
        <p:spPr bwMode="auto">
          <a:xfrm>
            <a:off x="445008" y="862840"/>
            <a:ext cx="1066800" cy="57150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FF0000"/>
                </a:solidFill>
                <a:effectLst>
                  <a:outerShdw dist="35921" dir="2700000" algn="ctr" rotWithShape="0">
                    <a:srgbClr val="990000"/>
                  </a:outerShdw>
                </a:effectLst>
                <a:latin typeface="Impact"/>
              </a:rPr>
              <a:t>cats</a:t>
            </a:r>
            <a:endParaRPr lang="en-GB" sz="3600" kern="10" dirty="0">
              <a:ln w="19050">
                <a:solidFill>
                  <a:srgbClr val="99CCFF"/>
                </a:solidFill>
                <a:round/>
                <a:headEnd/>
                <a:tailEnd/>
              </a:ln>
              <a:solidFill>
                <a:srgbClr val="FF0000"/>
              </a:solidFill>
              <a:effectLst>
                <a:outerShdw dist="35921" dir="2700000" algn="ctr" rotWithShape="0">
                  <a:srgbClr val="990000"/>
                </a:outerShdw>
              </a:effectLst>
              <a:latin typeface="Impact"/>
            </a:endParaRPr>
          </a:p>
        </p:txBody>
      </p:sp>
      <p:sp>
        <p:nvSpPr>
          <p:cNvPr id="2" name="Right Arrow 1">
            <a:hlinkClick r:id="rId22" action="ppaction://hlinksldjump"/>
          </p:cNvPr>
          <p:cNvSpPr/>
          <p:nvPr/>
        </p:nvSpPr>
        <p:spPr>
          <a:xfrm>
            <a:off x="6608509" y="5867400"/>
            <a:ext cx="974915"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ontrols>
      <mc:AlternateContent xmlns:mc="http://schemas.openxmlformats.org/markup-compatibility/2006">
        <mc:Choice xmlns:v="urn:schemas-microsoft-com:vml" Requires="v">
          <p:control spid="1076" name="TextBox1" r:id="rId2" imgW="752400" imgH="743040"/>
        </mc:Choice>
        <mc:Fallback>
          <p:control name="TextBox1" r:id="rId2" imgW="752400" imgH="743040">
            <p:pic>
              <p:nvPicPr>
                <p:cNvPr id="3" name="TextBox1"/>
                <p:cNvPicPr preferRelativeResize="0">
                  <a:picLocks noChangeArrowheads="1" noChangeShapeType="1"/>
                </p:cNvPicPr>
                <p:nvPr/>
              </p:nvPicPr>
              <p:blipFill>
                <a:blip r:embed="rId23"/>
                <a:srcRect/>
                <a:stretch>
                  <a:fillRect/>
                </a:stretch>
              </p:blipFill>
              <p:spPr bwMode="auto">
                <a:xfrm>
                  <a:off x="260350" y="1639888"/>
                  <a:ext cx="755650" cy="7461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77" name="TextBox2" r:id="rId3" imgW="790560" imgH="676440"/>
        </mc:Choice>
        <mc:Fallback>
          <p:control name="TextBox2" r:id="rId3" imgW="790560" imgH="676440">
            <p:pic>
              <p:nvPicPr>
                <p:cNvPr id="4" name="TextBox2"/>
                <p:cNvPicPr preferRelativeResize="0">
                  <a:picLocks noChangeArrowheads="1" noChangeShapeType="1"/>
                </p:cNvPicPr>
                <p:nvPr/>
              </p:nvPicPr>
              <p:blipFill>
                <a:blip r:embed="rId24"/>
                <a:srcRect/>
                <a:stretch>
                  <a:fillRect/>
                </a:stretch>
              </p:blipFill>
              <p:spPr bwMode="auto">
                <a:xfrm>
                  <a:off x="8042275" y="1477963"/>
                  <a:ext cx="792163" cy="673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904215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wheel(4)">
                                      <p:cBhvr>
                                        <p:cTn id="7" dur="500"/>
                                        <p:tgtEl>
                                          <p:spTgt spid="30722"/>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30723"/>
                                        </p:tgtEl>
                                        <p:attrNameLst>
                                          <p:attrName>style.visibility</p:attrName>
                                        </p:attrNameLst>
                                      </p:cBhvr>
                                      <p:to>
                                        <p:strVal val="visible"/>
                                      </p:to>
                                    </p:set>
                                    <p:animEffect transition="in" filter="wheel(4)">
                                      <p:cBhvr>
                                        <p:cTn id="10" dur="500"/>
                                        <p:tgtEl>
                                          <p:spTgt spid="30723"/>
                                        </p:tgtEl>
                                      </p:cBhvr>
                                    </p:animEffect>
                                  </p:childTnLst>
                                  <p:subTnLst>
                                    <p:audio>
                                      <p:cMediaNode>
                                        <p:cTn display="0" masterRel="sameClick">
                                          <p:stCondLst>
                                            <p:cond evt="begin" delay="0">
                                              <p:tn val="8"/>
                                            </p:cond>
                                          </p:stCondLst>
                                          <p:endCondLst>
                                            <p:cond evt="onStopAudio" delay="0">
                                              <p:tgtEl>
                                                <p:sldTgt/>
                                              </p:tgtEl>
                                            </p:cond>
                                          </p:endCondLst>
                                        </p:cTn>
                                        <p:tgtEl>
                                          <p:sndTgt r:embed="rId5" name="chimes.wav"/>
                                        </p:tgtEl>
                                      </p:cMediaNode>
                                    </p:audio>
                                  </p:subTnLst>
                                </p:cTn>
                              </p:par>
                              <p:par>
                                <p:cTn id="11" presetID="21" presetClass="entr" presetSubtype="4" fill="hold" grpId="0" nodeType="withEffect">
                                  <p:stCondLst>
                                    <p:cond delay="0"/>
                                  </p:stCondLst>
                                  <p:childTnLst>
                                    <p:set>
                                      <p:cBhvr>
                                        <p:cTn id="12" dur="1" fill="hold">
                                          <p:stCondLst>
                                            <p:cond delay="0"/>
                                          </p:stCondLst>
                                        </p:cTn>
                                        <p:tgtEl>
                                          <p:spTgt spid="30724"/>
                                        </p:tgtEl>
                                        <p:attrNameLst>
                                          <p:attrName>style.visibility</p:attrName>
                                        </p:attrNameLst>
                                      </p:cBhvr>
                                      <p:to>
                                        <p:strVal val="visible"/>
                                      </p:to>
                                    </p:set>
                                    <p:animEffect transition="in" filter="wheel(4)">
                                      <p:cBhvr>
                                        <p:cTn id="13" dur="500"/>
                                        <p:tgtEl>
                                          <p:spTgt spid="30724"/>
                                        </p:tgtEl>
                                      </p:cBhvr>
                                    </p:animEffec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par>
                                <p:cTn id="14" presetID="21" presetClass="entr" presetSubtype="4" fill="hold" grpId="0" nodeType="withEffect">
                                  <p:stCondLst>
                                    <p:cond delay="0"/>
                                  </p:stCondLst>
                                  <p:childTnLst>
                                    <p:set>
                                      <p:cBhvr>
                                        <p:cTn id="15" dur="1" fill="hold">
                                          <p:stCondLst>
                                            <p:cond delay="0"/>
                                          </p:stCondLst>
                                        </p:cTn>
                                        <p:tgtEl>
                                          <p:spTgt spid="30726"/>
                                        </p:tgtEl>
                                        <p:attrNameLst>
                                          <p:attrName>style.visibility</p:attrName>
                                        </p:attrNameLst>
                                      </p:cBhvr>
                                      <p:to>
                                        <p:strVal val="visible"/>
                                      </p:to>
                                    </p:set>
                                    <p:animEffect transition="in" filter="wheel(4)">
                                      <p:cBhvr>
                                        <p:cTn id="16" dur="500"/>
                                        <p:tgtEl>
                                          <p:spTgt spid="30726"/>
                                        </p:tgtEl>
                                      </p:cBhvr>
                                    </p:animEffect>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par>
                                <p:cTn id="17" presetID="21" presetClass="entr" presetSubtype="4" fill="hold" grpId="0" nodeType="withEffect">
                                  <p:stCondLst>
                                    <p:cond delay="0"/>
                                  </p:stCondLst>
                                  <p:childTnLst>
                                    <p:set>
                                      <p:cBhvr>
                                        <p:cTn id="18" dur="1" fill="hold">
                                          <p:stCondLst>
                                            <p:cond delay="0"/>
                                          </p:stCondLst>
                                        </p:cTn>
                                        <p:tgtEl>
                                          <p:spTgt spid="30727"/>
                                        </p:tgtEl>
                                        <p:attrNameLst>
                                          <p:attrName>style.visibility</p:attrName>
                                        </p:attrNameLst>
                                      </p:cBhvr>
                                      <p:to>
                                        <p:strVal val="visible"/>
                                      </p:to>
                                    </p:set>
                                    <p:animEffect transition="in" filter="wheel(4)">
                                      <p:cBhvr>
                                        <p:cTn id="19" dur="500"/>
                                        <p:tgtEl>
                                          <p:spTgt spid="30727"/>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par>
                                <p:cTn id="20" presetID="21" presetClass="entr" presetSubtype="4" fill="hold" grpId="0" nodeType="withEffect">
                                  <p:stCondLst>
                                    <p:cond delay="0"/>
                                  </p:stCondLst>
                                  <p:childTnLst>
                                    <p:set>
                                      <p:cBhvr>
                                        <p:cTn id="21" dur="1" fill="hold">
                                          <p:stCondLst>
                                            <p:cond delay="0"/>
                                          </p:stCondLst>
                                        </p:cTn>
                                        <p:tgtEl>
                                          <p:spTgt spid="30728"/>
                                        </p:tgtEl>
                                        <p:attrNameLst>
                                          <p:attrName>style.visibility</p:attrName>
                                        </p:attrNameLst>
                                      </p:cBhvr>
                                      <p:to>
                                        <p:strVal val="visible"/>
                                      </p:to>
                                    </p:set>
                                    <p:animEffect transition="in" filter="wheel(4)">
                                      <p:cBhvr>
                                        <p:cTn id="22" dur="500"/>
                                        <p:tgtEl>
                                          <p:spTgt spid="30728"/>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722"/>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3" presetClass="exit" presetSubtype="10" fill="hold" grpId="1" nodeType="afterEffect">
                                  <p:stCondLst>
                                    <p:cond delay="0"/>
                                  </p:stCondLst>
                                  <p:childTnLst>
                                    <p:animEffect transition="out" filter="blinds(horizontal)">
                                      <p:cBhvr>
                                        <p:cTn id="27" dur="500"/>
                                        <p:tgtEl>
                                          <p:spTgt spid="30722"/>
                                        </p:tgtEl>
                                      </p:cBhvr>
                                    </p:animEffect>
                                    <p:set>
                                      <p:cBhvr>
                                        <p:cTn id="28" dur="1" fill="hold">
                                          <p:stCondLst>
                                            <p:cond delay="499"/>
                                          </p:stCondLst>
                                        </p:cTn>
                                        <p:tgtEl>
                                          <p:spTgt spid="30722"/>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6" name="coin.wav"/>
                                        </p:tgtEl>
                                      </p:cMediaNode>
                                    </p:audio>
                                  </p:subTnLst>
                                </p:cTn>
                              </p:par>
                            </p:childTnLst>
                          </p:cTn>
                        </p:par>
                      </p:childTnLst>
                    </p:cTn>
                  </p:par>
                </p:childTnLst>
              </p:cTn>
              <p:nextCondLst>
                <p:cond evt="onClick" delay="0">
                  <p:tgtEl>
                    <p:spTgt spid="30722"/>
                  </p:tgtEl>
                </p:cond>
              </p:nextCondLst>
            </p:seq>
            <p:seq concurrent="1" nextAc="seek">
              <p:cTn id="29" restart="whenNotActive" fill="hold" evtFilter="cancelBubble" nodeType="interactiveSeq">
                <p:stCondLst>
                  <p:cond evt="onClick" delay="0">
                    <p:tgtEl>
                      <p:spTgt spid="30723"/>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 presetClass="exit" presetSubtype="10" fill="hold" grpId="1" nodeType="afterEffect">
                                  <p:stCondLst>
                                    <p:cond delay="0"/>
                                  </p:stCondLst>
                                  <p:childTnLst>
                                    <p:animEffect transition="out" filter="blinds(horizontal)">
                                      <p:cBhvr>
                                        <p:cTn id="33" dur="500"/>
                                        <p:tgtEl>
                                          <p:spTgt spid="30723"/>
                                        </p:tgtEl>
                                      </p:cBhvr>
                                    </p:animEffect>
                                    <p:set>
                                      <p:cBhvr>
                                        <p:cTn id="34" dur="1" fill="hold">
                                          <p:stCondLst>
                                            <p:cond delay="499"/>
                                          </p:stCondLst>
                                        </p:cTn>
                                        <p:tgtEl>
                                          <p:spTgt spid="3072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30723"/>
                  </p:tgtEl>
                </p:cond>
              </p:nextCondLst>
            </p:seq>
            <p:seq concurrent="1" nextAc="seek">
              <p:cTn id="35" restart="whenNotActive" fill="hold" evtFilter="cancelBubble" nodeType="interactiveSeq">
                <p:stCondLst>
                  <p:cond evt="onClick" delay="0">
                    <p:tgtEl>
                      <p:spTgt spid="3072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 presetClass="exit" presetSubtype="10" fill="hold" grpId="1" nodeType="afterEffect">
                                  <p:stCondLst>
                                    <p:cond delay="0"/>
                                  </p:stCondLst>
                                  <p:childTnLst>
                                    <p:animEffect transition="out" filter="blinds(horizontal)">
                                      <p:cBhvr>
                                        <p:cTn id="39" dur="500"/>
                                        <p:tgtEl>
                                          <p:spTgt spid="30724"/>
                                        </p:tgtEl>
                                      </p:cBhvr>
                                    </p:animEffect>
                                    <p:set>
                                      <p:cBhvr>
                                        <p:cTn id="40" dur="1" fill="hold">
                                          <p:stCondLst>
                                            <p:cond delay="499"/>
                                          </p:stCondLst>
                                        </p:cTn>
                                        <p:tgtEl>
                                          <p:spTgt spid="3072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nextCondLst>
                <p:cond evt="onClick" delay="0">
                  <p:tgtEl>
                    <p:spTgt spid="30724"/>
                  </p:tgtEl>
                </p:cond>
              </p:nextCondLst>
            </p:seq>
            <p:seq concurrent="1" nextAc="seek">
              <p:cTn id="41" restart="whenNotActive" fill="hold" evtFilter="cancelBubble" nodeType="interactiveSeq">
                <p:stCondLst>
                  <p:cond evt="onClick" delay="0">
                    <p:tgtEl>
                      <p:spTgt spid="30726"/>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3" presetClass="exit" presetSubtype="10" fill="hold" grpId="1" nodeType="afterEffect">
                                  <p:stCondLst>
                                    <p:cond delay="0"/>
                                  </p:stCondLst>
                                  <p:childTnLst>
                                    <p:animEffect transition="out" filter="blinds(horizontal)">
                                      <p:cBhvr>
                                        <p:cTn id="45" dur="500"/>
                                        <p:tgtEl>
                                          <p:spTgt spid="30726"/>
                                        </p:tgtEl>
                                      </p:cBhvr>
                                    </p:animEffect>
                                    <p:set>
                                      <p:cBhvr>
                                        <p:cTn id="46" dur="1" fill="hold">
                                          <p:stCondLst>
                                            <p:cond delay="499"/>
                                          </p:stCondLst>
                                        </p:cTn>
                                        <p:tgtEl>
                                          <p:spTgt spid="3072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9" name="push.wav"/>
                                        </p:tgtEl>
                                      </p:cMediaNode>
                                    </p:audio>
                                  </p:subTnLst>
                                </p:cTn>
                              </p:par>
                            </p:childTnLst>
                          </p:cTn>
                        </p:par>
                      </p:childTnLst>
                    </p:cTn>
                  </p:par>
                </p:childTnLst>
              </p:cTn>
              <p:nextCondLst>
                <p:cond evt="onClick" delay="0">
                  <p:tgtEl>
                    <p:spTgt spid="30726"/>
                  </p:tgtEl>
                </p:cond>
              </p:nextCondLst>
            </p:seq>
            <p:seq concurrent="1" nextAc="seek">
              <p:cTn id="47" restart="whenNotActive" fill="hold" evtFilter="cancelBubble" nodeType="interactiveSeq">
                <p:stCondLst>
                  <p:cond evt="onClick" delay="0">
                    <p:tgtEl>
                      <p:spTgt spid="30727"/>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 presetClass="exit" presetSubtype="10" fill="hold" grpId="1" nodeType="afterEffect">
                                  <p:stCondLst>
                                    <p:cond delay="0"/>
                                  </p:stCondLst>
                                  <p:childTnLst>
                                    <p:animEffect transition="out" filter="blinds(horizontal)">
                                      <p:cBhvr>
                                        <p:cTn id="51" dur="500"/>
                                        <p:tgtEl>
                                          <p:spTgt spid="30727"/>
                                        </p:tgtEl>
                                      </p:cBhvr>
                                    </p:animEffect>
                                    <p:set>
                                      <p:cBhvr>
                                        <p:cTn id="52" dur="1" fill="hold">
                                          <p:stCondLst>
                                            <p:cond delay="499"/>
                                          </p:stCondLst>
                                        </p:cTn>
                                        <p:tgtEl>
                                          <p:spTgt spid="307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10" name="arrow.wav"/>
                                        </p:tgtEl>
                                      </p:cMediaNode>
                                    </p:audio>
                                  </p:subTnLst>
                                </p:cTn>
                              </p:par>
                            </p:childTnLst>
                          </p:cTn>
                        </p:par>
                      </p:childTnLst>
                    </p:cTn>
                  </p:par>
                </p:childTnLst>
              </p:cTn>
              <p:nextCondLst>
                <p:cond evt="onClick" delay="0">
                  <p:tgtEl>
                    <p:spTgt spid="30727"/>
                  </p:tgtEl>
                </p:cond>
              </p:nextCondLst>
            </p:seq>
            <p:seq concurrent="1" nextAc="seek">
              <p:cTn id="53" restart="whenNotActive" fill="hold" evtFilter="cancelBubble" nodeType="interactiveSeq">
                <p:stCondLst>
                  <p:cond evt="onClick" delay="0">
                    <p:tgtEl>
                      <p:spTgt spid="30728"/>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 presetClass="exit" presetSubtype="10" fill="hold" grpId="1" nodeType="clickEffect">
                                  <p:stCondLst>
                                    <p:cond delay="0"/>
                                  </p:stCondLst>
                                  <p:childTnLst>
                                    <p:animEffect transition="out" filter="blinds(horizontal)">
                                      <p:cBhvr>
                                        <p:cTn id="57" dur="500"/>
                                        <p:tgtEl>
                                          <p:spTgt spid="30728"/>
                                        </p:tgtEl>
                                      </p:cBhvr>
                                    </p:animEffect>
                                    <p:set>
                                      <p:cBhvr>
                                        <p:cTn id="58" dur="1" fill="hold">
                                          <p:stCondLst>
                                            <p:cond delay="499"/>
                                          </p:stCondLst>
                                        </p:cTn>
                                        <p:tgtEl>
                                          <p:spTgt spid="30728"/>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11" name="bomb.wav"/>
                                        </p:tgtEl>
                                      </p:cMediaNode>
                                    </p:audio>
                                  </p:subTnLst>
                                </p:cTn>
                              </p:par>
                            </p:childTnLst>
                          </p:cTn>
                        </p:par>
                      </p:childTnLst>
                    </p:cTn>
                  </p:par>
                </p:childTnLst>
              </p:cTn>
              <p:nextCondLst>
                <p:cond evt="onClick" delay="0">
                  <p:tgtEl>
                    <p:spTgt spid="30728"/>
                  </p:tgtEl>
                </p:cond>
              </p:nextCondLst>
            </p:seq>
          </p:childTnLst>
        </p:cTn>
      </p:par>
    </p:tnLst>
    <p:bldLst>
      <p:bldP spid="30722" grpId="0" animBg="1"/>
      <p:bldP spid="30722" grpId="1" animBg="1"/>
      <p:bldP spid="30723" grpId="0" animBg="1"/>
      <p:bldP spid="30723" grpId="1" animBg="1"/>
      <p:bldP spid="30724" grpId="0" animBg="1"/>
      <p:bldP spid="30724" grpId="1" animBg="1"/>
      <p:bldP spid="30726" grpId="0" animBg="1"/>
      <p:bldP spid="30726" grpId="1" animBg="1"/>
      <p:bldP spid="30727" grpId="0" animBg="1"/>
      <p:bldP spid="30727" grpId="1" animBg="1"/>
      <p:bldP spid="30728" grpId="0" animBg="1"/>
      <p:bldP spid="3072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3718" y="429480"/>
            <a:ext cx="3887882" cy="461665"/>
          </a:xfrm>
          <a:prstGeom prst="rect">
            <a:avLst/>
          </a:prstGeom>
          <a:noFill/>
        </p:spPr>
        <p:txBody>
          <a:bodyPr wrap="square" rtlCol="0">
            <a:spAutoFit/>
          </a:bodyPr>
          <a:lstStyle/>
          <a:p>
            <a:r>
              <a:rPr lang="en-US" sz="2400" dirty="0" smtClean="0"/>
              <a:t>1. Who </a:t>
            </a:r>
            <a:r>
              <a:rPr lang="en-US" sz="2400" dirty="0"/>
              <a:t>is Nick in Da </a:t>
            </a:r>
            <a:r>
              <a:rPr lang="en-US" sz="2400" dirty="0" err="1"/>
              <a:t>Lat</a:t>
            </a:r>
            <a:r>
              <a:rPr lang="en-US" sz="2400" dirty="0"/>
              <a:t> with?</a:t>
            </a:r>
          </a:p>
        </p:txBody>
      </p:sp>
      <p:sp>
        <p:nvSpPr>
          <p:cNvPr id="3" name="TextBox 2">
            <a:extLst>
              <a:ext uri="{FF2B5EF4-FFF2-40B4-BE49-F238E27FC236}">
                <a16:creationId xmlns="" xmlns:a16="http://schemas.microsoft.com/office/drawing/2014/main" id="{0A367E45-2B76-4DEC-8EAE-2B23F3982EA8}"/>
              </a:ext>
            </a:extLst>
          </p:cNvPr>
          <p:cNvSpPr txBox="1"/>
          <p:nvPr/>
        </p:nvSpPr>
        <p:spPr>
          <a:xfrm>
            <a:off x="727702" y="1039246"/>
            <a:ext cx="5502410" cy="461665"/>
          </a:xfrm>
          <a:prstGeom prst="rect">
            <a:avLst/>
          </a:prstGeom>
          <a:noFill/>
        </p:spPr>
        <p:txBody>
          <a:bodyPr wrap="square">
            <a:spAutoFit/>
          </a:bodyPr>
          <a:lstStyle/>
          <a:p>
            <a:r>
              <a:rPr lang="en-US" sz="2400" b="1" i="0" dirty="0" smtClean="0">
                <a:solidFill>
                  <a:srgbClr val="FF0000"/>
                </a:solidFill>
                <a:effectLst/>
                <a:sym typeface="Wingdings" pitchFamily="2" charset="2"/>
              </a:rPr>
              <a:t></a:t>
            </a:r>
            <a:r>
              <a:rPr lang="en-US" sz="2400" b="1" i="0" dirty="0" smtClean="0">
                <a:solidFill>
                  <a:srgbClr val="FF0000"/>
                </a:solidFill>
                <a:effectLst/>
              </a:rPr>
              <a:t>He's </a:t>
            </a:r>
            <a:r>
              <a:rPr lang="en-US" sz="2400" b="1" i="0" dirty="0">
                <a:solidFill>
                  <a:srgbClr val="FF0000"/>
                </a:solidFill>
                <a:effectLst/>
              </a:rPr>
              <a:t>in Da Lat with his parents.</a:t>
            </a:r>
            <a:endParaRPr lang="en-US" sz="2400" b="1" dirty="0">
              <a:solidFill>
                <a:srgbClr val="FF0000"/>
              </a:solidFill>
            </a:endParaRPr>
          </a:p>
        </p:txBody>
      </p:sp>
      <p:sp>
        <p:nvSpPr>
          <p:cNvPr id="4" name="Action Button: Home 3">
            <a:hlinkClick r:id="rId2" action="ppaction://hlinksldjump" highlightClick="1"/>
          </p:cNvPr>
          <p:cNvSpPr/>
          <p:nvPr/>
        </p:nvSpPr>
        <p:spPr>
          <a:xfrm>
            <a:off x="7876032" y="5925312"/>
            <a:ext cx="987552" cy="7559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424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678" y="485532"/>
            <a:ext cx="6316682" cy="461665"/>
          </a:xfrm>
          <a:prstGeom prst="rect">
            <a:avLst/>
          </a:prstGeom>
          <a:noFill/>
        </p:spPr>
        <p:txBody>
          <a:bodyPr wrap="square" rtlCol="0">
            <a:spAutoFit/>
          </a:bodyPr>
          <a:lstStyle/>
          <a:p>
            <a:r>
              <a:rPr lang="en-US" sz="2400" dirty="0" smtClean="0"/>
              <a:t>2. How </a:t>
            </a:r>
            <a:r>
              <a:rPr lang="en-US" sz="2400" dirty="0"/>
              <a:t>many rooms are there in the hotel?</a:t>
            </a:r>
          </a:p>
        </p:txBody>
      </p:sp>
      <p:sp>
        <p:nvSpPr>
          <p:cNvPr id="3" name="TextBox 2">
            <a:extLst>
              <a:ext uri="{FF2B5EF4-FFF2-40B4-BE49-F238E27FC236}">
                <a16:creationId xmlns="" xmlns:a16="http://schemas.microsoft.com/office/drawing/2014/main" id="{8E913F77-F4EA-4C2C-BECF-CC87B43F8379}"/>
              </a:ext>
            </a:extLst>
          </p:cNvPr>
          <p:cNvSpPr txBox="1"/>
          <p:nvPr/>
        </p:nvSpPr>
        <p:spPr>
          <a:xfrm>
            <a:off x="754678" y="977622"/>
            <a:ext cx="4378154" cy="461665"/>
          </a:xfrm>
          <a:prstGeom prst="rect">
            <a:avLst/>
          </a:prstGeom>
          <a:noFill/>
        </p:spPr>
        <p:txBody>
          <a:bodyPr wrap="square">
            <a:spAutoFit/>
          </a:bodyPr>
          <a:lstStyle/>
          <a:p>
            <a:r>
              <a:rPr lang="en-US" sz="2400" b="1" i="0" dirty="0" smtClean="0">
                <a:solidFill>
                  <a:srgbClr val="FF0000"/>
                </a:solidFill>
                <a:effectLst/>
                <a:sym typeface="Wingdings" pitchFamily="2" charset="2"/>
              </a:rPr>
              <a:t></a:t>
            </a:r>
            <a:r>
              <a:rPr lang="en-US" sz="2400" b="1" i="0" dirty="0" smtClean="0">
                <a:solidFill>
                  <a:srgbClr val="FF0000"/>
                </a:solidFill>
                <a:effectLst/>
              </a:rPr>
              <a:t>There </a:t>
            </a:r>
            <a:r>
              <a:rPr lang="en-US" sz="2400" b="1" i="0" dirty="0">
                <a:solidFill>
                  <a:srgbClr val="FF0000"/>
                </a:solidFill>
                <a:effectLst/>
              </a:rPr>
              <a:t>are ten rooms.</a:t>
            </a:r>
            <a:endParaRPr lang="en-US" sz="2400" b="1" dirty="0">
              <a:solidFill>
                <a:srgbClr val="FF0000"/>
              </a:solidFill>
            </a:endParaRPr>
          </a:p>
        </p:txBody>
      </p:sp>
      <p:sp>
        <p:nvSpPr>
          <p:cNvPr id="4" name="Action Button: Home 3">
            <a:hlinkClick r:id="rId2" action="ppaction://hlinksldjump" highlightClick="1"/>
          </p:cNvPr>
          <p:cNvSpPr/>
          <p:nvPr/>
        </p:nvSpPr>
        <p:spPr>
          <a:xfrm>
            <a:off x="7876032" y="5925312"/>
            <a:ext cx="987552" cy="7559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00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646" y="310770"/>
            <a:ext cx="6389834" cy="461665"/>
          </a:xfrm>
          <a:prstGeom prst="rect">
            <a:avLst/>
          </a:prstGeom>
          <a:noFill/>
        </p:spPr>
        <p:txBody>
          <a:bodyPr wrap="square" rtlCol="0">
            <a:spAutoFit/>
          </a:bodyPr>
          <a:lstStyle/>
          <a:p>
            <a:r>
              <a:rPr lang="en-US" sz="2400" dirty="0" smtClean="0"/>
              <a:t>3. Why </a:t>
            </a:r>
            <a:r>
              <a:rPr lang="en-US" sz="2400" dirty="0"/>
              <a:t>is the room called the Tiger Room?</a:t>
            </a:r>
          </a:p>
        </p:txBody>
      </p:sp>
      <p:sp>
        <p:nvSpPr>
          <p:cNvPr id="3" name="TextBox 2">
            <a:extLst>
              <a:ext uri="{FF2B5EF4-FFF2-40B4-BE49-F238E27FC236}">
                <a16:creationId xmlns="" xmlns:a16="http://schemas.microsoft.com/office/drawing/2014/main" id="{C3F270E2-D788-4969-A2EE-8D115CBCBF9B}"/>
              </a:ext>
            </a:extLst>
          </p:cNvPr>
          <p:cNvSpPr txBox="1"/>
          <p:nvPr/>
        </p:nvSpPr>
        <p:spPr>
          <a:xfrm>
            <a:off x="498646" y="839119"/>
            <a:ext cx="6011882" cy="461665"/>
          </a:xfrm>
          <a:prstGeom prst="rect">
            <a:avLst/>
          </a:prstGeom>
          <a:noFill/>
        </p:spPr>
        <p:txBody>
          <a:bodyPr wrap="square">
            <a:spAutoFit/>
          </a:bodyPr>
          <a:lstStyle/>
          <a:p>
            <a:r>
              <a:rPr lang="en-US" sz="2400" b="1" i="0" dirty="0" smtClean="0">
                <a:solidFill>
                  <a:srgbClr val="FF0000"/>
                </a:solidFill>
                <a:effectLst/>
                <a:sym typeface="Wingdings" pitchFamily="2" charset="2"/>
              </a:rPr>
              <a:t></a:t>
            </a:r>
            <a:r>
              <a:rPr lang="en-US" sz="2400" b="1" i="0" dirty="0" smtClean="0">
                <a:solidFill>
                  <a:srgbClr val="FF0000"/>
                </a:solidFill>
                <a:effectLst/>
              </a:rPr>
              <a:t>Because </a:t>
            </a:r>
            <a:r>
              <a:rPr lang="en-US" sz="2400" b="1" i="0" dirty="0">
                <a:solidFill>
                  <a:srgbClr val="FF0000"/>
                </a:solidFill>
                <a:effectLst/>
              </a:rPr>
              <a:t>there's a big tiger on the wall.</a:t>
            </a:r>
            <a:endParaRPr lang="en-US" sz="2400" b="1" dirty="0">
              <a:solidFill>
                <a:srgbClr val="FF0000"/>
              </a:solidFill>
            </a:endParaRPr>
          </a:p>
        </p:txBody>
      </p:sp>
      <p:sp>
        <p:nvSpPr>
          <p:cNvPr id="4" name="Action Button: Home 3">
            <a:hlinkClick r:id="rId2" action="ppaction://hlinksldjump" highlightClick="1"/>
          </p:cNvPr>
          <p:cNvSpPr/>
          <p:nvPr/>
        </p:nvSpPr>
        <p:spPr>
          <a:xfrm>
            <a:off x="7876032" y="5925312"/>
            <a:ext cx="987552" cy="7559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48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0607" y="395446"/>
            <a:ext cx="3047373" cy="461665"/>
          </a:xfrm>
          <a:prstGeom prst="rect">
            <a:avLst/>
          </a:prstGeom>
          <a:noFill/>
        </p:spPr>
        <p:txBody>
          <a:bodyPr wrap="square" rtlCol="0">
            <a:spAutoFit/>
          </a:bodyPr>
          <a:lstStyle/>
          <a:p>
            <a:r>
              <a:rPr lang="en-US" sz="2400" dirty="0" smtClean="0"/>
              <a:t>4. Where </a:t>
            </a:r>
            <a:r>
              <a:rPr lang="en-US" sz="2400" dirty="0"/>
              <a:t>is Nick’s bag?</a:t>
            </a:r>
          </a:p>
        </p:txBody>
      </p:sp>
      <p:sp>
        <p:nvSpPr>
          <p:cNvPr id="3" name="TextBox 2">
            <a:extLst>
              <a:ext uri="{FF2B5EF4-FFF2-40B4-BE49-F238E27FC236}">
                <a16:creationId xmlns="" xmlns:a16="http://schemas.microsoft.com/office/drawing/2014/main" id="{8288DC3B-0903-4959-9DCA-7A613EF7C03E}"/>
              </a:ext>
            </a:extLst>
          </p:cNvPr>
          <p:cNvSpPr txBox="1"/>
          <p:nvPr/>
        </p:nvSpPr>
        <p:spPr>
          <a:xfrm>
            <a:off x="730606" y="865764"/>
            <a:ext cx="3792625" cy="461665"/>
          </a:xfrm>
          <a:prstGeom prst="rect">
            <a:avLst/>
          </a:prstGeom>
          <a:noFill/>
        </p:spPr>
        <p:txBody>
          <a:bodyPr wrap="square">
            <a:spAutoFit/>
          </a:bodyPr>
          <a:lstStyle/>
          <a:p>
            <a:r>
              <a:rPr lang="en-US" sz="2400" b="1" i="0" dirty="0" smtClean="0">
                <a:solidFill>
                  <a:srgbClr val="FF0000"/>
                </a:solidFill>
                <a:effectLst/>
                <a:sym typeface="Wingdings" pitchFamily="2" charset="2"/>
              </a:rPr>
              <a:t> </a:t>
            </a:r>
            <a:r>
              <a:rPr lang="en-US" sz="2400" b="1" i="0" dirty="0" smtClean="0">
                <a:solidFill>
                  <a:srgbClr val="FF0000"/>
                </a:solidFill>
                <a:effectLst/>
              </a:rPr>
              <a:t>It's </a:t>
            </a:r>
            <a:r>
              <a:rPr lang="en-US" sz="2400" b="1" i="0" dirty="0">
                <a:solidFill>
                  <a:srgbClr val="FF0000"/>
                </a:solidFill>
                <a:effectLst/>
              </a:rPr>
              <a:t>under the bed.</a:t>
            </a:r>
            <a:endParaRPr lang="en-US" sz="2400" b="1" dirty="0">
              <a:solidFill>
                <a:srgbClr val="FF0000"/>
              </a:solidFill>
            </a:endParaRPr>
          </a:p>
        </p:txBody>
      </p:sp>
      <p:sp>
        <p:nvSpPr>
          <p:cNvPr id="4" name="Action Button: Home 3">
            <a:hlinkClick r:id="rId2" action="ppaction://hlinksldjump" highlightClick="1"/>
          </p:cNvPr>
          <p:cNvSpPr/>
          <p:nvPr/>
        </p:nvSpPr>
        <p:spPr>
          <a:xfrm>
            <a:off x="7876032" y="5925312"/>
            <a:ext cx="987552" cy="7559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210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4" y="2842839"/>
            <a:ext cx="8892967" cy="3327690"/>
          </a:xfrm>
          <a:prstGeom prst="rect">
            <a:avLst/>
          </a:prstGeom>
        </p:spPr>
      </p:pic>
      <p:sp>
        <p:nvSpPr>
          <p:cNvPr id="7" name="Rounded Rectangle 6"/>
          <p:cNvSpPr/>
          <p:nvPr/>
        </p:nvSpPr>
        <p:spPr>
          <a:xfrm>
            <a:off x="2923658" y="1402397"/>
            <a:ext cx="3100737" cy="578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VnArabia" pitchFamily="34" charset="0"/>
              </a:rPr>
              <a:t>LESSON 5</a:t>
            </a:r>
            <a:endParaRPr lang="en-GB" sz="4000" b="1" dirty="0">
              <a:solidFill>
                <a:srgbClr val="FF0000"/>
              </a:solidFill>
              <a:latin typeface=".VnArabia" pitchFamily="34" charset="0"/>
            </a:endParaRPr>
          </a:p>
        </p:txBody>
      </p:sp>
      <p:sp>
        <p:nvSpPr>
          <p:cNvPr id="8" name="Rounded Rectangle 7"/>
          <p:cNvSpPr/>
          <p:nvPr/>
        </p:nvSpPr>
        <p:spPr>
          <a:xfrm>
            <a:off x="248193" y="13061"/>
            <a:ext cx="8451669" cy="1058092"/>
          </a:xfrm>
          <a:prstGeom prst="roundRect">
            <a:avLst/>
          </a:prstGeom>
          <a:solidFill>
            <a:srgbClr val="0FB7BD"/>
          </a:solidFill>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smtClean="0">
                <a:solidFill>
                  <a:srgbClr val="FF0000"/>
                </a:solidFill>
              </a:rPr>
              <a:t>UNIT 2: MY HOUSE</a:t>
            </a:r>
            <a:endParaRPr lang="en-GB" sz="4000" b="1" dirty="0">
              <a:solidFill>
                <a:srgbClr val="FF0000"/>
              </a:solidFill>
            </a:endParaRPr>
          </a:p>
        </p:txBody>
      </p:sp>
      <p:pic>
        <p:nvPicPr>
          <p:cNvPr id="2" name="Picture 1"/>
          <p:cNvPicPr>
            <a:picLocks noChangeAspect="1"/>
          </p:cNvPicPr>
          <p:nvPr/>
        </p:nvPicPr>
        <p:blipFill>
          <a:blip r:embed="rId3"/>
          <a:stretch>
            <a:fillRect/>
          </a:stretch>
        </p:blipFill>
        <p:spPr>
          <a:xfrm>
            <a:off x="125516" y="1981200"/>
            <a:ext cx="8892967" cy="4679636"/>
          </a:xfrm>
          <a:prstGeom prst="rect">
            <a:avLst/>
          </a:prstGeom>
        </p:spPr>
      </p:pic>
    </p:spTree>
    <p:extLst>
      <p:ext uri="{BB962C8B-B14F-4D97-AF65-F5344CB8AC3E}">
        <p14:creationId xmlns:p14="http://schemas.microsoft.com/office/powerpoint/2010/main" val="140884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109" y="2276872"/>
            <a:ext cx="4591813" cy="396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31640" y="626925"/>
            <a:ext cx="6768752" cy="1433923"/>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NUMBER!</a:t>
            </a:r>
            <a:endParaRPr lang="en-US" sz="6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Action Button: Home 4">
            <a:hlinkClick r:id="rId4" action="ppaction://hlinksldjump" highlightClick="1"/>
          </p:cNvPr>
          <p:cNvSpPr/>
          <p:nvPr/>
        </p:nvSpPr>
        <p:spPr>
          <a:xfrm>
            <a:off x="7876032" y="5925312"/>
            <a:ext cx="987552" cy="7559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064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109" y="2276872"/>
            <a:ext cx="4591813" cy="396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31640" y="626925"/>
            <a:ext cx="6768752" cy="1433923"/>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NUMBER!</a:t>
            </a:r>
            <a:endParaRPr lang="en-US" sz="6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Action Button: Home 4">
            <a:hlinkClick r:id="rId4" action="ppaction://hlinksldjump" highlightClick="1"/>
          </p:cNvPr>
          <p:cNvSpPr/>
          <p:nvPr/>
        </p:nvSpPr>
        <p:spPr>
          <a:xfrm>
            <a:off x="7876032" y="5925312"/>
            <a:ext cx="987552" cy="7559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064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1001200" y="217099"/>
            <a:ext cx="7280473" cy="492443"/>
          </a:xfrm>
          <a:prstGeom prst="rect">
            <a:avLst/>
          </a:prstGeom>
          <a:noFill/>
        </p:spPr>
        <p:txBody>
          <a:bodyPr wrap="square" rtlCol="0">
            <a:spAutoFit/>
          </a:bodyPr>
          <a:lstStyle/>
          <a:p>
            <a:pPr algn="just"/>
            <a:r>
              <a:rPr lang="en-US" sz="2600" b="1" spc="-50" dirty="0">
                <a:effectLst>
                  <a:glow rad="88900">
                    <a:schemeClr val="bg1"/>
                  </a:glow>
                </a:effectLst>
                <a:latin typeface="Arial" panose="020B0604020202020204" pitchFamily="34" charset="0"/>
                <a:cs typeface="Arial" panose="020B0604020202020204" pitchFamily="34" charset="0"/>
              </a:rPr>
              <a:t>Read the text again and answer the questions.</a:t>
            </a:r>
          </a:p>
        </p:txBody>
      </p:sp>
      <p:sp>
        <p:nvSpPr>
          <p:cNvPr id="28" name="TextBox 27"/>
          <p:cNvSpPr txBox="1"/>
          <p:nvPr/>
        </p:nvSpPr>
        <p:spPr>
          <a:xfrm>
            <a:off x="1779464" y="1444845"/>
            <a:ext cx="474830" cy="461665"/>
          </a:xfrm>
          <a:prstGeom prst="rect">
            <a:avLst/>
          </a:prstGeom>
          <a:noFill/>
        </p:spPr>
        <p:txBody>
          <a:bodyPr wrap="square" rtlCol="0">
            <a:spAutoFit/>
          </a:bodyPr>
          <a:lstStyle/>
          <a:p>
            <a:r>
              <a:rPr lang="en-US" sz="2400" b="1">
                <a:solidFill>
                  <a:srgbClr val="0070C0"/>
                </a:solidFill>
              </a:rPr>
              <a:t>1.</a:t>
            </a:r>
          </a:p>
        </p:txBody>
      </p:sp>
      <p:sp>
        <p:nvSpPr>
          <p:cNvPr id="29" name="TextBox 28"/>
          <p:cNvSpPr txBox="1"/>
          <p:nvPr/>
        </p:nvSpPr>
        <p:spPr>
          <a:xfrm>
            <a:off x="2254294" y="1392648"/>
            <a:ext cx="3887882" cy="461665"/>
          </a:xfrm>
          <a:prstGeom prst="rect">
            <a:avLst/>
          </a:prstGeom>
          <a:noFill/>
        </p:spPr>
        <p:txBody>
          <a:bodyPr wrap="square" rtlCol="0">
            <a:spAutoFit/>
          </a:bodyPr>
          <a:lstStyle/>
          <a:p>
            <a:r>
              <a:rPr lang="en-US" sz="2400"/>
              <a:t>Who is Nick in Da Lat with?</a:t>
            </a:r>
            <a:endParaRPr lang="en-US" sz="2400" dirty="0"/>
          </a:p>
        </p:txBody>
      </p:sp>
      <p:sp>
        <p:nvSpPr>
          <p:cNvPr id="30" name="TextBox 29"/>
          <p:cNvSpPr txBox="1"/>
          <p:nvPr/>
        </p:nvSpPr>
        <p:spPr>
          <a:xfrm>
            <a:off x="1779464" y="2564213"/>
            <a:ext cx="474830" cy="461665"/>
          </a:xfrm>
          <a:prstGeom prst="rect">
            <a:avLst/>
          </a:prstGeom>
          <a:noFill/>
        </p:spPr>
        <p:txBody>
          <a:bodyPr wrap="square" rtlCol="0">
            <a:spAutoFit/>
          </a:bodyPr>
          <a:lstStyle/>
          <a:p>
            <a:r>
              <a:rPr lang="en-US" sz="2400" b="1">
                <a:solidFill>
                  <a:srgbClr val="0070C0"/>
                </a:solidFill>
              </a:rPr>
              <a:t>2.</a:t>
            </a:r>
          </a:p>
        </p:txBody>
      </p:sp>
      <p:sp>
        <p:nvSpPr>
          <p:cNvPr id="31" name="TextBox 30"/>
          <p:cNvSpPr txBox="1"/>
          <p:nvPr/>
        </p:nvSpPr>
        <p:spPr>
          <a:xfrm>
            <a:off x="2254294" y="2533788"/>
            <a:ext cx="5337991" cy="461665"/>
          </a:xfrm>
          <a:prstGeom prst="rect">
            <a:avLst/>
          </a:prstGeom>
          <a:noFill/>
        </p:spPr>
        <p:txBody>
          <a:bodyPr wrap="square" rtlCol="0">
            <a:spAutoFit/>
          </a:bodyPr>
          <a:lstStyle/>
          <a:p>
            <a:r>
              <a:rPr lang="en-US" sz="2400" dirty="0"/>
              <a:t>How many rooms are there in the hotel?</a:t>
            </a:r>
          </a:p>
        </p:txBody>
      </p:sp>
      <p:sp>
        <p:nvSpPr>
          <p:cNvPr id="32" name="TextBox 31"/>
          <p:cNvSpPr txBox="1"/>
          <p:nvPr/>
        </p:nvSpPr>
        <p:spPr>
          <a:xfrm>
            <a:off x="1779464" y="3720991"/>
            <a:ext cx="474830" cy="461665"/>
          </a:xfrm>
          <a:prstGeom prst="rect">
            <a:avLst/>
          </a:prstGeom>
          <a:noFill/>
        </p:spPr>
        <p:txBody>
          <a:bodyPr wrap="square" rtlCol="0">
            <a:spAutoFit/>
          </a:bodyPr>
          <a:lstStyle/>
          <a:p>
            <a:r>
              <a:rPr lang="en-US" sz="2400" b="1">
                <a:solidFill>
                  <a:srgbClr val="0070C0"/>
                </a:solidFill>
              </a:rPr>
              <a:t>3.</a:t>
            </a:r>
          </a:p>
        </p:txBody>
      </p:sp>
      <p:sp>
        <p:nvSpPr>
          <p:cNvPr id="33" name="TextBox 32"/>
          <p:cNvSpPr txBox="1"/>
          <p:nvPr/>
        </p:nvSpPr>
        <p:spPr>
          <a:xfrm>
            <a:off x="2254294" y="3712338"/>
            <a:ext cx="5337991" cy="461665"/>
          </a:xfrm>
          <a:prstGeom prst="rect">
            <a:avLst/>
          </a:prstGeom>
          <a:noFill/>
        </p:spPr>
        <p:txBody>
          <a:bodyPr wrap="square" rtlCol="0">
            <a:spAutoFit/>
          </a:bodyPr>
          <a:lstStyle/>
          <a:p>
            <a:r>
              <a:rPr lang="en-US" sz="2400" dirty="0"/>
              <a:t>Why is the room called the Tiger Room?</a:t>
            </a:r>
          </a:p>
        </p:txBody>
      </p:sp>
      <p:sp>
        <p:nvSpPr>
          <p:cNvPr id="34" name="TextBox 33"/>
          <p:cNvSpPr txBox="1"/>
          <p:nvPr/>
        </p:nvSpPr>
        <p:spPr>
          <a:xfrm>
            <a:off x="1779464" y="4939523"/>
            <a:ext cx="474830" cy="461665"/>
          </a:xfrm>
          <a:prstGeom prst="rect">
            <a:avLst/>
          </a:prstGeom>
          <a:noFill/>
        </p:spPr>
        <p:txBody>
          <a:bodyPr wrap="square" rtlCol="0">
            <a:spAutoFit/>
          </a:bodyPr>
          <a:lstStyle/>
          <a:p>
            <a:r>
              <a:rPr lang="en-US" sz="2400" b="1">
                <a:solidFill>
                  <a:srgbClr val="0070C0"/>
                </a:solidFill>
              </a:rPr>
              <a:t>4.</a:t>
            </a:r>
          </a:p>
        </p:txBody>
      </p:sp>
      <p:sp>
        <p:nvSpPr>
          <p:cNvPr id="35" name="TextBox 34"/>
          <p:cNvSpPr txBox="1"/>
          <p:nvPr/>
        </p:nvSpPr>
        <p:spPr>
          <a:xfrm>
            <a:off x="2254294" y="4930870"/>
            <a:ext cx="3047373" cy="461665"/>
          </a:xfrm>
          <a:prstGeom prst="rect">
            <a:avLst/>
          </a:prstGeom>
          <a:noFill/>
        </p:spPr>
        <p:txBody>
          <a:bodyPr wrap="square" rtlCol="0">
            <a:spAutoFit/>
          </a:bodyPr>
          <a:lstStyle/>
          <a:p>
            <a:r>
              <a:rPr lang="en-US" sz="2400"/>
              <a:t>Where is Nick’s bag?</a:t>
            </a:r>
            <a:endParaRPr lang="en-US" sz="2400" dirty="0"/>
          </a:p>
        </p:txBody>
      </p:sp>
      <p:sp>
        <p:nvSpPr>
          <p:cNvPr id="24" name="TextBox 23">
            <a:extLst>
              <a:ext uri="{FF2B5EF4-FFF2-40B4-BE49-F238E27FC236}">
                <a16:creationId xmlns="" xmlns:a16="http://schemas.microsoft.com/office/drawing/2014/main" id="{0A367E45-2B76-4DEC-8EAE-2B23F3982EA8}"/>
              </a:ext>
            </a:extLst>
          </p:cNvPr>
          <p:cNvSpPr txBox="1"/>
          <p:nvPr/>
        </p:nvSpPr>
        <p:spPr>
          <a:xfrm>
            <a:off x="2254294" y="1941454"/>
            <a:ext cx="4197927" cy="461665"/>
          </a:xfrm>
          <a:prstGeom prst="rect">
            <a:avLst/>
          </a:prstGeom>
          <a:noFill/>
        </p:spPr>
        <p:txBody>
          <a:bodyPr wrap="square">
            <a:spAutoFit/>
          </a:bodyPr>
          <a:lstStyle/>
          <a:p>
            <a:r>
              <a:rPr lang="en-US" sz="2400" b="1" i="0" dirty="0">
                <a:solidFill>
                  <a:srgbClr val="FF0000"/>
                </a:solidFill>
                <a:effectLst/>
              </a:rPr>
              <a:t>He's in Da Lat with his parents.</a:t>
            </a:r>
            <a:endParaRPr lang="en-US" sz="2400" b="1" dirty="0">
              <a:solidFill>
                <a:srgbClr val="FF0000"/>
              </a:solidFill>
            </a:endParaRPr>
          </a:p>
        </p:txBody>
      </p:sp>
      <p:sp>
        <p:nvSpPr>
          <p:cNvPr id="26" name="TextBox 25">
            <a:extLst>
              <a:ext uri="{FF2B5EF4-FFF2-40B4-BE49-F238E27FC236}">
                <a16:creationId xmlns="" xmlns:a16="http://schemas.microsoft.com/office/drawing/2014/main" id="{8E913F77-F4EA-4C2C-BECF-CC87B43F8379}"/>
              </a:ext>
            </a:extLst>
          </p:cNvPr>
          <p:cNvSpPr txBox="1"/>
          <p:nvPr/>
        </p:nvSpPr>
        <p:spPr>
          <a:xfrm>
            <a:off x="2254294" y="3025878"/>
            <a:ext cx="2969491" cy="461665"/>
          </a:xfrm>
          <a:prstGeom prst="rect">
            <a:avLst/>
          </a:prstGeom>
          <a:noFill/>
        </p:spPr>
        <p:txBody>
          <a:bodyPr wrap="square">
            <a:spAutoFit/>
          </a:bodyPr>
          <a:lstStyle/>
          <a:p>
            <a:r>
              <a:rPr lang="en-US" sz="2400" b="1" i="0" dirty="0">
                <a:solidFill>
                  <a:srgbClr val="FF0000"/>
                </a:solidFill>
                <a:effectLst/>
              </a:rPr>
              <a:t>There are ten rooms.</a:t>
            </a:r>
            <a:endParaRPr lang="en-US" sz="2400" b="1" dirty="0">
              <a:solidFill>
                <a:srgbClr val="FF0000"/>
              </a:solidFill>
            </a:endParaRPr>
          </a:p>
        </p:txBody>
      </p:sp>
      <p:sp>
        <p:nvSpPr>
          <p:cNvPr id="46" name="TextBox 45">
            <a:extLst>
              <a:ext uri="{FF2B5EF4-FFF2-40B4-BE49-F238E27FC236}">
                <a16:creationId xmlns="" xmlns:a16="http://schemas.microsoft.com/office/drawing/2014/main" id="{C3F270E2-D788-4969-A2EE-8D115CBCBF9B}"/>
              </a:ext>
            </a:extLst>
          </p:cNvPr>
          <p:cNvSpPr txBox="1"/>
          <p:nvPr/>
        </p:nvSpPr>
        <p:spPr>
          <a:xfrm>
            <a:off x="2254294" y="4240687"/>
            <a:ext cx="5560778" cy="461665"/>
          </a:xfrm>
          <a:prstGeom prst="rect">
            <a:avLst/>
          </a:prstGeom>
          <a:noFill/>
        </p:spPr>
        <p:txBody>
          <a:bodyPr wrap="square">
            <a:spAutoFit/>
          </a:bodyPr>
          <a:lstStyle/>
          <a:p>
            <a:r>
              <a:rPr lang="en-US" sz="2400" b="1" i="0" dirty="0">
                <a:solidFill>
                  <a:srgbClr val="FF0000"/>
                </a:solidFill>
                <a:effectLst/>
              </a:rPr>
              <a:t>Because there's a big tiger on the wall.</a:t>
            </a:r>
            <a:endParaRPr lang="en-US" sz="2400" b="1" dirty="0">
              <a:solidFill>
                <a:srgbClr val="FF0000"/>
              </a:solidFill>
            </a:endParaRPr>
          </a:p>
        </p:txBody>
      </p:sp>
      <p:sp>
        <p:nvSpPr>
          <p:cNvPr id="47" name="TextBox 46">
            <a:extLst>
              <a:ext uri="{FF2B5EF4-FFF2-40B4-BE49-F238E27FC236}">
                <a16:creationId xmlns="" xmlns:a16="http://schemas.microsoft.com/office/drawing/2014/main" id="{8288DC3B-0903-4959-9DCA-7A613EF7C03E}"/>
              </a:ext>
            </a:extLst>
          </p:cNvPr>
          <p:cNvSpPr txBox="1"/>
          <p:nvPr/>
        </p:nvSpPr>
        <p:spPr>
          <a:xfrm>
            <a:off x="2254294" y="5401188"/>
            <a:ext cx="2600036" cy="461665"/>
          </a:xfrm>
          <a:prstGeom prst="rect">
            <a:avLst/>
          </a:prstGeom>
          <a:noFill/>
        </p:spPr>
        <p:txBody>
          <a:bodyPr wrap="square">
            <a:spAutoFit/>
          </a:bodyPr>
          <a:lstStyle/>
          <a:p>
            <a:r>
              <a:rPr lang="en-US" sz="2400" b="1" i="0" dirty="0">
                <a:solidFill>
                  <a:srgbClr val="FF0000"/>
                </a:solidFill>
                <a:effectLst/>
              </a:rPr>
              <a:t>It's under the bed.</a:t>
            </a:r>
            <a:endParaRPr lang="en-US" sz="2400" b="1" dirty="0">
              <a:solidFill>
                <a:srgbClr val="FF0000"/>
              </a:solidFill>
            </a:endParaRPr>
          </a:p>
        </p:txBody>
      </p:sp>
    </p:spTree>
    <p:extLst>
      <p:ext uri="{BB962C8B-B14F-4D97-AF65-F5344CB8AC3E}">
        <p14:creationId xmlns:p14="http://schemas.microsoft.com/office/powerpoint/2010/main" val="407724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randombar(horizont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randombar(horizontal)">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46"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7086" y="87086"/>
            <a:ext cx="8227858" cy="5399314"/>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76"/>
          <a:stretch/>
        </p:blipFill>
        <p:spPr>
          <a:xfrm>
            <a:off x="272144" y="50510"/>
            <a:ext cx="7892143" cy="732640"/>
          </a:xfrm>
          <a:prstGeom prst="rect">
            <a:avLst/>
          </a:prstGeom>
        </p:spPr>
        <p:style>
          <a:lnRef idx="3">
            <a:schemeClr val="lt1"/>
          </a:lnRef>
          <a:fillRef idx="1">
            <a:schemeClr val="accent6"/>
          </a:fillRef>
          <a:effectRef idx="1">
            <a:schemeClr val="accent6"/>
          </a:effectRef>
          <a:fontRef idx="minor">
            <a:schemeClr val="lt1"/>
          </a:fontRef>
        </p:style>
      </p:pic>
      <p:cxnSp>
        <p:nvCxnSpPr>
          <p:cNvPr id="5" name="Straight Connector 4"/>
          <p:cNvCxnSpPr/>
          <p:nvPr/>
        </p:nvCxnSpPr>
        <p:spPr>
          <a:xfrm>
            <a:off x="272144" y="105591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72144" y="1447799"/>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272144" y="710868"/>
            <a:ext cx="6662057" cy="400110"/>
          </a:xfrm>
          <a:prstGeom prst="rect">
            <a:avLst/>
          </a:prstGeom>
          <a:noFill/>
        </p:spPr>
        <p:txBody>
          <a:bodyPr wrap="square" rtlCol="0">
            <a:spAutoFit/>
          </a:bodyPr>
          <a:lstStyle/>
          <a:p>
            <a:r>
              <a:rPr lang="en-US" sz="2000"/>
              <a:t>To: phong@webmail.com; mi@webmail.com</a:t>
            </a:r>
          </a:p>
        </p:txBody>
      </p:sp>
      <p:sp>
        <p:nvSpPr>
          <p:cNvPr id="9" name="TextBox 8"/>
          <p:cNvSpPr txBox="1"/>
          <p:nvPr/>
        </p:nvSpPr>
        <p:spPr>
          <a:xfrm>
            <a:off x="272144" y="1099456"/>
            <a:ext cx="6662057" cy="400110"/>
          </a:xfrm>
          <a:prstGeom prst="rect">
            <a:avLst/>
          </a:prstGeom>
          <a:noFill/>
        </p:spPr>
        <p:txBody>
          <a:bodyPr wrap="square" rtlCol="0">
            <a:spAutoFit/>
          </a:bodyPr>
          <a:lstStyle/>
          <a:p>
            <a:r>
              <a:rPr lang="en-US" sz="2000" dirty="0"/>
              <a:t>Subject: </a:t>
            </a:r>
            <a:r>
              <a:rPr lang="en-US" sz="2000" b="1" dirty="0">
                <a:solidFill>
                  <a:srgbClr val="FF0000"/>
                </a:solidFill>
              </a:rPr>
              <a:t>A room at the Crazy House Hotel</a:t>
            </a:r>
          </a:p>
        </p:txBody>
      </p:sp>
      <p:sp>
        <p:nvSpPr>
          <p:cNvPr id="10" name="TextBox 9"/>
          <p:cNvSpPr txBox="1"/>
          <p:nvPr/>
        </p:nvSpPr>
        <p:spPr>
          <a:xfrm>
            <a:off x="272144" y="1480449"/>
            <a:ext cx="7315200" cy="4093428"/>
          </a:xfrm>
          <a:prstGeom prst="rect">
            <a:avLst/>
          </a:prstGeom>
          <a:noFill/>
        </p:spPr>
        <p:txBody>
          <a:bodyPr wrap="square" rtlCol="0">
            <a:spAutoFit/>
          </a:bodyPr>
          <a:lstStyle/>
          <a:p>
            <a:pPr algn="just"/>
            <a:r>
              <a:rPr lang="en-US" sz="2000" dirty="0">
                <a:latin typeface="Times New Roman" pitchFamily="18" charset="0"/>
                <a:cs typeface="Times New Roman" pitchFamily="18" charset="0"/>
              </a:rPr>
              <a:t>Hi </a:t>
            </a:r>
            <a:r>
              <a:rPr lang="en-US" sz="2000" dirty="0" err="1">
                <a:latin typeface="Times New Roman" pitchFamily="18" charset="0"/>
                <a:cs typeface="Times New Roman" pitchFamily="18" charset="0"/>
              </a:rPr>
              <a:t>Phong</a:t>
            </a:r>
            <a:r>
              <a:rPr lang="en-US" sz="2000" dirty="0">
                <a:latin typeface="Times New Roman" pitchFamily="18" charset="0"/>
                <a:cs typeface="Times New Roman" pitchFamily="18" charset="0"/>
              </a:rPr>
              <a:t> and </a:t>
            </a:r>
            <a:r>
              <a:rPr lang="en-US" sz="2000" dirty="0" err="1">
                <a:latin typeface="Times New Roman" pitchFamily="18" charset="0"/>
                <a:cs typeface="Times New Roman" pitchFamily="18" charset="0"/>
              </a:rPr>
              <a:t>Mi</a:t>
            </a:r>
            <a:r>
              <a:rPr lang="en-US" sz="2000" dirty="0">
                <a:latin typeface="Times New Roman" pitchFamily="18" charset="0"/>
                <a:cs typeface="Times New Roman" pitchFamily="18" charset="0"/>
              </a:rPr>
              <a:t>,</a:t>
            </a:r>
          </a:p>
          <a:p>
            <a:pPr algn="just"/>
            <a:r>
              <a:rPr lang="en-US" sz="2000" dirty="0">
                <a:latin typeface="Times New Roman" pitchFamily="18" charset="0"/>
                <a:cs typeface="Times New Roman" pitchFamily="18" charset="0"/>
              </a:rPr>
              <a:t>How are you? I’m in Da </a:t>
            </a:r>
            <a:r>
              <a:rPr lang="en-US" sz="2000" dirty="0" err="1">
                <a:latin typeface="Times New Roman" pitchFamily="18" charset="0"/>
                <a:cs typeface="Times New Roman" pitchFamily="18" charset="0"/>
              </a:rPr>
              <a:t>Lat</a:t>
            </a:r>
            <a:r>
              <a:rPr lang="en-US" sz="2000" dirty="0">
                <a:latin typeface="Times New Roman" pitchFamily="18" charset="0"/>
                <a:cs typeface="Times New Roman" pitchFamily="18" charset="0"/>
              </a:rPr>
              <a:t> with my parents. We’re staying at the Crazy House Hotel. Wow! It really is crazy. There are ten rooms in the hotel. </a:t>
            </a:r>
          </a:p>
          <a:p>
            <a:pPr algn="just"/>
            <a:r>
              <a:rPr lang="en-US" sz="2000" dirty="0">
                <a:latin typeface="Times New Roman" pitchFamily="18" charset="0"/>
                <a:cs typeface="Times New Roman" pitchFamily="18" charset="0"/>
              </a:rPr>
              <a:t>There’s a Kangaroo Room, an Eagle Room, and even an Ant Room. I’m staying in the Tiger Room. It’s called  the Tiger Room because there’s a big tiger on the wall.</a:t>
            </a:r>
          </a:p>
          <a:p>
            <a:pPr algn="just"/>
            <a:r>
              <a:rPr lang="en-US" sz="2000" dirty="0">
                <a:latin typeface="Times New Roman" pitchFamily="18" charset="0"/>
                <a:cs typeface="Times New Roman" pitchFamily="18" charset="0"/>
              </a:rPr>
              <a:t>The tiger is between the bathroom door  and the window. The bed is next to the window, but the window is a strange shape. I put my bag under the bed. There’s a lamp, a wardrobe and a desk.</a:t>
            </a:r>
          </a:p>
          <a:p>
            <a:pPr algn="just"/>
            <a:r>
              <a:rPr lang="en-US" sz="2000" dirty="0">
                <a:latin typeface="Times New Roman" pitchFamily="18" charset="0"/>
                <a:cs typeface="Times New Roman" pitchFamily="18" charset="0"/>
              </a:rPr>
              <a:t>You should stay here when you visit Da Lat. It’s great.</a:t>
            </a:r>
          </a:p>
          <a:p>
            <a:pPr algn="just"/>
            <a:r>
              <a:rPr lang="en-US" sz="2000" dirty="0">
                <a:latin typeface="Times New Roman" pitchFamily="18" charset="0"/>
                <a:cs typeface="Times New Roman" pitchFamily="18" charset="0"/>
              </a:rPr>
              <a:t>See you soon!</a:t>
            </a:r>
          </a:p>
          <a:p>
            <a:pPr algn="just"/>
            <a:r>
              <a:rPr lang="en-US" sz="2000" dirty="0">
                <a:latin typeface="Times New Roman" pitchFamily="18" charset="0"/>
                <a:cs typeface="Times New Roman" pitchFamily="18" charset="0"/>
              </a:rPr>
              <a:t>Nick</a:t>
            </a:r>
          </a:p>
        </p:txBody>
      </p:sp>
    </p:spTree>
    <p:extLst>
      <p:ext uri="{BB962C8B-B14F-4D97-AF65-F5344CB8AC3E}">
        <p14:creationId xmlns:p14="http://schemas.microsoft.com/office/powerpoint/2010/main" val="2169106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48197" y="184760"/>
            <a:ext cx="7663950" cy="492443"/>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Circle the things in the Tiger Room.</a:t>
            </a:r>
          </a:p>
        </p:txBody>
      </p:sp>
      <p:grpSp>
        <p:nvGrpSpPr>
          <p:cNvPr id="9" name="Group 8">
            <a:extLst>
              <a:ext uri="{FF2B5EF4-FFF2-40B4-BE49-F238E27FC236}">
                <a16:creationId xmlns="" xmlns:a16="http://schemas.microsoft.com/office/drawing/2014/main" id="{C43BE0F5-68C4-4B57-9C75-2E74596473D1}"/>
              </a:ext>
            </a:extLst>
          </p:cNvPr>
          <p:cNvGrpSpPr/>
          <p:nvPr/>
        </p:nvGrpSpPr>
        <p:grpSpPr>
          <a:xfrm>
            <a:off x="1768444" y="1295400"/>
            <a:ext cx="2024413" cy="537210"/>
            <a:chOff x="1768444" y="1965960"/>
            <a:chExt cx="2024413" cy="537210"/>
          </a:xfrm>
        </p:grpSpPr>
        <p:sp>
          <p:nvSpPr>
            <p:cNvPr id="53" name="Rounded Rectangle 52"/>
            <p:cNvSpPr/>
            <p:nvPr/>
          </p:nvSpPr>
          <p:spPr>
            <a:xfrm>
              <a:off x="1768444" y="1965960"/>
              <a:ext cx="2024413" cy="537210"/>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080793" y="2006572"/>
              <a:ext cx="1399714" cy="461665"/>
            </a:xfrm>
            <a:prstGeom prst="rect">
              <a:avLst/>
            </a:prstGeom>
            <a:noFill/>
          </p:spPr>
          <p:txBody>
            <a:bodyPr wrap="square" rtlCol="0">
              <a:spAutoFit/>
            </a:bodyPr>
            <a:lstStyle/>
            <a:p>
              <a:r>
                <a:rPr lang="en-US" sz="2400" dirty="0"/>
                <a:t>a window</a:t>
              </a:r>
            </a:p>
          </p:txBody>
        </p:sp>
      </p:grpSp>
      <p:grpSp>
        <p:nvGrpSpPr>
          <p:cNvPr id="5" name="Group 4">
            <a:extLst>
              <a:ext uri="{FF2B5EF4-FFF2-40B4-BE49-F238E27FC236}">
                <a16:creationId xmlns="" xmlns:a16="http://schemas.microsoft.com/office/drawing/2014/main" id="{0701CED1-2ED0-4718-A26C-17C7FA478A47}"/>
              </a:ext>
            </a:extLst>
          </p:cNvPr>
          <p:cNvGrpSpPr/>
          <p:nvPr/>
        </p:nvGrpSpPr>
        <p:grpSpPr>
          <a:xfrm>
            <a:off x="1763380" y="2161677"/>
            <a:ext cx="2024413" cy="537210"/>
            <a:chOff x="1763380" y="2832237"/>
            <a:chExt cx="2024413" cy="537210"/>
          </a:xfrm>
        </p:grpSpPr>
        <p:sp>
          <p:nvSpPr>
            <p:cNvPr id="54" name="Rounded Rectangle 53"/>
            <p:cNvSpPr/>
            <p:nvPr/>
          </p:nvSpPr>
          <p:spPr>
            <a:xfrm>
              <a:off x="1763380" y="2832237"/>
              <a:ext cx="2024413" cy="537210"/>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2154438" y="2875403"/>
              <a:ext cx="1242297" cy="461665"/>
            </a:xfrm>
            <a:prstGeom prst="rect">
              <a:avLst/>
            </a:prstGeom>
            <a:noFill/>
          </p:spPr>
          <p:txBody>
            <a:bodyPr wrap="square" rtlCol="0">
              <a:spAutoFit/>
            </a:bodyPr>
            <a:lstStyle/>
            <a:p>
              <a:r>
                <a:rPr lang="en-US" sz="2400" dirty="0"/>
                <a:t>a cooker</a:t>
              </a:r>
            </a:p>
          </p:txBody>
        </p:sp>
      </p:grpSp>
      <p:grpSp>
        <p:nvGrpSpPr>
          <p:cNvPr id="4" name="Group 3">
            <a:extLst>
              <a:ext uri="{FF2B5EF4-FFF2-40B4-BE49-F238E27FC236}">
                <a16:creationId xmlns="" xmlns:a16="http://schemas.microsoft.com/office/drawing/2014/main" id="{EE96FF71-4633-4E9A-B07F-84957C5ADFB6}"/>
              </a:ext>
            </a:extLst>
          </p:cNvPr>
          <p:cNvGrpSpPr/>
          <p:nvPr/>
        </p:nvGrpSpPr>
        <p:grpSpPr>
          <a:xfrm>
            <a:off x="1763379" y="3027954"/>
            <a:ext cx="2024413" cy="537210"/>
            <a:chOff x="1763379" y="3698514"/>
            <a:chExt cx="2024413" cy="537210"/>
          </a:xfrm>
        </p:grpSpPr>
        <p:sp>
          <p:nvSpPr>
            <p:cNvPr id="55" name="Rounded Rectangle 54"/>
            <p:cNvSpPr/>
            <p:nvPr/>
          </p:nvSpPr>
          <p:spPr>
            <a:xfrm>
              <a:off x="1763379" y="3698514"/>
              <a:ext cx="2024413" cy="537210"/>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253219" y="3768329"/>
              <a:ext cx="1044733" cy="461665"/>
            </a:xfrm>
            <a:prstGeom prst="rect">
              <a:avLst/>
            </a:prstGeom>
            <a:noFill/>
          </p:spPr>
          <p:txBody>
            <a:bodyPr wrap="square" rtlCol="0">
              <a:spAutoFit/>
            </a:bodyPr>
            <a:lstStyle/>
            <a:p>
              <a:r>
                <a:rPr lang="en-US" sz="2400" dirty="0"/>
                <a:t>a shelf</a:t>
              </a:r>
            </a:p>
          </p:txBody>
        </p:sp>
      </p:grpSp>
      <p:grpSp>
        <p:nvGrpSpPr>
          <p:cNvPr id="3" name="Group 2">
            <a:extLst>
              <a:ext uri="{FF2B5EF4-FFF2-40B4-BE49-F238E27FC236}">
                <a16:creationId xmlns="" xmlns:a16="http://schemas.microsoft.com/office/drawing/2014/main" id="{1B805A1B-E60C-45C7-94A9-4330A654992A}"/>
              </a:ext>
            </a:extLst>
          </p:cNvPr>
          <p:cNvGrpSpPr/>
          <p:nvPr/>
        </p:nvGrpSpPr>
        <p:grpSpPr>
          <a:xfrm>
            <a:off x="1763380" y="3894231"/>
            <a:ext cx="2024413" cy="537210"/>
            <a:chOff x="1763380" y="4564791"/>
            <a:chExt cx="2024413" cy="537210"/>
          </a:xfrm>
        </p:grpSpPr>
        <p:sp>
          <p:nvSpPr>
            <p:cNvPr id="56" name="Rounded Rectangle 55"/>
            <p:cNvSpPr/>
            <p:nvPr/>
          </p:nvSpPr>
          <p:spPr>
            <a:xfrm>
              <a:off x="1763380" y="4564791"/>
              <a:ext cx="2024413" cy="537210"/>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253219" y="4602563"/>
              <a:ext cx="1044733" cy="461665"/>
            </a:xfrm>
            <a:prstGeom prst="rect">
              <a:avLst/>
            </a:prstGeom>
            <a:noFill/>
          </p:spPr>
          <p:txBody>
            <a:bodyPr wrap="square" rtlCol="0">
              <a:spAutoFit/>
            </a:bodyPr>
            <a:lstStyle/>
            <a:p>
              <a:r>
                <a:rPr lang="en-US" sz="2400"/>
                <a:t>a desk</a:t>
              </a:r>
              <a:endParaRPr lang="en-US" sz="2400" dirty="0"/>
            </a:p>
          </p:txBody>
        </p:sp>
      </p:grpSp>
      <p:grpSp>
        <p:nvGrpSpPr>
          <p:cNvPr id="10" name="Group 9">
            <a:extLst>
              <a:ext uri="{FF2B5EF4-FFF2-40B4-BE49-F238E27FC236}">
                <a16:creationId xmlns="" xmlns:a16="http://schemas.microsoft.com/office/drawing/2014/main" id="{17F4DC12-692B-4F51-B477-1C4A5EDBD0EF}"/>
              </a:ext>
            </a:extLst>
          </p:cNvPr>
          <p:cNvGrpSpPr/>
          <p:nvPr/>
        </p:nvGrpSpPr>
        <p:grpSpPr>
          <a:xfrm>
            <a:off x="5304124" y="1295400"/>
            <a:ext cx="2024413" cy="537210"/>
            <a:chOff x="5304124" y="1965960"/>
            <a:chExt cx="2024413" cy="537210"/>
          </a:xfrm>
        </p:grpSpPr>
        <p:sp>
          <p:nvSpPr>
            <p:cNvPr id="58" name="Rounded Rectangle 57"/>
            <p:cNvSpPr/>
            <p:nvPr/>
          </p:nvSpPr>
          <p:spPr>
            <a:xfrm>
              <a:off x="5304124" y="1965960"/>
              <a:ext cx="2024413" cy="537210"/>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5504465" y="2006572"/>
              <a:ext cx="1625674" cy="461665"/>
            </a:xfrm>
            <a:prstGeom prst="rect">
              <a:avLst/>
            </a:prstGeom>
            <a:noFill/>
          </p:spPr>
          <p:txBody>
            <a:bodyPr wrap="square" rtlCol="0">
              <a:spAutoFit/>
            </a:bodyPr>
            <a:lstStyle/>
            <a:p>
              <a:r>
                <a:rPr lang="en-US" sz="2400" dirty="0"/>
                <a:t>a wardrobe</a:t>
              </a:r>
            </a:p>
          </p:txBody>
        </p:sp>
      </p:grpSp>
      <p:grpSp>
        <p:nvGrpSpPr>
          <p:cNvPr id="11" name="Group 10">
            <a:extLst>
              <a:ext uri="{FF2B5EF4-FFF2-40B4-BE49-F238E27FC236}">
                <a16:creationId xmlns="" xmlns:a16="http://schemas.microsoft.com/office/drawing/2014/main" id="{76743C88-7F1B-4BA1-B364-D2BFB4387CC6}"/>
              </a:ext>
            </a:extLst>
          </p:cNvPr>
          <p:cNvGrpSpPr/>
          <p:nvPr/>
        </p:nvGrpSpPr>
        <p:grpSpPr>
          <a:xfrm>
            <a:off x="5299060" y="2161677"/>
            <a:ext cx="2024413" cy="537210"/>
            <a:chOff x="5299060" y="2832237"/>
            <a:chExt cx="2024413" cy="537210"/>
          </a:xfrm>
        </p:grpSpPr>
        <p:sp>
          <p:nvSpPr>
            <p:cNvPr id="59" name="Rounded Rectangle 58"/>
            <p:cNvSpPr/>
            <p:nvPr/>
          </p:nvSpPr>
          <p:spPr>
            <a:xfrm>
              <a:off x="5299060" y="2832237"/>
              <a:ext cx="2024413" cy="537210"/>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5468930" y="2875403"/>
              <a:ext cx="1684672" cy="461665"/>
            </a:xfrm>
            <a:prstGeom prst="rect">
              <a:avLst/>
            </a:prstGeom>
            <a:noFill/>
          </p:spPr>
          <p:txBody>
            <a:bodyPr wrap="square" rtlCol="0">
              <a:spAutoFit/>
            </a:bodyPr>
            <a:lstStyle/>
            <a:p>
              <a:r>
                <a:rPr lang="en-US" sz="2400" dirty="0"/>
                <a:t>a cupboard</a:t>
              </a:r>
            </a:p>
          </p:txBody>
        </p:sp>
      </p:grpSp>
      <p:grpSp>
        <p:nvGrpSpPr>
          <p:cNvPr id="12" name="Group 11">
            <a:extLst>
              <a:ext uri="{FF2B5EF4-FFF2-40B4-BE49-F238E27FC236}">
                <a16:creationId xmlns="" xmlns:a16="http://schemas.microsoft.com/office/drawing/2014/main" id="{77FDAEB4-F53E-4951-90AC-F070BECF1188}"/>
              </a:ext>
            </a:extLst>
          </p:cNvPr>
          <p:cNvGrpSpPr/>
          <p:nvPr/>
        </p:nvGrpSpPr>
        <p:grpSpPr>
          <a:xfrm>
            <a:off x="5299059" y="3027954"/>
            <a:ext cx="2024413" cy="537210"/>
            <a:chOff x="5299059" y="3698514"/>
            <a:chExt cx="2024413" cy="537210"/>
          </a:xfrm>
        </p:grpSpPr>
        <p:sp>
          <p:nvSpPr>
            <p:cNvPr id="60" name="Rounded Rectangle 59"/>
            <p:cNvSpPr/>
            <p:nvPr/>
          </p:nvSpPr>
          <p:spPr>
            <a:xfrm>
              <a:off x="5299059" y="3698514"/>
              <a:ext cx="2024413" cy="537210"/>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5781729" y="3740621"/>
              <a:ext cx="1059073" cy="461665"/>
            </a:xfrm>
            <a:prstGeom prst="rect">
              <a:avLst/>
            </a:prstGeom>
            <a:noFill/>
          </p:spPr>
          <p:txBody>
            <a:bodyPr wrap="square" rtlCol="0">
              <a:spAutoFit/>
            </a:bodyPr>
            <a:lstStyle/>
            <a:p>
              <a:r>
                <a:rPr lang="en-US" sz="2400" dirty="0"/>
                <a:t>a lamp</a:t>
              </a:r>
            </a:p>
          </p:txBody>
        </p:sp>
      </p:grpSp>
      <p:grpSp>
        <p:nvGrpSpPr>
          <p:cNvPr id="13" name="Group 12">
            <a:extLst>
              <a:ext uri="{FF2B5EF4-FFF2-40B4-BE49-F238E27FC236}">
                <a16:creationId xmlns="" xmlns:a16="http://schemas.microsoft.com/office/drawing/2014/main" id="{256414DA-E6DB-4A9D-9F27-D14B511EB222}"/>
              </a:ext>
            </a:extLst>
          </p:cNvPr>
          <p:cNvGrpSpPr/>
          <p:nvPr/>
        </p:nvGrpSpPr>
        <p:grpSpPr>
          <a:xfrm>
            <a:off x="5299060" y="3894231"/>
            <a:ext cx="2024413" cy="537210"/>
            <a:chOff x="5299060" y="4564791"/>
            <a:chExt cx="2024413" cy="537210"/>
          </a:xfrm>
        </p:grpSpPr>
        <p:sp>
          <p:nvSpPr>
            <p:cNvPr id="61" name="Rounded Rectangle 60"/>
            <p:cNvSpPr/>
            <p:nvPr/>
          </p:nvSpPr>
          <p:spPr>
            <a:xfrm>
              <a:off x="5299060" y="4564791"/>
              <a:ext cx="2024413" cy="537210"/>
            </a:xfrm>
            <a:prstGeom prst="roundRect">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5812100" y="4600216"/>
              <a:ext cx="998332" cy="461665"/>
            </a:xfrm>
            <a:prstGeom prst="rect">
              <a:avLst/>
            </a:prstGeom>
            <a:noFill/>
          </p:spPr>
          <p:txBody>
            <a:bodyPr wrap="square" rtlCol="0">
              <a:spAutoFit/>
            </a:bodyPr>
            <a:lstStyle/>
            <a:p>
              <a:r>
                <a:rPr lang="en-US" sz="2400" dirty="0"/>
                <a:t>a tiger</a:t>
              </a:r>
            </a:p>
          </p:txBody>
        </p:sp>
      </p:grpSp>
      <p:sp>
        <p:nvSpPr>
          <p:cNvPr id="2" name="Oval 1"/>
          <p:cNvSpPr/>
          <p:nvPr/>
        </p:nvSpPr>
        <p:spPr>
          <a:xfrm>
            <a:off x="4819922" y="2838841"/>
            <a:ext cx="2982686" cy="8817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sp>
        <p:nvSpPr>
          <p:cNvPr id="22" name="Oval 21">
            <a:extLst>
              <a:ext uri="{FF2B5EF4-FFF2-40B4-BE49-F238E27FC236}">
                <a16:creationId xmlns="" xmlns:a16="http://schemas.microsoft.com/office/drawing/2014/main" id="{594C67D1-6DB1-46BA-BA81-EA18CB75CCEB}"/>
              </a:ext>
            </a:extLst>
          </p:cNvPr>
          <p:cNvSpPr/>
          <p:nvPr/>
        </p:nvSpPr>
        <p:spPr>
          <a:xfrm>
            <a:off x="1284242" y="3756561"/>
            <a:ext cx="2982686" cy="8817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sp>
        <p:nvSpPr>
          <p:cNvPr id="24" name="Oval 23">
            <a:extLst>
              <a:ext uri="{FF2B5EF4-FFF2-40B4-BE49-F238E27FC236}">
                <a16:creationId xmlns="" xmlns:a16="http://schemas.microsoft.com/office/drawing/2014/main" id="{A3C78F37-5A40-4E2A-B891-CB42E8422F56}"/>
              </a:ext>
            </a:extLst>
          </p:cNvPr>
          <p:cNvSpPr/>
          <p:nvPr/>
        </p:nvSpPr>
        <p:spPr>
          <a:xfrm>
            <a:off x="1344199" y="1133119"/>
            <a:ext cx="2982686" cy="8817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sp>
        <p:nvSpPr>
          <p:cNvPr id="25" name="Oval 24">
            <a:extLst>
              <a:ext uri="{FF2B5EF4-FFF2-40B4-BE49-F238E27FC236}">
                <a16:creationId xmlns="" xmlns:a16="http://schemas.microsoft.com/office/drawing/2014/main" id="{4887790C-2B98-4930-9245-E4A94424E4B1}"/>
              </a:ext>
            </a:extLst>
          </p:cNvPr>
          <p:cNvSpPr/>
          <p:nvPr/>
        </p:nvSpPr>
        <p:spPr>
          <a:xfrm>
            <a:off x="4780172" y="1144614"/>
            <a:ext cx="2982686" cy="8817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fill="hold"/>
                                        <p:tgtEl>
                                          <p:spTgt spid="13"/>
                                        </p:tgtEl>
                                        <p:attrNameLst>
                                          <p:attrName>ppt_x</p:attrName>
                                        </p:attrNameLst>
                                      </p:cBhvr>
                                      <p:tavLst>
                                        <p:tav tm="0">
                                          <p:val>
                                            <p:strVal val="1+#ppt_w/2"/>
                                          </p:val>
                                        </p:tav>
                                        <p:tav tm="100000">
                                          <p:val>
                                            <p:strVal val="#ppt_x"/>
                                          </p:val>
                                        </p:tav>
                                      </p:tavLst>
                                    </p:anim>
                                    <p:anim calcmode="lin" valueType="num">
                                      <p:cBhvr additive="base">
                                        <p:cTn id="24" dur="10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1+#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1+#ppt_w/2"/>
                                          </p:val>
                                        </p:tav>
                                        <p:tav tm="100000">
                                          <p:val>
                                            <p:strVal val="#ppt_x"/>
                                          </p:val>
                                        </p:tav>
                                      </p:tavLst>
                                    </p:anim>
                                    <p:anim calcmode="lin" valueType="num">
                                      <p:cBhvr additive="base">
                                        <p:cTn id="3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heel(1)">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heel(1)">
                                      <p:cBhvr>
                                        <p:cTn id="46" dur="10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1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heel(1)">
                                      <p:cBhvr>
                                        <p:cTn id="5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66" y="602900"/>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65202" y="660618"/>
            <a:ext cx="8412909" cy="461665"/>
          </a:xfrm>
          <a:prstGeom prst="rect">
            <a:avLst/>
          </a:prstGeom>
          <a:noFill/>
        </p:spPr>
        <p:txBody>
          <a:bodyPr wrap="square" rtlCol="0">
            <a:spAutoFit/>
          </a:bodyPr>
          <a:lstStyle/>
          <a:p>
            <a:r>
              <a:rPr lang="en-US" sz="2400" b="1" dirty="0">
                <a:effectLst>
                  <a:glow rad="88900">
                    <a:schemeClr val="bg1"/>
                  </a:glow>
                </a:effectLst>
                <a:latin typeface="Times New Roman" pitchFamily="18" charset="0"/>
                <a:cs typeface="Times New Roman" pitchFamily="18" charset="0"/>
              </a:rPr>
              <a:t>Create a new room for the hotel. Draw a plan for the room.</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891451"/>
            <a:ext cx="8119872" cy="596654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15" y="4448483"/>
            <a:ext cx="2528888" cy="2439744"/>
          </a:xfrm>
          <a:prstGeom prst="rect">
            <a:avLst/>
          </a:prstGeom>
        </p:spPr>
      </p:pic>
      <p:sp>
        <p:nvSpPr>
          <p:cNvPr id="13" name="TextBox 12"/>
          <p:cNvSpPr txBox="1"/>
          <p:nvPr/>
        </p:nvSpPr>
        <p:spPr>
          <a:xfrm>
            <a:off x="110266" y="0"/>
            <a:ext cx="3557176" cy="707886"/>
          </a:xfrm>
          <a:prstGeom prst="rect">
            <a:avLst/>
          </a:prstGeom>
          <a:noFill/>
        </p:spPr>
        <p:txBody>
          <a:bodyPr wrap="square" rtlCol="0">
            <a:spAutoFit/>
          </a:bodyPr>
          <a:lstStyle/>
          <a:p>
            <a:pPr algn="ctr"/>
            <a:r>
              <a:rPr lang="en-US" sz="4000" b="1" dirty="0" smtClean="0">
                <a:solidFill>
                  <a:srgbClr val="0084B1"/>
                </a:solidFill>
              </a:rPr>
              <a:t>II. Speaking</a:t>
            </a:r>
            <a:endParaRPr lang="en-US" sz="4000" b="1" dirty="0">
              <a:solidFill>
                <a:srgbClr val="0084B1"/>
              </a:solidFill>
            </a:endParaRPr>
          </a:p>
        </p:txBody>
      </p:sp>
      <p:pic>
        <p:nvPicPr>
          <p:cNvPr id="2" name="Picture 1"/>
          <p:cNvPicPr>
            <a:picLocks noChangeAspect="1"/>
          </p:cNvPicPr>
          <p:nvPr/>
        </p:nvPicPr>
        <p:blipFill>
          <a:blip r:embed="rId5"/>
          <a:stretch>
            <a:fillRect/>
          </a:stretch>
        </p:blipFill>
        <p:spPr>
          <a:xfrm>
            <a:off x="1048122" y="1353116"/>
            <a:ext cx="7033559" cy="4143405"/>
          </a:xfrm>
          <a:prstGeom prst="rect">
            <a:avLst/>
          </a:prstGeom>
        </p:spPr>
      </p:pic>
      <p:pic>
        <p:nvPicPr>
          <p:cNvPr id="3" name="Picture 2"/>
          <p:cNvPicPr>
            <a:picLocks noChangeAspect="1"/>
          </p:cNvPicPr>
          <p:nvPr/>
        </p:nvPicPr>
        <p:blipFill>
          <a:blip r:embed="rId6"/>
          <a:stretch>
            <a:fillRect/>
          </a:stretch>
        </p:blipFill>
        <p:spPr>
          <a:xfrm>
            <a:off x="2192082" y="2285467"/>
            <a:ext cx="1475360" cy="999831"/>
          </a:xfrm>
          <a:prstGeom prst="rect">
            <a:avLst/>
          </a:prstGeom>
        </p:spPr>
      </p:pic>
    </p:spTree>
    <p:extLst>
      <p:ext uri="{BB962C8B-B14F-4D97-AF65-F5344CB8AC3E}">
        <p14:creationId xmlns:p14="http://schemas.microsoft.com/office/powerpoint/2010/main" val="1118135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6" name="TextBox 5"/>
          <p:cNvSpPr txBox="1"/>
          <p:nvPr/>
        </p:nvSpPr>
        <p:spPr>
          <a:xfrm>
            <a:off x="925286" y="184759"/>
            <a:ext cx="7499169"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Show your plan to your partner and describe it.</a:t>
            </a:r>
          </a:p>
        </p:txBody>
      </p:sp>
      <p:sp>
        <p:nvSpPr>
          <p:cNvPr id="7" name="TextBox 6"/>
          <p:cNvSpPr txBox="1"/>
          <p:nvPr/>
        </p:nvSpPr>
        <p:spPr>
          <a:xfrm>
            <a:off x="658696" y="976440"/>
            <a:ext cx="1860596" cy="523220"/>
          </a:xfrm>
          <a:prstGeom prst="rect">
            <a:avLst/>
          </a:prstGeom>
          <a:noFill/>
        </p:spPr>
        <p:txBody>
          <a:bodyPr wrap="square" rtlCol="0">
            <a:spAutoFit/>
          </a:bodyPr>
          <a:lstStyle/>
          <a:p>
            <a:r>
              <a:rPr lang="en-US" sz="2800" b="1" dirty="0">
                <a:solidFill>
                  <a:srgbClr val="0070C0"/>
                </a:solidFill>
              </a:rPr>
              <a:t>Example:</a:t>
            </a:r>
          </a:p>
        </p:txBody>
      </p:sp>
      <p:sp>
        <p:nvSpPr>
          <p:cNvPr id="8" name="TextBox 7"/>
          <p:cNvSpPr txBox="1"/>
          <p:nvPr/>
        </p:nvSpPr>
        <p:spPr>
          <a:xfrm>
            <a:off x="2256284" y="1180076"/>
            <a:ext cx="6257216" cy="1384995"/>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This is the  Dolphin  Room. There’s a big  </a:t>
            </a:r>
            <a:r>
              <a:rPr lang="en-US" sz="2800">
                <a:latin typeface="Times New Roman" pitchFamily="18" charset="0"/>
                <a:cs typeface="Times New Roman" pitchFamily="18" charset="0"/>
              </a:rPr>
              <a:t>Dolphin </a:t>
            </a:r>
            <a:r>
              <a:rPr lang="en-US" sz="2800" smtClean="0">
                <a:latin typeface="Times New Roman" pitchFamily="18" charset="0"/>
                <a:cs typeface="Times New Roman" pitchFamily="18" charset="0"/>
              </a:rPr>
              <a:t>at </a:t>
            </a:r>
            <a:r>
              <a:rPr lang="en-US" sz="2800" dirty="0">
                <a:latin typeface="Times New Roman" pitchFamily="18" charset="0"/>
                <a:cs typeface="Times New Roman" pitchFamily="18" charset="0"/>
              </a:rPr>
              <a:t>the door. There’s a table and a sofa in the middle of the room ...</a:t>
            </a:r>
          </a:p>
        </p:txBody>
      </p:sp>
      <p:pic>
        <p:nvPicPr>
          <p:cNvPr id="9" name="Picture 2" descr="Blog - Hotel Crescent Cou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497" y="2921239"/>
            <a:ext cx="6708647" cy="395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284" y="3596640"/>
            <a:ext cx="1474468"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465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6" name="TextBox 5"/>
          <p:cNvSpPr txBox="1"/>
          <p:nvPr/>
        </p:nvSpPr>
        <p:spPr>
          <a:xfrm>
            <a:off x="925286" y="184759"/>
            <a:ext cx="7499169"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Show your plan to your partner and describe it.</a:t>
            </a:r>
          </a:p>
        </p:txBody>
      </p:sp>
      <p:pic>
        <p:nvPicPr>
          <p:cNvPr id="9" name="Picture 2" descr="Blog - Hotel Crescent Cou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497" y="2907792"/>
            <a:ext cx="6708647" cy="395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6284" y="3596640"/>
            <a:ext cx="1474468" cy="99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321421942785314081">
            <a:hlinkClick r:id="" action="ppaction://media"/>
          </p:cNvPr>
          <p:cNvPicPr>
            <a:picLocks noChangeAspect="1"/>
          </p:cNvPicPr>
          <p:nvPr>
            <a:videoFile r:link="rId1"/>
            <p:extLst>
              <p:ext uri="{DAA4B4D4-6D71-4841-9C94-3DE7FCFB9230}">
                <p14:media xmlns:p14="http://schemas.microsoft.com/office/powerpoint/2010/main" r:embed="rId2">
                  <p14:trim end="1598"/>
                </p14:media>
              </p:ext>
            </p:extLst>
          </p:nvPr>
        </p:nvPicPr>
        <p:blipFill>
          <a:blip r:embed="rId7"/>
          <a:stretch>
            <a:fillRect/>
          </a:stretch>
        </p:blipFill>
        <p:spPr>
          <a:xfrm>
            <a:off x="513698" y="833719"/>
            <a:ext cx="7910757" cy="5534078"/>
          </a:xfrm>
          <a:prstGeom prst="rect">
            <a:avLst/>
          </a:prstGeom>
        </p:spPr>
      </p:pic>
    </p:spTree>
    <p:extLst>
      <p:ext uri="{BB962C8B-B14F-4D97-AF65-F5344CB8AC3E}">
        <p14:creationId xmlns:p14="http://schemas.microsoft.com/office/powerpoint/2010/main" val="296429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9697">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7"/>
          <p:cNvSpPr>
            <a:spLocks noChangeArrowheads="1" noChangeShapeType="1" noTextEdit="1"/>
          </p:cNvSpPr>
          <p:nvPr/>
        </p:nvSpPr>
        <p:spPr bwMode="auto">
          <a:xfrm>
            <a:off x="2743200" y="627888"/>
            <a:ext cx="4343400" cy="1828800"/>
          </a:xfrm>
          <a:prstGeom prst="rect">
            <a:avLst/>
          </a:prstGeom>
        </p:spPr>
        <p:txBody>
          <a:bodyPr wrap="none" fromWordArt="1">
            <a:prstTxWarp prst="textDeflate">
              <a:avLst>
                <a:gd name="adj" fmla="val 26227"/>
              </a:avLst>
            </a:prstTxWarp>
          </a:bodyPr>
          <a:lstStyle/>
          <a:p>
            <a:pPr algn="ctr"/>
            <a:r>
              <a:rPr lang="en-GB" sz="3600" b="1" kern="10" dirty="0">
                <a:ln w="25400">
                  <a:solidFill>
                    <a:srgbClr val="FF0000"/>
                  </a:solidFill>
                  <a:round/>
                  <a:headEnd type="none" w="sm" len="sm"/>
                  <a:tailEnd type="none" w="sm" len="sm"/>
                </a:ln>
                <a:solidFill>
                  <a:srgbClr val="FFFF00"/>
                </a:solidFill>
                <a:latin typeface="Berlin Sans FB Demi"/>
              </a:rPr>
              <a:t>HOMEWORK</a:t>
            </a:r>
          </a:p>
        </p:txBody>
      </p:sp>
      <p:sp>
        <p:nvSpPr>
          <p:cNvPr id="8" name="Text Box 7"/>
          <p:cNvSpPr txBox="1">
            <a:spLocks noChangeArrowheads="1"/>
          </p:cNvSpPr>
          <p:nvPr/>
        </p:nvSpPr>
        <p:spPr bwMode="auto">
          <a:xfrm>
            <a:off x="598487" y="4101973"/>
            <a:ext cx="83280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457200" indent="-457200" eaLnBrk="1" hangingPunct="1">
              <a:spcBef>
                <a:spcPct val="50000"/>
              </a:spcBef>
              <a:buFontTx/>
              <a:buChar char="-"/>
            </a:pPr>
            <a:r>
              <a:rPr lang="en-US" altLang="en-US" sz="3200" b="1" i="1" smtClean="0">
                <a:solidFill>
                  <a:srgbClr val="0000CC"/>
                </a:solidFill>
                <a:latin typeface="Arial Narrow" pitchFamily="34" charset="0"/>
              </a:rPr>
              <a:t>Do the excercises C1,2,3 (Speaking) and D1,2,3</a:t>
            </a:r>
            <a:r>
              <a:rPr lang="en-US" altLang="en-US" sz="3200" b="1" i="1">
                <a:solidFill>
                  <a:srgbClr val="0000CC"/>
                </a:solidFill>
                <a:latin typeface="Arial Narrow" pitchFamily="34" charset="0"/>
              </a:rPr>
              <a:t> </a:t>
            </a:r>
            <a:r>
              <a:rPr lang="en-US" altLang="en-US" sz="3200" b="1" i="1" smtClean="0">
                <a:solidFill>
                  <a:srgbClr val="0000CC"/>
                </a:solidFill>
                <a:latin typeface="Arial Narrow" pitchFamily="34" charset="0"/>
              </a:rPr>
              <a:t>(Reading) in the student’s workbook</a:t>
            </a:r>
          </a:p>
        </p:txBody>
      </p:sp>
      <p:pic>
        <p:nvPicPr>
          <p:cNvPr id="9" name="Picture 8"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27976" y="499567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960906" y="818388"/>
            <a:ext cx="1143000" cy="1447800"/>
            <a:chOff x="96" y="168"/>
            <a:chExt cx="1488" cy="1872"/>
          </a:xfrm>
        </p:grpSpPr>
        <p:pic>
          <p:nvPicPr>
            <p:cNvPr id="62473" name="Picture 11" descr="jlgbook"/>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4" y="504"/>
              <a:ext cx="144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AutoShape 12"/>
            <p:cNvSpPr>
              <a:spLocks noChangeArrowheads="1"/>
            </p:cNvSpPr>
            <p:nvPr/>
          </p:nvSpPr>
          <p:spPr bwMode="auto">
            <a:xfrm>
              <a:off x="96" y="168"/>
              <a:ext cx="1056" cy="1056"/>
            </a:xfrm>
            <a:prstGeom prst="star32">
              <a:avLst>
                <a:gd name="adj" fmla="val 15278"/>
              </a:avLst>
            </a:prstGeom>
            <a:noFill/>
            <a:ln w="952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Tahoma" pitchFamily="34" charset="0"/>
              </a:endParaRPr>
            </a:p>
          </p:txBody>
        </p:sp>
      </p:grpSp>
    </p:spTree>
    <p:extLst>
      <p:ext uri="{BB962C8B-B14F-4D97-AF65-F5344CB8AC3E}">
        <p14:creationId xmlns:p14="http://schemas.microsoft.com/office/powerpoint/2010/main" val="1443568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Right)">
                                      <p:cBhvr>
                                        <p:cTn id="10" dur="500"/>
                                        <p:tgtEl>
                                          <p:spTgt spid="8"/>
                                        </p:tgtEl>
                                      </p:cBhvr>
                                    </p:animEffect>
                                  </p:childTnLst>
                                </p:cTn>
                              </p:par>
                              <p:par>
                                <p:cTn id="11" presetID="53"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4"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338"/>
            <a:ext cx="9296400" cy="730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360045"/>
            <a:ext cx="9032875" cy="59896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487" name="Picture 19"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510785">
            <a:off x="0" y="5410200"/>
            <a:ext cx="12954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1"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199617">
            <a:off x="7847807" y="5410993"/>
            <a:ext cx="12954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9"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874254">
            <a:off x="-793" y="838993"/>
            <a:ext cx="12954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1"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374069">
            <a:off x="7848600" y="838200"/>
            <a:ext cx="12954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62960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725" y="3778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6"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15468600"/>
            <a:ext cx="9544051"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6"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6230600"/>
            <a:ext cx="9544050"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
          <p:cNvSpPr txBox="1">
            <a:spLocks noChangeArrowheads="1"/>
          </p:cNvSpPr>
          <p:nvPr/>
        </p:nvSpPr>
        <p:spPr bwMode="auto">
          <a:xfrm>
            <a:off x="1142288" y="2254651"/>
            <a:ext cx="7488832"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ct val="50000"/>
              </a:spcBef>
              <a:spcAft>
                <a:spcPts val="0"/>
              </a:spcAft>
              <a:defRPr/>
            </a:pPr>
            <a:r>
              <a:rPr lang="en-US" sz="6600" b="1" spc="400" dirty="0">
                <a:ln w="28575">
                  <a:solidFill>
                    <a:srgbClr val="FF0000"/>
                  </a:solidFill>
                </a:ln>
                <a:solidFill>
                  <a:srgbClr val="FFFF00"/>
                </a:solidFill>
                <a:latin typeface=".VnAvantH" pitchFamily="34" charset="0"/>
              </a:rPr>
              <a:t>Goodbye!</a:t>
            </a:r>
          </a:p>
          <a:p>
            <a:pPr algn="ctr" eaLnBrk="1" fontAlgn="auto" hangingPunct="1">
              <a:spcBef>
                <a:spcPct val="50000"/>
              </a:spcBef>
              <a:spcAft>
                <a:spcPts val="0"/>
              </a:spcAft>
              <a:defRPr/>
            </a:pPr>
            <a:r>
              <a:rPr lang="en-US" sz="6600" b="1" spc="400" dirty="0">
                <a:ln w="28575">
                  <a:solidFill>
                    <a:schemeClr val="bg1"/>
                  </a:solidFill>
                </a:ln>
                <a:solidFill>
                  <a:srgbClr val="00FF00"/>
                </a:solidFill>
                <a:latin typeface=".VnAvantH" pitchFamily="34" charset="0"/>
              </a:rPr>
              <a:t>See you again!</a:t>
            </a:r>
          </a:p>
        </p:txBody>
      </p:sp>
    </p:spTree>
    <p:extLst>
      <p:ext uri="{BB962C8B-B14F-4D97-AF65-F5344CB8AC3E}">
        <p14:creationId xmlns:p14="http://schemas.microsoft.com/office/powerpoint/2010/main" val="1279083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bwMode="auto">
          <a:xfrm>
            <a:off x="1828800" y="361950"/>
            <a:ext cx="61150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sz="2400">
                <a:solidFill>
                  <a:schemeClr val="tx2"/>
                </a:solidFill>
                <a:latin typeface="Times New Roman" pitchFamily="18" charset="0"/>
              </a:defRPr>
            </a:lvl1pPr>
            <a:lvl2pPr marL="742950" indent="-285750">
              <a:defRPr sz="2200">
                <a:solidFill>
                  <a:schemeClr val="tx2"/>
                </a:solidFill>
                <a:latin typeface="Times New Roman" pitchFamily="18" charset="0"/>
              </a:defRPr>
            </a:lvl2pPr>
            <a:lvl3pPr marL="1143000">
              <a:defRPr sz="2000">
                <a:solidFill>
                  <a:schemeClr val="tx2"/>
                </a:solidFill>
                <a:latin typeface="Times New Roman" pitchFamily="18" charset="0"/>
              </a:defRPr>
            </a:lvl3pPr>
            <a:lvl4pPr marL="1600200">
              <a:defRPr>
                <a:solidFill>
                  <a:schemeClr val="tx2"/>
                </a:solidFill>
                <a:latin typeface="Times New Roman" pitchFamily="18" charset="0"/>
              </a:defRPr>
            </a:lvl4pPr>
            <a:lvl5pPr marL="2057400">
              <a:defRPr>
                <a:solidFill>
                  <a:schemeClr val="tx2"/>
                </a:solidFill>
                <a:latin typeface="Times New Roman" pitchFamily="18" charset="0"/>
              </a:defRPr>
            </a:lvl5pPr>
            <a:lvl6pPr marL="2514600" eaLnBrk="0" fontAlgn="base" hangingPunct="0">
              <a:spcAft>
                <a:spcPct val="0"/>
              </a:spcAft>
              <a:defRPr>
                <a:solidFill>
                  <a:schemeClr val="tx2"/>
                </a:solidFill>
                <a:latin typeface="Times New Roman" pitchFamily="18" charset="0"/>
              </a:defRPr>
            </a:lvl6pPr>
            <a:lvl7pPr marL="2971800" eaLnBrk="0" fontAlgn="base" hangingPunct="0">
              <a:spcAft>
                <a:spcPct val="0"/>
              </a:spcAft>
              <a:defRPr>
                <a:solidFill>
                  <a:schemeClr val="tx2"/>
                </a:solidFill>
                <a:latin typeface="Times New Roman" pitchFamily="18" charset="0"/>
              </a:defRPr>
            </a:lvl7pPr>
            <a:lvl8pPr marL="3429000" eaLnBrk="0" fontAlgn="base" hangingPunct="0">
              <a:spcAft>
                <a:spcPct val="0"/>
              </a:spcAft>
              <a:defRPr>
                <a:solidFill>
                  <a:schemeClr val="tx2"/>
                </a:solidFill>
                <a:latin typeface="Times New Roman" pitchFamily="18" charset="0"/>
              </a:defRPr>
            </a:lvl8pPr>
            <a:lvl9pPr marL="3886200" eaLnBrk="0" fontAlgn="base" hangingPunct="0">
              <a:spcAft>
                <a:spcPct val="0"/>
              </a:spcAft>
              <a:defRPr>
                <a:solidFill>
                  <a:schemeClr val="tx2"/>
                </a:solidFill>
                <a:latin typeface="Times New Roman" pitchFamily="18" charset="0"/>
              </a:defRPr>
            </a:lvl9pPr>
          </a:lstStyle>
          <a:p>
            <a:pPr eaLnBrk="1" hangingPunct="1"/>
            <a:r>
              <a:rPr lang="en-US" altLang="en-US" sz="3600" b="1">
                <a:solidFill>
                  <a:schemeClr val="tx1"/>
                </a:solidFill>
                <a:cs typeface="Times New Roman" pitchFamily="18" charset="0"/>
              </a:rPr>
              <a:t>What type of house is this?</a:t>
            </a:r>
          </a:p>
        </p:txBody>
      </p:sp>
      <p:sp>
        <p:nvSpPr>
          <p:cNvPr id="13" name="TextBox 12"/>
          <p:cNvSpPr txBox="1">
            <a:spLocks noChangeArrowheads="1"/>
          </p:cNvSpPr>
          <p:nvPr/>
        </p:nvSpPr>
        <p:spPr bwMode="auto">
          <a:xfrm>
            <a:off x="1828800" y="5697070"/>
            <a:ext cx="57150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Times New Roman" pitchFamily="18" charset="0"/>
              </a:defRPr>
            </a:lvl1pPr>
            <a:lvl2pPr marL="742950" indent="-285750">
              <a:defRPr sz="2200">
                <a:solidFill>
                  <a:schemeClr val="tx2"/>
                </a:solidFill>
                <a:latin typeface="Times New Roman" pitchFamily="18" charset="0"/>
              </a:defRPr>
            </a:lvl2pPr>
            <a:lvl3pPr marL="1143000">
              <a:defRPr sz="2000">
                <a:solidFill>
                  <a:schemeClr val="tx2"/>
                </a:solidFill>
                <a:latin typeface="Times New Roman" pitchFamily="18" charset="0"/>
              </a:defRPr>
            </a:lvl3pPr>
            <a:lvl4pPr marL="1600200">
              <a:defRPr>
                <a:solidFill>
                  <a:schemeClr val="tx2"/>
                </a:solidFill>
                <a:latin typeface="Times New Roman" pitchFamily="18" charset="0"/>
              </a:defRPr>
            </a:lvl4pPr>
            <a:lvl5pPr marL="2057400">
              <a:defRPr>
                <a:solidFill>
                  <a:schemeClr val="tx2"/>
                </a:solidFill>
                <a:latin typeface="Times New Roman" pitchFamily="18" charset="0"/>
              </a:defRPr>
            </a:lvl5pPr>
            <a:lvl6pPr marL="2514600" eaLnBrk="0" fontAlgn="base" hangingPunct="0">
              <a:spcAft>
                <a:spcPct val="0"/>
              </a:spcAft>
              <a:defRPr>
                <a:solidFill>
                  <a:schemeClr val="tx2"/>
                </a:solidFill>
                <a:latin typeface="Times New Roman" pitchFamily="18" charset="0"/>
              </a:defRPr>
            </a:lvl6pPr>
            <a:lvl7pPr marL="2971800" eaLnBrk="0" fontAlgn="base" hangingPunct="0">
              <a:spcAft>
                <a:spcPct val="0"/>
              </a:spcAft>
              <a:defRPr>
                <a:solidFill>
                  <a:schemeClr val="tx2"/>
                </a:solidFill>
                <a:latin typeface="Times New Roman" pitchFamily="18" charset="0"/>
              </a:defRPr>
            </a:lvl7pPr>
            <a:lvl8pPr marL="3429000" eaLnBrk="0" fontAlgn="base" hangingPunct="0">
              <a:spcAft>
                <a:spcPct val="0"/>
              </a:spcAft>
              <a:defRPr>
                <a:solidFill>
                  <a:schemeClr val="tx2"/>
                </a:solidFill>
                <a:latin typeface="Times New Roman" pitchFamily="18" charset="0"/>
              </a:defRPr>
            </a:lvl8pPr>
            <a:lvl9pPr marL="3886200" eaLnBrk="0" fontAlgn="base" hangingPunct="0">
              <a:spcAft>
                <a:spcPct val="0"/>
              </a:spcAft>
              <a:defRPr>
                <a:solidFill>
                  <a:schemeClr val="tx2"/>
                </a:solidFill>
                <a:latin typeface="Times New Roman" pitchFamily="18" charset="0"/>
              </a:defRPr>
            </a:lvl9pPr>
          </a:lstStyle>
          <a:p>
            <a:pPr algn="ctr" eaLnBrk="1" hangingPunct="1"/>
            <a:r>
              <a:rPr lang="en-US" altLang="en-US" sz="3500" b="1">
                <a:solidFill>
                  <a:srgbClr val="003300"/>
                </a:solidFill>
                <a:cs typeface="Times New Roman" pitchFamily="18" charset="0"/>
              </a:rPr>
              <a:t>Country house</a:t>
            </a:r>
          </a:p>
        </p:txBody>
      </p:sp>
      <p:pic>
        <p:nvPicPr>
          <p:cNvPr id="2" name="Picture 1"/>
          <p:cNvPicPr>
            <a:picLocks noChangeAspect="1"/>
          </p:cNvPicPr>
          <p:nvPr/>
        </p:nvPicPr>
        <p:blipFill>
          <a:blip r:embed="rId2"/>
          <a:stretch>
            <a:fillRect/>
          </a:stretch>
        </p:blipFill>
        <p:spPr>
          <a:xfrm>
            <a:off x="984997" y="914400"/>
            <a:ext cx="7174005" cy="4782670"/>
          </a:xfrm>
          <a:prstGeom prst="rect">
            <a:avLst/>
          </a:prstGeom>
        </p:spPr>
      </p:pic>
    </p:spTree>
    <p:extLst>
      <p:ext uri="{BB962C8B-B14F-4D97-AF65-F5344CB8AC3E}">
        <p14:creationId xmlns:p14="http://schemas.microsoft.com/office/powerpoint/2010/main" val="4095099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250"/>
                                        <p:tgtEl>
                                          <p:spTgt spid="18"/>
                                        </p:tgtEl>
                                      </p:cBhvr>
                                    </p:animEffect>
                                    <p:set>
                                      <p:cBhvr>
                                        <p:cTn id="7" dur="1" fill="hold">
                                          <p:stCondLst>
                                            <p:cond delay="249"/>
                                          </p:stCondLst>
                                        </p:cTn>
                                        <p:tgtEl>
                                          <p:spTgt spid="18"/>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bwMode="auto">
          <a:xfrm>
            <a:off x="2057400" y="285750"/>
            <a:ext cx="61150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sz="2400">
                <a:solidFill>
                  <a:schemeClr val="tx2"/>
                </a:solidFill>
                <a:latin typeface="Times New Roman" pitchFamily="18" charset="0"/>
              </a:defRPr>
            </a:lvl1pPr>
            <a:lvl2pPr marL="742950" indent="-285750">
              <a:defRPr sz="2200">
                <a:solidFill>
                  <a:schemeClr val="tx2"/>
                </a:solidFill>
                <a:latin typeface="Times New Roman" pitchFamily="18" charset="0"/>
              </a:defRPr>
            </a:lvl2pPr>
            <a:lvl3pPr marL="1143000">
              <a:defRPr sz="2000">
                <a:solidFill>
                  <a:schemeClr val="tx2"/>
                </a:solidFill>
                <a:latin typeface="Times New Roman" pitchFamily="18" charset="0"/>
              </a:defRPr>
            </a:lvl3pPr>
            <a:lvl4pPr marL="1600200">
              <a:defRPr>
                <a:solidFill>
                  <a:schemeClr val="tx2"/>
                </a:solidFill>
                <a:latin typeface="Times New Roman" pitchFamily="18" charset="0"/>
              </a:defRPr>
            </a:lvl4pPr>
            <a:lvl5pPr marL="2057400">
              <a:defRPr>
                <a:solidFill>
                  <a:schemeClr val="tx2"/>
                </a:solidFill>
                <a:latin typeface="Times New Roman" pitchFamily="18" charset="0"/>
              </a:defRPr>
            </a:lvl5pPr>
            <a:lvl6pPr marL="2514600" eaLnBrk="0" fontAlgn="base" hangingPunct="0">
              <a:spcAft>
                <a:spcPct val="0"/>
              </a:spcAft>
              <a:defRPr>
                <a:solidFill>
                  <a:schemeClr val="tx2"/>
                </a:solidFill>
                <a:latin typeface="Times New Roman" pitchFamily="18" charset="0"/>
              </a:defRPr>
            </a:lvl6pPr>
            <a:lvl7pPr marL="2971800" eaLnBrk="0" fontAlgn="base" hangingPunct="0">
              <a:spcAft>
                <a:spcPct val="0"/>
              </a:spcAft>
              <a:defRPr>
                <a:solidFill>
                  <a:schemeClr val="tx2"/>
                </a:solidFill>
                <a:latin typeface="Times New Roman" pitchFamily="18" charset="0"/>
              </a:defRPr>
            </a:lvl7pPr>
            <a:lvl8pPr marL="3429000" eaLnBrk="0" fontAlgn="base" hangingPunct="0">
              <a:spcAft>
                <a:spcPct val="0"/>
              </a:spcAft>
              <a:defRPr>
                <a:solidFill>
                  <a:schemeClr val="tx2"/>
                </a:solidFill>
                <a:latin typeface="Times New Roman" pitchFamily="18" charset="0"/>
              </a:defRPr>
            </a:lvl8pPr>
            <a:lvl9pPr marL="3886200" eaLnBrk="0" fontAlgn="base" hangingPunct="0">
              <a:spcAft>
                <a:spcPct val="0"/>
              </a:spcAft>
              <a:defRPr>
                <a:solidFill>
                  <a:schemeClr val="tx2"/>
                </a:solidFill>
                <a:latin typeface="Times New Roman" pitchFamily="18" charset="0"/>
              </a:defRPr>
            </a:lvl9pPr>
          </a:lstStyle>
          <a:p>
            <a:pPr eaLnBrk="1" hangingPunct="1"/>
            <a:r>
              <a:rPr lang="en-US" altLang="en-US" sz="3600" b="1">
                <a:solidFill>
                  <a:schemeClr val="tx1"/>
                </a:solidFill>
                <a:cs typeface="Times New Roman" pitchFamily="18" charset="0"/>
              </a:rPr>
              <a:t>What type of house is this?</a:t>
            </a:r>
          </a:p>
        </p:txBody>
      </p:sp>
      <p:sp>
        <p:nvSpPr>
          <p:cNvPr id="9" name="TextBox 8"/>
          <p:cNvSpPr txBox="1">
            <a:spLocks noChangeArrowheads="1"/>
          </p:cNvSpPr>
          <p:nvPr/>
        </p:nvSpPr>
        <p:spPr bwMode="auto">
          <a:xfrm>
            <a:off x="2652713" y="5638800"/>
            <a:ext cx="36861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Times New Roman" pitchFamily="18" charset="0"/>
              </a:defRPr>
            </a:lvl1pPr>
            <a:lvl2pPr marL="742950" indent="-285750">
              <a:defRPr sz="2200">
                <a:solidFill>
                  <a:schemeClr val="tx2"/>
                </a:solidFill>
                <a:latin typeface="Times New Roman" pitchFamily="18" charset="0"/>
              </a:defRPr>
            </a:lvl2pPr>
            <a:lvl3pPr marL="1143000">
              <a:defRPr sz="2000">
                <a:solidFill>
                  <a:schemeClr val="tx2"/>
                </a:solidFill>
                <a:latin typeface="Times New Roman" pitchFamily="18" charset="0"/>
              </a:defRPr>
            </a:lvl3pPr>
            <a:lvl4pPr marL="1600200">
              <a:defRPr>
                <a:solidFill>
                  <a:schemeClr val="tx2"/>
                </a:solidFill>
                <a:latin typeface="Times New Roman" pitchFamily="18" charset="0"/>
              </a:defRPr>
            </a:lvl4pPr>
            <a:lvl5pPr marL="2057400">
              <a:defRPr>
                <a:solidFill>
                  <a:schemeClr val="tx2"/>
                </a:solidFill>
                <a:latin typeface="Times New Roman" pitchFamily="18" charset="0"/>
              </a:defRPr>
            </a:lvl5pPr>
            <a:lvl6pPr marL="2514600" eaLnBrk="0" fontAlgn="base" hangingPunct="0">
              <a:spcAft>
                <a:spcPct val="0"/>
              </a:spcAft>
              <a:defRPr>
                <a:solidFill>
                  <a:schemeClr val="tx2"/>
                </a:solidFill>
                <a:latin typeface="Times New Roman" pitchFamily="18" charset="0"/>
              </a:defRPr>
            </a:lvl6pPr>
            <a:lvl7pPr marL="2971800" eaLnBrk="0" fontAlgn="base" hangingPunct="0">
              <a:spcAft>
                <a:spcPct val="0"/>
              </a:spcAft>
              <a:defRPr>
                <a:solidFill>
                  <a:schemeClr val="tx2"/>
                </a:solidFill>
                <a:latin typeface="Times New Roman" pitchFamily="18" charset="0"/>
              </a:defRPr>
            </a:lvl7pPr>
            <a:lvl8pPr marL="3429000" eaLnBrk="0" fontAlgn="base" hangingPunct="0">
              <a:spcAft>
                <a:spcPct val="0"/>
              </a:spcAft>
              <a:defRPr>
                <a:solidFill>
                  <a:schemeClr val="tx2"/>
                </a:solidFill>
                <a:latin typeface="Times New Roman" pitchFamily="18" charset="0"/>
              </a:defRPr>
            </a:lvl8pPr>
            <a:lvl9pPr marL="3886200" eaLnBrk="0" fontAlgn="base" hangingPunct="0">
              <a:spcAft>
                <a:spcPct val="0"/>
              </a:spcAft>
              <a:defRPr>
                <a:solidFill>
                  <a:schemeClr val="tx2"/>
                </a:solidFill>
                <a:latin typeface="Times New Roman" pitchFamily="18" charset="0"/>
              </a:defRPr>
            </a:lvl9pPr>
          </a:lstStyle>
          <a:p>
            <a:pPr algn="ctr" eaLnBrk="1" hangingPunct="1"/>
            <a:r>
              <a:rPr lang="en-US" altLang="en-US" b="1">
                <a:solidFill>
                  <a:srgbClr val="003300"/>
                </a:solidFill>
                <a:cs typeface="Times New Roman" pitchFamily="18" charset="0"/>
              </a:rPr>
              <a:t> </a:t>
            </a:r>
            <a:r>
              <a:rPr lang="en-US" altLang="en-US" sz="3500" b="1">
                <a:solidFill>
                  <a:srgbClr val="003300"/>
                </a:solidFill>
                <a:cs typeface="Times New Roman" pitchFamily="18" charset="0"/>
              </a:rPr>
              <a:t>Town</a:t>
            </a:r>
            <a:r>
              <a:rPr lang="en-US" altLang="en-US" b="1">
                <a:solidFill>
                  <a:srgbClr val="003300"/>
                </a:solidFill>
                <a:cs typeface="Times New Roman" pitchFamily="18" charset="0"/>
              </a:rPr>
              <a:t> </a:t>
            </a:r>
            <a:r>
              <a:rPr lang="en-US" altLang="en-US" sz="3500" b="1">
                <a:solidFill>
                  <a:srgbClr val="003300"/>
                </a:solidFill>
                <a:cs typeface="Times New Roman" pitchFamily="18" charset="0"/>
              </a:rPr>
              <a:t>house</a:t>
            </a:r>
          </a:p>
        </p:txBody>
      </p:sp>
      <p:pic>
        <p:nvPicPr>
          <p:cNvPr id="29700" name="Picture 6" descr="Ingenious Townhouse in Saigon is an Enigmatic, Light-filled De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3152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824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250"/>
                                        <p:tgtEl>
                                          <p:spTgt spid="18"/>
                                        </p:tgtEl>
                                      </p:cBhvr>
                                    </p:animEffect>
                                    <p:set>
                                      <p:cBhvr>
                                        <p:cTn id="7" dur="1" fill="hold">
                                          <p:stCondLst>
                                            <p:cond delay="249"/>
                                          </p:stCondLst>
                                        </p:cTn>
                                        <p:tgtEl>
                                          <p:spTgt spid="18"/>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bwMode="auto">
          <a:xfrm>
            <a:off x="1981200" y="285750"/>
            <a:ext cx="61150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sz="2400">
                <a:solidFill>
                  <a:schemeClr val="tx2"/>
                </a:solidFill>
                <a:latin typeface="Times New Roman" pitchFamily="18" charset="0"/>
              </a:defRPr>
            </a:lvl1pPr>
            <a:lvl2pPr marL="742950" indent="-285750">
              <a:defRPr sz="2200">
                <a:solidFill>
                  <a:schemeClr val="tx2"/>
                </a:solidFill>
                <a:latin typeface="Times New Roman" pitchFamily="18" charset="0"/>
              </a:defRPr>
            </a:lvl2pPr>
            <a:lvl3pPr marL="1143000">
              <a:defRPr sz="2000">
                <a:solidFill>
                  <a:schemeClr val="tx2"/>
                </a:solidFill>
                <a:latin typeface="Times New Roman" pitchFamily="18" charset="0"/>
              </a:defRPr>
            </a:lvl3pPr>
            <a:lvl4pPr marL="1600200">
              <a:defRPr>
                <a:solidFill>
                  <a:schemeClr val="tx2"/>
                </a:solidFill>
                <a:latin typeface="Times New Roman" pitchFamily="18" charset="0"/>
              </a:defRPr>
            </a:lvl4pPr>
            <a:lvl5pPr marL="2057400">
              <a:defRPr>
                <a:solidFill>
                  <a:schemeClr val="tx2"/>
                </a:solidFill>
                <a:latin typeface="Times New Roman" pitchFamily="18" charset="0"/>
              </a:defRPr>
            </a:lvl5pPr>
            <a:lvl6pPr marL="2514600" eaLnBrk="0" fontAlgn="base" hangingPunct="0">
              <a:spcAft>
                <a:spcPct val="0"/>
              </a:spcAft>
              <a:defRPr>
                <a:solidFill>
                  <a:schemeClr val="tx2"/>
                </a:solidFill>
                <a:latin typeface="Times New Roman" pitchFamily="18" charset="0"/>
              </a:defRPr>
            </a:lvl6pPr>
            <a:lvl7pPr marL="2971800" eaLnBrk="0" fontAlgn="base" hangingPunct="0">
              <a:spcAft>
                <a:spcPct val="0"/>
              </a:spcAft>
              <a:defRPr>
                <a:solidFill>
                  <a:schemeClr val="tx2"/>
                </a:solidFill>
                <a:latin typeface="Times New Roman" pitchFamily="18" charset="0"/>
              </a:defRPr>
            </a:lvl7pPr>
            <a:lvl8pPr marL="3429000" eaLnBrk="0" fontAlgn="base" hangingPunct="0">
              <a:spcAft>
                <a:spcPct val="0"/>
              </a:spcAft>
              <a:defRPr>
                <a:solidFill>
                  <a:schemeClr val="tx2"/>
                </a:solidFill>
                <a:latin typeface="Times New Roman" pitchFamily="18" charset="0"/>
              </a:defRPr>
            </a:lvl8pPr>
            <a:lvl9pPr marL="3886200" eaLnBrk="0" fontAlgn="base" hangingPunct="0">
              <a:spcAft>
                <a:spcPct val="0"/>
              </a:spcAft>
              <a:defRPr>
                <a:solidFill>
                  <a:schemeClr val="tx2"/>
                </a:solidFill>
                <a:latin typeface="Times New Roman" pitchFamily="18" charset="0"/>
              </a:defRPr>
            </a:lvl9pPr>
          </a:lstStyle>
          <a:p>
            <a:pPr eaLnBrk="1" hangingPunct="1"/>
            <a:r>
              <a:rPr lang="en-US" altLang="en-US" sz="3600" b="1">
                <a:solidFill>
                  <a:schemeClr val="tx1"/>
                </a:solidFill>
                <a:cs typeface="Times New Roman" pitchFamily="18" charset="0"/>
              </a:rPr>
              <a:t>What type of house is this?</a:t>
            </a:r>
          </a:p>
        </p:txBody>
      </p:sp>
      <p:sp>
        <p:nvSpPr>
          <p:cNvPr id="12" name="TextBox 11"/>
          <p:cNvSpPr txBox="1">
            <a:spLocks noChangeArrowheads="1"/>
          </p:cNvSpPr>
          <p:nvPr/>
        </p:nvSpPr>
        <p:spPr bwMode="auto">
          <a:xfrm>
            <a:off x="2976563" y="6084888"/>
            <a:ext cx="435082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Times New Roman" pitchFamily="18" charset="0"/>
              </a:defRPr>
            </a:lvl1pPr>
            <a:lvl2pPr marL="742950" indent="-285750">
              <a:defRPr sz="2200">
                <a:solidFill>
                  <a:schemeClr val="tx2"/>
                </a:solidFill>
                <a:latin typeface="Times New Roman" pitchFamily="18" charset="0"/>
              </a:defRPr>
            </a:lvl2pPr>
            <a:lvl3pPr marL="1143000">
              <a:defRPr sz="2000">
                <a:solidFill>
                  <a:schemeClr val="tx2"/>
                </a:solidFill>
                <a:latin typeface="Times New Roman" pitchFamily="18" charset="0"/>
              </a:defRPr>
            </a:lvl3pPr>
            <a:lvl4pPr marL="1600200">
              <a:defRPr>
                <a:solidFill>
                  <a:schemeClr val="tx2"/>
                </a:solidFill>
                <a:latin typeface="Times New Roman" pitchFamily="18" charset="0"/>
              </a:defRPr>
            </a:lvl4pPr>
            <a:lvl5pPr marL="2057400">
              <a:defRPr>
                <a:solidFill>
                  <a:schemeClr val="tx2"/>
                </a:solidFill>
                <a:latin typeface="Times New Roman" pitchFamily="18" charset="0"/>
              </a:defRPr>
            </a:lvl5pPr>
            <a:lvl6pPr marL="2514600" eaLnBrk="0" fontAlgn="base" hangingPunct="0">
              <a:spcAft>
                <a:spcPct val="0"/>
              </a:spcAft>
              <a:defRPr>
                <a:solidFill>
                  <a:schemeClr val="tx2"/>
                </a:solidFill>
                <a:latin typeface="Times New Roman" pitchFamily="18" charset="0"/>
              </a:defRPr>
            </a:lvl6pPr>
            <a:lvl7pPr marL="2971800" eaLnBrk="0" fontAlgn="base" hangingPunct="0">
              <a:spcAft>
                <a:spcPct val="0"/>
              </a:spcAft>
              <a:defRPr>
                <a:solidFill>
                  <a:schemeClr val="tx2"/>
                </a:solidFill>
                <a:latin typeface="Times New Roman" pitchFamily="18" charset="0"/>
              </a:defRPr>
            </a:lvl7pPr>
            <a:lvl8pPr marL="3429000" eaLnBrk="0" fontAlgn="base" hangingPunct="0">
              <a:spcAft>
                <a:spcPct val="0"/>
              </a:spcAft>
              <a:defRPr>
                <a:solidFill>
                  <a:schemeClr val="tx2"/>
                </a:solidFill>
                <a:latin typeface="Times New Roman" pitchFamily="18" charset="0"/>
              </a:defRPr>
            </a:lvl8pPr>
            <a:lvl9pPr marL="3886200" eaLnBrk="0" fontAlgn="base" hangingPunct="0">
              <a:spcAft>
                <a:spcPct val="0"/>
              </a:spcAft>
              <a:defRPr>
                <a:solidFill>
                  <a:schemeClr val="tx2"/>
                </a:solidFill>
                <a:latin typeface="Times New Roman" pitchFamily="18" charset="0"/>
              </a:defRPr>
            </a:lvl9pPr>
          </a:lstStyle>
          <a:p>
            <a:pPr algn="ctr" eaLnBrk="1" hangingPunct="1"/>
            <a:r>
              <a:rPr lang="en-US" altLang="en-US" sz="3500" b="1" dirty="0" smtClean="0">
                <a:solidFill>
                  <a:srgbClr val="003300"/>
                </a:solidFill>
                <a:cs typeface="Times New Roman" pitchFamily="18" charset="0"/>
              </a:rPr>
              <a:t>flat = apartment</a:t>
            </a:r>
            <a:endParaRPr lang="en-US" altLang="en-US" sz="3500" b="1" dirty="0">
              <a:solidFill>
                <a:srgbClr val="003300"/>
              </a:solidFill>
              <a:cs typeface="Times New Roman" pitchFamily="18" charset="0"/>
            </a:endParaRPr>
          </a:p>
        </p:txBody>
      </p:sp>
      <p:pic>
        <p:nvPicPr>
          <p:cNvPr id="30724" name="Picture 2" descr="Xi Riverview Palace for rent in Thao Dien Ward, District 2, Ho Chi Minh  City,villa for rent in thao dien, an phu, district 2, ho chi minh,  apartment for rent in th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95338"/>
            <a:ext cx="7467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734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250"/>
                                        <p:tgtEl>
                                          <p:spTgt spid="18"/>
                                        </p:tgtEl>
                                      </p:cBhvr>
                                    </p:animEffect>
                                    <p:set>
                                      <p:cBhvr>
                                        <p:cTn id="7" dur="1" fill="hold">
                                          <p:stCondLst>
                                            <p:cond delay="249"/>
                                          </p:stCondLst>
                                        </p:cTn>
                                        <p:tgtEl>
                                          <p:spTgt spid="18"/>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bwMode="auto">
          <a:xfrm>
            <a:off x="1905000" y="285750"/>
            <a:ext cx="61150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sz="2400">
                <a:solidFill>
                  <a:schemeClr val="tx2"/>
                </a:solidFill>
                <a:latin typeface="Times New Roman" pitchFamily="18" charset="0"/>
              </a:defRPr>
            </a:lvl1pPr>
            <a:lvl2pPr marL="742950" indent="-285750">
              <a:defRPr sz="2200">
                <a:solidFill>
                  <a:schemeClr val="tx2"/>
                </a:solidFill>
                <a:latin typeface="Times New Roman" pitchFamily="18" charset="0"/>
              </a:defRPr>
            </a:lvl2pPr>
            <a:lvl3pPr marL="1143000">
              <a:defRPr sz="2000">
                <a:solidFill>
                  <a:schemeClr val="tx2"/>
                </a:solidFill>
                <a:latin typeface="Times New Roman" pitchFamily="18" charset="0"/>
              </a:defRPr>
            </a:lvl3pPr>
            <a:lvl4pPr marL="1600200">
              <a:defRPr>
                <a:solidFill>
                  <a:schemeClr val="tx2"/>
                </a:solidFill>
                <a:latin typeface="Times New Roman" pitchFamily="18" charset="0"/>
              </a:defRPr>
            </a:lvl4pPr>
            <a:lvl5pPr marL="2057400">
              <a:defRPr>
                <a:solidFill>
                  <a:schemeClr val="tx2"/>
                </a:solidFill>
                <a:latin typeface="Times New Roman" pitchFamily="18" charset="0"/>
              </a:defRPr>
            </a:lvl5pPr>
            <a:lvl6pPr marL="2514600" eaLnBrk="0" fontAlgn="base" hangingPunct="0">
              <a:spcAft>
                <a:spcPct val="0"/>
              </a:spcAft>
              <a:defRPr>
                <a:solidFill>
                  <a:schemeClr val="tx2"/>
                </a:solidFill>
                <a:latin typeface="Times New Roman" pitchFamily="18" charset="0"/>
              </a:defRPr>
            </a:lvl6pPr>
            <a:lvl7pPr marL="2971800" eaLnBrk="0" fontAlgn="base" hangingPunct="0">
              <a:spcAft>
                <a:spcPct val="0"/>
              </a:spcAft>
              <a:defRPr>
                <a:solidFill>
                  <a:schemeClr val="tx2"/>
                </a:solidFill>
                <a:latin typeface="Times New Roman" pitchFamily="18" charset="0"/>
              </a:defRPr>
            </a:lvl7pPr>
            <a:lvl8pPr marL="3429000" eaLnBrk="0" fontAlgn="base" hangingPunct="0">
              <a:spcAft>
                <a:spcPct val="0"/>
              </a:spcAft>
              <a:defRPr>
                <a:solidFill>
                  <a:schemeClr val="tx2"/>
                </a:solidFill>
                <a:latin typeface="Times New Roman" pitchFamily="18" charset="0"/>
              </a:defRPr>
            </a:lvl8pPr>
            <a:lvl9pPr marL="3886200" eaLnBrk="0" fontAlgn="base" hangingPunct="0">
              <a:spcAft>
                <a:spcPct val="0"/>
              </a:spcAft>
              <a:defRPr>
                <a:solidFill>
                  <a:schemeClr val="tx2"/>
                </a:solidFill>
                <a:latin typeface="Times New Roman" pitchFamily="18" charset="0"/>
              </a:defRPr>
            </a:lvl9pPr>
          </a:lstStyle>
          <a:p>
            <a:pPr eaLnBrk="1" hangingPunct="1"/>
            <a:r>
              <a:rPr lang="en-US" altLang="en-US" sz="3600" b="1">
                <a:solidFill>
                  <a:schemeClr val="tx1"/>
                </a:solidFill>
                <a:cs typeface="Times New Roman" pitchFamily="18" charset="0"/>
              </a:rPr>
              <a:t>What type of house is this?</a:t>
            </a:r>
          </a:p>
        </p:txBody>
      </p:sp>
      <p:sp>
        <p:nvSpPr>
          <p:cNvPr id="14" name="TextBox 13"/>
          <p:cNvSpPr txBox="1">
            <a:spLocks noChangeArrowheads="1"/>
          </p:cNvSpPr>
          <p:nvPr/>
        </p:nvSpPr>
        <p:spPr bwMode="auto">
          <a:xfrm>
            <a:off x="3324225" y="6227763"/>
            <a:ext cx="32766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Times New Roman" pitchFamily="18" charset="0"/>
              </a:defRPr>
            </a:lvl1pPr>
            <a:lvl2pPr marL="742950" indent="-285750">
              <a:defRPr sz="2200">
                <a:solidFill>
                  <a:schemeClr val="tx2"/>
                </a:solidFill>
                <a:latin typeface="Times New Roman" pitchFamily="18" charset="0"/>
              </a:defRPr>
            </a:lvl2pPr>
            <a:lvl3pPr marL="1143000">
              <a:defRPr sz="2000">
                <a:solidFill>
                  <a:schemeClr val="tx2"/>
                </a:solidFill>
                <a:latin typeface="Times New Roman" pitchFamily="18" charset="0"/>
              </a:defRPr>
            </a:lvl3pPr>
            <a:lvl4pPr marL="1600200">
              <a:defRPr>
                <a:solidFill>
                  <a:schemeClr val="tx2"/>
                </a:solidFill>
                <a:latin typeface="Times New Roman" pitchFamily="18" charset="0"/>
              </a:defRPr>
            </a:lvl4pPr>
            <a:lvl5pPr marL="2057400">
              <a:defRPr>
                <a:solidFill>
                  <a:schemeClr val="tx2"/>
                </a:solidFill>
                <a:latin typeface="Times New Roman" pitchFamily="18" charset="0"/>
              </a:defRPr>
            </a:lvl5pPr>
            <a:lvl6pPr marL="2514600" eaLnBrk="0" fontAlgn="base" hangingPunct="0">
              <a:spcAft>
                <a:spcPct val="0"/>
              </a:spcAft>
              <a:defRPr>
                <a:solidFill>
                  <a:schemeClr val="tx2"/>
                </a:solidFill>
                <a:latin typeface="Times New Roman" pitchFamily="18" charset="0"/>
              </a:defRPr>
            </a:lvl6pPr>
            <a:lvl7pPr marL="2971800" eaLnBrk="0" fontAlgn="base" hangingPunct="0">
              <a:spcAft>
                <a:spcPct val="0"/>
              </a:spcAft>
              <a:defRPr>
                <a:solidFill>
                  <a:schemeClr val="tx2"/>
                </a:solidFill>
                <a:latin typeface="Times New Roman" pitchFamily="18" charset="0"/>
              </a:defRPr>
            </a:lvl7pPr>
            <a:lvl8pPr marL="3429000" eaLnBrk="0" fontAlgn="base" hangingPunct="0">
              <a:spcAft>
                <a:spcPct val="0"/>
              </a:spcAft>
              <a:defRPr>
                <a:solidFill>
                  <a:schemeClr val="tx2"/>
                </a:solidFill>
                <a:latin typeface="Times New Roman" pitchFamily="18" charset="0"/>
              </a:defRPr>
            </a:lvl8pPr>
            <a:lvl9pPr marL="3886200" eaLnBrk="0" fontAlgn="base" hangingPunct="0">
              <a:spcAft>
                <a:spcPct val="0"/>
              </a:spcAft>
              <a:defRPr>
                <a:solidFill>
                  <a:schemeClr val="tx2"/>
                </a:solidFill>
                <a:latin typeface="Times New Roman" pitchFamily="18" charset="0"/>
              </a:defRPr>
            </a:lvl9pPr>
          </a:lstStyle>
          <a:p>
            <a:pPr algn="ctr" eaLnBrk="1" hangingPunct="1"/>
            <a:r>
              <a:rPr lang="en-US" altLang="en-US" sz="3500" b="1">
                <a:solidFill>
                  <a:srgbClr val="003300"/>
                </a:solidFill>
                <a:cs typeface="Times New Roman" pitchFamily="18" charset="0"/>
              </a:rPr>
              <a:t>Stilt</a:t>
            </a:r>
            <a:r>
              <a:rPr lang="en-US" altLang="en-US" b="1">
                <a:solidFill>
                  <a:srgbClr val="003300"/>
                </a:solidFill>
                <a:cs typeface="Times New Roman" pitchFamily="18" charset="0"/>
              </a:rPr>
              <a:t> </a:t>
            </a:r>
            <a:r>
              <a:rPr lang="en-US" altLang="en-US" sz="3500" b="1">
                <a:solidFill>
                  <a:srgbClr val="003300"/>
                </a:solidFill>
                <a:cs typeface="Times New Roman" pitchFamily="18" charset="0"/>
              </a:rPr>
              <a:t>house</a:t>
            </a:r>
          </a:p>
        </p:txBody>
      </p:sp>
      <p:pic>
        <p:nvPicPr>
          <p:cNvPr id="31748" name="Picture 4" descr="Ho Chi Minh'S Stilt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3152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58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xit" presetSubtype="2" fill="hold" grpId="0" nodeType="withEffect">
                                  <p:stCondLst>
                                    <p:cond delay="0"/>
                                  </p:stCondLst>
                                  <p:childTnLst>
                                    <p:animEffect transition="out" filter="wipe(right)">
                                      <p:cBhvr>
                                        <p:cTn id="6" dur="250"/>
                                        <p:tgtEl>
                                          <p:spTgt spid="18"/>
                                        </p:tgtEl>
                                      </p:cBhvr>
                                    </p:animEffect>
                                    <p:set>
                                      <p:cBhvr>
                                        <p:cTn id="7" dur="1" fill="hold">
                                          <p:stCondLst>
                                            <p:cond delay="249"/>
                                          </p:stCondLst>
                                        </p:cTn>
                                        <p:tgtEl>
                                          <p:spTgt spid="18"/>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bwMode="auto">
          <a:xfrm>
            <a:off x="2057400" y="285750"/>
            <a:ext cx="61150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sz="2400">
                <a:solidFill>
                  <a:schemeClr val="tx2"/>
                </a:solidFill>
                <a:latin typeface="Times New Roman" pitchFamily="18" charset="0"/>
              </a:defRPr>
            </a:lvl1pPr>
            <a:lvl2pPr marL="742950" indent="-285750">
              <a:defRPr sz="2200">
                <a:solidFill>
                  <a:schemeClr val="tx2"/>
                </a:solidFill>
                <a:latin typeface="Times New Roman" pitchFamily="18" charset="0"/>
              </a:defRPr>
            </a:lvl2pPr>
            <a:lvl3pPr marL="1143000">
              <a:defRPr sz="2000">
                <a:solidFill>
                  <a:schemeClr val="tx2"/>
                </a:solidFill>
                <a:latin typeface="Times New Roman" pitchFamily="18" charset="0"/>
              </a:defRPr>
            </a:lvl3pPr>
            <a:lvl4pPr marL="1600200">
              <a:defRPr>
                <a:solidFill>
                  <a:schemeClr val="tx2"/>
                </a:solidFill>
                <a:latin typeface="Times New Roman" pitchFamily="18" charset="0"/>
              </a:defRPr>
            </a:lvl4pPr>
            <a:lvl5pPr marL="2057400">
              <a:defRPr>
                <a:solidFill>
                  <a:schemeClr val="tx2"/>
                </a:solidFill>
                <a:latin typeface="Times New Roman" pitchFamily="18" charset="0"/>
              </a:defRPr>
            </a:lvl5pPr>
            <a:lvl6pPr marL="2514600" eaLnBrk="0" fontAlgn="base" hangingPunct="0">
              <a:spcAft>
                <a:spcPct val="0"/>
              </a:spcAft>
              <a:defRPr>
                <a:solidFill>
                  <a:schemeClr val="tx2"/>
                </a:solidFill>
                <a:latin typeface="Times New Roman" pitchFamily="18" charset="0"/>
              </a:defRPr>
            </a:lvl6pPr>
            <a:lvl7pPr marL="2971800" eaLnBrk="0" fontAlgn="base" hangingPunct="0">
              <a:spcAft>
                <a:spcPct val="0"/>
              </a:spcAft>
              <a:defRPr>
                <a:solidFill>
                  <a:schemeClr val="tx2"/>
                </a:solidFill>
                <a:latin typeface="Times New Roman" pitchFamily="18" charset="0"/>
              </a:defRPr>
            </a:lvl7pPr>
            <a:lvl8pPr marL="3429000" eaLnBrk="0" fontAlgn="base" hangingPunct="0">
              <a:spcAft>
                <a:spcPct val="0"/>
              </a:spcAft>
              <a:defRPr>
                <a:solidFill>
                  <a:schemeClr val="tx2"/>
                </a:solidFill>
                <a:latin typeface="Times New Roman" pitchFamily="18" charset="0"/>
              </a:defRPr>
            </a:lvl8pPr>
            <a:lvl9pPr marL="3886200" eaLnBrk="0" fontAlgn="base" hangingPunct="0">
              <a:spcAft>
                <a:spcPct val="0"/>
              </a:spcAft>
              <a:defRPr>
                <a:solidFill>
                  <a:schemeClr val="tx2"/>
                </a:solidFill>
                <a:latin typeface="Times New Roman" pitchFamily="18" charset="0"/>
              </a:defRPr>
            </a:lvl9pPr>
          </a:lstStyle>
          <a:p>
            <a:pPr eaLnBrk="1" hangingPunct="1"/>
            <a:r>
              <a:rPr lang="en-US" altLang="en-US" sz="3600" b="1">
                <a:solidFill>
                  <a:schemeClr val="tx1"/>
                </a:solidFill>
                <a:cs typeface="Times New Roman" pitchFamily="18" charset="0"/>
              </a:rPr>
              <a:t>What type of house is this?</a:t>
            </a:r>
          </a:p>
        </p:txBody>
      </p:sp>
      <p:sp>
        <p:nvSpPr>
          <p:cNvPr id="10" name="Rectangle 9"/>
          <p:cNvSpPr>
            <a:spLocks noChangeArrowheads="1"/>
          </p:cNvSpPr>
          <p:nvPr/>
        </p:nvSpPr>
        <p:spPr bwMode="auto">
          <a:xfrm>
            <a:off x="3986213" y="5648325"/>
            <a:ext cx="10922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3500" b="1">
                <a:solidFill>
                  <a:srgbClr val="003300"/>
                </a:solidFill>
                <a:latin typeface="Times New Roman" pitchFamily="18" charset="0"/>
                <a:cs typeface="Times New Roman" pitchFamily="18" charset="0"/>
              </a:rPr>
              <a:t>Villa</a:t>
            </a:r>
          </a:p>
        </p:txBody>
      </p:sp>
      <p:pic>
        <p:nvPicPr>
          <p:cNvPr id="32772" name="Picture 2" descr="Tropical Luxury villa, Mui Ne, Vietnam - Booki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762000"/>
            <a:ext cx="7253287"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529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250"/>
                                        <p:tgtEl>
                                          <p:spTgt spid="18"/>
                                        </p:tgtEl>
                                      </p:cBhvr>
                                    </p:animEffect>
                                    <p:set>
                                      <p:cBhvr>
                                        <p:cTn id="7" dur="1" fill="hold">
                                          <p:stCondLst>
                                            <p:cond delay="249"/>
                                          </p:stCondLst>
                                        </p:cTn>
                                        <p:tgtEl>
                                          <p:spTgt spid="18"/>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6267450" y="4719638"/>
            <a:ext cx="2876550" cy="2138362"/>
          </a:xfrm>
          <a:prstGeom prst="rect">
            <a:avLst/>
          </a:prstGeom>
          <a:ln w="38100">
            <a:solidFill>
              <a:srgbClr val="FFFF00"/>
            </a:solidFill>
            <a:miter lim="800000"/>
            <a:headEnd/>
            <a:tailEnd/>
          </a:ln>
          <a:effectLst>
            <a:outerShdw blurRad="57150" dist="50800" dir="2700000" algn="tl" rotWithShape="0">
              <a:srgbClr val="000000">
                <a:alpha val="40000"/>
              </a:srgbClr>
            </a:outerShdw>
          </a:effectLst>
        </p:spPr>
      </p:pic>
      <p:sp>
        <p:nvSpPr>
          <p:cNvPr id="4" name="TextBox 3"/>
          <p:cNvSpPr txBox="1"/>
          <p:nvPr/>
        </p:nvSpPr>
        <p:spPr>
          <a:xfrm>
            <a:off x="3175000" y="3352800"/>
            <a:ext cx="5816600" cy="1169988"/>
          </a:xfrm>
          <a:prstGeom prst="rect">
            <a:avLst/>
          </a:prstGeom>
          <a:noFill/>
        </p:spPr>
        <p:txBody>
          <a:bodyPr>
            <a:spAutoFit/>
          </a:bodyPr>
          <a:lstStyle/>
          <a:p>
            <a:pPr marL="0" lvl="1" eaLnBrk="1" hangingPunct="1">
              <a:defRPr/>
            </a:pPr>
            <a:r>
              <a:rPr lang="en-US" sz="3500" b="1" spc="-50" dirty="0">
                <a:latin typeface="Times New Roman" pitchFamily="18" charset="0"/>
                <a:cs typeface="Times New Roman" pitchFamily="18" charset="0"/>
              </a:rPr>
              <a:t>- They are </a:t>
            </a:r>
            <a:r>
              <a:rPr lang="en-US" sz="3500" b="1" spc="-50" dirty="0">
                <a:solidFill>
                  <a:srgbClr val="FF0000"/>
                </a:solidFill>
                <a:latin typeface="Times New Roman" pitchFamily="18" charset="0"/>
                <a:cs typeface="Times New Roman" pitchFamily="18" charset="0"/>
              </a:rPr>
              <a:t>strange (crazy) </a:t>
            </a:r>
            <a:r>
              <a:rPr lang="en-US" sz="3500" b="1" spc="-50" dirty="0">
                <a:solidFill>
                  <a:srgbClr val="003300"/>
                </a:solidFill>
                <a:latin typeface="Times New Roman" pitchFamily="18" charset="0"/>
                <a:cs typeface="Times New Roman" pitchFamily="18" charset="0"/>
              </a:rPr>
              <a:t>houses.</a:t>
            </a:r>
          </a:p>
        </p:txBody>
      </p:sp>
      <p:sp>
        <p:nvSpPr>
          <p:cNvPr id="5" name="TextBox 4"/>
          <p:cNvSpPr txBox="1">
            <a:spLocks noChangeArrowheads="1"/>
          </p:cNvSpPr>
          <p:nvPr/>
        </p:nvSpPr>
        <p:spPr bwMode="auto">
          <a:xfrm>
            <a:off x="3171825" y="2627313"/>
            <a:ext cx="5008563"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Times New Roman" pitchFamily="18" charset="0"/>
              </a:defRPr>
            </a:lvl1pPr>
            <a:lvl2pPr marL="742950" indent="-285750">
              <a:defRPr sz="2200">
                <a:solidFill>
                  <a:schemeClr val="tx2"/>
                </a:solidFill>
                <a:latin typeface="Times New Roman" pitchFamily="18" charset="0"/>
              </a:defRPr>
            </a:lvl2pPr>
            <a:lvl3pPr marL="1143000">
              <a:defRPr sz="2000">
                <a:solidFill>
                  <a:schemeClr val="tx2"/>
                </a:solidFill>
                <a:latin typeface="Times New Roman" pitchFamily="18" charset="0"/>
              </a:defRPr>
            </a:lvl3pPr>
            <a:lvl4pPr marL="1600200">
              <a:defRPr>
                <a:solidFill>
                  <a:schemeClr val="tx2"/>
                </a:solidFill>
                <a:latin typeface="Times New Roman" pitchFamily="18" charset="0"/>
              </a:defRPr>
            </a:lvl4pPr>
            <a:lvl5pPr marL="2057400">
              <a:defRPr>
                <a:solidFill>
                  <a:schemeClr val="tx2"/>
                </a:solidFill>
                <a:latin typeface="Times New Roman" pitchFamily="18" charset="0"/>
              </a:defRPr>
            </a:lvl5pPr>
            <a:lvl6pPr marL="2514600" eaLnBrk="0" fontAlgn="base" hangingPunct="0">
              <a:spcAft>
                <a:spcPct val="0"/>
              </a:spcAft>
              <a:defRPr>
                <a:solidFill>
                  <a:schemeClr val="tx2"/>
                </a:solidFill>
                <a:latin typeface="Times New Roman" pitchFamily="18" charset="0"/>
              </a:defRPr>
            </a:lvl6pPr>
            <a:lvl7pPr marL="2971800" eaLnBrk="0" fontAlgn="base" hangingPunct="0">
              <a:spcAft>
                <a:spcPct val="0"/>
              </a:spcAft>
              <a:defRPr>
                <a:solidFill>
                  <a:schemeClr val="tx2"/>
                </a:solidFill>
                <a:latin typeface="Times New Roman" pitchFamily="18" charset="0"/>
              </a:defRPr>
            </a:lvl7pPr>
            <a:lvl8pPr marL="3429000" eaLnBrk="0" fontAlgn="base" hangingPunct="0">
              <a:spcAft>
                <a:spcPct val="0"/>
              </a:spcAft>
              <a:defRPr>
                <a:solidFill>
                  <a:schemeClr val="tx2"/>
                </a:solidFill>
                <a:latin typeface="Times New Roman" pitchFamily="18" charset="0"/>
              </a:defRPr>
            </a:lvl8pPr>
            <a:lvl9pPr marL="3886200" eaLnBrk="0" fontAlgn="base" hangingPunct="0">
              <a:spcAft>
                <a:spcPct val="0"/>
              </a:spcAft>
              <a:defRPr>
                <a:solidFill>
                  <a:schemeClr val="tx2"/>
                </a:solidFill>
                <a:latin typeface="Times New Roman" pitchFamily="18" charset="0"/>
              </a:defRPr>
            </a:lvl9pPr>
          </a:lstStyle>
          <a:p>
            <a:pPr eaLnBrk="1" hangingPunct="1"/>
            <a:r>
              <a:rPr lang="en-US" altLang="en-US" sz="3500" b="1">
                <a:solidFill>
                  <a:schemeClr val="tx1"/>
                </a:solidFill>
                <a:cs typeface="Times New Roman" pitchFamily="18" charset="0"/>
              </a:rPr>
              <a:t>- How are </a:t>
            </a:r>
            <a:r>
              <a:rPr lang="en-US" altLang="en-US" sz="3500" b="1" smtClean="0">
                <a:solidFill>
                  <a:schemeClr val="tx1"/>
                </a:solidFill>
                <a:cs typeface="Times New Roman" pitchFamily="18" charset="0"/>
              </a:rPr>
              <a:t>the </a:t>
            </a:r>
            <a:r>
              <a:rPr lang="en-US" altLang="en-US" sz="3500" b="1">
                <a:solidFill>
                  <a:schemeClr val="tx1"/>
                </a:solidFill>
                <a:cs typeface="Times New Roman" pitchFamily="18" charset="0"/>
              </a:rPr>
              <a:t>houses?</a:t>
            </a:r>
          </a:p>
        </p:txBody>
      </p:sp>
      <p:pic>
        <p:nvPicPr>
          <p:cNvPr id="358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825" y="4724400"/>
            <a:ext cx="2924175" cy="2146300"/>
          </a:xfrm>
          <a:prstGeom prst="rect">
            <a:avLst/>
          </a:prstGeom>
          <a:noFill/>
          <a:ln w="381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2438400"/>
            <a:ext cx="2844800" cy="2154238"/>
          </a:xfrm>
          <a:prstGeom prst="rect">
            <a:avLst/>
          </a:prstGeom>
          <a:noFill/>
          <a:ln w="38100">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5"/>
          <p:cNvPicPr>
            <a:picLocks noChangeAspect="1" noChangeArrowheads="1"/>
          </p:cNvPicPr>
          <p:nvPr/>
        </p:nvPicPr>
        <p:blipFill>
          <a:blip r:embed="rId5">
            <a:extLst>
              <a:ext uri="{28A0092B-C50C-407E-A947-70E740481C1C}">
                <a14:useLocalDpi xmlns:a14="http://schemas.microsoft.com/office/drawing/2010/main" val="0"/>
              </a:ext>
            </a:extLst>
          </a:blip>
          <a:srcRect l="9267" r="3249"/>
          <a:stretch>
            <a:fillRect/>
          </a:stretch>
        </p:blipFill>
        <p:spPr bwMode="auto">
          <a:xfrm>
            <a:off x="3108325" y="42863"/>
            <a:ext cx="2924175" cy="222250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8" name="Picture 6"/>
          <p:cNvPicPr>
            <a:picLocks noChangeAspect="1" noChangeArrowheads="1"/>
          </p:cNvPicPr>
          <p:nvPr/>
        </p:nvPicPr>
        <p:blipFill>
          <a:blip r:embed="rId6">
            <a:extLst>
              <a:ext uri="{28A0092B-C50C-407E-A947-70E740481C1C}">
                <a14:useLocalDpi xmlns:a14="http://schemas.microsoft.com/office/drawing/2010/main" val="0"/>
              </a:ext>
            </a:extLst>
          </a:blip>
          <a:srcRect l="6590"/>
          <a:stretch>
            <a:fillRect/>
          </a:stretch>
        </p:blipFill>
        <p:spPr bwMode="auto">
          <a:xfrm>
            <a:off x="6267450" y="42863"/>
            <a:ext cx="2817813" cy="2247900"/>
          </a:xfrm>
          <a:prstGeom prst="rect">
            <a:avLst/>
          </a:prstGeom>
          <a:noFill/>
          <a:ln w="381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3" y="42863"/>
            <a:ext cx="2865437" cy="22225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8"/>
          <a:srcRect l="9831" r="12719"/>
          <a:stretch/>
        </p:blipFill>
        <p:spPr bwMode="auto">
          <a:xfrm>
            <a:off x="53975" y="4719638"/>
            <a:ext cx="2841625" cy="2087562"/>
          </a:xfrm>
          <a:prstGeom prst="rect">
            <a:avLst/>
          </a:prstGeom>
          <a:ln w="38100">
            <a:solidFill>
              <a:srgbClr val="0070C0"/>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1370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06928" y="1279538"/>
            <a:ext cx="8030800" cy="1723827"/>
            <a:chOff x="-981542" y="1820050"/>
            <a:chExt cx="8030800" cy="1723827"/>
          </a:xfrm>
        </p:grpSpPr>
        <p:grpSp>
          <p:nvGrpSpPr>
            <p:cNvPr id="12" name="Group 11"/>
            <p:cNvGrpSpPr/>
            <p:nvPr/>
          </p:nvGrpSpPr>
          <p:grpSpPr>
            <a:xfrm>
              <a:off x="2094743" y="1820050"/>
              <a:ext cx="4954515" cy="784398"/>
              <a:chOff x="2100847" y="1820050"/>
              <a:chExt cx="4954515" cy="78439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0050"/>
                <a:ext cx="4176100" cy="7527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981542" y="2835991"/>
              <a:ext cx="3557176" cy="707886"/>
            </a:xfrm>
            <a:prstGeom prst="rect">
              <a:avLst/>
            </a:prstGeom>
            <a:noFill/>
          </p:spPr>
          <p:txBody>
            <a:bodyPr wrap="square" rtlCol="0">
              <a:spAutoFit/>
            </a:bodyPr>
            <a:lstStyle/>
            <a:p>
              <a:pPr algn="ctr"/>
              <a:r>
                <a:rPr lang="en-US" sz="4000" b="1" dirty="0" smtClean="0">
                  <a:solidFill>
                    <a:srgbClr val="0084B1"/>
                  </a:solidFill>
                </a:rPr>
                <a:t>I/ Reading</a:t>
              </a:r>
              <a:endParaRPr lang="en-US" sz="4000" b="1" dirty="0">
                <a:solidFill>
                  <a:srgbClr val="0084B1"/>
                </a:solidFill>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298" y="3150468"/>
            <a:ext cx="6618514" cy="2127162"/>
          </a:xfrm>
          <a:prstGeom prst="rect">
            <a:avLst/>
          </a:prstGeom>
        </p:spPr>
      </p:pic>
      <p:sp>
        <p:nvSpPr>
          <p:cNvPr id="18" name="Rounded Rectangle 17"/>
          <p:cNvSpPr/>
          <p:nvPr/>
        </p:nvSpPr>
        <p:spPr>
          <a:xfrm>
            <a:off x="544373" y="1354448"/>
            <a:ext cx="3100737" cy="578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VnArabia" pitchFamily="34" charset="0"/>
              </a:rPr>
              <a:t>LESSON 5</a:t>
            </a:r>
            <a:endParaRPr lang="en-GB" sz="4000" b="1" dirty="0">
              <a:solidFill>
                <a:srgbClr val="FF0000"/>
              </a:solidFill>
              <a:latin typeface=".VnArabia" pitchFamily="34" charset="0"/>
            </a:endParaRPr>
          </a:p>
        </p:txBody>
      </p:sp>
      <p:sp>
        <p:nvSpPr>
          <p:cNvPr id="19" name="Rounded Rectangle 18"/>
          <p:cNvSpPr/>
          <p:nvPr/>
        </p:nvSpPr>
        <p:spPr>
          <a:xfrm>
            <a:off x="248193" y="13061"/>
            <a:ext cx="8451669" cy="1058092"/>
          </a:xfrm>
          <a:prstGeom prst="roundRect">
            <a:avLst/>
          </a:prstGeom>
          <a:solidFill>
            <a:srgbClr val="0FB7BD"/>
          </a:solidFill>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smtClean="0">
                <a:solidFill>
                  <a:srgbClr val="FF0000"/>
                </a:solidFill>
              </a:rPr>
              <a:t>UNIT 2: MY HOUSE</a:t>
            </a:r>
            <a:endParaRPr lang="en-GB" sz="4000" b="1" dirty="0">
              <a:solidFill>
                <a:srgbClr val="FF0000"/>
              </a:solidFill>
            </a:endParaRPr>
          </a:p>
        </p:txBody>
      </p:sp>
    </p:spTree>
    <p:extLst>
      <p:ext uri="{BB962C8B-B14F-4D97-AF65-F5344CB8AC3E}">
        <p14:creationId xmlns:p14="http://schemas.microsoft.com/office/powerpoint/2010/main" val="141716860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1729</TotalTime>
  <Words>870</Words>
  <Application>Microsoft Office PowerPoint</Application>
  <PresentationFormat>On-screen Show (4:3)</PresentationFormat>
  <Paragraphs>123</Paragraphs>
  <Slides>29</Slides>
  <Notes>0</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29</vt:i4>
      </vt:variant>
    </vt:vector>
  </HeadingPairs>
  <TitlesOfParts>
    <vt:vector size="50" baseType="lpstr">
      <vt:lpstr>.VnArabia</vt:lpstr>
      <vt:lpstr>.VnArial Narrow</vt:lpstr>
      <vt:lpstr>.VnAvantH</vt:lpstr>
      <vt:lpstr>.VnBodoniH</vt:lpstr>
      <vt:lpstr>.VnTime</vt:lpstr>
      <vt:lpstr>Arial</vt:lpstr>
      <vt:lpstr>Arial Narrow</vt:lpstr>
      <vt:lpstr>Berlin Sans FB Demi</vt:lpstr>
      <vt:lpstr>Calibri</vt:lpstr>
      <vt:lpstr>Calibri Light</vt:lpstr>
      <vt:lpstr>Impact</vt:lpstr>
      <vt:lpstr>Lucida Sans Unicode</vt:lpstr>
      <vt:lpstr>Tahoma</vt:lpstr>
      <vt:lpstr>Times New Roman</vt:lpstr>
      <vt:lpstr>Verdana</vt:lpstr>
      <vt:lpstr>VNI-Ariston</vt:lpstr>
      <vt:lpstr>Wingdings</vt:lpstr>
      <vt:lpstr>Wingdings 2</vt:lpstr>
      <vt:lpstr>Wingdings 3</vt:lpstr>
      <vt:lpstr>Office Theme</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HAI_STD</cp:lastModifiedBy>
  <cp:revision>129</cp:revision>
  <dcterms:created xsi:type="dcterms:W3CDTF">2020-12-09T02:04:09Z</dcterms:created>
  <dcterms:modified xsi:type="dcterms:W3CDTF">2021-09-28T06:14:06Z</dcterms:modified>
</cp:coreProperties>
</file>