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0"/>
  </p:notesMasterIdLst>
  <p:sldIdLst>
    <p:sldId id="295" r:id="rId3"/>
    <p:sldId id="296" r:id="rId4"/>
    <p:sldId id="298" r:id="rId5"/>
    <p:sldId id="297" r:id="rId6"/>
    <p:sldId id="299" r:id="rId7"/>
    <p:sldId id="318" r:id="rId8"/>
    <p:sldId id="302" r:id="rId9"/>
    <p:sldId id="301" r:id="rId10"/>
    <p:sldId id="303" r:id="rId11"/>
    <p:sldId id="300" r:id="rId12"/>
    <p:sldId id="304" r:id="rId13"/>
    <p:sldId id="305" r:id="rId14"/>
    <p:sldId id="307" r:id="rId15"/>
    <p:sldId id="306" r:id="rId16"/>
    <p:sldId id="308" r:id="rId17"/>
    <p:sldId id="310" r:id="rId18"/>
    <p:sldId id="311" r:id="rId19"/>
    <p:sldId id="312" r:id="rId20"/>
    <p:sldId id="309" r:id="rId21"/>
    <p:sldId id="313" r:id="rId22"/>
    <p:sldId id="314" r:id="rId23"/>
    <p:sldId id="315" r:id="rId24"/>
    <p:sldId id="316" r:id="rId25"/>
    <p:sldId id="317" r:id="rId26"/>
    <p:sldId id="320"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C9D3"/>
    <a:srgbClr val="AEB076"/>
    <a:srgbClr val="B4BFCD"/>
    <a:srgbClr val="CAB266"/>
    <a:srgbClr val="8BCEF1"/>
    <a:srgbClr val="D6E9C9"/>
    <a:srgbClr val="F9F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5676B-4EDF-4EE2-B064-CAB7A5A90E9A}"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DC7C0-0B41-4818-95E9-00FF8C8B03E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4E432BF-4C3B-45D9-A7F6-37F2DB63F8B0}"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7394C91-40FC-449A-A81D-1F0CE234DBB7}"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E454821-12C2-46C5-99FE-831254841745}"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4E432BF-4C3B-45D9-A7F6-37F2DB63F8B0}" type="slidenum">
              <a:rPr lang="en-US" altLang="en-US" smtClean="0"/>
              <a:t>‹#›</a:t>
            </a:fld>
            <a:endParaRPr lang="en-US" alt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A5B8EC5-0914-460C-84BA-B2585DA98AFA}" type="slidenum">
              <a:rPr lang="en-US" altLang="en-US" smtClean="0"/>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9D35F63-F76D-4DE8-AA20-2BEEC6E2FFEC}" type="slidenum">
              <a:rPr lang="en-US" altLang="en-US" smtClean="0"/>
              <a:t>‹#›</a:t>
            </a:fld>
            <a:endParaRPr lang="en-US" alt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9"/>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92CA795-39B5-46E3-A40F-47EC9CFBF711}" type="slidenum">
              <a:rPr lang="en-US" altLang="en-US" smtClean="0"/>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857A1E24-9CD9-44FB-AF29-6B43404FAC8F}" type="slidenum">
              <a:rPr lang="en-US" altLang="en-US" smtClean="0"/>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874DF63-E36D-4AB5-A7F9-9C03A0BDCCF0}" type="slidenum">
              <a:rPr lang="en-US" altLang="en-US" smtClean="0"/>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5CE6D71A-4DEB-4330-8D1B-CC6FD4F4CFDC}" type="slidenum">
              <a:rPr lang="en-US" altLang="en-US" smtClean="0"/>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A5B8EC5-0914-460C-84BA-B2585DA98AFA}"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563536A7-9387-4E02-9B4D-C359D97D568B}" type="slidenum">
              <a:rPr lang="en-US" altLang="en-US" smtClean="0"/>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07DA9C3-BF43-48F9-AD2C-63EAC8A8EE67}" type="slidenum">
              <a:rPr lang="en-US" altLang="en-US" smtClean="0"/>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7394C91-40FC-449A-A81D-1F0CE234DBB7}" type="slidenum">
              <a:rPr lang="en-US" altLang="en-US" smtClean="0"/>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2"/>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4779"/>
            <a:ext cx="7734300"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E454821-12C2-46C5-99FE-831254841745}" type="slidenum">
              <a:rPr lang="en-US" altLang="en-US" smtClean="0"/>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9D35F63-F76D-4DE8-AA20-2BEEC6E2FFEC}"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92CA795-39B5-46E3-A40F-47EC9CFBF711}"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857A1E24-9CD9-44FB-AF29-6B43404FAC8F}"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874DF63-E36D-4AB5-A7F9-9C03A0BDCCF0}"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CE6D71A-4DEB-4330-8D1B-CC6FD4F4CFDC}"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63536A7-9387-4E02-9B4D-C359D97D568B}"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07DA9C3-BF43-48F9-AD2C-63EAC8A8EE67}" type="slidenum">
              <a:rPr lang="en-US" altLang="en-US" smtClean="0"/>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F879EF-1238-4BCB-8B17-E0DDDB015368}" type="slidenum">
              <a:rPr lang="en-US" altLang="en-US" smtClean="0"/>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8"/>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C6F879EF-1238-4BCB-8B17-E0DDDB015368}" type="slidenum">
              <a:rPr lang="en-US" altLang="en-US" smtClean="0"/>
              <a:t>‹#›</a:t>
            </a:fld>
            <a:endParaRPr lang="en-US"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5.png"/><Relationship Id="rId12" Type="http://schemas.microsoft.com/office/2007/relationships/hdphoto" Target="../media/hdphoto4.wdp"/><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4.emf"/><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7.png"/><Relationship Id="rId10" Type="http://schemas.microsoft.com/office/2007/relationships/hdphoto" Target="../media/hdphoto3.wdp"/><Relationship Id="rId19"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1.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12.xml"/><Relationship Id="rId5" Type="http://schemas.microsoft.com/office/2007/relationships/hdphoto" Target="../media/hdphoto14.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0.png"/><Relationship Id="rId5" Type="http://schemas.microsoft.com/office/2007/relationships/hdphoto" Target="../media/hdphoto12.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12.xml"/><Relationship Id="rId5" Type="http://schemas.microsoft.com/office/2007/relationships/hdphoto" Target="../media/hdphoto14.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4.wdp"/><Relationship Id="rId5" Type="http://schemas.openxmlformats.org/officeDocument/2006/relationships/image" Target="../media/image48.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4.wdp"/><Relationship Id="rId5" Type="http://schemas.openxmlformats.org/officeDocument/2006/relationships/image" Target="../media/image48.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14.wdp"/><Relationship Id="rId5" Type="http://schemas.openxmlformats.org/officeDocument/2006/relationships/image" Target="../media/image48.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5.png"/><Relationship Id="rId12" Type="http://schemas.microsoft.com/office/2007/relationships/hdphoto" Target="../media/hdphoto4.wdp"/><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20" Type="http://schemas.openxmlformats.org/officeDocument/2006/relationships/image" Target="../media/image14.emf"/><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7.png"/><Relationship Id="rId10" Type="http://schemas.microsoft.com/office/2007/relationships/hdphoto" Target="../media/hdphoto3.wdp"/><Relationship Id="rId19"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22652"/>
            <a:ext cx="12192000" cy="685800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567" y="4595710"/>
            <a:ext cx="1622926" cy="1083475"/>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589" y="1875034"/>
            <a:ext cx="5924822" cy="1650356"/>
          </a:xfrm>
          <a:prstGeom prst="rect">
            <a:avLst/>
          </a:prstGeom>
        </p:spPr>
      </p:pic>
      <p:pic>
        <p:nvPicPr>
          <p:cNvPr id="36" name="图片 35"/>
          <p:cNvPicPr>
            <a:picLocks noChangeAspect="1"/>
          </p:cNvPicPr>
          <p:nvPr/>
        </p:nvPicPr>
        <p:blipFill>
          <a:blip r:embed="rId7">
            <a:extLst>
              <a:ext uri="{BEBA8EAE-BF5A-486C-A8C5-ECC9F3942E4B}">
                <a14:imgProps xmlns:a14="http://schemas.microsoft.com/office/drawing/2010/main">
                  <a14:imgLayer r:embed="rId8">
                    <a14:imgEffect>
                      <a14:saturation sat="130000"/>
                    </a14:imgEffect>
                  </a14:imgLayer>
                </a14:imgProps>
              </a:ext>
              <a:ext uri="{28A0092B-C50C-407E-A947-70E740481C1C}">
                <a14:useLocalDpi xmlns:a14="http://schemas.microsoft.com/office/drawing/2010/main" val="0"/>
              </a:ext>
            </a:extLst>
          </a:blip>
          <a:stretch>
            <a:fillRect/>
          </a:stretch>
        </p:blipFill>
        <p:spPr>
          <a:xfrm>
            <a:off x="8755652" y="4970366"/>
            <a:ext cx="3486545" cy="2020657"/>
          </a:xfrm>
          <a:prstGeom prst="rect">
            <a:avLst/>
          </a:prstGeom>
        </p:spPr>
      </p:pic>
      <p:pic>
        <p:nvPicPr>
          <p:cNvPr id="37" name="图片 36"/>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5381506" y="5108764"/>
            <a:ext cx="4297325" cy="1508636"/>
          </a:xfrm>
          <a:prstGeom prst="rect">
            <a:avLst/>
          </a:prstGeom>
        </p:spPr>
      </p:pic>
      <p:pic>
        <p:nvPicPr>
          <p:cNvPr id="38" name="图片 37"/>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599440" y="5931284"/>
            <a:ext cx="7880606" cy="1044357"/>
          </a:xfrm>
          <a:prstGeom prst="rect">
            <a:avLst/>
          </a:prstGeom>
        </p:spPr>
      </p:pic>
      <p:pic>
        <p:nvPicPr>
          <p:cNvPr id="39" name="图片 38"/>
          <p:cNvPicPr>
            <a:picLocks noChangeAspect="1"/>
          </p:cNvPicPr>
          <p:nvPr/>
        </p:nvPicPr>
        <p:blipFill>
          <a:blip r:embed="rId13">
            <a:extLst>
              <a:ext uri="{BEBA8EAE-BF5A-486C-A8C5-ECC9F3942E4B}">
                <a14:imgProps xmlns:a14="http://schemas.microsoft.com/office/drawing/2010/main">
                  <a14:imgLayer r:embed="rId14">
                    <a14:imgEffect>
                      <a14:saturation sat="135000"/>
                    </a14:imgEffect>
                  </a14:imgLayer>
                </a14:imgProps>
              </a:ext>
              <a:ext uri="{28A0092B-C50C-407E-A947-70E740481C1C}">
                <a14:useLocalDpi xmlns:a14="http://schemas.microsoft.com/office/drawing/2010/main" val="0"/>
              </a:ext>
            </a:extLst>
          </a:blip>
          <a:stretch>
            <a:fillRect/>
          </a:stretch>
        </p:blipFill>
        <p:spPr>
          <a:xfrm>
            <a:off x="3845121" y="5624772"/>
            <a:ext cx="9068877" cy="1571418"/>
          </a:xfrm>
          <a:prstGeom prst="rect">
            <a:avLst/>
          </a:prstGeom>
        </p:spPr>
      </p:pic>
      <p:pic>
        <p:nvPicPr>
          <p:cNvPr id="40" name="图片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7552" y="5114361"/>
            <a:ext cx="2107518" cy="1129191"/>
          </a:xfrm>
          <a:prstGeom prst="rect">
            <a:avLst/>
          </a:prstGeom>
        </p:spPr>
      </p:pic>
      <p:pic>
        <p:nvPicPr>
          <p:cNvPr id="19" name="图片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421" y="1213808"/>
            <a:ext cx="3172706" cy="1014900"/>
          </a:xfrm>
          <a:prstGeom prst="rect">
            <a:avLst/>
          </a:prstGeom>
        </p:spPr>
      </p:pic>
      <p:pic>
        <p:nvPicPr>
          <p:cNvPr id="12" name="图片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04109" y="1877386"/>
            <a:ext cx="386348" cy="386348"/>
          </a:xfrm>
          <a:prstGeom prst="rect">
            <a:avLst/>
          </a:prstGeom>
        </p:spPr>
      </p:pic>
      <p:pic>
        <p:nvPicPr>
          <p:cNvPr id="13" name="图片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19865" y="1198139"/>
            <a:ext cx="351258" cy="351258"/>
          </a:xfrm>
          <a:prstGeom prst="rect">
            <a:avLst/>
          </a:prstGeom>
        </p:spPr>
      </p:pic>
      <p:pic>
        <p:nvPicPr>
          <p:cNvPr id="41" name="图片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26584" y="3219781"/>
            <a:ext cx="3191005" cy="3501170"/>
          </a:xfrm>
          <a:prstGeom prst="rect">
            <a:avLst/>
          </a:prstGeom>
        </p:spPr>
      </p:pic>
      <p:pic>
        <p:nvPicPr>
          <p:cNvPr id="22" name="图片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869669" y="274310"/>
            <a:ext cx="1066942" cy="94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23835" y="22652"/>
            <a:ext cx="3254996" cy="1216052"/>
          </a:xfrm>
          <a:prstGeom prst="rect">
            <a:avLst/>
          </a:prstGeom>
        </p:spPr>
      </p:pic>
      <p:pic>
        <p:nvPicPr>
          <p:cNvPr id="17" name="Picture 1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0321" y="2228708"/>
            <a:ext cx="3945245" cy="3945245"/>
          </a:xfrm>
          <a:prstGeom prst="rect">
            <a:avLst/>
          </a:prstGeom>
        </p:spPr>
      </p:pic>
      <p:pic>
        <p:nvPicPr>
          <p:cNvPr id="3" name="Picture 2"/>
          <p:cNvPicPr>
            <a:picLocks noChangeAspect="1"/>
          </p:cNvPicPr>
          <p:nvPr/>
        </p:nvPicPr>
        <p:blipFill rotWithShape="1">
          <a:blip r:embed="rId23"/>
          <a:srcRect b="53561"/>
          <a:stretch>
            <a:fillRect/>
          </a:stretch>
        </p:blipFill>
        <p:spPr>
          <a:xfrm>
            <a:off x="1755455" y="1143795"/>
            <a:ext cx="10461643" cy="1109809"/>
          </a:xfrm>
          <a:prstGeom prst="rect">
            <a:avLst/>
          </a:prstGeom>
        </p:spPr>
      </p:pic>
      <p:sp>
        <p:nvSpPr>
          <p:cNvPr id="4" name="TextBox 3"/>
          <p:cNvSpPr txBox="1"/>
          <p:nvPr/>
        </p:nvSpPr>
        <p:spPr>
          <a:xfrm>
            <a:off x="8375741" y="2309796"/>
            <a:ext cx="4190571" cy="707886"/>
          </a:xfrm>
          <a:prstGeom prst="rect">
            <a:avLst/>
          </a:prstGeom>
          <a:noFill/>
        </p:spPr>
        <p:txBody>
          <a:bodyPr wrap="none" rtlCol="0">
            <a:spAutoFit/>
          </a:bodyPr>
          <a:lstStyle/>
          <a:p>
            <a:r>
              <a:rPr lang="en-US" sz="4000" i="1" dirty="0">
                <a:latin typeface="SVN-Kimberley" panose="02040603050506020204" pitchFamily="18" charset="0"/>
              </a:rPr>
              <a:t>- </a:t>
            </a:r>
            <a:r>
              <a:rPr lang="en-US" sz="4000" i="1" dirty="0" err="1">
                <a:latin typeface="SVN-Kimberley" panose="02040603050506020204" pitchFamily="18" charset="0"/>
              </a:rPr>
              <a:t>Xec</a:t>
            </a:r>
            <a:r>
              <a:rPr lang="en-US" sz="4000" i="1" dirty="0">
                <a:latin typeface="SVN-Kimberley" panose="02040603050506020204" pitchFamily="18" charset="0"/>
              </a:rPr>
              <a:t>-van-</a:t>
            </a:r>
            <a:r>
              <a:rPr lang="en-US" sz="4000" i="1" dirty="0" err="1">
                <a:latin typeface="SVN-Kimberley" panose="02040603050506020204" pitchFamily="18" charset="0"/>
              </a:rPr>
              <a:t>tet</a:t>
            </a:r>
            <a:r>
              <a:rPr lang="en-US" sz="4000" i="1" dirty="0">
                <a:latin typeface="SVN-Kimberley" panose="02040603050506020204" pitchFamily="18" charset="0"/>
              </a:rPr>
              <a:t> -   </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63" presetClass="path" presetSubtype="0" repeatCount="3000" accel="50000" decel="50000" autoRev="1" fill="hold" nodeType="withEffect">
                                  <p:stCondLst>
                                    <p:cond delay="0"/>
                                  </p:stCondLst>
                                  <p:childTnLst>
                                    <p:animMotion origin="layout" path="M -3.39311E-6 -4.16185E-6 L 0.04805 -4.16185E-6 " pathEditMode="relative" rAng="0" ptsTypes="AA">
                                      <p:cBhvr>
                                        <p:cTn id="14" dur="2500" fill="hold"/>
                                        <p:tgtEl>
                                          <p:spTgt spid="19"/>
                                        </p:tgtEl>
                                        <p:attrNameLst>
                                          <p:attrName>ppt_x</p:attrName>
                                          <p:attrName>ppt_y</p:attrName>
                                        </p:attrNameLst>
                                      </p:cBhvr>
                                      <p:rCtr x="2396" y="0"/>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47"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63" presetClass="path" presetSubtype="0" repeatCount="3000" accel="50000" decel="50000" autoRev="1" fill="hold" nodeType="withEffect">
                                  <p:stCondLst>
                                    <p:cond delay="0"/>
                                  </p:stCondLst>
                                  <p:childTnLst>
                                    <p:animMotion origin="layout" path="M -0.03403 1.85185E-6 L 1.11111E-6 1.85185E-6 " pathEditMode="relative" rAng="0" ptsTypes="AA">
                                      <p:cBhvr>
                                        <p:cTn id="30" dur="2500" fill="hold"/>
                                        <p:tgtEl>
                                          <p:spTgt spid="23"/>
                                        </p:tgtEl>
                                        <p:attrNameLst>
                                          <p:attrName>ppt_x</p:attrName>
                                          <p:attrName>ppt_y</p:attrName>
                                        </p:attrNameLst>
                                      </p:cBhvr>
                                      <p:rCtr x="1701" y="0"/>
                                    </p:animMotion>
                                  </p:childTnLst>
                                </p:cTn>
                              </p:par>
                            </p:childTnLst>
                          </p:cTn>
                        </p:par>
                        <p:par>
                          <p:cTn id="31" fill="hold">
                            <p:stCondLst>
                              <p:cond delay="1000"/>
                            </p:stCondLst>
                            <p:childTnLst>
                              <p:par>
                                <p:cTn id="32" presetID="8" presetClass="emph" presetSubtype="0" fill="hold" nodeType="afterEffect">
                                  <p:stCondLst>
                                    <p:cond delay="0"/>
                                  </p:stCondLst>
                                  <p:childTnLst>
                                    <p:animRot by="21600000">
                                      <p:cBhvr>
                                        <p:cTn id="33" dur="3750" fill="hold"/>
                                        <p:tgtEl>
                                          <p:spTgt spid="22"/>
                                        </p:tgtEl>
                                        <p:attrNameLst>
                                          <p:attrName>r</p:attrName>
                                        </p:attrNameLst>
                                      </p:cBhvr>
                                    </p:animRot>
                                  </p:childTnLst>
                                </p:cTn>
                              </p:par>
                              <p:par>
                                <p:cTn id="34" presetID="14" presetClass="entr" presetSubtype="1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V, TV png | PNGEgg"/>
          <p:cNvPicPr>
            <a:picLocks noChangeAspect="1" noChangeArrowheads="1"/>
          </p:cNvPicPr>
          <p:nvPr/>
        </p:nvPicPr>
        <p:blipFill rotWithShape="1">
          <a:blip r:embed="rId4">
            <a:extLst>
              <a:ext uri="{28A0092B-C50C-407E-A947-70E740481C1C}">
                <a14:useLocalDpi xmlns:a14="http://schemas.microsoft.com/office/drawing/2010/main" val="0"/>
              </a:ext>
            </a:extLst>
          </a:blip>
          <a:srcRect l="7452" r="7806"/>
          <a:stretch>
            <a:fillRect/>
          </a:stretch>
        </p:blipFill>
        <p:spPr bwMode="auto">
          <a:xfrm>
            <a:off x="111760" y="201613"/>
            <a:ext cx="11694160" cy="6450157"/>
          </a:xfrm>
          <a:prstGeom prst="rect">
            <a:avLst/>
          </a:prstGeom>
          <a:noFill/>
          <a:extLst>
            <a:ext uri="{909E8E84-426E-40DD-AFC4-6F175D3DCCD1}">
              <a14:hiddenFill xmlns:a14="http://schemas.microsoft.com/office/drawing/2010/main">
                <a:solidFill>
                  <a:srgbClr val="FFFFFF"/>
                </a:solidFill>
              </a14:hiddenFill>
            </a:ext>
          </a:extLst>
        </p:spPr>
      </p:pic>
      <p:pic>
        <p:nvPicPr>
          <p:cNvPr id="2" name="Đôn Ki-hô-te đánh nhau với cối xay gi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160" y="763481"/>
            <a:ext cx="8138160" cy="49159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흰색,꽃,잔디,풀덤불.,원지,큰 나무,나무,공원,봄,경계 무늬,후벼 PNG 면제 | 흰 꽃, 꽃, 잔디"/>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154" r="97538">
                        <a14:foregroundMark x1="2154" y1="63750" x2="4462" y2="84500"/>
                        <a14:foregroundMark x1="94462" y1="57000" x2="97538" y2="86500"/>
                      </a14:backgroundRemoval>
                    </a14:imgEffect>
                  </a14:imgLayer>
                </a14:imgProps>
              </a:ext>
              <a:ext uri="{28A0092B-C50C-407E-A947-70E740481C1C}">
                <a14:useLocalDpi xmlns:a14="http://schemas.microsoft.com/office/drawing/2010/main" val="0"/>
              </a:ext>
            </a:extLst>
          </a:blip>
          <a:srcRect/>
          <a:stretch>
            <a:fillRect/>
          </a:stretch>
        </p:blipFill>
        <p:spPr bwMode="auto">
          <a:xfrm>
            <a:off x="0" y="2687343"/>
            <a:ext cx="12192000" cy="477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520449" y="3078480"/>
            <a:ext cx="2671551" cy="3779519"/>
          </a:xfrm>
          <a:prstGeom prst="rect">
            <a:avLst/>
          </a:prstGeom>
        </p:spPr>
      </p:pic>
      <p:pic>
        <p:nvPicPr>
          <p:cNvPr id="9218" name="Picture 2" descr="Pin en Don Quijote de la Manch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99" b="95912" l="5650" r="89979">
                        <a14:foregroundMark x1="42751" y1="4199" x2="45629" y2="21215"/>
                        <a14:foregroundMark x1="64712" y1="25635" x2="61407" y2="50055"/>
                        <a14:foregroundMark x1="61407" y1="50055" x2="54478" y2="63757"/>
                        <a14:foregroundMark x1="35075" y1="50276" x2="43070" y2="56354"/>
                        <a14:foregroundMark x1="39446" y1="57238" x2="35394" y2="65746"/>
                        <a14:foregroundMark x1="35394" y1="65746" x2="35394" y2="65856"/>
                        <a14:foregroundMark x1="63859" y1="63646" x2="65352" y2="72155"/>
                        <a14:foregroundMark x1="65352" y1="72155" x2="64072" y2="74475"/>
                        <a14:foregroundMark x1="60128" y1="92155" x2="63539" y2="95028"/>
                        <a14:foregroundMark x1="74520" y1="29061" x2="77719" y2="34475"/>
                        <a14:foregroundMark x1="13539" y1="91160" x2="12580" y2="96022"/>
                        <a14:foregroundMark x1="11834" y1="66519" x2="10341" y2="71381"/>
                        <a14:foregroundMark x1="7996" y1="82873" x2="5650" y2="85856"/>
                        <a14:foregroundMark x1="18977" y1="37459" x2="22708" y2="41215"/>
                        <a14:foregroundMark x1="59808" y1="16685" x2="61727" y2="19448"/>
                        <a14:foregroundMark x1="66205" y1="16022" x2="66844" y2="17238"/>
                      </a14:backgroundRemoval>
                    </a14:imgEffect>
                  </a14:imgLayer>
                </a14:imgProps>
              </a:ext>
              <a:ext uri="{28A0092B-C50C-407E-A947-70E740481C1C}">
                <a14:useLocalDpi xmlns:a14="http://schemas.microsoft.com/office/drawing/2010/main" val="0"/>
              </a:ext>
            </a:extLst>
          </a:blip>
          <a:srcRect/>
          <a:stretch>
            <a:fillRect/>
          </a:stretch>
        </p:blipFill>
        <p:spPr bwMode="auto">
          <a:xfrm>
            <a:off x="-271060" y="2301240"/>
            <a:ext cx="4666501" cy="4501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
          <p:cNvSpPr txBox="1">
            <a:spLocks noChangeArrowheads="1"/>
          </p:cNvSpPr>
          <p:nvPr/>
        </p:nvSpPr>
        <p:spPr bwMode="auto">
          <a:xfrm>
            <a:off x="228600" y="682655"/>
            <a:ext cx="1173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just" defTabSz="914400" eaLnBrk="1" fontAlgn="base" latinLnBrk="0" hangingPunct="1">
              <a:lnSpc>
                <a:spcPct val="100000"/>
              </a:lnSpc>
              <a:spcBef>
                <a:spcPct val="50000"/>
              </a:spcBef>
              <a:spcAft>
                <a:spcPct val="0"/>
              </a:spcAft>
              <a:buClrTx/>
              <a:buSzTx/>
              <a:buNone/>
              <a:defRPr/>
            </a:pP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Đôn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tưởng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cối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khổng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lồ</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liền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xông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đấu</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-pan-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hết</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sức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can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ngăn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5" name="Text Box 10"/>
          <p:cNvSpPr txBox="1">
            <a:spLocks noChangeArrowheads="1"/>
          </p:cNvSpPr>
          <p:nvPr/>
        </p:nvSpPr>
        <p:spPr bwMode="auto">
          <a:xfrm>
            <a:off x="228600" y="1789960"/>
            <a:ext cx="1173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just" defTabSz="914400" eaLnBrk="1" fontAlgn="base" latinLnBrk="0" hangingPunct="1">
              <a:lnSpc>
                <a:spcPct val="100000"/>
              </a:lnSpc>
              <a:spcBef>
                <a:spcPct val="50000"/>
              </a:spcBef>
              <a:spcAft>
                <a:spcPct val="0"/>
              </a:spcAft>
              <a:buClrTx/>
              <a:buSzTx/>
              <a:buNone/>
              <a:defRPr/>
            </a:pP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Đôn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xông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gần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nhất</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đúng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lúc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thổi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mạnh</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hất</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chàng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hiệp</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sĩ</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ngựa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ngã</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-pan-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chạy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vội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tới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cứu</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thầy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trò</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tục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đường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6" name="Text Box 10"/>
          <p:cNvSpPr txBox="1">
            <a:spLocks noChangeArrowheads="1"/>
          </p:cNvSpPr>
          <p:nvPr/>
        </p:nvSpPr>
        <p:spPr bwMode="auto">
          <a:xfrm>
            <a:off x="2926080" y="3550500"/>
            <a:ext cx="89001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just" defTabSz="914400" eaLnBrk="1" fontAlgn="base" latinLnBrk="0" hangingPunct="1">
              <a:lnSpc>
                <a:spcPct val="100000"/>
              </a:lnSpc>
              <a:spcBef>
                <a:spcPct val="50000"/>
              </a:spcBef>
              <a:spcAft>
                <a:spcPct val="0"/>
              </a:spcAft>
              <a:buClrTx/>
              <a:buSzTx/>
              <a:buNone/>
              <a:defRPr/>
            </a:pP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Vừa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vừa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tán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cuộc</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phiêu</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vừa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xảy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Đêm</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hôm</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ấy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dưới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vòm</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Đôn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ăn</a:t>
            </a:r>
            <a:r>
              <a:rPr lang="en-US" altLang="en-US" sz="2800" kern="0" dirty="0">
                <a:solidFill>
                  <a:srgbClr val="002060"/>
                </a:solidFill>
                <a:latin typeface="Times New Roman" panose="02020603050405020304" pitchFamily="18" charset="0"/>
                <a:cs typeface="Times New Roman" panose="02020603050405020304" pitchFamily="18" charset="0"/>
              </a:rPr>
              <a:t>,</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nghĩ</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còn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chô</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-pan-</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thì</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ăn</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no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say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tới</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altLang="en-US" sz="280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4" name="TextBox 3"/>
          <p:cNvSpPr txBox="1"/>
          <p:nvPr/>
        </p:nvSpPr>
        <p:spPr>
          <a:xfrm>
            <a:off x="3746339" y="73042"/>
            <a:ext cx="4262514"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TÓM TẮT ĐOẠN TRÍCH</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Top 8 Bài văn phân tích nhân vật Đôn Ki-hô-tê trong &amp;quot;Đánh nhau với cối xay  gió&amp;quot; của Xéc-van-tét - Toplist.v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80929" y="792480"/>
            <a:ext cx="5545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 y="259080"/>
            <a:ext cx="1798890" cy="769441"/>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Bố</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cục</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19200" y="1287601"/>
            <a:ext cx="6461760" cy="1156727"/>
          </a:xfrm>
          <a:prstGeom prst="rect">
            <a:avLst/>
          </a:prstGeom>
          <a:solidFill>
            <a:srgbClr val="D6E9C9">
              <a:alpha val="46000"/>
            </a:srgbClr>
          </a:solid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46405" algn="l"/>
              </a:tabLst>
            </a:pPr>
            <a:r>
              <a:rPr lang="vi-VN" sz="2800" b="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1: Từ đầu đến “không cân sức”: </a:t>
            </a:r>
            <a:r>
              <a:rPr lang="vi-VN"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Thầy trò Đôn Ki-hô-tê truớc trận đấu.</a:t>
            </a:r>
            <a:endParaRPr lang="en-US"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108960" y="3098197"/>
            <a:ext cx="7498080" cy="1156727"/>
          </a:xfrm>
          <a:prstGeom prst="rect">
            <a:avLst/>
          </a:prstGeom>
          <a:solidFill>
            <a:srgbClr val="8BCEF1">
              <a:alpha val="27000"/>
            </a:srgbClr>
          </a:solid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46405" algn="l"/>
              </a:tabLst>
            </a:pPr>
            <a:r>
              <a:rPr lang="vi-VN" sz="2800" b="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2: Tiếp theo đến “văng ra xa”: </a:t>
            </a:r>
            <a:r>
              <a:rPr lang="vi-VN"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Hiệp sĩ liều mình tấn công bọn khổng lồ và thảm bại.</a:t>
            </a:r>
            <a:endParaRPr lang="en-US"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4464208" y="4908793"/>
            <a:ext cx="7498079" cy="1156727"/>
          </a:xfrm>
          <a:prstGeom prst="rect">
            <a:avLst/>
          </a:prstGeom>
          <a:solidFill>
            <a:srgbClr val="CAB266">
              <a:alpha val="46000"/>
            </a:srgbClr>
          </a:solid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51485" algn="l"/>
              </a:tabLst>
            </a:pPr>
            <a:r>
              <a:rPr lang="vi-VN" sz="2800" b="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3: Đoạn còn lại: </a:t>
            </a:r>
            <a:r>
              <a:rPr lang="vi-VN"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Hai thầy trò tiếp tục lên đường.</a:t>
            </a:r>
            <a:endParaRPr lang="en-US"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AutoShape 4" descr="Hình ảnh mặt trời vẽ tay dẽ thương - P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333" y1="18000" x2="51833" y2="23833"/>
                        <a14:foregroundMark x1="68333" y1="19333" x2="69167" y2="24333"/>
                        <a14:foregroundMark x1="78500" y1="35000" x2="76667" y2="39667"/>
                        <a14:foregroundMark x1="81167" y1="48667" x2="81500" y2="54500"/>
                        <a14:foregroundMark x1="77167" y1="67333" x2="78333" y2="73667"/>
                        <a14:foregroundMark x1="65500" y1="74333" x2="64167" y2="78500"/>
                        <a14:foregroundMark x1="47667" y1="76667" x2="47667" y2="81500"/>
                        <a14:foregroundMark x1="35667" y1="71833" x2="34333" y2="77000"/>
                        <a14:foregroundMark x1="19000" y1="59667" x2="25500" y2="58833"/>
                        <a14:foregroundMark x1="14333" y1="42333" x2="21167" y2="44167"/>
                        <a14:foregroundMark x1="29167" y1="23833" x2="32333" y2="30500"/>
                      </a14:backgroundRemoval>
                    </a14:imgEffect>
                  </a14:imgLayer>
                </a14:imgProps>
              </a:ext>
            </a:extLst>
          </a:blip>
          <a:stretch>
            <a:fillRect/>
          </a:stretch>
        </p:blipFill>
        <p:spPr>
          <a:xfrm>
            <a:off x="9672299" y="-182881"/>
            <a:ext cx="2331721" cy="23317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014653"/>
            <a:ext cx="12216056" cy="5843347"/>
          </a:xfrm>
          <a:prstGeom prst="rect">
            <a:avLst/>
          </a:prstGeom>
        </p:spPr>
      </p:pic>
      <p:sp>
        <p:nvSpPr>
          <p:cNvPr id="2" name="TextBox 1">
            <a:extLst>
              <a:ext uri="{FF2B5EF4-FFF2-40B4-BE49-F238E27FC236}">
                <a16:creationId xmlns:a16="http://schemas.microsoft.com/office/drawing/2014/main" id="{C06CF072-7307-45A0-B519-9234EB895341}"/>
              </a:ext>
            </a:extLst>
          </p:cNvPr>
          <p:cNvSpPr txBox="1"/>
          <p:nvPr/>
        </p:nvSpPr>
        <p:spPr>
          <a:xfrm>
            <a:off x="800101" y="885825"/>
            <a:ext cx="3952877" cy="646331"/>
          </a:xfrm>
          <a:prstGeom prst="rect">
            <a:avLst/>
          </a:prstGeom>
          <a:noFill/>
        </p:spPr>
        <p:txBody>
          <a:bodyPr wrap="none" rtlCol="0">
            <a:spAutoFit/>
          </a:bodyPr>
          <a:lstStyle/>
          <a:p>
            <a:r>
              <a:rPr lang="en-US" sz="3600" b="1" dirty="0"/>
              <a:t>II. </a:t>
            </a:r>
            <a:r>
              <a:rPr lang="en-US" sz="3600" b="1" dirty="0" err="1"/>
              <a:t>Tìm</a:t>
            </a:r>
            <a:r>
              <a:rPr lang="en-US" sz="3600" b="1" dirty="0"/>
              <a:t> </a:t>
            </a:r>
            <a:r>
              <a:rPr lang="en-US" sz="3600" b="1" dirty="0" err="1"/>
              <a:t>hiểu</a:t>
            </a:r>
            <a:r>
              <a:rPr lang="en-US" sz="3600" b="1" dirty="0"/>
              <a:t> </a:t>
            </a:r>
            <a:r>
              <a:rPr lang="en-US" sz="3600" b="1" dirty="0" err="1"/>
              <a:t>văn</a:t>
            </a:r>
            <a:r>
              <a:rPr lang="en-US" sz="3600" b="1" dirty="0"/>
              <a:t> </a:t>
            </a:r>
            <a:r>
              <a:rPr lang="en-US" sz="3600" b="1" dirty="0" err="1"/>
              <a:t>bản</a:t>
            </a:r>
            <a:endParaRPr lang="vi-VN" sz="3600" b="1"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op 8 Bài văn phân tích nhân vật Đôn Ki-hô-tê trong &amp;quot;Đánh nhau với cối xay  gió&amp;quot; của Xéc-van-tét - Toplist.v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a:off x="7146447" y="777240"/>
            <a:ext cx="58837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0" y="27367"/>
            <a:ext cx="4517528" cy="749873"/>
          </a:xfrm>
          <a:prstGeom prst="rect">
            <a:avLst/>
          </a:prstGeom>
        </p:spPr>
      </p:pic>
      <p:sp>
        <p:nvSpPr>
          <p:cNvPr id="5" name="Oval 4"/>
          <p:cNvSpPr/>
          <p:nvPr/>
        </p:nvSpPr>
        <p:spPr>
          <a:xfrm>
            <a:off x="1407951" y="777240"/>
            <a:ext cx="2392680" cy="2270760"/>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GIỚI THIỆU CHUNG</a:t>
            </a:r>
          </a:p>
        </p:txBody>
      </p:sp>
      <p:sp>
        <p:nvSpPr>
          <p:cNvPr id="6" name="Oval 5"/>
          <p:cNvSpPr/>
          <p:nvPr/>
        </p:nvSpPr>
        <p:spPr>
          <a:xfrm>
            <a:off x="615538" y="3273649"/>
            <a:ext cx="3121534" cy="2816287"/>
          </a:xfrm>
          <a:prstGeom prst="ellipse">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SAU CUỘC GIAO CHIẾN VỚI CỐI XAY GIÓ </a:t>
            </a:r>
          </a:p>
        </p:txBody>
      </p:sp>
      <p:sp>
        <p:nvSpPr>
          <p:cNvPr id="7" name="Oval 6"/>
          <p:cNvSpPr/>
          <p:nvPr/>
        </p:nvSpPr>
        <p:spPr>
          <a:xfrm>
            <a:off x="3885087" y="1241363"/>
            <a:ext cx="3261360" cy="2976307"/>
          </a:xfrm>
          <a:prstGeom prst="ellips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TRONG CUỘC GIAO CHIẾN VỚI CỐI XAY GIÓ </a:t>
            </a:r>
          </a:p>
        </p:txBody>
      </p:sp>
      <p:sp>
        <p:nvSpPr>
          <p:cNvPr id="8" name="Oval 7"/>
          <p:cNvSpPr/>
          <p:nvPr/>
        </p:nvSpPr>
        <p:spPr>
          <a:xfrm>
            <a:off x="3779501" y="4542217"/>
            <a:ext cx="2246787" cy="2148840"/>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NHẬN XÉT CHUNG</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Bumpy Mặt đất Minh Họa Phim Hoạt Hình Minh Họa Mặt đất Mặt Cỏ Nhỏ,  Mặt, Minh Họa Phim Hoạt Hình, Vũng Nước Xanh miễn phí tải tập tin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a:fillRect/>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94009" y="128528"/>
            <a:ext cx="3916045" cy="645160"/>
          </a:xfrm>
          <a:prstGeom prst="rect">
            <a:avLst/>
          </a:prstGeom>
          <a:solidFill>
            <a:schemeClr val="accent4">
              <a:lumMod val="75000"/>
            </a:schemeClr>
          </a:solidFill>
        </p:spPr>
        <p:txBody>
          <a:bodyPr wrap="none" rtlCol="0">
            <a:spAutoFit/>
          </a:bodyPr>
          <a:lstStyle/>
          <a:p>
            <a:r>
              <a:rPr lang="en-US" altLang="vi-VN" sz="3600" b="1" dirty="0">
                <a:solidFill>
                  <a:schemeClr val="bg1"/>
                </a:solidFill>
                <a:latin typeface="Times New Roman" panose="02020603050405020304" pitchFamily="18" charset="0"/>
                <a:cs typeface="Times New Roman" panose="02020603050405020304" pitchFamily="18" charset="0"/>
              </a:rPr>
              <a:t>a. </a:t>
            </a:r>
            <a:r>
              <a:rPr lang="vi-VN" sz="3600" b="1" dirty="0">
                <a:solidFill>
                  <a:schemeClr val="bg1"/>
                </a:solidFill>
                <a:latin typeface="Times New Roman" panose="02020603050405020304" pitchFamily="18" charset="0"/>
                <a:cs typeface="Times New Roman" panose="02020603050405020304" pitchFamily="18" charset="0"/>
              </a:rPr>
              <a:t>Giới thiệu chung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9582" y="1066800"/>
            <a:ext cx="2154757"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none" rtlCol="0">
            <a:spAutoFit/>
          </a:bodyPr>
          <a:lstStyle/>
          <a:p>
            <a:r>
              <a:rPr lang="vi-VN" sz="2800" b="1" dirty="0">
                <a:solidFill>
                  <a:srgbClr val="002060"/>
                </a:solidFill>
                <a:latin typeface="+mj-lt"/>
              </a:rPr>
              <a:t>- Xuất thân: </a:t>
            </a:r>
            <a:endParaRPr lang="en-US" sz="2800" b="1" dirty="0">
              <a:solidFill>
                <a:srgbClr val="002060"/>
              </a:solidFill>
              <a:latin typeface="+mj-lt"/>
            </a:endParaRPr>
          </a:p>
        </p:txBody>
      </p:sp>
      <p:sp>
        <p:nvSpPr>
          <p:cNvPr id="6" name="TextBox 5"/>
          <p:cNvSpPr txBox="1"/>
          <p:nvPr/>
        </p:nvSpPr>
        <p:spPr>
          <a:xfrm>
            <a:off x="388622" y="3805133"/>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r>
              <a:rPr lang="vi-VN" sz="2800" b="1" dirty="0">
                <a:solidFill>
                  <a:srgbClr val="002060"/>
                </a:solidFill>
                <a:latin typeface="+mj-lt"/>
              </a:rPr>
              <a:t>- Ngoại hình: </a:t>
            </a:r>
            <a:endParaRPr lang="en-US" sz="2800" b="1" dirty="0">
              <a:solidFill>
                <a:srgbClr val="002060"/>
              </a:solidFill>
              <a:latin typeface="+mj-lt"/>
            </a:endParaRPr>
          </a:p>
        </p:txBody>
      </p:sp>
      <p:sp>
        <p:nvSpPr>
          <p:cNvPr id="9" name="TextBox 8"/>
          <p:cNvSpPr txBox="1"/>
          <p:nvPr/>
        </p:nvSpPr>
        <p:spPr>
          <a:xfrm>
            <a:off x="388622" y="2618488"/>
            <a:ext cx="1831592"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none" rtlCol="0">
            <a:spAutoFit/>
          </a:bodyPr>
          <a:lstStyle/>
          <a:p>
            <a:r>
              <a:rPr lang="vi-VN" sz="2800" b="1" dirty="0">
                <a:solidFill>
                  <a:srgbClr val="002060"/>
                </a:solidFill>
                <a:latin typeface="+mj-lt"/>
              </a:rPr>
              <a:t>- Tuổi tác: </a:t>
            </a:r>
            <a:endParaRPr lang="en-US" sz="2800" b="1" dirty="0">
              <a:solidFill>
                <a:srgbClr val="002060"/>
              </a:solidFill>
              <a:latin typeface="+mj-lt"/>
            </a:endParaRPr>
          </a:p>
        </p:txBody>
      </p:sp>
      <p:sp>
        <p:nvSpPr>
          <p:cNvPr id="10" name="TextBox 9"/>
          <p:cNvSpPr txBox="1"/>
          <p:nvPr/>
        </p:nvSpPr>
        <p:spPr>
          <a:xfrm>
            <a:off x="2293340" y="2611739"/>
            <a:ext cx="2590022"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effectLst/>
                <a:latin typeface="+mj-lt"/>
                <a:ea typeface="Courier New" panose="02070309020205020404" pitchFamily="49" charset="0"/>
              </a:rPr>
              <a:t>Trạc tuổi 50</a:t>
            </a:r>
            <a:endParaRPr lang="en-US" sz="4000" dirty="0">
              <a:latin typeface="+mj-lt"/>
            </a:endParaRPr>
          </a:p>
        </p:txBody>
      </p:sp>
      <p:sp>
        <p:nvSpPr>
          <p:cNvPr id="8" name="TextBox 7"/>
          <p:cNvSpPr txBox="1"/>
          <p:nvPr/>
        </p:nvSpPr>
        <p:spPr>
          <a:xfrm>
            <a:off x="2665299" y="1054663"/>
            <a:ext cx="9193530" cy="954107"/>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effectLst/>
                <a:latin typeface="+mj-lt"/>
                <a:ea typeface="Courier New" panose="02070309020205020404" pitchFamily="49" charset="0"/>
              </a:rPr>
              <a:t>là một quý tộc nghèo (chữ Đôn ghép vào tên chỉ những người quý tộc ở Tây Ban Nha).</a:t>
            </a:r>
            <a:endParaRPr lang="en-US" sz="4000" dirty="0">
              <a:latin typeface="+mj-lt"/>
            </a:endParaRPr>
          </a:p>
        </p:txBody>
      </p:sp>
      <p:sp>
        <p:nvSpPr>
          <p:cNvPr id="12" name="TextBox 11"/>
          <p:cNvSpPr txBox="1"/>
          <p:nvPr/>
        </p:nvSpPr>
        <p:spPr>
          <a:xfrm>
            <a:off x="2747010" y="3796200"/>
            <a:ext cx="3592830"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effectLst/>
                <a:latin typeface="+mj-lt"/>
                <a:ea typeface="Courier New" panose="02070309020205020404" pitchFamily="49" charset="0"/>
              </a:rPr>
              <a:t>gầy gò, cao lênh khênh</a:t>
            </a:r>
            <a:endParaRPr lang="en-US" sz="2800" dirty="0">
              <a:latin typeface="+mj-lt"/>
            </a:endParaRPr>
          </a:p>
        </p:txBody>
      </p:sp>
      <p:pic>
        <p:nvPicPr>
          <p:cNvPr id="2" name="Picture 2" descr="Top 8 Bài văn phân tích nhân vật Đôn Ki-hô-tê trong &amp;quot;Đánh nhau với cối xay  gió&amp;quot; của Xéc-van-tét - Toplist.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a:off x="7201104" y="883920"/>
            <a:ext cx="5883752" cy="685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6" grpId="0" animBg="1"/>
      <p:bldP spid="9" grpId="0" animBg="1"/>
      <p:bldP spid="10" grpId="0" animBg="1"/>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Bumpy Mặt đất Minh Họa Phim Hoạt Hình Minh Họa Mặt đất Mặt Cỏ Nhỏ,  Mặt, Minh Họa Phim Hoạt Hình, Vũng Nước Xanh miễn phí tải tập tin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a:fillRect/>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0000" y="292089"/>
            <a:ext cx="2154757"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Xuất thân: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6" name="TextBox 5"/>
          <p:cNvSpPr txBox="1"/>
          <p:nvPr/>
        </p:nvSpPr>
        <p:spPr>
          <a:xfrm>
            <a:off x="5997075" y="285537"/>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Ngoại hình: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9" name="TextBox 8"/>
          <p:cNvSpPr txBox="1"/>
          <p:nvPr/>
        </p:nvSpPr>
        <p:spPr>
          <a:xfrm>
            <a:off x="3455120" y="285537"/>
            <a:ext cx="1831592"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Tuổi tác: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 name="Picture 2" descr="Top 8 Bài văn phân tích nhân vật Đôn Ki-hô-tê trong &amp;quot;Đánh nhau với cối xay  gió&amp;quot; của Xéc-van-tét - Toplist.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4309" y="1189757"/>
            <a:ext cx="5243850" cy="685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000053" y="292089"/>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Trang bị: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4" name="TextBox 13"/>
          <p:cNvSpPr txBox="1"/>
          <p:nvPr/>
        </p:nvSpPr>
        <p:spPr>
          <a:xfrm>
            <a:off x="3075904" y="1377299"/>
            <a:ext cx="3629695"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effectLst/>
                <a:latin typeface="+mj-lt"/>
                <a:ea typeface="Courier New" panose="02070309020205020404" pitchFamily="49" charset="0"/>
              </a:rPr>
              <a:t>Cưỡi con ngựa </a:t>
            </a:r>
            <a:r>
              <a:rPr lang="vi-VN" sz="2800" b="1" dirty="0">
                <a:solidFill>
                  <a:srgbClr val="FF0000"/>
                </a:solidFill>
                <a:effectLst/>
                <a:latin typeface="+mj-lt"/>
                <a:ea typeface="Courier New" panose="02070309020205020404" pitchFamily="49" charset="0"/>
              </a:rPr>
              <a:t>còm</a:t>
            </a:r>
            <a:endParaRPr lang="en-US" sz="4000" b="1" dirty="0">
              <a:solidFill>
                <a:srgbClr val="FF0000"/>
              </a:solidFill>
              <a:latin typeface="+mj-lt"/>
            </a:endParaRPr>
          </a:p>
        </p:txBody>
      </p:sp>
      <p:sp>
        <p:nvSpPr>
          <p:cNvPr id="22" name="TextBox 21"/>
          <p:cNvSpPr txBox="1"/>
          <p:nvPr/>
        </p:nvSpPr>
        <p:spPr>
          <a:xfrm>
            <a:off x="3076855" y="2374635"/>
            <a:ext cx="3629695"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effectLst/>
                <a:latin typeface="+mj-lt"/>
                <a:ea typeface="Courier New" panose="02070309020205020404" pitchFamily="49" charset="0"/>
              </a:rPr>
              <a:t>Mình mặc áo giáp</a:t>
            </a:r>
            <a:endParaRPr lang="en-US" sz="4000" dirty="0">
              <a:latin typeface="+mj-lt"/>
            </a:endParaRPr>
          </a:p>
        </p:txBody>
      </p:sp>
      <p:sp>
        <p:nvSpPr>
          <p:cNvPr id="23" name="TextBox 22"/>
          <p:cNvSpPr txBox="1"/>
          <p:nvPr/>
        </p:nvSpPr>
        <p:spPr>
          <a:xfrm>
            <a:off x="3075903" y="3371971"/>
            <a:ext cx="3629695"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latin typeface="+mj-lt"/>
              </a:rPr>
              <a:t>Đầu đội mũ sắt</a:t>
            </a:r>
            <a:endParaRPr lang="en-US" sz="4000" dirty="0">
              <a:latin typeface="+mj-lt"/>
            </a:endParaRPr>
          </a:p>
        </p:txBody>
      </p:sp>
      <p:sp>
        <p:nvSpPr>
          <p:cNvPr id="24" name="TextBox 23"/>
          <p:cNvSpPr txBox="1"/>
          <p:nvPr/>
        </p:nvSpPr>
        <p:spPr>
          <a:xfrm>
            <a:off x="3075903" y="4320570"/>
            <a:ext cx="3629695" cy="523220"/>
          </a:xfrm>
          <a:prstGeom prst="rect">
            <a:avLst/>
          </a:prstGeom>
          <a:solidFill>
            <a:schemeClr val="accent6">
              <a:lumMod val="60000"/>
              <a:lumOff val="40000"/>
            </a:schemeClr>
          </a:solidFill>
          <a:ln>
            <a:noFill/>
          </a:ln>
          <a:effectLst>
            <a:outerShdw blurRad="107950" dist="12700" dir="5400000" algn="ctr">
              <a:srgbClr val="000000"/>
            </a:outerShdw>
          </a:effectLst>
        </p:spPr>
        <p:txBody>
          <a:bodyPr wrap="square">
            <a:spAutoFit/>
          </a:bodyPr>
          <a:lstStyle/>
          <a:p>
            <a:r>
              <a:rPr lang="vi-VN" sz="2800" dirty="0">
                <a:solidFill>
                  <a:srgbClr val="000000"/>
                </a:solidFill>
                <a:latin typeface="+mj-lt"/>
              </a:rPr>
              <a:t>Vai mang giáo dài</a:t>
            </a:r>
            <a:endParaRPr lang="en-US" sz="4000" dirty="0">
              <a:latin typeface="+mj-lt"/>
            </a:endParaRPr>
          </a:p>
        </p:txBody>
      </p:sp>
      <p:sp>
        <p:nvSpPr>
          <p:cNvPr id="26" name="TextBox 25"/>
          <p:cNvSpPr txBox="1"/>
          <p:nvPr/>
        </p:nvSpPr>
        <p:spPr>
          <a:xfrm>
            <a:off x="7603810" y="2736068"/>
            <a:ext cx="4207527" cy="1815882"/>
          </a:xfrm>
          <a:prstGeom prst="rect">
            <a:avLst/>
          </a:prstGeom>
          <a:noFill/>
        </p:spPr>
        <p:txBody>
          <a:bodyPr wrap="square">
            <a:spAutoFit/>
          </a:bodyPr>
          <a:lstStyle/>
          <a:p>
            <a:pPr algn="just"/>
            <a:r>
              <a:rPr lang="vi-VN" sz="2800" b="1" i="1" dirty="0">
                <a:solidFill>
                  <a:srgbClr val="FF0000"/>
                </a:solidFill>
                <a:effectLst/>
                <a:latin typeface="+mj-lt"/>
                <a:ea typeface="Courier New" panose="02070309020205020404" pitchFamily="49" charset="0"/>
              </a:rPr>
              <a:t>Toàn những đồ binh giáp đã han gỉ của tổ tiên được tìm lại rồi đem đánh bóng để tự trang bị cho mình. </a:t>
            </a:r>
            <a:endParaRPr lang="en-US" sz="2800" b="1" i="1" dirty="0">
              <a:solidFill>
                <a:srgbClr val="FF0000"/>
              </a:solidFill>
              <a:latin typeface="+mj-lt"/>
            </a:endParaRPr>
          </a:p>
        </p:txBody>
      </p:sp>
      <p:sp>
        <p:nvSpPr>
          <p:cNvPr id="25" name="Right Brace 24"/>
          <p:cNvSpPr/>
          <p:nvPr/>
        </p:nvSpPr>
        <p:spPr>
          <a:xfrm>
            <a:off x="6979920" y="2636245"/>
            <a:ext cx="350520" cy="220754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Bumpy Mặt đất Minh Họa Phim Hoạt Hình Minh Họa Mặt đất Mặt Cỏ Nhỏ,  Mặt, Minh Họa Phim Hoạt Hình, Vũng Nước Xanh miễn phí tải tập tin 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a:fillRect/>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63782" y="231129"/>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Xuất thân: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6" name="TextBox 5"/>
          <p:cNvSpPr txBox="1"/>
          <p:nvPr/>
        </p:nvSpPr>
        <p:spPr>
          <a:xfrm>
            <a:off x="9763782" y="1841054"/>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Ngoại hình: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9" name="TextBox 8"/>
          <p:cNvSpPr txBox="1"/>
          <p:nvPr/>
        </p:nvSpPr>
        <p:spPr>
          <a:xfrm>
            <a:off x="9763782" y="989107"/>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Tuổi tác: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 name="Picture 2" descr="Top 8 Bài văn phân tích nhân vật Đôn Ki-hô-tê trong &amp;quot;Đánh nhau với cối xay  gió&amp;quot; của Xéc-van-tét - Toplist.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a:off x="5678378" y="1037233"/>
            <a:ext cx="6010702" cy="685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763781" y="2659535"/>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Trang bị: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5" name="TextBox 14"/>
          <p:cNvSpPr txBox="1"/>
          <p:nvPr/>
        </p:nvSpPr>
        <p:spPr>
          <a:xfrm>
            <a:off x="9763781" y="3478016"/>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Ước muốn: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6" name="TextBox 15"/>
          <p:cNvSpPr txBox="1"/>
          <p:nvPr/>
        </p:nvSpPr>
        <p:spPr>
          <a:xfrm>
            <a:off x="350520" y="417576"/>
            <a:ext cx="6416040" cy="1569660"/>
          </a:xfrm>
          <a:prstGeom prst="rect">
            <a:avLst/>
          </a:prstGeom>
          <a:solidFill>
            <a:schemeClr val="accent1">
              <a:lumMod val="20000"/>
              <a:lumOff val="80000"/>
            </a:schemeClr>
          </a:solidFill>
        </p:spPr>
        <p:txBody>
          <a:bodyPr wrap="square">
            <a:spAutoFit/>
          </a:bodyPr>
          <a:lstStyle/>
          <a:p>
            <a:r>
              <a:rPr lang="vi-VN" sz="3200" dirty="0">
                <a:solidFill>
                  <a:srgbClr val="000000"/>
                </a:solidFill>
                <a:latin typeface="+mj-lt"/>
                <a:ea typeface="Courier New" panose="02070309020205020404" pitchFamily="49" charset="0"/>
              </a:rPr>
              <a:t>M</a:t>
            </a:r>
            <a:r>
              <a:rPr lang="vi-VN" sz="3200" dirty="0">
                <a:solidFill>
                  <a:srgbClr val="000000"/>
                </a:solidFill>
                <a:effectLst/>
                <a:latin typeface="+mj-lt"/>
                <a:ea typeface="Courier New" panose="02070309020205020404" pitchFamily="49" charset="0"/>
              </a:rPr>
              <a:t>uốn trở thành một hiệp sĩ giang hồ lang thang để tiễu trừ quân gian ác, giúp đỡ người lương thiện.</a:t>
            </a:r>
            <a:endParaRPr lang="en-US" sz="3200" dirty="0">
              <a:latin typeface="+mj-lt"/>
            </a:endParaRPr>
          </a:p>
        </p:txBody>
      </p:sp>
      <p:sp>
        <p:nvSpPr>
          <p:cNvPr id="4" name="Arrow: Up 3"/>
          <p:cNvSpPr/>
          <p:nvPr/>
        </p:nvSpPr>
        <p:spPr>
          <a:xfrm>
            <a:off x="2865120" y="2186392"/>
            <a:ext cx="1386840" cy="575295"/>
          </a:xfrm>
          <a:prstGeom prst="up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p:cNvSpPr txBox="1"/>
          <p:nvPr/>
        </p:nvSpPr>
        <p:spPr>
          <a:xfrm>
            <a:off x="1047750" y="2976478"/>
            <a:ext cx="5048250" cy="584775"/>
          </a:xfrm>
          <a:prstGeom prst="rect">
            <a:avLst/>
          </a:prstGeom>
          <a:solidFill>
            <a:schemeClr val="accent6">
              <a:lumMod val="60000"/>
              <a:lumOff val="40000"/>
            </a:schemeClr>
          </a:solidFill>
        </p:spPr>
        <p:txBody>
          <a:bodyPr wrap="square">
            <a:spAutoFit/>
          </a:bodyPr>
          <a:lstStyle/>
          <a:p>
            <a:r>
              <a:rPr lang="vi-VN" sz="3200" dirty="0">
                <a:solidFill>
                  <a:srgbClr val="000000"/>
                </a:solidFill>
                <a:effectLst/>
                <a:latin typeface="+mj-lt"/>
                <a:ea typeface="Courier New" panose="02070309020205020404" pitchFamily="49" charset="0"/>
              </a:rPr>
              <a:t>Vì quá say mê truyện hiệp sĩ </a:t>
            </a:r>
            <a:endParaRPr lang="en-US" sz="3200" dirty="0">
              <a:latin typeface="+mj-lt"/>
            </a:endParaRPr>
          </a:p>
        </p:txBody>
      </p:sp>
      <p:sp>
        <p:nvSpPr>
          <p:cNvPr id="20" name="Arrow: Up 19"/>
          <p:cNvSpPr/>
          <p:nvPr/>
        </p:nvSpPr>
        <p:spPr>
          <a:xfrm rot="10800000">
            <a:off x="2942257" y="3831732"/>
            <a:ext cx="1386840" cy="575295"/>
          </a:xfrm>
          <a:prstGeom prst="up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TextBox 26"/>
          <p:cNvSpPr txBox="1"/>
          <p:nvPr/>
        </p:nvSpPr>
        <p:spPr>
          <a:xfrm>
            <a:off x="1002030" y="4677507"/>
            <a:ext cx="5093970" cy="523220"/>
          </a:xfrm>
          <a:prstGeom prst="rect">
            <a:avLst/>
          </a:prstGeom>
          <a:solidFill>
            <a:srgbClr val="C00000"/>
          </a:solidFill>
        </p:spPr>
        <p:txBody>
          <a:bodyPr wrap="square">
            <a:spAutoFit/>
          </a:bodyPr>
          <a:lstStyle/>
          <a:p>
            <a:r>
              <a:rPr lang="vi-VN" sz="2800" b="1" dirty="0">
                <a:solidFill>
                  <a:schemeClr val="bg1"/>
                </a:solidFill>
                <a:effectLst/>
                <a:latin typeface="+mj-lt"/>
                <a:ea typeface="Courier New" panose="02070309020205020404" pitchFamily="49" charset="0"/>
              </a:rPr>
              <a:t>Đầu óc mê muội, không tỉnh táo</a:t>
            </a:r>
            <a:endParaRPr lang="en-US" sz="28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P spid="19" grpId="0" animBg="1"/>
      <p:bldP spid="20"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385" y="143510"/>
            <a:ext cx="9100185" cy="645160"/>
          </a:xfrm>
          <a:prstGeom prst="rect">
            <a:avLst/>
          </a:prstGeom>
          <a:solidFill>
            <a:schemeClr val="tx1">
              <a:lumMod val="95000"/>
              <a:lumOff val="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cuộc giao chiến với cối xay gió</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8440839"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2402" y="539307"/>
            <a:ext cx="2930666" cy="2930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umpy Mặt đất Minh Họa Phim Hoạt Hình Minh Họa Mặt đất Mặt Cỏ Nhỏ,  Mặt, Minh Họa Phim Hoạt Hình, Vũng Nước Xanh miễn phí tải tập tin 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a:fillRect/>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i là gã khổng lồ Goliath, thời Cô-Vít? | Tuổi Trẻ Cườ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2131" y="1155104"/>
            <a:ext cx="2690875" cy="1955807"/>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p:cNvSpPr/>
          <p:nvPr/>
        </p:nvSpPr>
        <p:spPr>
          <a:xfrm>
            <a:off x="4018002" y="2068973"/>
            <a:ext cx="4054129" cy="45141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54387" y="2984372"/>
            <a:ext cx="3398687"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Bọn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ác</a:t>
            </a:r>
            <a:endParaRPr lang="en-US" sz="28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006160" y="1487474"/>
            <a:ext cx="2220480"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41188" y="2520386"/>
            <a:ext cx="1550424"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Mê</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muội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367795" y="2988623"/>
            <a:ext cx="1899879"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36083" y="3543390"/>
            <a:ext cx="4563302" cy="2246769"/>
          </a:xfrm>
          <a:prstGeom prst="rect">
            <a:avLst/>
          </a:prstGeom>
          <a:noFill/>
        </p:spPr>
        <p:txBody>
          <a:bodyPr wrap="square" lIns="91440" tIns="45720" rIns="91440" bIns="45720">
            <a:spAutoFit/>
          </a:bodyPr>
          <a:lstStyle/>
          <a:p>
            <a:pPr algn="just"/>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kế</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dạng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hữu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bột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bơm</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gần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tuốc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bin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7" name="TextBox 26"/>
          <p:cNvSpPr txBox="1"/>
          <p:nvPr/>
        </p:nvSpPr>
        <p:spPr>
          <a:xfrm>
            <a:off x="6759616" y="3537651"/>
            <a:ext cx="6111432" cy="523220"/>
          </a:xfrm>
          <a:prstGeom prst="rect">
            <a:avLst/>
          </a:prstGeom>
          <a:noFill/>
        </p:spPr>
        <p:txBody>
          <a:bodyPr wrap="square">
            <a:spAutoFit/>
          </a:bodyPr>
          <a:lstStyle/>
          <a:p>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háp thuật của pháp sư Phơ-re-xtôn.</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7" grpId="0" animBg="1"/>
      <p:bldP spid="9" grpId="0"/>
      <p:bldP spid="14" grpId="0"/>
      <p:bldP spid="21" grpId="0"/>
      <p:bldP spid="22" grpId="0"/>
      <p:bldP spid="1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154750"/>
            <a:ext cx="12192000" cy="2703250"/>
          </a:xfrm>
          <a:prstGeom prst="rect">
            <a:avLst/>
          </a:prstGeom>
          <a:solidFill>
            <a:srgbClr val="AEB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4154750"/>
          </a:xfrm>
          <a:prstGeom prst="rect">
            <a:avLst/>
          </a:prstGeom>
          <a:solidFill>
            <a:srgbClr val="BFC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9385" y="143510"/>
            <a:ext cx="8378825" cy="645160"/>
          </a:xfrm>
          <a:prstGeom prst="rect">
            <a:avLst/>
          </a:prstGeom>
          <a:solidFill>
            <a:schemeClr val="tx1">
              <a:lumMod val="95000"/>
              <a:lumOff val="5000"/>
            </a:schemeClr>
          </a:solidFill>
        </p:spPr>
        <p:txBody>
          <a:bodyPr wrap="square" rtlCol="0">
            <a:spAutoFit/>
          </a:bodyPr>
          <a:lstStyle/>
          <a:p>
            <a:r>
              <a:rPr lang="en-US" altLang="vi-VN" sz="3600" b="1" dirty="0">
                <a:solidFill>
                  <a:schemeClr val="bg1"/>
                </a:solidFill>
                <a:latin typeface="Times New Roman" panose="02020603050405020304" pitchFamily="18" charset="0"/>
                <a:cs typeface="Times New Roman" panose="02020603050405020304" pitchFamily="18" charset="0"/>
              </a:rPr>
              <a:t>b.</a:t>
            </a:r>
            <a:r>
              <a:rPr lang="vi-VN" sz="3600" b="1" dirty="0">
                <a:solidFill>
                  <a:schemeClr val="bg1"/>
                </a:solidFill>
                <a:latin typeface="Times New Roman" panose="02020603050405020304" pitchFamily="18" charset="0"/>
                <a:cs typeface="Times New Roman" panose="02020603050405020304" pitchFamily="18" charset="0"/>
              </a:rPr>
              <a:t>Trong cuộc giao chiến với cối xay gió</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Đề 6: Phân tích đoạn “Đánh nhau với cối xay gió” - Văn mẫu lớp 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04326"/>
            <a:ext cx="6541496" cy="403275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64603" y="1003963"/>
            <a:ext cx="4181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Hành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động</a:t>
            </a:r>
            <a:r>
              <a:rPr lang="en-US" altLang="en-US" b="1" dirty="0">
                <a:solidFill>
                  <a:srgbClr val="002060"/>
                </a:solidFill>
                <a:latin typeface="Times New Roman" panose="02020603050405020304" pitchFamily="18" charset="0"/>
                <a:cs typeface="Times New Roman" panose="02020603050405020304" pitchFamily="18" charset="0"/>
              </a:rPr>
              <a:t>: </a:t>
            </a:r>
          </a:p>
        </p:txBody>
      </p:sp>
      <p:sp>
        <p:nvSpPr>
          <p:cNvPr id="11" name="TextBox 10"/>
          <p:cNvSpPr txBox="1">
            <a:spLocks noChangeArrowheads="1"/>
          </p:cNvSpPr>
          <p:nvPr/>
        </p:nvSpPr>
        <p:spPr bwMode="auto">
          <a:xfrm>
            <a:off x="64603" y="1602468"/>
            <a:ext cx="53451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Khi </a:t>
            </a:r>
            <a:r>
              <a:rPr lang="en-US" altLang="en-US" dirty="0" err="1">
                <a:solidFill>
                  <a:srgbClr val="000000"/>
                </a:solidFill>
                <a:latin typeface="Times New Roman" panose="02020603050405020304" pitchFamily="18" charset="0"/>
                <a:cs typeface="Times New Roman" panose="02020603050405020304" pitchFamily="18" charset="0"/>
              </a:rPr>
              <a:t>đánh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nhau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cối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xay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gió</a:t>
            </a:r>
            <a:r>
              <a:rPr lang="en-US" altLang="en-US" dirty="0">
                <a:solidFill>
                  <a:srgbClr val="000000"/>
                </a:solidFill>
                <a:latin typeface="Times New Roman" panose="02020603050405020304" pitchFamily="18" charset="0"/>
                <a:cs typeface="Times New Roman" panose="02020603050405020304" pitchFamily="18" charset="0"/>
              </a:rPr>
              <a:t>: </a:t>
            </a:r>
          </a:p>
        </p:txBody>
      </p:sp>
      <p:sp>
        <p:nvSpPr>
          <p:cNvPr id="12" name="TextBox 11"/>
          <p:cNvSpPr txBox="1">
            <a:spLocks noChangeArrowheads="1"/>
          </p:cNvSpPr>
          <p:nvPr/>
        </p:nvSpPr>
        <p:spPr bwMode="auto">
          <a:xfrm>
            <a:off x="594166" y="2077375"/>
            <a:ext cx="67094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i="1" dirty="0">
                <a:solidFill>
                  <a:srgbClr val="000000"/>
                </a:solidFill>
                <a:latin typeface="Times New Roman" panose="02020603050405020304" pitchFamily="18" charset="0"/>
                <a:cs typeface="Times New Roman" panose="02020603050405020304" pitchFamily="18" charset="0"/>
              </a:rPr>
              <a:t>…</a:t>
            </a:r>
            <a:r>
              <a:rPr lang="en-US" altLang="en-US" i="1" dirty="0" err="1">
                <a:solidFill>
                  <a:srgbClr val="000000"/>
                </a:solidFill>
                <a:latin typeface="Times New Roman" panose="02020603050405020304" pitchFamily="18" charset="0"/>
                <a:cs typeface="Times New Roman" panose="02020603050405020304" pitchFamily="18" charset="0"/>
              </a:rPr>
              <a:t>chẳng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thèm</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để</a:t>
            </a:r>
            <a:r>
              <a:rPr lang="en-US" altLang="en-US" i="1" dirty="0">
                <a:solidFill>
                  <a:srgbClr val="000000"/>
                </a:solidFill>
                <a:latin typeface="Times New Roman" panose="02020603050405020304" pitchFamily="18" charset="0"/>
                <a:cs typeface="Times New Roman" panose="02020603050405020304" pitchFamily="18" charset="0"/>
              </a:rPr>
              <a:t> ý, phi </a:t>
            </a:r>
            <a:r>
              <a:rPr lang="en-US" altLang="en-US" i="1" dirty="0" err="1">
                <a:solidFill>
                  <a:srgbClr val="000000"/>
                </a:solidFill>
                <a:latin typeface="Times New Roman" panose="02020603050405020304" pitchFamily="18" charset="0"/>
                <a:cs typeface="Times New Roman" panose="02020603050405020304" pitchFamily="18" charset="0"/>
              </a:rPr>
              <a:t>thẳng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tới</a:t>
            </a:r>
            <a:r>
              <a:rPr lang="en-US" altLang="en-US" i="1" dirty="0">
                <a:solidFill>
                  <a:srgbClr val="000000"/>
                </a:solidFill>
                <a:latin typeface="Times New Roman" panose="02020603050405020304" pitchFamily="18" charset="0"/>
                <a:cs typeface="Times New Roman" panose="02020603050405020304" pitchFamily="18" charset="0"/>
              </a:rPr>
              <a:t> …</a:t>
            </a:r>
          </a:p>
        </p:txBody>
      </p:sp>
      <p:sp>
        <p:nvSpPr>
          <p:cNvPr id="7" name="Arrow: Right 6"/>
          <p:cNvSpPr/>
          <p:nvPr/>
        </p:nvSpPr>
        <p:spPr>
          <a:xfrm>
            <a:off x="269232" y="2952735"/>
            <a:ext cx="509286" cy="977325"/>
          </a:xfrm>
          <a:prstGeom prst="rightArrow">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Box 13"/>
          <p:cNvSpPr txBox="1">
            <a:spLocks noChangeArrowheads="1"/>
          </p:cNvSpPr>
          <p:nvPr/>
        </p:nvSpPr>
        <p:spPr bwMode="auto">
          <a:xfrm>
            <a:off x="411907" y="4720257"/>
            <a:ext cx="65414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FontTx/>
              <a:buNone/>
            </a:pPr>
            <a:r>
              <a:rPr lang="en-US" altLang="en-US" b="1" i="1" kern="0" dirty="0">
                <a:latin typeface="Times New Roman" panose="02020603050405020304" pitchFamily="18" charset="0"/>
                <a:cs typeface="Times New Roman" panose="02020603050405020304" pitchFamily="18" charset="0"/>
                <a:sym typeface="Arial" panose="020B0604020202020204"/>
              </a:rPr>
              <a:t>Khát </a:t>
            </a:r>
            <a:r>
              <a:rPr lang="en-US" altLang="en-US" b="1" i="1" kern="0" dirty="0" err="1">
                <a:latin typeface="Times New Roman" panose="02020603050405020304" pitchFamily="18" charset="0"/>
                <a:cs typeface="Times New Roman" panose="02020603050405020304" pitchFamily="18" charset="0"/>
                <a:sym typeface="Arial" panose="020B0604020202020204"/>
              </a:rPr>
              <a:t>vọng</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tốt</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đẹp</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nhưng</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suy</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nghĩ</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hoang</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tưởng</a:t>
            </a:r>
            <a:r>
              <a:rPr lang="en-US" altLang="en-US" b="1" i="1" kern="0" dirty="0">
                <a:latin typeface="Times New Roman" panose="02020603050405020304" pitchFamily="18" charset="0"/>
                <a:cs typeface="Times New Roman" panose="02020603050405020304" pitchFamily="18" charset="0"/>
                <a:sym typeface="Arial" panose="020B0604020202020204"/>
              </a:rPr>
              <a:t> =&gt; </a:t>
            </a:r>
            <a:r>
              <a:rPr lang="en-US" altLang="en-US" b="1" i="1" kern="0" dirty="0" err="1">
                <a:latin typeface="Times New Roman" panose="02020603050405020304" pitchFamily="18" charset="0"/>
                <a:cs typeface="Times New Roman" panose="02020603050405020304" pitchFamily="18" charset="0"/>
                <a:sym typeface="Arial" panose="020B0604020202020204"/>
              </a:rPr>
              <a:t>Mê</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muội</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hão</a:t>
            </a:r>
            <a:r>
              <a:rPr lang="en-US" altLang="en-US" b="1" i="1" kern="0" dirty="0">
                <a:latin typeface="Times New Roman" panose="02020603050405020304" pitchFamily="18" charset="0"/>
                <a:cs typeface="Times New Roman" panose="02020603050405020304" pitchFamily="18" charset="0"/>
                <a:sym typeface="Arial" panose="020B0604020202020204"/>
              </a:rPr>
              <a:t> </a:t>
            </a:r>
            <a:r>
              <a:rPr lang="en-US" altLang="en-US" b="1" i="1" kern="0" dirty="0" err="1">
                <a:latin typeface="Times New Roman" panose="02020603050405020304" pitchFamily="18" charset="0"/>
                <a:cs typeface="Times New Roman" panose="02020603050405020304" pitchFamily="18" charset="0"/>
                <a:sym typeface="Arial" panose="020B0604020202020204"/>
              </a:rPr>
              <a:t>huyền</a:t>
            </a:r>
            <a:endParaRPr lang="en-US" altLang="en-US" b="1" i="1" kern="0" dirty="0">
              <a:latin typeface="Times New Roman" panose="02020603050405020304" pitchFamily="18" charset="0"/>
              <a:cs typeface="Times New Roman" panose="02020603050405020304" pitchFamily="18" charset="0"/>
              <a:sym typeface="Arial" panose="020B0604020202020204"/>
            </a:endParaRPr>
          </a:p>
        </p:txBody>
      </p:sp>
      <p:sp>
        <p:nvSpPr>
          <p:cNvPr id="16" name="TextBox 15"/>
          <p:cNvSpPr txBox="1"/>
          <p:nvPr/>
        </p:nvSpPr>
        <p:spPr>
          <a:xfrm>
            <a:off x="778518" y="2952735"/>
            <a:ext cx="6366074" cy="954107"/>
          </a:xfrm>
          <a:prstGeom prst="rect">
            <a:avLst/>
          </a:prstGeom>
          <a:noFill/>
        </p:spPr>
        <p:txBody>
          <a:bodyPr wrap="square">
            <a:spAutoFit/>
          </a:bodyPr>
          <a:lstStyle/>
          <a:p>
            <a:r>
              <a:rPr lang="vi-VN" sz="2800" dirty="0">
                <a:solidFill>
                  <a:srgbClr val="002060"/>
                </a:solidFill>
                <a:effectLst/>
                <a:latin typeface="+mj-lt"/>
                <a:ea typeface="Courier New" panose="02070309020205020404" pitchFamily="49" charset="0"/>
              </a:rPr>
              <a:t>Chẳng chút sợ sệt, lão xông vào cuộc giao tranh dữ dội một cách dũng cảm</a:t>
            </a:r>
            <a:r>
              <a:rPr lang="en-US" sz="2800" dirty="0">
                <a:solidFill>
                  <a:srgbClr val="002060"/>
                </a:solidFill>
                <a:effectLst/>
                <a:latin typeface="+mj-lt"/>
                <a:ea typeface="Courier New" panose="02070309020205020404" pitchFamily="49" charset="0"/>
              </a:rPr>
              <a:t>.</a:t>
            </a:r>
            <a:endParaRPr lang="en-US" sz="2800" dirty="0">
              <a:solidFill>
                <a:srgbClr val="002060"/>
              </a:solidFill>
              <a:latin typeface="+mj-lt"/>
            </a:endParaRPr>
          </a:p>
        </p:txBody>
      </p:sp>
      <p:sp>
        <p:nvSpPr>
          <p:cNvPr id="17" name="Arrow: Right 16"/>
          <p:cNvSpPr/>
          <p:nvPr/>
        </p:nvSpPr>
        <p:spPr>
          <a:xfrm rot="5400000">
            <a:off x="3502635" y="3903102"/>
            <a:ext cx="509286" cy="977325"/>
          </a:xfrm>
          <a:prstGeom prst="rightArrow">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7" grpId="0" animBg="1"/>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372 Grunge Spain Photos - Free &amp;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6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529848" y="2123440"/>
            <a:ext cx="6758902" cy="2780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514758" y="1713053"/>
            <a:ext cx="3894566" cy="459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169" y="143767"/>
            <a:ext cx="7332345" cy="645160"/>
          </a:xfrm>
          <a:prstGeom prst="rect">
            <a:avLst/>
          </a:prstGeom>
          <a:solidFill>
            <a:schemeClr val="tx1">
              <a:lumMod val="95000"/>
              <a:lumOff val="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Sau</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cuộc giao chiến với cối xay gió</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632293"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8001455"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op 8 Bài văn phân tích nhân vật Đôn Ki-hô-tê trong &amp;quot;Đánh nhau với cối xay  gió&amp;quot; của Xéc-van-tét - Toplist.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387436"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50185" y="1451443"/>
            <a:ext cx="7692613"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lang="en-US" sz="2800" dirty="0" err="1">
                <a:solidFill>
                  <a:srgbClr val="002060"/>
                </a:solidFill>
                <a:latin typeface="Times New Roman" panose="02020603050405020304" pitchFamily="18" charset="0"/>
              </a:rPr>
              <a:t>Bị</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thương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nhưng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hề</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rên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rỉ</a:t>
            </a:r>
            <a:endParaRPr kumimoji="0" lang="en-US" sz="280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3" name="TextBox 12"/>
          <p:cNvSpPr txBox="1"/>
          <p:nvPr/>
        </p:nvSpPr>
        <p:spPr>
          <a:xfrm>
            <a:off x="4250184" y="2401353"/>
            <a:ext cx="7692614" cy="954107"/>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defRPr/>
            </a:pP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muốn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ăn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muốn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ngủ</a:t>
            </a:r>
            <a:endParaRPr lang="en-US" sz="2800" dirty="0">
              <a:solidFill>
                <a:srgbClr val="002060"/>
              </a:solidFill>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Ch</a:t>
            </a:r>
            <a:r>
              <a:rPr lang="en-US" sz="2800" dirty="0">
                <a:solidFill>
                  <a:srgbClr val="002060"/>
                </a:solidFill>
                <a:latin typeface="Times New Roman" panose="02020603050405020304" pitchFamily="18" charset="0"/>
              </a:rPr>
              <a:t>ỉ </a:t>
            </a:r>
            <a:r>
              <a:rPr lang="en-US" sz="2800" dirty="0" err="1">
                <a:solidFill>
                  <a:srgbClr val="002060"/>
                </a:solidFill>
                <a:latin typeface="Times New Roman" panose="02020603050405020304" pitchFamily="18" charset="0"/>
              </a:rPr>
              <a:t>cần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nghĩ</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đến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tình</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nương</a:t>
            </a:r>
            <a:endParaRPr kumimoji="0" lang="en-US" sz="280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7" name="TextBox 16"/>
          <p:cNvSpPr txBox="1">
            <a:spLocks noChangeArrowheads="1"/>
          </p:cNvSpPr>
          <p:nvPr/>
        </p:nvSpPr>
        <p:spPr bwMode="auto">
          <a:xfrm>
            <a:off x="4298758" y="3780374"/>
            <a:ext cx="48053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tưởng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phiêu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lưu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sĩ</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8" name="TextBox 17"/>
          <p:cNvSpPr txBox="1">
            <a:spLocks noChangeArrowheads="1"/>
          </p:cNvSpPr>
          <p:nvPr/>
        </p:nvSpPr>
        <p:spPr bwMode="auto">
          <a:xfrm>
            <a:off x="4298758" y="4431249"/>
            <a:ext cx="76926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Sử</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dụng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từ</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láy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giọng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văn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kể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hài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hước</a:t>
            </a:r>
            <a:r>
              <a:rPr lang="en-US" altLang="en-US" sz="2800" b="1" i="1" dirty="0">
                <a:solidFill>
                  <a:srgbClr val="FF0000"/>
                </a:solidFill>
                <a:latin typeface="Times New Roman" panose="02020603050405020304" pitchFamily="18" charset="0"/>
                <a:cs typeface="Times New Roman" panose="02020603050405020304" pitchFamily="18" charset="0"/>
              </a:rPr>
              <a:t> =&gt; </a:t>
            </a:r>
            <a:r>
              <a:rPr lang="en-US" altLang="en-US" sz="2800" b="1" i="1" dirty="0" err="1">
                <a:solidFill>
                  <a:srgbClr val="FF0000"/>
                </a:solidFill>
                <a:latin typeface="Times New Roman" panose="02020603050405020304" pitchFamily="18" charset="0"/>
                <a:cs typeface="Times New Roman" panose="02020603050405020304" pitchFamily="18" charset="0"/>
              </a:rPr>
              <a:t>Làm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nổi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người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vừa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khâm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phục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vừa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chê</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trách</a:t>
            </a:r>
            <a:r>
              <a:rPr lang="en-US" altLang="en-US" sz="2800" b="1" i="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animBg="1"/>
      <p:bldP spid="5" grpId="0" animBg="1"/>
      <p:bldP spid="12" grpId="0" animBg="1"/>
      <p:bldP spid="13"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llustrations, cliparts, dessins animés et icônes de Ligne En Pointillés -  Getty Image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693" b="50817" l="7190" r="89706">
                        <a14:foregroundMark x1="49673" y1="49183" x2="53431" y2="50980"/>
                        <a14:foregroundMark x1="7516" y1="22549" x2="20915" y2="31209"/>
                        <a14:foregroundMark x1="20915" y1="31209" x2="19935" y2="38562"/>
                        <a14:foregroundMark x1="19935" y1="38562" x2="10948" y2="41830"/>
                        <a14:foregroundMark x1="10948" y1="41830" x2="7190" y2="34641"/>
                        <a14:foregroundMark x1="7190" y1="34641" x2="16503" y2="32516"/>
                        <a14:foregroundMark x1="16503" y1="32516" x2="26144" y2="35458"/>
                        <a14:foregroundMark x1="26144" y1="35458" x2="33824" y2="41013"/>
                      </a14:backgroundRemoval>
                    </a14:imgEffect>
                  </a14:imgLayer>
                </a14:imgProps>
              </a:ext>
              <a:ext uri="{28A0092B-C50C-407E-A947-70E740481C1C}">
                <a14:useLocalDpi xmlns:a14="http://schemas.microsoft.com/office/drawing/2010/main" val="0"/>
              </a:ext>
            </a:extLst>
          </a:blip>
          <a:srcRect t="20754" b="48094"/>
          <a:stretch>
            <a:fillRect/>
          </a:stretch>
        </p:blipFill>
        <p:spPr bwMode="auto">
          <a:xfrm>
            <a:off x="10124926" y="2623722"/>
            <a:ext cx="3003941" cy="11038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40364" y="-287090"/>
            <a:ext cx="2322304" cy="23223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ôn Kihôtê – Miguel de Cervantes | Bác sĩ Lê Trung Ngâ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944" b="93925" l="9426" r="89344">
                        <a14:foregroundMark x1="31148" y1="11682" x2="40574" y2="8411"/>
                        <a14:foregroundMark x1="26639" y1="47196" x2="15984" y2="52804"/>
                        <a14:foregroundMark x1="15984" y1="52804" x2="13525" y2="61215"/>
                        <a14:foregroundMark x1="17623" y1="92056" x2="36475" y2="93925"/>
                        <a14:foregroundMark x1="36475" y1="93925" x2="38525" y2="91121"/>
                      </a14:backgroundRemoval>
                    </a14:imgEffect>
                  </a14:imgLayer>
                </a14:imgProps>
              </a:ext>
              <a:ext uri="{28A0092B-C50C-407E-A947-70E740481C1C}">
                <a14:useLocalDpi xmlns:a14="http://schemas.microsoft.com/office/drawing/2010/main" val="0"/>
              </a:ext>
            </a:extLst>
          </a:blip>
          <a:srcRect/>
          <a:stretch>
            <a:fillRect/>
          </a:stretch>
        </p:blipFill>
        <p:spPr bwMode="auto">
          <a:xfrm>
            <a:off x="3860438" y="3429000"/>
            <a:ext cx="4042362" cy="354535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213" y="120243"/>
            <a:ext cx="6019597" cy="646331"/>
          </a:xfrm>
          <a:prstGeom prst="rect">
            <a:avLst/>
          </a:prstGeom>
          <a:solidFill>
            <a:srgbClr val="FFC000"/>
          </a:solidFill>
        </p:spPr>
        <p:txBody>
          <a:bodyPr wrap="none" rtlCol="0">
            <a:sp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Giám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mã</a:t>
            </a:r>
            <a:r>
              <a:rPr lang="en-US" sz="3600" b="1" dirty="0">
                <a:latin typeface="Times New Roman" panose="02020603050405020304" pitchFamily="18" charset="0"/>
                <a:cs typeface="Times New Roman" panose="02020603050405020304" pitchFamily="18" charset="0"/>
              </a:rPr>
              <a:t> Xan-</a:t>
            </a:r>
            <a:r>
              <a:rPr lang="en-US" sz="3600" b="1" dirty="0" err="1">
                <a:latin typeface="Times New Roman" panose="02020603050405020304" pitchFamily="18" charset="0"/>
                <a:cs typeface="Times New Roman" panose="02020603050405020304" pitchFamily="18" charset="0"/>
              </a:rPr>
              <a:t>chô</a:t>
            </a:r>
            <a:r>
              <a:rPr lang="en-US" sz="3600" b="1" dirty="0">
                <a:latin typeface="Times New Roman" panose="02020603050405020304" pitchFamily="18" charset="0"/>
                <a:cs typeface="Times New Roman" panose="02020603050405020304" pitchFamily="18" charset="0"/>
              </a:rPr>
              <a:t> Pan-</a:t>
            </a:r>
            <a:r>
              <a:rPr lang="en-US" sz="3600" b="1" dirty="0" err="1">
                <a:latin typeface="Times New Roman" panose="02020603050405020304" pitchFamily="18" charset="0"/>
                <a:cs typeface="Times New Roman" panose="02020603050405020304" pitchFamily="18" charset="0"/>
              </a:rPr>
              <a:t>xan</a:t>
            </a:r>
            <a:endParaRPr lang="en-US" sz="3600" b="1" dirty="0">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58815" y="5544665"/>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Xuất</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thân</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a:t>
            </a:r>
          </a:p>
        </p:txBody>
      </p:sp>
      <p:sp>
        <p:nvSpPr>
          <p:cNvPr id="5" name="TextBox 4"/>
          <p:cNvSpPr txBox="1">
            <a:spLocks noChangeArrowheads="1"/>
          </p:cNvSpPr>
          <p:nvPr/>
        </p:nvSpPr>
        <p:spPr bwMode="auto">
          <a:xfrm>
            <a:off x="2324903" y="5568206"/>
            <a:ext cx="1882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nông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dân</a:t>
            </a:r>
            <a:endPar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6" name="TextBox 5"/>
          <p:cNvSpPr txBox="1">
            <a:spLocks noChangeArrowheads="1"/>
          </p:cNvSpPr>
          <p:nvPr/>
        </p:nvSpPr>
        <p:spPr bwMode="auto">
          <a:xfrm>
            <a:off x="70653" y="3167390"/>
            <a:ext cx="2254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Ngoại</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hình</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a:t>
            </a:r>
          </a:p>
        </p:txBody>
      </p:sp>
      <p:sp>
        <p:nvSpPr>
          <p:cNvPr id="7" name="Rectangle 6"/>
          <p:cNvSpPr>
            <a:spLocks noChangeArrowheads="1"/>
          </p:cNvSpPr>
          <p:nvPr/>
        </p:nvSpPr>
        <p:spPr bwMode="auto">
          <a:xfrm>
            <a:off x="2133722" y="3186477"/>
            <a:ext cx="2959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béo</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lùn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cưỡi</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trên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lưng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lừa</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8" name="TextBox 7"/>
          <p:cNvSpPr txBox="1">
            <a:spLocks noChangeArrowheads="1"/>
          </p:cNvSpPr>
          <p:nvPr/>
        </p:nvSpPr>
        <p:spPr bwMode="auto">
          <a:xfrm>
            <a:off x="2151636" y="1900182"/>
            <a:ext cx="3779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Tính</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cách</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hành</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C00000"/>
                </a:solidFill>
                <a:latin typeface="Times New Roman" panose="02020603050405020304" pitchFamily="18" charset="0"/>
                <a:cs typeface="Times New Roman" panose="02020603050405020304" pitchFamily="18" charset="0"/>
                <a:sym typeface="Arial" panose="020B0604020202020204"/>
              </a:rPr>
              <a:t>động</a:t>
            </a:r>
            <a:r>
              <a:rPr lang="en-US" altLang="en-US" sz="2800" b="1" kern="0" dirty="0">
                <a:solidFill>
                  <a:srgbClr val="C00000"/>
                </a:solidFill>
                <a:latin typeface="Times New Roman" panose="02020603050405020304" pitchFamily="18" charset="0"/>
                <a:cs typeface="Times New Roman" panose="02020603050405020304" pitchFamily="18" charset="0"/>
                <a:sym typeface="Arial" panose="020B0604020202020204"/>
              </a:rPr>
              <a:t>:</a:t>
            </a:r>
          </a:p>
        </p:txBody>
      </p:sp>
      <p:sp>
        <p:nvSpPr>
          <p:cNvPr id="9" name="TextBox 8"/>
          <p:cNvSpPr txBox="1">
            <a:spLocks noChangeArrowheads="1"/>
          </p:cNvSpPr>
          <p:nvPr/>
        </p:nvSpPr>
        <p:spPr bwMode="auto">
          <a:xfrm>
            <a:off x="6537084" y="654869"/>
            <a:ext cx="54483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 can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ngăn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chủ</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tấn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công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cối</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xay</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gió</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đầu</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óc</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tỉnh</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táo</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10" name="TextBox 9"/>
          <p:cNvSpPr txBox="1">
            <a:spLocks noChangeArrowheads="1"/>
          </p:cNvSpPr>
          <p:nvPr/>
        </p:nvSpPr>
        <p:spPr bwMode="auto">
          <a:xfrm>
            <a:off x="6705360" y="1711084"/>
            <a:ext cx="5280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theo</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chủ</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giao</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tranh</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cối</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xay</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gió</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ích</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kỉ</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hèn</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nhát</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11" name="TextBox 10"/>
          <p:cNvSpPr txBox="1">
            <a:spLocks noChangeArrowheads="1"/>
          </p:cNvSpPr>
          <p:nvPr/>
        </p:nvSpPr>
        <p:spPr bwMode="auto">
          <a:xfrm>
            <a:off x="6710395" y="2687175"/>
            <a:ext cx="52800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vô</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tư</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ăn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uống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khi</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chủ</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bị</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đau</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nghĩ</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đến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ngày</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chúa</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đảo</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a:spcBef>
                <a:spcPct val="0"/>
              </a:spcBef>
              <a:buClr>
                <a:srgbClr val="000000"/>
              </a:buClr>
              <a:buFontTx/>
              <a:buNone/>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thực</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dụng</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3" name="Left Brace 2"/>
          <p:cNvSpPr/>
          <p:nvPr/>
        </p:nvSpPr>
        <p:spPr>
          <a:xfrm>
            <a:off x="6260528" y="894583"/>
            <a:ext cx="243512" cy="2710327"/>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7271274" y="5134520"/>
            <a:ext cx="4716484" cy="1384995"/>
          </a:xfrm>
          <a:prstGeom prst="rect">
            <a:avLst/>
          </a:prstGeom>
        </p:spPr>
        <p:txBody>
          <a:bodyPr wrap="square">
            <a:spAutoFit/>
          </a:bodyPr>
          <a:lstStyle/>
          <a:p>
            <a:pPr algn="just">
              <a:spcBef>
                <a:spcPct val="0"/>
              </a:spcBef>
              <a:buClr>
                <a:srgbClr val="000000"/>
              </a:buClr>
            </a:pP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Xan-</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chô</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Pan-</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xa</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là</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nhân</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vật</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tỉnh</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táo</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nhưng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thực</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dụng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tầm</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thường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thích</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hưởng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panose="020B0604020202020204"/>
              </a:rPr>
              <a:t>thu</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panose="020B0604020202020204"/>
              </a:rPr>
              <a:t>̣.</a:t>
            </a:r>
          </a:p>
        </p:txBody>
      </p:sp>
      <p:sp>
        <p:nvSpPr>
          <p:cNvPr id="12" name="Arrow: Down 11"/>
          <p:cNvSpPr/>
          <p:nvPr/>
        </p:nvSpPr>
        <p:spPr>
          <a:xfrm>
            <a:off x="9134106" y="4407336"/>
            <a:ext cx="990820" cy="544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6" descr="Thu hoạch bí ngô lão nông | Công cụ đồ họa PSD Tải xuống miễn phí - Pikbes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heel(1)">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4100"/>
                                        </p:tgtEl>
                                        <p:attrNameLst>
                                          <p:attrName>style.visibility</p:attrName>
                                        </p:attrNameLst>
                                      </p:cBhvr>
                                      <p:to>
                                        <p:strVal val="visible"/>
                                      </p:to>
                                    </p:set>
                                    <p:animEffect transition="in" filter="wheel(1)">
                                      <p:cBhvr>
                                        <p:cTn id="55" dur="2000"/>
                                        <p:tgtEl>
                                          <p:spTgt spid="4100"/>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heel(1)">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heel(1)">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circle(in)">
                                      <p:cBhvr>
                                        <p:cTn id="6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8" grpId="0"/>
      <p:bldP spid="9" grpId="0"/>
      <p:bldP spid="10" grpId="0"/>
      <p:bldP spid="11" grpId="0"/>
      <p:bldP spid="3" grpId="0" animBg="1"/>
      <p:bldP spid="13"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2;p56"/>
          <p:cNvSpPr txBox="1">
            <a:spLocks noGrp="1"/>
          </p:cNvSpPr>
          <p:nvPr/>
        </p:nvSpPr>
        <p:spPr>
          <a:xfrm>
            <a:off x="1252055" y="2959755"/>
            <a:ext cx="1312765" cy="51053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1pPr>
            <a:lvl2pPr marR="0" lvl="1"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2pPr>
            <a:lvl3pPr marR="0" lvl="2"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3pPr>
            <a:lvl4pPr marR="0" lvl="3"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4pPr>
            <a:lvl5pPr marR="0" lvl="4"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5pPr>
            <a:lvl6pPr marR="0" lvl="5"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6pPr>
            <a:lvl7pPr marR="0" lvl="6"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7pPr>
            <a:lvl8pPr marR="0" lvl="7"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8pPr>
            <a:lvl9pPr marR="0" lvl="8"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9pPr>
          </a:lstStyle>
          <a:p>
            <a:pPr eaLnBrk="0" fontAlgn="base" hangingPunct="0">
              <a:buClr>
                <a:srgbClr val="637052"/>
              </a:buClr>
            </a:pPr>
            <a:endParaRPr sz="1800" b="1" dirty="0">
              <a:solidFill>
                <a:prstClr val="white"/>
              </a:solidFill>
              <a:latin typeface="Times New Roman" panose="02020603050405020304" pitchFamily="18" charset="0"/>
              <a:cs typeface="Times New Roman" panose="02020603050405020304" pitchFamily="18" charset="0"/>
            </a:endParaRPr>
          </a:p>
        </p:txBody>
      </p:sp>
      <p:sp>
        <p:nvSpPr>
          <p:cNvPr id="3" name="Google Shape;1603;p56"/>
          <p:cNvSpPr txBox="1">
            <a:spLocks noGrp="1"/>
          </p:cNvSpPr>
          <p:nvPr/>
        </p:nvSpPr>
        <p:spPr>
          <a:xfrm>
            <a:off x="4130843" y="2959755"/>
            <a:ext cx="1312765" cy="51053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1pPr>
            <a:lvl2pPr marR="0" lvl="1"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2pPr>
            <a:lvl3pPr marR="0" lvl="2"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3pPr>
            <a:lvl4pPr marR="0" lvl="3"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4pPr>
            <a:lvl5pPr marR="0" lvl="4"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5pPr>
            <a:lvl6pPr marR="0" lvl="5"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6pPr>
            <a:lvl7pPr marR="0" lvl="6"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7pPr>
            <a:lvl8pPr marR="0" lvl="7"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8pPr>
            <a:lvl9pPr marR="0" lvl="8" algn="ctr" rtl="0">
              <a:lnSpc>
                <a:spcPct val="80000"/>
              </a:lnSpc>
              <a:spcBef>
                <a:spcPts val="0"/>
              </a:spcBef>
              <a:spcAft>
                <a:spcPts val="0"/>
              </a:spcAft>
              <a:buClr>
                <a:schemeClr val="dk2"/>
              </a:buClr>
              <a:buSzPts val="2000"/>
              <a:buFont typeface="Lobster Two" panose="02000506000000020003"/>
              <a:buNone/>
              <a:defRPr sz="2000" b="0" i="0" u="none" strike="noStrike" cap="none">
                <a:solidFill>
                  <a:schemeClr val="dk2"/>
                </a:solidFill>
                <a:latin typeface="Lobster Two" panose="02000506000000020003"/>
                <a:ea typeface="Lobster Two" panose="02000506000000020003"/>
                <a:cs typeface="Lobster Two" panose="02000506000000020003"/>
                <a:sym typeface="Lobster Two" panose="02000506000000020003"/>
              </a:defRPr>
            </a:lvl9pPr>
          </a:lstStyle>
          <a:p>
            <a:pPr eaLnBrk="0" fontAlgn="base" hangingPunct="0">
              <a:buClr>
                <a:srgbClr val="637052"/>
              </a:buClr>
            </a:pPr>
            <a:endParaRPr sz="18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nvGraphicFramePr>
        <p:xfrm>
          <a:off x="54014" y="104729"/>
          <a:ext cx="12083970" cy="5981818"/>
        </p:xfrm>
        <a:graphic>
          <a:graphicData uri="http://schemas.openxmlformats.org/drawingml/2006/table">
            <a:tbl>
              <a:tblPr firstRow="1" bandRow="1"/>
              <a:tblGrid>
                <a:gridCol w="2114695">
                  <a:extLst>
                    <a:ext uri="{9D8B030D-6E8A-4147-A177-3AD203B41FA5}">
                      <a16:colId xmlns:a16="http://schemas.microsoft.com/office/drawing/2014/main" val="20000"/>
                    </a:ext>
                  </a:extLst>
                </a:gridCol>
                <a:gridCol w="4833588">
                  <a:extLst>
                    <a:ext uri="{9D8B030D-6E8A-4147-A177-3AD203B41FA5}">
                      <a16:colId xmlns:a16="http://schemas.microsoft.com/office/drawing/2014/main" val="20001"/>
                    </a:ext>
                  </a:extLst>
                </a:gridCol>
                <a:gridCol w="5135687">
                  <a:extLst>
                    <a:ext uri="{9D8B030D-6E8A-4147-A177-3AD203B41FA5}">
                      <a16:colId xmlns:a16="http://schemas.microsoft.com/office/drawing/2014/main" val="20002"/>
                    </a:ext>
                  </a:extLst>
                </a:gridCol>
              </a:tblGrid>
              <a:tr h="491795">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200" b="1" i="0" dirty="0">
                          <a:solidFill>
                            <a:srgbClr val="FF0000"/>
                          </a:solidFill>
                          <a:latin typeface="Times New Roman" panose="02020603050405020304" pitchFamily="18" charset="0"/>
                          <a:cs typeface="Times New Roman" panose="02020603050405020304" pitchFamily="18" charset="0"/>
                        </a:rPr>
                        <a:t>CẶP NHÂN VẬT</a:t>
                      </a:r>
                      <a:endParaRPr lang="en-SG" sz="3200" b="1" i="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hMerge="1">
                  <a:txBody>
                    <a:bodyPr/>
                    <a:lstStyle/>
                    <a:p>
                      <a:endParaRPr lang="vi-VN"/>
                    </a:p>
                  </a:txBody>
                  <a:tcPr/>
                </a:tc>
                <a:tc hMerge="1">
                  <a:txBody>
                    <a:bodyPr/>
                    <a:lstStyle/>
                    <a:p>
                      <a:endParaRPr lang="vi-VN"/>
                    </a:p>
                  </a:txBody>
                  <a:tcPr anchor="ctr"/>
                </a:tc>
                <a:extLst>
                  <a:ext uri="{0D108BD9-81ED-4DB2-BD59-A6C34878D82A}">
                    <a16:rowId xmlns:a16="http://schemas.microsoft.com/office/drawing/2014/main" val="10000"/>
                  </a:ext>
                </a:extLst>
              </a:tr>
              <a:tr h="5785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rgbClr val="006600"/>
                          </a:solidFill>
                          <a:latin typeface="Times New Roman" panose="02020603050405020304" pitchFamily="18" charset="0"/>
                          <a:cs typeface="Times New Roman" panose="02020603050405020304" pitchFamily="18" charset="0"/>
                        </a:rPr>
                        <a:t>Đôn-ki-hô-tê</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a:solidFill>
                            <a:srgbClr val="006600"/>
                          </a:solidFill>
                          <a:latin typeface="Times New Roman" panose="02020603050405020304" pitchFamily="18" charset="0"/>
                          <a:cs typeface="Times New Roman" panose="02020603050405020304" pitchFamily="18" charset="0"/>
                        </a:rPr>
                        <a:t>Xan-</a:t>
                      </a:r>
                      <a:r>
                        <a:rPr lang="en-US" altLang="en-US" sz="2800" b="0" dirty="0" err="1">
                          <a:solidFill>
                            <a:srgbClr val="006600"/>
                          </a:solidFill>
                          <a:latin typeface="Times New Roman" panose="02020603050405020304" pitchFamily="18" charset="0"/>
                          <a:cs typeface="Times New Roman" panose="02020603050405020304" pitchFamily="18" charset="0"/>
                        </a:rPr>
                        <a:t>chô</a:t>
                      </a:r>
                      <a:r>
                        <a:rPr lang="en-US" altLang="en-US" sz="2800" b="0" dirty="0">
                          <a:solidFill>
                            <a:srgbClr val="006600"/>
                          </a:solidFill>
                          <a:latin typeface="Times New Roman" panose="02020603050405020304" pitchFamily="18" charset="0"/>
                          <a:cs typeface="Times New Roman" panose="02020603050405020304" pitchFamily="18" charset="0"/>
                        </a:rPr>
                        <a:t> Pan-</a:t>
                      </a:r>
                      <a:r>
                        <a:rPr lang="en-US" altLang="en-US" sz="2800" b="0" dirty="0" err="1">
                          <a:solidFill>
                            <a:srgbClr val="006600"/>
                          </a:solidFill>
                          <a:latin typeface="Times New Roman" panose="02020603050405020304" pitchFamily="18" charset="0"/>
                          <a:cs typeface="Times New Roman" panose="02020603050405020304" pitchFamily="18" charset="0"/>
                        </a:rPr>
                        <a:t>xa</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1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1" dirty="0" err="1">
                          <a:solidFill>
                            <a:srgbClr val="006600"/>
                          </a:solidFill>
                          <a:latin typeface="Times New Roman" panose="02020603050405020304" pitchFamily="18" charset="0"/>
                          <a:cs typeface="Times New Roman" panose="02020603050405020304" pitchFamily="18" charset="0"/>
                        </a:rPr>
                        <a:t>Xuất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thân</a:t>
                      </a:r>
                      <a:endParaRPr lang="en-SG" sz="2800" b="1" dirty="0">
                        <a:solidFill>
                          <a:srgbClr val="006600"/>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0" dirty="0" err="1">
                          <a:solidFill>
                            <a:srgbClr val="0000FF"/>
                          </a:solidFill>
                          <a:latin typeface="Times New Roman" panose="02020603050405020304" pitchFamily="18" charset="0"/>
                          <a:cs typeface="Times New Roman" panose="02020603050405020304" pitchFamily="18" charset="0"/>
                        </a:rPr>
                        <a:t>Qúy</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tộc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nghèo</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0" dirty="0" err="1">
                          <a:solidFill>
                            <a:schemeClr val="tx1"/>
                          </a:solidFill>
                          <a:latin typeface="Times New Roman" panose="02020603050405020304" pitchFamily="18" charset="0"/>
                          <a:cs typeface="Times New Roman" panose="02020603050405020304" pitchFamily="18" charset="0"/>
                        </a:rPr>
                        <a:t>Nông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dân</a:t>
                      </a:r>
                      <a:endParaRPr lang="en-SG" sz="28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436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1" dirty="0" err="1">
                          <a:solidFill>
                            <a:srgbClr val="006600"/>
                          </a:solidFill>
                          <a:latin typeface="Times New Roman" panose="02020603050405020304" pitchFamily="18" charset="0"/>
                          <a:cs typeface="Times New Roman" panose="02020603050405020304" pitchFamily="18" charset="0"/>
                        </a:rPr>
                        <a:t>Hình</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dáng</a:t>
                      </a:r>
                      <a:endParaRPr lang="en-SG" sz="2800" b="1" dirty="0">
                        <a:solidFill>
                          <a:srgbClr val="006600"/>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0" dirty="0">
                          <a:solidFill>
                            <a:srgbClr val="0000FF"/>
                          </a:solidFill>
                          <a:latin typeface="Times New Roman" panose="02020603050405020304" pitchFamily="18" charset="0"/>
                          <a:cs typeface="Times New Roman" panose="02020603050405020304" pitchFamily="18" charset="0"/>
                        </a:rPr>
                        <a:t>Cao </a:t>
                      </a:r>
                      <a:r>
                        <a:rPr lang="en-US" altLang="en-US" sz="2800" b="0" dirty="0" err="1">
                          <a:solidFill>
                            <a:srgbClr val="0000FF"/>
                          </a:solidFill>
                          <a:latin typeface="Times New Roman" panose="02020603050405020304" pitchFamily="18" charset="0"/>
                          <a:cs typeface="Times New Roman" panose="02020603050405020304" pitchFamily="18" charset="0"/>
                        </a:rPr>
                        <a:t>lênh</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khênh</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ngồi</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trên</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lưng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ngựa</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chemeClr val="tx1"/>
                          </a:solidFill>
                          <a:latin typeface="Times New Roman" panose="02020603050405020304" pitchFamily="18" charset="0"/>
                          <a:cs typeface="Times New Roman" panose="02020603050405020304" pitchFamily="18" charset="0"/>
                        </a:rPr>
                        <a:t>béo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lun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thấp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cưỡi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trên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lưng</a:t>
                      </a:r>
                      <a:r>
                        <a:rPr lang="en-US" altLang="en-US" sz="2800" b="0" dirty="0">
                          <a:solidFill>
                            <a:schemeClr val="tx1"/>
                          </a:solidFill>
                          <a:latin typeface="Times New Roman" panose="02020603050405020304" pitchFamily="18" charset="0"/>
                          <a:cs typeface="Times New Roman" panose="02020603050405020304" pitchFamily="18" charset="0"/>
                        </a:rPr>
                        <a:t> con </a:t>
                      </a:r>
                      <a:r>
                        <a:rPr lang="en-US" altLang="en-US" sz="2800" b="0" dirty="0" err="1">
                          <a:solidFill>
                            <a:schemeClr val="tx1"/>
                          </a:solidFill>
                          <a:latin typeface="Times New Roman" panose="02020603050405020304" pitchFamily="18" charset="0"/>
                          <a:cs typeface="Times New Roman" panose="02020603050405020304" pitchFamily="18" charset="0"/>
                        </a:rPr>
                        <a:t>lừa</a:t>
                      </a:r>
                      <a:r>
                        <a:rPr lang="en-US" altLang="en-US" sz="2800" b="0" dirty="0">
                          <a:solidFill>
                            <a:schemeClr val="tx1"/>
                          </a:solidFill>
                          <a:latin typeface="Times New Roman" panose="02020603050405020304" pitchFamily="18" charset="0"/>
                          <a:cs typeface="Times New Roman" panose="02020603050405020304" pitchFamily="18" charset="0"/>
                        </a:rPr>
                        <a:t> </a:t>
                      </a: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823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en-US" sz="2800" b="1" dirty="0" err="1">
                          <a:solidFill>
                            <a:srgbClr val="006600"/>
                          </a:solidFill>
                          <a:latin typeface="Times New Roman" panose="02020603050405020304" pitchFamily="18" charset="0"/>
                          <a:cs typeface="Times New Roman" panose="02020603050405020304" pitchFamily="18" charset="0"/>
                        </a:rPr>
                        <a:t>Mục</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đích</a:t>
                      </a:r>
                      <a:endParaRPr lang="en-SG" sz="2800" b="1" dirty="0">
                        <a:solidFill>
                          <a:srgbClr val="006600"/>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rgbClr val="0000FF"/>
                          </a:solidFill>
                          <a:latin typeface="Times New Roman" panose="02020603050405020304" pitchFamily="18" charset="0"/>
                          <a:cs typeface="Times New Roman" panose="02020603050405020304" pitchFamily="18" charset="0"/>
                        </a:rPr>
                        <a:t>Làm</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hiệp</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sĩ</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lang</a:t>
                      </a:r>
                      <a:r>
                        <a:rPr lang="en-US" altLang="en-US" sz="2800" b="0" dirty="0">
                          <a:solidFill>
                            <a:srgbClr val="0000FF"/>
                          </a:solidFill>
                          <a:latin typeface="Times New Roman" panose="02020603050405020304" pitchFamily="18" charset="0"/>
                          <a:cs typeface="Times New Roman" panose="02020603050405020304" pitchFamily="18" charset="0"/>
                        </a:rPr>
                        <a:t> thang </a:t>
                      </a:r>
                      <a:r>
                        <a:rPr lang="en-US" altLang="en-US" sz="2800" b="0" dirty="0" err="1">
                          <a:solidFill>
                            <a:srgbClr val="0000FF"/>
                          </a:solidFill>
                          <a:latin typeface="Times New Roman" panose="02020603050405020304" pitchFamily="18" charset="0"/>
                          <a:cs typeface="Times New Roman" panose="02020603050405020304" pitchFamily="18" charset="0"/>
                        </a:rPr>
                        <a:t>trừ</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gian</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tà</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cứu</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người</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lương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thiện</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cao</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cả</a:t>
                      </a:r>
                      <a:endParaRPr lang="en-US" altLang="en-US" sz="2800" b="0" dirty="0">
                        <a:solidFill>
                          <a:srgbClr val="0000FF"/>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chemeClr val="tx1"/>
                          </a:solidFill>
                          <a:latin typeface="Times New Roman" panose="02020603050405020304" pitchFamily="18" charset="0"/>
                          <a:cs typeface="Times New Roman" panose="02020603050405020304" pitchFamily="18" charset="0"/>
                        </a:rPr>
                        <a:t>Làm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giám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mã</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theo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hầu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Đôn-ki-hô-tê</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mong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được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hưởng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chiến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lợi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phẩm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tầm</a:t>
                      </a:r>
                      <a:r>
                        <a:rPr lang="en-US" altLang="en-US" sz="28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altLang="en-US" sz="28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0731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n-US" sz="2800" b="1" dirty="0" err="1">
                          <a:solidFill>
                            <a:srgbClr val="006600"/>
                          </a:solidFill>
                          <a:latin typeface="Times New Roman" panose="02020603050405020304" pitchFamily="18" charset="0"/>
                          <a:cs typeface="Times New Roman" panose="02020603050405020304" pitchFamily="18" charset="0"/>
                        </a:rPr>
                        <a:t>Suy</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nghĩ</a:t>
                      </a:r>
                      <a:endParaRPr lang="en-SG" sz="2800" b="1" dirty="0">
                        <a:solidFill>
                          <a:srgbClr val="006600"/>
                        </a:solidFill>
                        <a:latin typeface="Times New Roman" panose="02020603050405020304" pitchFamily="18" charset="0"/>
                        <a:cs typeface="Times New Roman" panose="02020603050405020304" pitchFamily="18" charset="0"/>
                      </a:endParaRPr>
                    </a:p>
                    <a:p>
                      <a:pPr algn="ctr"/>
                      <a:endParaRPr lang="en-SG" sz="2800" b="1" dirty="0">
                        <a:solidFill>
                          <a:srgbClr val="006600"/>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rgbClr val="0000FF"/>
                          </a:solidFill>
                          <a:latin typeface="Times New Roman" panose="02020603050405020304" pitchFamily="18" charset="0"/>
                          <a:cs typeface="Times New Roman" panose="02020603050405020304" pitchFamily="18" charset="0"/>
                        </a:rPr>
                        <a:t>Ảo</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tưởng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hão</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huyền</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thiếu</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thực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tế</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chemeClr val="tx1"/>
                          </a:solidFill>
                          <a:latin typeface="Times New Roman" panose="02020603050405020304" pitchFamily="18" charset="0"/>
                          <a:cs typeface="Times New Roman" panose="02020603050405020304" pitchFamily="18" charset="0"/>
                        </a:rPr>
                        <a:t>Tỉnh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táo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rất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thực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dẫn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thực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dụng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a:t>
                      </a:r>
                      <a:endParaRPr lang="en-US" altLang="en-US" sz="28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436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n-US" sz="2800" b="1" dirty="0" err="1">
                          <a:solidFill>
                            <a:srgbClr val="006600"/>
                          </a:solidFill>
                          <a:latin typeface="Times New Roman" panose="02020603050405020304" pitchFamily="18" charset="0"/>
                          <a:cs typeface="Times New Roman" panose="02020603050405020304" pitchFamily="18" charset="0"/>
                        </a:rPr>
                        <a:t>Tính</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cách</a:t>
                      </a:r>
                      <a:endParaRPr lang="en-SG" sz="2800" b="1" dirty="0">
                        <a:solidFill>
                          <a:srgbClr val="006600"/>
                        </a:solidFill>
                        <a:latin typeface="Times New Roman" panose="02020603050405020304" pitchFamily="18" charset="0"/>
                        <a:cs typeface="Times New Roman" panose="02020603050405020304" pitchFamily="18" charset="0"/>
                      </a:endParaRPr>
                    </a:p>
                    <a:p>
                      <a:pPr algn="ctr"/>
                      <a:endParaRPr lang="en-SG" sz="2800" b="1" dirty="0">
                        <a:solidFill>
                          <a:srgbClr val="006600"/>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rgbClr val="0000FF"/>
                          </a:solidFill>
                          <a:latin typeface="Times New Roman" panose="02020603050405020304" pitchFamily="18" charset="0"/>
                          <a:cs typeface="Times New Roman" panose="02020603050405020304" pitchFamily="18" charset="0"/>
                        </a:rPr>
                        <a:t>Dũng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mãnh</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trọng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danh</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dự</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nghĩ</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đến</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việc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chung</a:t>
                      </a:r>
                      <a:endParaRPr lang="en-SG" sz="2800" b="0" dirty="0">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2800" b="0" dirty="0" err="1">
                          <a:solidFill>
                            <a:schemeClr val="tx1"/>
                          </a:solidFill>
                          <a:latin typeface="Times New Roman" panose="02020603050405020304" pitchFamily="18" charset="0"/>
                          <a:cs typeface="Times New Roman" panose="02020603050405020304" pitchFamily="18" charset="0"/>
                        </a:rPr>
                        <a:t>Thật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nghĩ</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cuộc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sống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của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riêng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mình</a:t>
                      </a:r>
                      <a:endParaRPr lang="en-SG" sz="28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TextBox 5"/>
          <p:cNvSpPr txBox="1"/>
          <p:nvPr/>
        </p:nvSpPr>
        <p:spPr>
          <a:xfrm>
            <a:off x="430191" y="6078384"/>
            <a:ext cx="11331615" cy="584775"/>
          </a:xfrm>
          <a:prstGeom prst="rect">
            <a:avLst/>
          </a:prstGeom>
          <a:noFill/>
        </p:spPr>
        <p:txBody>
          <a:bodyPr wrap="square" rtlCol="0">
            <a:spAutoFit/>
          </a:bodyPr>
          <a:lstStyle/>
          <a:p>
            <a:pPr algn="ctr" eaLnBrk="0" fontAlgn="base" hangingPunct="0">
              <a:spcBef>
                <a:spcPct val="0"/>
              </a:spcBef>
              <a:spcAft>
                <a:spcPct val="0"/>
              </a:spcAft>
            </a:pP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phản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Arrow: Right 6"/>
          <p:cNvSpPr/>
          <p:nvPr/>
        </p:nvSpPr>
        <p:spPr>
          <a:xfrm>
            <a:off x="2541670" y="6180787"/>
            <a:ext cx="1203767" cy="4279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41721"/>
            <a:ext cx="12192000" cy="5834395"/>
          </a:xfrm>
          <a:prstGeom prst="rect">
            <a:avLst/>
          </a:prstGeom>
        </p:spPr>
      </p:pic>
      <p:sp>
        <p:nvSpPr>
          <p:cNvPr id="2" name="TextBox 1"/>
          <p:cNvSpPr txBox="1"/>
          <p:nvPr/>
        </p:nvSpPr>
        <p:spPr>
          <a:xfrm>
            <a:off x="761999" y="304800"/>
            <a:ext cx="9887481" cy="523220"/>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0000CC"/>
                </a:solidFill>
                <a:latin typeface="Times New Roman" panose="02020603050405020304" pitchFamily="18" charset="0"/>
                <a:cs typeface="Times New Roman" panose="02020603050405020304" pitchFamily="18" charset="0"/>
              </a:rPr>
              <a:t>NHẬN XÉT ƯU KHUYẾT CỦA HAI NHÂN VẬT</a:t>
            </a:r>
          </a:p>
        </p:txBody>
      </p:sp>
      <p:graphicFrame>
        <p:nvGraphicFramePr>
          <p:cNvPr id="3" name="Table 2"/>
          <p:cNvGraphicFramePr>
            <a:graphicFrameLocks noGrp="1"/>
          </p:cNvGraphicFramePr>
          <p:nvPr/>
        </p:nvGraphicFramePr>
        <p:xfrm>
          <a:off x="439838" y="1041721"/>
          <a:ext cx="11312324" cy="5155284"/>
        </p:xfrm>
        <a:graphic>
          <a:graphicData uri="http://schemas.openxmlformats.org/drawingml/2006/table">
            <a:tbl>
              <a:tblPr firstRow="1" bandRow="1"/>
              <a:tblGrid>
                <a:gridCol w="3183769">
                  <a:extLst>
                    <a:ext uri="{9D8B030D-6E8A-4147-A177-3AD203B41FA5}">
                      <a16:colId xmlns:a16="http://schemas.microsoft.com/office/drawing/2014/main" val="20000"/>
                    </a:ext>
                  </a:extLst>
                </a:gridCol>
                <a:gridCol w="4328201">
                  <a:extLst>
                    <a:ext uri="{9D8B030D-6E8A-4147-A177-3AD203B41FA5}">
                      <a16:colId xmlns:a16="http://schemas.microsoft.com/office/drawing/2014/main" val="20001"/>
                    </a:ext>
                  </a:extLst>
                </a:gridCol>
                <a:gridCol w="3800354">
                  <a:extLst>
                    <a:ext uri="{9D8B030D-6E8A-4147-A177-3AD203B41FA5}">
                      <a16:colId xmlns:a16="http://schemas.microsoft.com/office/drawing/2014/main" val="20002"/>
                    </a:ext>
                  </a:extLst>
                </a:gridCol>
              </a:tblGrid>
              <a:tr h="5953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MẶT</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ĐÔN</a:t>
                      </a:r>
                      <a:r>
                        <a:rPr lang="en-US" sz="2800" baseline="0" dirty="0">
                          <a:latin typeface="Times New Roman" panose="02020603050405020304" pitchFamily="18" charset="0"/>
                          <a:cs typeface="Times New Roman" panose="02020603050405020304" pitchFamily="18" charset="0"/>
                        </a:rPr>
                        <a:t> –KI-HÔ-TÊ</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XAN-CHÔ</a:t>
                      </a:r>
                      <a:r>
                        <a:rPr lang="en-US" sz="2800" baseline="0" dirty="0">
                          <a:latin typeface="Times New Roman" panose="02020603050405020304" pitchFamily="18" charset="0"/>
                          <a:cs typeface="Times New Roman" panose="02020603050405020304" pitchFamily="18" charset="0"/>
                        </a:rPr>
                        <a:t> PAN-XA</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extLst>
                  <a:ext uri="{0D108BD9-81ED-4DB2-BD59-A6C34878D82A}">
                    <a16:rowId xmlns:a16="http://schemas.microsoft.com/office/drawing/2014/main" val="10000"/>
                  </a:ext>
                </a:extLst>
              </a:tr>
              <a:tr h="22883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36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ƯU</a:t>
                      </a:r>
                      <a:r>
                        <a:rPr lang="en-US"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Yêu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tự</a:t>
                      </a:r>
                      <a:r>
                        <a:rPr lang="en-US" sz="2800" b="0" baseline="0" dirty="0">
                          <a:latin typeface="Times New Roman" panose="02020603050405020304" pitchFamily="18" charset="0"/>
                          <a:cs typeface="Times New Roman" panose="02020603050405020304" pitchFamily="18" charset="0"/>
                        </a:rPr>
                        <a:t> do, </a:t>
                      </a:r>
                      <a:r>
                        <a:rPr lang="en-US" sz="2800" b="0" baseline="0" dirty="0" err="1">
                          <a:latin typeface="Times New Roman" panose="02020603050405020304" pitchFamily="18" charset="0"/>
                          <a:cs typeface="Times New Roman" panose="02020603050405020304" pitchFamily="18" charset="0"/>
                        </a:rPr>
                        <a:t>chuộng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công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bằng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lẽ</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phải</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quyết</a:t>
                      </a:r>
                      <a:r>
                        <a:rPr lang="en-US" sz="2800" b="0" baseline="0" dirty="0">
                          <a:latin typeface="Times New Roman" panose="02020603050405020304" pitchFamily="18" charset="0"/>
                          <a:cs typeface="Times New Roman" panose="02020603050405020304" pitchFamily="18" charset="0"/>
                        </a:rPr>
                        <a:t> ra </a:t>
                      </a:r>
                      <a:r>
                        <a:rPr lang="en-US" sz="2800" b="0" baseline="0" dirty="0" err="1">
                          <a:latin typeface="Times New Roman" panose="02020603050405020304" pitchFamily="18" charset="0"/>
                          <a:cs typeface="Times New Roman" panose="02020603050405020304" pitchFamily="18" charset="0"/>
                        </a:rPr>
                        <a:t>tay</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cứu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khổ</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trừ</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gian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dũng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cảm</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không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sợ</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gian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khó</a:t>
                      </a:r>
                      <a:r>
                        <a:rPr lang="en-US" sz="2800" b="0" baseline="0" dirty="0">
                          <a:latin typeface="Times New Roman" panose="02020603050405020304" pitchFamily="18" charset="0"/>
                          <a:cs typeface="Times New Roman" panose="02020603050405020304" pitchFamily="18" charset="0"/>
                        </a:rPr>
                        <a:t>.</a:t>
                      </a:r>
                    </a:p>
                    <a:p>
                      <a:pPr algn="just"/>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32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Đầu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óc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tỉnh</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táo</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thiết</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thực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lạc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quan</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extLst>
                  <a:ext uri="{0D108BD9-81ED-4DB2-BD59-A6C34878D82A}">
                    <a16:rowId xmlns:a16="http://schemas.microsoft.com/office/drawing/2014/main" val="10001"/>
                  </a:ext>
                </a:extLst>
              </a:tr>
              <a:tr h="19082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KHUYẾT</a:t>
                      </a:r>
                      <a:r>
                        <a:rPr lang="en-US"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Đầu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óc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quá</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hoang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tưởng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hảo</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huyền</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Ước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muốn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tầm</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thường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chỉ</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nghĩ</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đến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cá</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nhân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hèn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nhát</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1449250"/>
            <a:ext cx="1524000" cy="954107"/>
          </a:xfrm>
          <a:prstGeom prst="rect">
            <a:avLst/>
          </a:prstGeom>
          <a:solidFill>
            <a:srgbClr val="BD582C"/>
          </a:solidFill>
          <a:ln w="15875" cap="flat" cmpd="sng" algn="ctr">
            <a:solidFill>
              <a:srgbClr val="BD582C">
                <a:shade val="50000"/>
              </a:srgbClr>
            </a:solidFill>
            <a:prstDash val="solid"/>
          </a:ln>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NGHỆ THUẬT</a:t>
            </a:r>
          </a:p>
        </p:txBody>
      </p:sp>
      <p:cxnSp>
        <p:nvCxnSpPr>
          <p:cNvPr id="4" name="Straight Arrow Connector 3"/>
          <p:cNvCxnSpPr>
            <a:stCxn id="3" idx="3"/>
            <a:endCxn id="5" idx="1"/>
          </p:cNvCxnSpPr>
          <p:nvPr/>
        </p:nvCxnSpPr>
        <p:spPr>
          <a:xfrm flipV="1">
            <a:off x="6096000" y="979138"/>
            <a:ext cx="1332732" cy="947166"/>
          </a:xfrm>
          <a:prstGeom prst="straightConnector1">
            <a:avLst/>
          </a:prstGeom>
          <a:noFill/>
          <a:ln w="38100" cap="flat" cmpd="sng" algn="ctr">
            <a:solidFill>
              <a:srgbClr val="000000">
                <a:lumMod val="95000"/>
                <a:lumOff val="5000"/>
              </a:srgbClr>
            </a:solidFill>
            <a:prstDash val="solid"/>
            <a:tailEnd type="triangle"/>
          </a:ln>
          <a:effectLst/>
        </p:spPr>
      </p:cxnSp>
      <p:sp>
        <p:nvSpPr>
          <p:cNvPr id="5" name="TextBox 4"/>
          <p:cNvSpPr txBox="1"/>
          <p:nvPr/>
        </p:nvSpPr>
        <p:spPr>
          <a:xfrm>
            <a:off x="7428732" y="502084"/>
            <a:ext cx="4274845" cy="954107"/>
          </a:xfrm>
          <a:prstGeom prst="rect">
            <a:avLst/>
          </a:prstGeom>
          <a:solidFill>
            <a:schemeClr val="accent5">
              <a:lumMod val="50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XÂY DỰNG CẶP TƯƠNG PHẢN ĐỐI LẬP</a:t>
            </a:r>
          </a:p>
        </p:txBody>
      </p:sp>
      <p:cxnSp>
        <p:nvCxnSpPr>
          <p:cNvPr id="6" name="Straight Arrow Connector 5"/>
          <p:cNvCxnSpPr>
            <a:stCxn id="3" idx="3"/>
            <a:endCxn id="7" idx="1"/>
          </p:cNvCxnSpPr>
          <p:nvPr/>
        </p:nvCxnSpPr>
        <p:spPr>
          <a:xfrm>
            <a:off x="6096000" y="1926304"/>
            <a:ext cx="1332732" cy="954107"/>
          </a:xfrm>
          <a:prstGeom prst="straightConnector1">
            <a:avLst/>
          </a:prstGeom>
          <a:noFill/>
          <a:ln w="38100" cap="flat" cmpd="sng" algn="ctr">
            <a:solidFill>
              <a:srgbClr val="000000">
                <a:lumMod val="95000"/>
                <a:lumOff val="5000"/>
              </a:srgbClr>
            </a:solidFill>
            <a:prstDash val="solid"/>
            <a:tailEnd type="triangle"/>
          </a:ln>
          <a:effectLst/>
        </p:spPr>
      </p:cxnSp>
      <p:sp>
        <p:nvSpPr>
          <p:cNvPr id="7" name="TextBox 6"/>
          <p:cNvSpPr txBox="1"/>
          <p:nvPr/>
        </p:nvSpPr>
        <p:spPr>
          <a:xfrm>
            <a:off x="7428732" y="2403357"/>
            <a:ext cx="4191000" cy="954107"/>
          </a:xfrm>
          <a:prstGeom prst="rect">
            <a:avLst/>
          </a:prstGeom>
          <a:solidFill>
            <a:schemeClr val="accent5">
              <a:lumMod val="50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GIỌNG ĐIỆU PHÊ PHÁN, HÀI HƯỚC</a:t>
            </a:r>
          </a:p>
        </p:txBody>
      </p:sp>
      <p:sp>
        <p:nvSpPr>
          <p:cNvPr id="10" name="TextBox 9"/>
          <p:cNvSpPr txBox="1"/>
          <p:nvPr/>
        </p:nvSpPr>
        <p:spPr>
          <a:xfrm>
            <a:off x="4686300" y="4610905"/>
            <a:ext cx="1295400" cy="954107"/>
          </a:xfrm>
          <a:prstGeom prst="rect">
            <a:avLst/>
          </a:prstGeom>
          <a:solidFill>
            <a:srgbClr val="9B8357"/>
          </a:solidFill>
          <a:ln w="15875" cap="flat" cmpd="sng" algn="ctr">
            <a:solidFill>
              <a:srgbClr val="9B8357">
                <a:shade val="50000"/>
              </a:srgbClr>
            </a:solidFill>
            <a:prstDash val="solid"/>
          </a:ln>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NỘI DUNG</a:t>
            </a:r>
          </a:p>
        </p:txBody>
      </p:sp>
      <p:cxnSp>
        <p:nvCxnSpPr>
          <p:cNvPr id="11" name="Straight Arrow Connector 10"/>
          <p:cNvCxnSpPr>
            <a:stCxn id="10" idx="3"/>
            <a:endCxn id="12" idx="1"/>
          </p:cNvCxnSpPr>
          <p:nvPr/>
        </p:nvCxnSpPr>
        <p:spPr>
          <a:xfrm>
            <a:off x="5981700" y="5087959"/>
            <a:ext cx="1447032" cy="744692"/>
          </a:xfrm>
          <a:prstGeom prst="straightConnector1">
            <a:avLst/>
          </a:prstGeom>
          <a:noFill/>
          <a:ln w="38100" cap="flat" cmpd="sng" algn="ctr">
            <a:solidFill>
              <a:srgbClr val="000000">
                <a:lumMod val="95000"/>
                <a:lumOff val="5000"/>
              </a:srgbClr>
            </a:solidFill>
            <a:prstDash val="solid"/>
            <a:tailEnd type="triangle"/>
          </a:ln>
          <a:effectLst/>
        </p:spPr>
      </p:cxnSp>
      <p:sp>
        <p:nvSpPr>
          <p:cNvPr id="12" name="TextBox 11"/>
          <p:cNvSpPr txBox="1"/>
          <p:nvPr/>
        </p:nvSpPr>
        <p:spPr>
          <a:xfrm>
            <a:off x="7428732" y="5355597"/>
            <a:ext cx="4191637" cy="954107"/>
          </a:xfrm>
          <a:prstGeom prst="rect">
            <a:avLst/>
          </a:prstGeom>
          <a:solidFill>
            <a:schemeClr val="accent4">
              <a:lumMod val="75000"/>
            </a:schemeClr>
          </a:solidFill>
          <a:ln>
            <a:solidFill>
              <a:schemeClr val="tx1"/>
            </a:solidFill>
          </a:ln>
        </p:spPr>
        <p:txBody>
          <a:bodyPr wrap="square" rtlCol="0">
            <a:spAutoFit/>
          </a:bodyPr>
          <a:lstStyle/>
          <a:p>
            <a:pPr algn="ctr" eaLnBrk="0" fontAlgn="base" hangingPunct="0">
              <a:spcBef>
                <a:spcPct val="0"/>
              </a:spcBef>
              <a:spcAft>
                <a:spcPct val="0"/>
              </a:spcAft>
            </a:pPr>
            <a:r>
              <a:rPr lang="en-US" sz="2800" b="1" dirty="0">
                <a:solidFill>
                  <a:schemeClr val="bg1"/>
                </a:solidFill>
                <a:latin typeface="Times New Roman" panose="02020603050405020304" pitchFamily="18" charset="0"/>
                <a:cs typeface="Times New Roman" panose="02020603050405020304" pitchFamily="18" charset="0"/>
              </a:rPr>
              <a:t>PHÊ PHÁN THÓI THỰC DỤNG, THIỂN CẬN</a:t>
            </a:r>
          </a:p>
        </p:txBody>
      </p:sp>
      <p:cxnSp>
        <p:nvCxnSpPr>
          <p:cNvPr id="13" name="Straight Arrow Connector 12"/>
          <p:cNvCxnSpPr>
            <a:stCxn id="10" idx="3"/>
            <a:endCxn id="14" idx="1"/>
          </p:cNvCxnSpPr>
          <p:nvPr/>
        </p:nvCxnSpPr>
        <p:spPr>
          <a:xfrm flipV="1">
            <a:off x="5981700" y="4427356"/>
            <a:ext cx="1447032" cy="660603"/>
          </a:xfrm>
          <a:prstGeom prst="straightConnector1">
            <a:avLst/>
          </a:prstGeom>
          <a:noFill/>
          <a:ln w="38100" cap="flat" cmpd="sng" algn="ctr">
            <a:solidFill>
              <a:srgbClr val="000000"/>
            </a:solidFill>
            <a:prstDash val="solid"/>
            <a:tailEnd type="triangle"/>
          </a:ln>
          <a:effectLst/>
        </p:spPr>
      </p:cxnSp>
      <p:sp>
        <p:nvSpPr>
          <p:cNvPr id="14" name="TextBox 13"/>
          <p:cNvSpPr txBox="1"/>
          <p:nvPr/>
        </p:nvSpPr>
        <p:spPr>
          <a:xfrm>
            <a:off x="7428732" y="3950302"/>
            <a:ext cx="4191000" cy="954107"/>
          </a:xfrm>
          <a:prstGeom prst="rect">
            <a:avLst/>
          </a:prstGeom>
          <a:solidFill>
            <a:schemeClr val="accent4">
              <a:lumMod val="75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CHẾ GIỄU </a:t>
            </a:r>
            <a:r>
              <a:rPr lang="en-US" sz="2800" b="1" kern="0" dirty="0">
                <a:solidFill>
                  <a:schemeClr val="bg1"/>
                </a:solidFill>
                <a:latin typeface="Times New Roman" panose="02020603050405020304" pitchFamily="18" charset="0"/>
                <a:cs typeface="Times New Roman" panose="02020603050405020304" pitchFamily="18" charset="0"/>
              </a:rPr>
              <a:t>TƯ </a:t>
            </a:r>
            <a:r>
              <a:rPr kumimoji="0" lang="en-US" sz="28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TƯỞNG HÃO HUYỀN</a:t>
            </a:r>
          </a:p>
        </p:txBody>
      </p:sp>
      <p:pic>
        <p:nvPicPr>
          <p:cNvPr id="24"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514758" y="1713053"/>
            <a:ext cx="3894566" cy="45966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op 8 Bài văn phân tích nhân vật Đôn Ki-hô-tê trong &amp;quot;Đánh nhau với cối xay  gió&amp;quot; của Xéc-van-tét - Toplist.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387436"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88423" y="255908"/>
            <a:ext cx="3041795"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TỔNG KẾT</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P spid="14"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18664" y="480260"/>
            <a:ext cx="9271724" cy="1077218"/>
          </a:xfrm>
          <a:prstGeom prst="rect">
            <a:avLst/>
          </a:prstGeom>
        </p:spPr>
        <p:txBody>
          <a:bodyPr wrap="square">
            <a:spAutoFit/>
          </a:bodyPr>
          <a:lstStyle/>
          <a:p>
            <a:pPr algn="just" eaLnBrk="0" fontAlgn="base" hangingPunct="0">
              <a:spcBef>
                <a:spcPct val="0"/>
              </a:spcBef>
              <a:spcAft>
                <a:spcPct val="0"/>
              </a:spcAft>
            </a:pPr>
            <a:r>
              <a:rPr lang="en-US" altLang="en-US" sz="3200" b="1" dirty="0" err="1">
                <a:solidFill>
                  <a:srgbClr val="3333FF"/>
                </a:solidFill>
                <a:latin typeface="Times New Roman" panose="02020603050405020304" pitchFamily="18" charset="0"/>
              </a:rPr>
              <a:t>Những</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nét</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nghệ</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thuật</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chính</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được</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sử</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dụng</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trong</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văn</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bản</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Đánh</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nhau</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với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cối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xay</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gió</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là</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gì</a:t>
            </a:r>
            <a:r>
              <a:rPr lang="en-US" altLang="en-US" sz="3200" b="1" dirty="0">
                <a:solidFill>
                  <a:srgbClr val="3333FF"/>
                </a:solidFill>
                <a:latin typeface="Times New Roman" panose="02020603050405020304" pitchFamily="18" charset="0"/>
              </a:rPr>
              <a:t>?</a:t>
            </a:r>
          </a:p>
        </p:txBody>
      </p:sp>
      <p:sp>
        <p:nvSpPr>
          <p:cNvPr id="8" name="KSO_Shape"/>
          <p:cNvSpPr/>
          <p:nvPr/>
        </p:nvSpPr>
        <p:spPr bwMode="auto">
          <a:xfrm>
            <a:off x="554944" y="393423"/>
            <a:ext cx="1173391" cy="128685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endParaRPr lang="zh-CN" altLang="en-US" sz="760">
              <a:solidFill>
                <a:prstClr val="white"/>
              </a:solidFill>
              <a:latin typeface="Microsoft YaHei" panose="020B0503020204020204" charset="-122"/>
              <a:ea typeface="Microsoft YaHei" panose="020B0503020204020204" charset="-122"/>
            </a:endParaRPr>
          </a:p>
        </p:txBody>
      </p:sp>
      <p:grpSp>
        <p:nvGrpSpPr>
          <p:cNvPr id="9" name="组合 1"/>
          <p:cNvGrpSpPr/>
          <p:nvPr/>
        </p:nvGrpSpPr>
        <p:grpSpPr>
          <a:xfrm>
            <a:off x="910554" y="766779"/>
            <a:ext cx="952500" cy="913496"/>
            <a:chOff x="4137818" y="917998"/>
            <a:chExt cx="1741513" cy="1692436"/>
          </a:xfrm>
        </p:grpSpPr>
        <p:sp>
          <p:nvSpPr>
            <p:cNvPr id="10" name="同心圆 8"/>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black"/>
                </a:solidFill>
                <a:latin typeface="Microsoft YaHei" panose="020B0503020204020204" charset="-122"/>
                <a:ea typeface="SimSun" panose="02010600030101010101" pitchFamily="2" charset="-122"/>
              </a:endParaRPr>
            </a:p>
          </p:txBody>
        </p:sp>
        <p:sp>
          <p:nvSpPr>
            <p:cNvPr id="11" name="椭圆 43"/>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760">
                <a:solidFill>
                  <a:prstClr val="white"/>
                </a:solidFill>
                <a:latin typeface="Microsoft YaHei" panose="020B0503020204020204" charset="-122"/>
                <a:ea typeface="Microsoft YaHei" panose="020B0503020204020204" charset="-122"/>
              </a:endParaRPr>
            </a:p>
          </p:txBody>
        </p:sp>
        <p:sp>
          <p:nvSpPr>
            <p:cNvPr id="12" name="椭圆 41"/>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Microsoft YaHei" panose="020B0503020204020204" charset="-122"/>
                <a:ea typeface="SimSun" panose="02010600030101010101" pitchFamily="2" charset="-122"/>
              </a:endParaRPr>
            </a:p>
          </p:txBody>
        </p:sp>
        <p:sp>
          <p:nvSpPr>
            <p:cNvPr id="13" name="TextBox 11"/>
            <p:cNvSpPr txBox="1"/>
            <p:nvPr/>
          </p:nvSpPr>
          <p:spPr>
            <a:xfrm>
              <a:off x="4457858" y="1185469"/>
              <a:ext cx="1051952" cy="1197459"/>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eaLnBrk="0" fontAlgn="base" hangingPunct="0">
                <a:spcBef>
                  <a:spcPct val="0"/>
                </a:spcBef>
                <a:spcAft>
                  <a:spcPct val="0"/>
                </a:spcAft>
              </a:pPr>
              <a:r>
                <a:rPr lang="en-SG" altLang="zh-CN"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1</a:t>
              </a:r>
              <a:endParaRPr lang="zh-CN" altLang="en-US"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4" name="Rectangle 3"/>
          <p:cNvSpPr txBox="1">
            <a:spLocks noChangeArrowheads="1"/>
          </p:cNvSpPr>
          <p:nvPr/>
        </p:nvSpPr>
        <p:spPr>
          <a:xfrm>
            <a:off x="4141540" y="1936144"/>
            <a:ext cx="7886700" cy="3263504"/>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base">
              <a:lnSpc>
                <a:spcPct val="150000"/>
              </a:lnSpc>
              <a:spcAft>
                <a:spcPct val="0"/>
              </a:spcAft>
              <a:buFontTx/>
              <a:buAutoNum type="alphaLcPeriod"/>
            </a:pPr>
            <a:r>
              <a:rPr lang="en-US" altLang="en-US" sz="3200" b="1" dirty="0" err="1">
                <a:solidFill>
                  <a:srgbClr val="000000"/>
                </a:solidFill>
                <a:latin typeface="Times New Roman" panose="02020603050405020304" pitchFamily="18" charset="0"/>
              </a:rPr>
              <a:t>Cả</a:t>
            </a:r>
            <a:r>
              <a:rPr lang="en-US" altLang="en-US" sz="3200" b="1" dirty="0">
                <a:solidFill>
                  <a:srgbClr val="000000"/>
                </a:solidFill>
                <a:latin typeface="Times New Roman" panose="02020603050405020304" pitchFamily="18" charset="0"/>
              </a:rPr>
              <a:t> a </a:t>
            </a:r>
            <a:r>
              <a:rPr lang="en-US" altLang="en-US" sz="3200" b="1" dirty="0" err="1">
                <a:solidFill>
                  <a:srgbClr val="000000"/>
                </a:solidFill>
                <a:latin typeface="Times New Roman" panose="02020603050405020304" pitchFamily="18" charset="0"/>
              </a:rPr>
              <a:t>và</a:t>
            </a:r>
            <a:r>
              <a:rPr lang="en-US" altLang="en-US" sz="3200" b="1" dirty="0">
                <a:solidFill>
                  <a:srgbClr val="000000"/>
                </a:solidFill>
                <a:latin typeface="Times New Roman" panose="02020603050405020304" pitchFamily="18" charset="0"/>
              </a:rPr>
              <a:t> b</a:t>
            </a:r>
            <a:r>
              <a:rPr lang="en-US" altLang="en-US" sz="3200" b="1" dirty="0">
                <a:solidFill>
                  <a:srgbClr val="000000"/>
                </a:solidFill>
                <a:latin typeface=".VnTime" panose="020B7200000000000000" pitchFamily="34" charset="0"/>
              </a:rPr>
              <a:t>.</a:t>
            </a:r>
          </a:p>
          <a:p>
            <a:pPr marL="457200" indent="-457200" algn="just" fontAlgn="base">
              <a:lnSpc>
                <a:spcPct val="150000"/>
              </a:lnSpc>
              <a:spcAft>
                <a:spcPct val="0"/>
              </a:spcAft>
              <a:buFontTx/>
              <a:buAutoNum type="alphaLcPeriod"/>
            </a:pPr>
            <a:r>
              <a:rPr lang="en-US" altLang="en-US" sz="3200" b="1" dirty="0" err="1">
                <a:solidFill>
                  <a:srgbClr val="000000"/>
                </a:solidFill>
                <a:latin typeface="Times New Roman" panose="02020603050405020304" pitchFamily="18" charset="0"/>
              </a:rPr>
              <a:t>Tương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phản</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đối</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lập</a:t>
            </a:r>
            <a:r>
              <a:rPr lang="en-US" altLang="en-US" sz="3200" b="1" dirty="0">
                <a:solidFill>
                  <a:srgbClr val="000000"/>
                </a:solidFill>
                <a:latin typeface="Times New Roman" panose="02020603050405020304" pitchFamily="18" charset="0"/>
              </a:rPr>
              <a:t>.</a:t>
            </a:r>
          </a:p>
          <a:p>
            <a:pPr marL="457200" indent="-457200" algn="just" fontAlgn="base">
              <a:lnSpc>
                <a:spcPct val="150000"/>
              </a:lnSpc>
              <a:spcAft>
                <a:spcPct val="0"/>
              </a:spcAft>
              <a:buFontTx/>
              <a:buAutoNum type="alphaLcPeriod"/>
            </a:pPr>
            <a:r>
              <a:rPr lang="en-US" altLang="en-US" sz="3200" b="1" dirty="0" err="1">
                <a:solidFill>
                  <a:srgbClr val="000000"/>
                </a:solidFill>
                <a:latin typeface="Times New Roman" panose="02020603050405020304" pitchFamily="18" charset="0"/>
              </a:rPr>
              <a:t>Giọng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điệu</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phê</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phán</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hài</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hước</a:t>
            </a:r>
            <a:r>
              <a:rPr lang="en-US" altLang="en-US" sz="3200" b="1" dirty="0">
                <a:solidFill>
                  <a:srgbClr val="000000"/>
                </a:solidFill>
                <a:latin typeface=".VnTime" panose="020B7200000000000000" pitchFamily="34" charset="0"/>
              </a:rPr>
              <a:t>.</a:t>
            </a:r>
          </a:p>
          <a:p>
            <a:pPr marL="457200" indent="-457200" algn="just" fontAlgn="base">
              <a:lnSpc>
                <a:spcPct val="150000"/>
              </a:lnSpc>
              <a:spcAft>
                <a:spcPct val="0"/>
              </a:spcAft>
              <a:buFontTx/>
              <a:buAutoNum type="alphaLcPeriod"/>
            </a:pPr>
            <a:r>
              <a:rPr lang="en-US" altLang="en-US" sz="3200" b="1" dirty="0" err="1">
                <a:solidFill>
                  <a:srgbClr val="000000"/>
                </a:solidFill>
                <a:latin typeface="Times New Roman" panose="02020603050405020304" pitchFamily="18" charset="0"/>
              </a:rPr>
              <a:t>Đan</a:t>
            </a:r>
            <a:r>
              <a:rPr lang="en-US" altLang="en-US" sz="3200" b="1" dirty="0">
                <a:solidFill>
                  <a:srgbClr val="000000"/>
                </a:solidFill>
                <a:latin typeface="Times New Roman" panose="02020603050405020304" pitchFamily="18" charset="0"/>
              </a:rPr>
              <a:t> xen </a:t>
            </a:r>
            <a:r>
              <a:rPr lang="en-US" altLang="en-US" sz="3200" b="1" dirty="0" err="1">
                <a:solidFill>
                  <a:srgbClr val="000000"/>
                </a:solidFill>
                <a:latin typeface="Times New Roman" panose="02020603050405020304" pitchFamily="18" charset="0"/>
              </a:rPr>
              <a:t>giữa</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hiện</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thực</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và</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mộng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tưởng</a:t>
            </a:r>
            <a:r>
              <a:rPr lang="en-US" altLang="en-US" sz="3200" b="1" dirty="0">
                <a:solidFill>
                  <a:srgbClr val="000000"/>
                </a:solidFill>
                <a:latin typeface=".VnTime" panose="020B7200000000000000" pitchFamily="34" charset="0"/>
              </a:rPr>
              <a:t>.</a:t>
            </a:r>
          </a:p>
          <a:p>
            <a:pPr marL="457200" indent="-457200" algn="just" fontAlgn="base">
              <a:lnSpc>
                <a:spcPct val="150000"/>
              </a:lnSpc>
              <a:spcAft>
                <a:spcPct val="0"/>
              </a:spcAft>
              <a:buNone/>
            </a:pPr>
            <a:endParaRPr lang="en-US" altLang="en-US" sz="3200" b="1" dirty="0">
              <a:solidFill>
                <a:srgbClr val="000000"/>
              </a:solidFill>
              <a:latin typeface=".VnTime" panose="020B7200000000000000" pitchFamily="34" charset="0"/>
            </a:endParaRPr>
          </a:p>
        </p:txBody>
      </p:sp>
      <p:sp>
        <p:nvSpPr>
          <p:cNvPr id="15" name="Oval 4"/>
          <p:cNvSpPr>
            <a:spLocks noChangeArrowheads="1"/>
          </p:cNvSpPr>
          <p:nvPr/>
        </p:nvSpPr>
        <p:spPr bwMode="auto">
          <a:xfrm rot="12340035">
            <a:off x="4050398" y="4684546"/>
            <a:ext cx="604387" cy="603308"/>
          </a:xfrm>
          <a:prstGeom prst="ellipse">
            <a:avLst/>
          </a:prstGeom>
          <a:noFill/>
          <a:ln w="57150">
            <a:solidFill>
              <a:srgbClr val="FF0000"/>
            </a:solidFill>
            <a:rou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fontAlgn="base" hangingPunct="1">
              <a:lnSpc>
                <a:spcPct val="80000"/>
              </a:lnSpc>
              <a:spcBef>
                <a:spcPct val="20000"/>
              </a:spcBef>
              <a:spcAft>
                <a:spcPct val="0"/>
              </a:spcAft>
              <a:buFontTx/>
              <a:buChar char="•"/>
            </a:pPr>
            <a:endParaRPr lang="en-US" altLang="en-US" sz="1500">
              <a:solidFill>
                <a:srgbClr val="000000"/>
              </a:solidFill>
              <a:latin typeface="Arial" panose="020B0604020202020204" pitchFamily="34" charset="0"/>
            </a:endParaRPr>
          </a:p>
        </p:txBody>
      </p:sp>
      <p:pic>
        <p:nvPicPr>
          <p:cNvPr id="17"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526333" y="1713582"/>
            <a:ext cx="3894566" cy="45966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op 8 Bài văn phân tích nhân vật Đôn Ki-hô-tê trong &amp;quot;Đánh nhau với cối xay  gió&amp;quot; của Xéc-van-tét - Toplist.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401077"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3"/>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3057" y="568612"/>
            <a:ext cx="9994224" cy="584775"/>
          </a:xfrm>
          <a:prstGeom prst="rect">
            <a:avLst/>
          </a:prstGeom>
        </p:spPr>
        <p:txBody>
          <a:bodyPr wrap="square">
            <a:spAutoFit/>
          </a:bodyPr>
          <a:lstStyle/>
          <a:p>
            <a:pPr eaLnBrk="0" fontAlgn="base" hangingPunct="0">
              <a:spcBef>
                <a:spcPct val="0"/>
              </a:spcBef>
              <a:spcAft>
                <a:spcPct val="0"/>
              </a:spcAft>
            </a:pPr>
            <a:r>
              <a:rPr lang="en-US" altLang="en-US" sz="3200" b="1" dirty="0">
                <a:solidFill>
                  <a:srgbClr val="3333FF"/>
                </a:solidFill>
                <a:latin typeface="Times New Roman" panose="02020603050405020304" pitchFamily="18" charset="0"/>
              </a:rPr>
              <a:t>Ý </a:t>
            </a:r>
            <a:r>
              <a:rPr lang="en-US" altLang="en-US" sz="3200" b="1" dirty="0" err="1">
                <a:solidFill>
                  <a:srgbClr val="3333FF"/>
                </a:solidFill>
                <a:latin typeface="Times New Roman" panose="02020603050405020304" pitchFamily="18" charset="0"/>
              </a:rPr>
              <a:t>nghĩa</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của</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văn</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bản</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Đánh</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nhau</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với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cối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xay</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gió</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là</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gì</a:t>
            </a:r>
            <a:r>
              <a:rPr lang="en-US" altLang="en-US" sz="3200" b="1" dirty="0">
                <a:solidFill>
                  <a:srgbClr val="3333FF"/>
                </a:solidFill>
                <a:latin typeface="Times New Roman" panose="02020603050405020304" pitchFamily="18" charset="0"/>
              </a:rPr>
              <a:t>?</a:t>
            </a:r>
          </a:p>
        </p:txBody>
      </p:sp>
      <p:sp>
        <p:nvSpPr>
          <p:cNvPr id="8" name="KSO_Shape"/>
          <p:cNvSpPr/>
          <p:nvPr/>
        </p:nvSpPr>
        <p:spPr bwMode="auto">
          <a:xfrm>
            <a:off x="534056" y="30898"/>
            <a:ext cx="1173391" cy="128685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endParaRPr lang="zh-CN" altLang="en-US" sz="760">
              <a:solidFill>
                <a:prstClr val="white"/>
              </a:solidFill>
              <a:latin typeface="Microsoft YaHei" panose="020B0503020204020204" charset="-122"/>
              <a:ea typeface="Microsoft YaHei" panose="020B0503020204020204" charset="-122"/>
            </a:endParaRPr>
          </a:p>
        </p:txBody>
      </p:sp>
      <p:grpSp>
        <p:nvGrpSpPr>
          <p:cNvPr id="9" name="组合 1"/>
          <p:cNvGrpSpPr/>
          <p:nvPr/>
        </p:nvGrpSpPr>
        <p:grpSpPr>
          <a:xfrm>
            <a:off x="889666" y="404254"/>
            <a:ext cx="952500" cy="913496"/>
            <a:chOff x="4137818" y="917998"/>
            <a:chExt cx="1741513" cy="1692436"/>
          </a:xfrm>
        </p:grpSpPr>
        <p:sp>
          <p:nvSpPr>
            <p:cNvPr id="10" name="同心圆 8"/>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black"/>
                </a:solidFill>
                <a:latin typeface="Microsoft YaHei" panose="020B0503020204020204" charset="-122"/>
                <a:ea typeface="SimSun" panose="02010600030101010101" pitchFamily="2" charset="-122"/>
              </a:endParaRPr>
            </a:p>
          </p:txBody>
        </p:sp>
        <p:sp>
          <p:nvSpPr>
            <p:cNvPr id="11" name="椭圆 43"/>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760">
                <a:solidFill>
                  <a:prstClr val="white"/>
                </a:solidFill>
                <a:latin typeface="Microsoft YaHei" panose="020B0503020204020204" charset="-122"/>
                <a:ea typeface="Microsoft YaHei" panose="020B0503020204020204" charset="-122"/>
              </a:endParaRPr>
            </a:p>
          </p:txBody>
        </p:sp>
        <p:sp>
          <p:nvSpPr>
            <p:cNvPr id="12" name="椭圆 41"/>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Microsoft YaHei" panose="020B0503020204020204" charset="-122"/>
                <a:ea typeface="SimSun" panose="02010600030101010101" pitchFamily="2" charset="-122"/>
              </a:endParaRPr>
            </a:p>
          </p:txBody>
        </p:sp>
        <p:sp>
          <p:nvSpPr>
            <p:cNvPr id="13" name="TextBox 11"/>
            <p:cNvSpPr txBox="1"/>
            <p:nvPr/>
          </p:nvSpPr>
          <p:spPr>
            <a:xfrm>
              <a:off x="4457858" y="1185469"/>
              <a:ext cx="1051952" cy="1197459"/>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eaLnBrk="0" fontAlgn="base" hangingPunct="0">
                <a:spcBef>
                  <a:spcPct val="0"/>
                </a:spcBef>
                <a:spcAft>
                  <a:spcPct val="0"/>
                </a:spcAft>
              </a:pPr>
              <a:r>
                <a:rPr lang="en-SG" altLang="zh-CN"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2</a:t>
              </a:r>
              <a:endParaRPr lang="zh-CN" altLang="en-US"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4" name="Rectangle 3"/>
          <p:cNvSpPr txBox="1">
            <a:spLocks noChangeArrowheads="1"/>
          </p:cNvSpPr>
          <p:nvPr/>
        </p:nvSpPr>
        <p:spPr>
          <a:xfrm>
            <a:off x="3865945" y="1713582"/>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base">
              <a:lnSpc>
                <a:spcPct val="150000"/>
              </a:lnSpc>
              <a:spcAft>
                <a:spcPct val="0"/>
              </a:spcAft>
              <a:buFontTx/>
              <a:buAutoNum type="alphaLcPeriod"/>
            </a:pPr>
            <a:r>
              <a:rPr lang="en-US" altLang="en-US" b="1" dirty="0" err="1">
                <a:solidFill>
                  <a:srgbClr val="000000"/>
                </a:solidFill>
                <a:latin typeface="Times New Roman" panose="02020603050405020304" pitchFamily="18" charset="0"/>
              </a:rPr>
              <a:t>Chế</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giễu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lý</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tưởng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hiệp</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phiêu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lưu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hão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huyền</a:t>
            </a:r>
            <a:r>
              <a:rPr lang="en-US" altLang="en-US" b="1" dirty="0">
                <a:solidFill>
                  <a:srgbClr val="000000"/>
                </a:solidFill>
                <a:latin typeface=".VnTime" panose="020B7200000000000000" pitchFamily="34" charset="0"/>
              </a:rPr>
              <a:t>, </a:t>
            </a:r>
            <a:r>
              <a:rPr lang="en-US" altLang="en-US" b="1" dirty="0" err="1">
                <a:solidFill>
                  <a:srgbClr val="000000"/>
                </a:solidFill>
                <a:latin typeface="Times New Roman" panose="02020603050405020304" pitchFamily="18" charset="0"/>
              </a:rPr>
              <a:t>phê</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phán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lối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sống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thực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dụng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con </a:t>
            </a:r>
            <a:r>
              <a:rPr lang="en-US" altLang="en-US" b="1" dirty="0" err="1">
                <a:solidFill>
                  <a:srgbClr val="000000"/>
                </a:solidFill>
                <a:latin typeface="Times New Roman" panose="02020603050405020304" pitchFamily="18" charset="0"/>
              </a:rPr>
              <a:t>người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xã</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hội</a:t>
            </a:r>
            <a:r>
              <a:rPr lang="en-US" altLang="en-US" b="1" dirty="0">
                <a:solidFill>
                  <a:srgbClr val="000000"/>
                </a:solidFill>
                <a:latin typeface=".VnTime" panose="020B7200000000000000" pitchFamily="34" charset="0"/>
              </a:rPr>
              <a:t>.</a:t>
            </a:r>
          </a:p>
          <a:p>
            <a:pPr marL="457200" indent="-457200" algn="just" fontAlgn="base">
              <a:lnSpc>
                <a:spcPct val="150000"/>
              </a:lnSpc>
              <a:spcAft>
                <a:spcPct val="0"/>
              </a:spcAft>
              <a:buFontTx/>
              <a:buAutoNum type="alphaLcPeriod"/>
            </a:pPr>
            <a:r>
              <a:rPr lang="en-US" altLang="en-US" b="1" dirty="0" err="1">
                <a:solidFill>
                  <a:srgbClr val="000000"/>
                </a:solidFill>
                <a:latin typeface="Times New Roman" panose="02020603050405020304" pitchFamily="18" charset="0"/>
              </a:rPr>
              <a:t>Miêu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tả</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trận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đánh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liệt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Đôn</a:t>
            </a:r>
            <a:r>
              <a:rPr lang="en-US" altLang="en-US" b="1" dirty="0">
                <a:solidFill>
                  <a:srgbClr val="000000"/>
                </a:solidFill>
                <a:latin typeface="Times New Roman" panose="02020603050405020304" pitchFamily="18" charset="0"/>
              </a:rPr>
              <a:t> Ki-</a:t>
            </a:r>
            <a:r>
              <a:rPr lang="en-US" altLang="en-US" b="1" dirty="0" err="1">
                <a:solidFill>
                  <a:srgbClr val="000000"/>
                </a:solidFill>
                <a:latin typeface="Times New Roman" panose="02020603050405020304" pitchFamily="18" charset="0"/>
              </a:rPr>
              <a:t>hô</a:t>
            </a:r>
            <a:r>
              <a:rPr lang="en-US" altLang="en-US" b="1" dirty="0">
                <a:solidFill>
                  <a:srgbClr val="000000"/>
                </a:solidFill>
                <a:latin typeface="Times New Roman" panose="02020603050405020304" pitchFamily="18" charset="0"/>
              </a:rPr>
              <a:t>-</a:t>
            </a:r>
            <a:r>
              <a:rPr lang="en-US" altLang="en-US" b="1" dirty="0" err="1">
                <a:solidFill>
                  <a:srgbClr val="000000"/>
                </a:solidFill>
                <a:latin typeface="Times New Roman" panose="02020603050405020304" pitchFamily="18" charset="0"/>
              </a:rPr>
              <a:t>tê</a:t>
            </a:r>
            <a:r>
              <a:rPr lang="en-US" altLang="en-US" b="1" dirty="0">
                <a:solidFill>
                  <a:srgbClr val="000000"/>
                </a:solidFill>
                <a:latin typeface=".VnTime" panose="020B7200000000000000" pitchFamily="34" charset="0"/>
              </a:rPr>
              <a:t>.</a:t>
            </a:r>
          </a:p>
          <a:p>
            <a:pPr marL="457200" indent="-457200" algn="just" fontAlgn="base">
              <a:lnSpc>
                <a:spcPct val="150000"/>
              </a:lnSpc>
              <a:spcAft>
                <a:spcPct val="0"/>
              </a:spcAft>
              <a:buFontTx/>
              <a:buAutoNum type="alphaLcPeriod"/>
            </a:pPr>
            <a:r>
              <a:rPr lang="en-US" altLang="en-US" b="1" dirty="0" err="1">
                <a:solidFill>
                  <a:srgbClr val="000000"/>
                </a:solidFill>
                <a:latin typeface="Times New Roman" panose="02020603050405020304" pitchFamily="18" charset="0"/>
              </a:rPr>
              <a:t>Giới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thiệu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hai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nhân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vật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đối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lập</a:t>
            </a:r>
            <a:r>
              <a:rPr lang="en-US" altLang="en-US" b="1" dirty="0">
                <a:solidFill>
                  <a:srgbClr val="000000"/>
                </a:solidFill>
                <a:latin typeface=".VnTime" panose="020B7200000000000000" pitchFamily="34" charset="0"/>
              </a:rPr>
              <a:t>.</a:t>
            </a:r>
          </a:p>
        </p:txBody>
      </p:sp>
      <p:sp>
        <p:nvSpPr>
          <p:cNvPr id="15" name="Oval 4"/>
          <p:cNvSpPr>
            <a:spLocks noChangeArrowheads="1"/>
          </p:cNvSpPr>
          <p:nvPr/>
        </p:nvSpPr>
        <p:spPr bwMode="auto">
          <a:xfrm rot="12340035">
            <a:off x="3716407" y="1817196"/>
            <a:ext cx="622246" cy="631316"/>
          </a:xfrm>
          <a:prstGeom prst="ellipse">
            <a:avLst/>
          </a:prstGeom>
          <a:noFill/>
          <a:ln w="57150">
            <a:solidFill>
              <a:srgbClr val="FF0000"/>
            </a:solidFill>
            <a:rou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fontAlgn="base" hangingPunct="1">
              <a:lnSpc>
                <a:spcPct val="80000"/>
              </a:lnSpc>
              <a:spcBef>
                <a:spcPct val="20000"/>
              </a:spcBef>
              <a:spcAft>
                <a:spcPct val="0"/>
              </a:spcAft>
              <a:buFontTx/>
              <a:buChar char="•"/>
            </a:pPr>
            <a:endParaRPr lang="en-US" altLang="en-US" sz="1500">
              <a:solidFill>
                <a:srgbClr val="000000"/>
              </a:solidFill>
              <a:latin typeface="Arial" panose="020B0604020202020204" pitchFamily="34" charset="0"/>
            </a:endParaRPr>
          </a:p>
        </p:txBody>
      </p:sp>
      <p:pic>
        <p:nvPicPr>
          <p:cNvPr id="17"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631998" y="1832038"/>
            <a:ext cx="3894566" cy="45966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op 8 Bài văn phân tích nhân vật Đôn Ki-hô-tê trong &amp;quot;Đánh nhau với cối xay  gió&amp;quot; của Xéc-van-tét - Toplist.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401077"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9559" y="433367"/>
            <a:ext cx="9620200" cy="1077218"/>
          </a:xfrm>
          <a:prstGeom prst="rect">
            <a:avLst/>
          </a:prstGeom>
        </p:spPr>
        <p:txBody>
          <a:bodyPr wrap="square">
            <a:spAutoFit/>
          </a:bodyPr>
          <a:lstStyle/>
          <a:p>
            <a:pPr algn="just" eaLnBrk="0" fontAlgn="base" hangingPunct="0">
              <a:spcBef>
                <a:spcPct val="0"/>
              </a:spcBef>
              <a:spcAft>
                <a:spcPct val="0"/>
              </a:spcAft>
            </a:pPr>
            <a:r>
              <a:rPr lang="en-US" altLang="en-US" sz="3200" b="1" dirty="0" err="1">
                <a:solidFill>
                  <a:srgbClr val="3333FF"/>
                </a:solidFill>
                <a:latin typeface="Times New Roman" panose="02020603050405020304" pitchFamily="18" charset="0"/>
              </a:rPr>
              <a:t>Dòng</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nào</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dưới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đây</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nói</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lên</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đầy</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đủ</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nhất</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tính</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cách</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của</a:t>
            </a:r>
            <a:r>
              <a:rPr lang="en-US" altLang="en-US" sz="3200" b="1" dirty="0">
                <a:solidFill>
                  <a:srgbClr val="3333FF"/>
                </a:solidFill>
                <a:latin typeface="Times New Roman" panose="02020603050405020304" pitchFamily="18" charset="0"/>
              </a:rPr>
              <a:t> </a:t>
            </a:r>
            <a:r>
              <a:rPr lang="en-US" altLang="en-US" sz="3200" b="1" dirty="0" err="1">
                <a:solidFill>
                  <a:srgbClr val="3333FF"/>
                </a:solidFill>
                <a:latin typeface="Times New Roman" panose="02020603050405020304" pitchFamily="18" charset="0"/>
              </a:rPr>
              <a:t>Đôn</a:t>
            </a:r>
            <a:r>
              <a:rPr lang="en-US" altLang="en-US" sz="3200" b="1" dirty="0">
                <a:solidFill>
                  <a:srgbClr val="3333FF"/>
                </a:solidFill>
                <a:latin typeface="Times New Roman" panose="02020603050405020304" pitchFamily="18" charset="0"/>
              </a:rPr>
              <a:t> Ki-</a:t>
            </a:r>
            <a:r>
              <a:rPr lang="en-US" altLang="en-US" sz="3200" b="1" dirty="0" err="1">
                <a:solidFill>
                  <a:srgbClr val="3333FF"/>
                </a:solidFill>
                <a:latin typeface="Times New Roman" panose="02020603050405020304" pitchFamily="18" charset="0"/>
              </a:rPr>
              <a:t>hô</a:t>
            </a:r>
            <a:r>
              <a:rPr lang="en-US" altLang="en-US" sz="3200" b="1" dirty="0">
                <a:solidFill>
                  <a:srgbClr val="3333FF"/>
                </a:solidFill>
                <a:latin typeface="Times New Roman" panose="02020603050405020304" pitchFamily="18" charset="0"/>
              </a:rPr>
              <a:t>-</a:t>
            </a:r>
            <a:r>
              <a:rPr lang="en-US" altLang="en-US" sz="3200" b="1" dirty="0" err="1">
                <a:solidFill>
                  <a:srgbClr val="3333FF"/>
                </a:solidFill>
                <a:latin typeface="Times New Roman" panose="02020603050405020304" pitchFamily="18" charset="0"/>
              </a:rPr>
              <a:t>tê</a:t>
            </a:r>
            <a:r>
              <a:rPr lang="en-US" altLang="en-US" sz="3200" b="1" dirty="0">
                <a:solidFill>
                  <a:srgbClr val="3333FF"/>
                </a:solidFill>
                <a:latin typeface="Times New Roman" panose="02020603050405020304" pitchFamily="18" charset="0"/>
              </a:rPr>
              <a:t>?</a:t>
            </a:r>
            <a:endParaRPr lang="en-US" altLang="en-US" sz="3200" b="1" i="1" dirty="0">
              <a:solidFill>
                <a:srgbClr val="3333FF"/>
              </a:solidFill>
              <a:latin typeface="Times New Roman" panose="02020603050405020304" pitchFamily="18" charset="0"/>
            </a:endParaRPr>
          </a:p>
        </p:txBody>
      </p:sp>
      <p:sp>
        <p:nvSpPr>
          <p:cNvPr id="8" name="KSO_Shape"/>
          <p:cNvSpPr/>
          <p:nvPr/>
        </p:nvSpPr>
        <p:spPr bwMode="auto">
          <a:xfrm>
            <a:off x="614855" y="236077"/>
            <a:ext cx="1173391" cy="128685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endParaRPr lang="zh-CN" altLang="en-US" sz="760">
              <a:solidFill>
                <a:prstClr val="white"/>
              </a:solidFill>
              <a:latin typeface="Microsoft YaHei" panose="020B0503020204020204" charset="-122"/>
              <a:ea typeface="Microsoft YaHei" panose="020B0503020204020204" charset="-122"/>
            </a:endParaRPr>
          </a:p>
        </p:txBody>
      </p:sp>
      <p:grpSp>
        <p:nvGrpSpPr>
          <p:cNvPr id="9" name="组合 1"/>
          <p:cNvGrpSpPr/>
          <p:nvPr/>
        </p:nvGrpSpPr>
        <p:grpSpPr>
          <a:xfrm>
            <a:off x="970465" y="609433"/>
            <a:ext cx="952500" cy="913496"/>
            <a:chOff x="4137818" y="917998"/>
            <a:chExt cx="1741513" cy="1692436"/>
          </a:xfrm>
        </p:grpSpPr>
        <p:sp>
          <p:nvSpPr>
            <p:cNvPr id="10" name="同心圆 8"/>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black"/>
                </a:solidFill>
                <a:latin typeface="Microsoft YaHei" panose="020B0503020204020204" charset="-122"/>
                <a:ea typeface="SimSun" panose="02010600030101010101" pitchFamily="2" charset="-122"/>
              </a:endParaRPr>
            </a:p>
          </p:txBody>
        </p:sp>
        <p:sp>
          <p:nvSpPr>
            <p:cNvPr id="11" name="椭圆 43"/>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760">
                <a:solidFill>
                  <a:prstClr val="white"/>
                </a:solidFill>
                <a:latin typeface="Microsoft YaHei" panose="020B0503020204020204" charset="-122"/>
                <a:ea typeface="Microsoft YaHei" panose="020B0503020204020204" charset="-122"/>
              </a:endParaRPr>
            </a:p>
          </p:txBody>
        </p:sp>
        <p:sp>
          <p:nvSpPr>
            <p:cNvPr id="12" name="椭圆 41"/>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Microsoft YaHei" panose="020B0503020204020204" charset="-122"/>
                <a:ea typeface="SimSun" panose="02010600030101010101" pitchFamily="2" charset="-122"/>
              </a:endParaRPr>
            </a:p>
          </p:txBody>
        </p:sp>
        <p:sp>
          <p:nvSpPr>
            <p:cNvPr id="13" name="TextBox 11"/>
            <p:cNvSpPr txBox="1"/>
            <p:nvPr/>
          </p:nvSpPr>
          <p:spPr>
            <a:xfrm>
              <a:off x="4457858" y="1185469"/>
              <a:ext cx="1051952" cy="1197459"/>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eaLnBrk="0" fontAlgn="base" hangingPunct="0">
                <a:spcBef>
                  <a:spcPct val="0"/>
                </a:spcBef>
                <a:spcAft>
                  <a:spcPct val="0"/>
                </a:spcAft>
              </a:pPr>
              <a:r>
                <a:rPr lang="en-SG" altLang="zh-CN"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3</a:t>
              </a:r>
              <a:endParaRPr lang="zh-CN" altLang="en-US" sz="36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14" name="Rectangle 3"/>
          <p:cNvSpPr txBox="1">
            <a:spLocks noChangeArrowheads="1"/>
          </p:cNvSpPr>
          <p:nvPr/>
        </p:nvSpPr>
        <p:spPr>
          <a:xfrm>
            <a:off x="3858440" y="2100412"/>
            <a:ext cx="8118488"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base">
              <a:spcAft>
                <a:spcPct val="0"/>
              </a:spcAft>
              <a:buFontTx/>
              <a:buAutoNum type="alphaLcPeriod"/>
            </a:pP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người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nhiều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khía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cạnh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tốt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đẹp</a:t>
            </a:r>
            <a:r>
              <a:rPr lang="en-US" altLang="en-US" b="1" dirty="0">
                <a:solidFill>
                  <a:srgbClr val="000000"/>
                </a:solidFill>
                <a:latin typeface=".VnTime" panose="020B7200000000000000" pitchFamily="34" charset="0"/>
              </a:rPr>
              <a:t>.</a:t>
            </a:r>
          </a:p>
          <a:p>
            <a:pPr marL="457200" indent="-457200" algn="just" fontAlgn="base">
              <a:spcAft>
                <a:spcPct val="0"/>
              </a:spcAft>
              <a:buFontTx/>
              <a:buAutoNum type="alphaLcPeriod"/>
            </a:pP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một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người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bị</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ảnh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hưởng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nhiều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hiệp</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nực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cười</a:t>
            </a:r>
            <a:r>
              <a:rPr lang="en-US" altLang="en-US" b="1" dirty="0">
                <a:solidFill>
                  <a:srgbClr val="000000"/>
                </a:solidFill>
                <a:latin typeface=".VnTime" panose="020B7200000000000000" pitchFamily="34" charset="0"/>
              </a:rPr>
              <a:t>. </a:t>
            </a:r>
          </a:p>
          <a:p>
            <a:pPr marL="457200" indent="-457200" algn="just" fontAlgn="base">
              <a:spcAft>
                <a:spcPct val="0"/>
              </a:spcAft>
              <a:buFontTx/>
              <a:buAutoNum type="alphaLcPeriod"/>
            </a:pP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một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người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hết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sức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rồ</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cả</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ước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muốn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lẫn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hành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động</a:t>
            </a:r>
            <a:r>
              <a:rPr lang="en-US" altLang="en-US" b="1" dirty="0">
                <a:solidFill>
                  <a:srgbClr val="000000"/>
                </a:solidFill>
                <a:latin typeface=".VnTime" panose="020B7200000000000000" pitchFamily="34" charset="0"/>
              </a:rPr>
              <a:t>.</a:t>
            </a:r>
          </a:p>
          <a:p>
            <a:pPr marL="457200" indent="-457200" algn="just" fontAlgn="base">
              <a:spcAft>
                <a:spcPct val="0"/>
              </a:spcAft>
              <a:buFontTx/>
              <a:buAutoNum type="alphaLcPeriod"/>
            </a:pPr>
            <a:r>
              <a:rPr lang="en-US" altLang="en-US" b="1" dirty="0" err="1">
                <a:solidFill>
                  <a:srgbClr val="000000"/>
                </a:solidFill>
                <a:latin typeface="Times New Roman" panose="02020603050405020304" pitchFamily="18" charset="0"/>
              </a:rPr>
              <a:t>Cả</a:t>
            </a:r>
            <a:r>
              <a:rPr lang="en-US" altLang="en-US" b="1" dirty="0">
                <a:solidFill>
                  <a:srgbClr val="000000"/>
                </a:solidFill>
                <a:latin typeface="Times New Roman" panose="02020603050405020304" pitchFamily="18" charset="0"/>
              </a:rPr>
              <a:t> a </a:t>
            </a:r>
            <a:r>
              <a:rPr lang="en-US" altLang="en-US" b="1" dirty="0" err="1">
                <a:solidFill>
                  <a:srgbClr val="000000"/>
                </a:solidFill>
                <a:latin typeface="Times New Roman" panose="02020603050405020304" pitchFamily="18" charset="0"/>
              </a:rPr>
              <a:t>và</a:t>
            </a:r>
            <a:r>
              <a:rPr lang="en-US" altLang="en-US" b="1" dirty="0">
                <a:solidFill>
                  <a:srgbClr val="000000"/>
                </a:solidFill>
                <a:latin typeface="Times New Roman" panose="02020603050405020304" pitchFamily="18" charset="0"/>
              </a:rPr>
              <a:t> b </a:t>
            </a:r>
            <a:r>
              <a:rPr lang="en-US" altLang="en-US" b="1" dirty="0" err="1">
                <a:solidFill>
                  <a:srgbClr val="000000"/>
                </a:solidFill>
                <a:latin typeface="Times New Roman" panose="02020603050405020304" pitchFamily="18" charset="0"/>
              </a:rPr>
              <a:t>đều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đúng</a:t>
            </a:r>
            <a:r>
              <a:rPr lang="en-US" altLang="en-US" dirty="0">
                <a:solidFill>
                  <a:srgbClr val="000000"/>
                </a:solidFill>
                <a:latin typeface=".VnTime" panose="020B7200000000000000" pitchFamily="34" charset="0"/>
              </a:rPr>
              <a:t>.</a:t>
            </a:r>
          </a:p>
        </p:txBody>
      </p:sp>
      <p:sp>
        <p:nvSpPr>
          <p:cNvPr id="15" name="Oval 4"/>
          <p:cNvSpPr>
            <a:spLocks noChangeArrowheads="1"/>
          </p:cNvSpPr>
          <p:nvPr/>
        </p:nvSpPr>
        <p:spPr bwMode="auto">
          <a:xfrm rot="12340035">
            <a:off x="3825067" y="4313603"/>
            <a:ext cx="544391" cy="538446"/>
          </a:xfrm>
          <a:prstGeom prst="ellipse">
            <a:avLst/>
          </a:prstGeom>
          <a:noFill/>
          <a:ln w="57150">
            <a:solidFill>
              <a:srgbClr val="FF0000"/>
            </a:solidFill>
            <a:rou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fontAlgn="base" hangingPunct="1">
              <a:lnSpc>
                <a:spcPct val="80000"/>
              </a:lnSpc>
              <a:spcBef>
                <a:spcPct val="20000"/>
              </a:spcBef>
              <a:spcAft>
                <a:spcPct val="0"/>
              </a:spcAft>
              <a:buFontTx/>
              <a:buChar char="•"/>
            </a:pPr>
            <a:endParaRPr lang="en-US" altLang="en-US" sz="1500">
              <a:solidFill>
                <a:srgbClr val="000000"/>
              </a:solidFill>
              <a:latin typeface="Arial" panose="020B0604020202020204" pitchFamily="34" charset="0"/>
            </a:endParaRPr>
          </a:p>
        </p:txBody>
      </p:sp>
      <p:pic>
        <p:nvPicPr>
          <p:cNvPr id="17" name="Picture 4" descr="Vector De Windmill Park, Imágenes Prediseñadas De Molino De Viento, Molino  De Viento Del Bosque, Generador De Molino De Viento PNG y PSD para  Descargar Gratis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631998" y="1832038"/>
            <a:ext cx="3894566" cy="45966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op 8 Bài văn phân tích nhân vật Đôn Ki-hô-tê trong &amp;quot;Đánh nhau với cối xay  gió&amp;quot; của Xéc-van-tét - Toplist.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401076"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 y="725"/>
            <a:ext cx="6096001" cy="3418115"/>
          </a:xfrm>
          <a:prstGeom prst="rect">
            <a:avLst/>
          </a:prstGeom>
        </p:spPr>
      </p:pic>
      <p:pic>
        <p:nvPicPr>
          <p:cNvPr id="4098" name="Picture 2" descr="Sevilla Văn Hóa Đầy Màu Sắc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 y="3505200"/>
            <a:ext cx="6096000" cy="3342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248400" y="0"/>
            <a:ext cx="5862320" cy="3418116"/>
          </a:xfrm>
          <a:prstGeom prst="rect">
            <a:avLst/>
          </a:prstGeom>
        </p:spPr>
      </p:pic>
      <p:pic>
        <p:nvPicPr>
          <p:cNvPr id="4100" name="Picture 4" descr="Khám phá văn hóa Tây Ban Nha độc đáo trên thế giới - FocusAsia Tra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09714"/>
            <a:ext cx="5862320" cy="3348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5080" y="2732599"/>
            <a:ext cx="5049520" cy="137103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Times New Roman" panose="02020603050405020304" pitchFamily="18" charset="0"/>
                <a:cs typeface="Times New Roman" panose="02020603050405020304" pitchFamily="18" charset="0"/>
              </a:rPr>
              <a:t>VĂN HÓA</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aragoza Nhà Thờ Tây Ban Nha Trụ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1" y="111760"/>
            <a:ext cx="5334000" cy="6634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alencia Tây Ban Nha Kiến Trúc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280" y="111760"/>
            <a:ext cx="6558279" cy="33172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lbao Tây Ban Nha Kiến Trúc Bầu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280" y="3584786"/>
            <a:ext cx="6558278" cy="316145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713480" y="1877906"/>
            <a:ext cx="3657600" cy="3413760"/>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Times New Roman" panose="02020603050405020304" pitchFamily="18" charset="0"/>
                <a:cs typeface="Times New Roman" panose="02020603050405020304" pitchFamily="18" charset="0"/>
              </a:rPr>
              <a:t>KIẾN TRÚC</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157" y="111760"/>
            <a:ext cx="5133975" cy="66243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indmill Wieke Landscape - Free image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8" y="111760"/>
            <a:ext cx="6765292" cy="35436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Video- PAINT A BARN &amp;amp; WINDMIL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68" y="3766965"/>
            <a:ext cx="3808732" cy="2979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7556" t="9743" r="15629" b="9333"/>
          <a:stretch>
            <a:fillRect/>
          </a:stretch>
        </p:blipFill>
        <p:spPr>
          <a:xfrm>
            <a:off x="3998597" y="3766965"/>
            <a:ext cx="2827999" cy="2979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22652"/>
            <a:ext cx="12192000" cy="685800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567" y="4595710"/>
            <a:ext cx="1622926" cy="1083475"/>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589" y="1875034"/>
            <a:ext cx="5924822" cy="1650356"/>
          </a:xfrm>
          <a:prstGeom prst="rect">
            <a:avLst/>
          </a:prstGeom>
        </p:spPr>
      </p:pic>
      <p:pic>
        <p:nvPicPr>
          <p:cNvPr id="36" name="图片 35"/>
          <p:cNvPicPr>
            <a:picLocks noChangeAspect="1"/>
          </p:cNvPicPr>
          <p:nvPr/>
        </p:nvPicPr>
        <p:blipFill>
          <a:blip r:embed="rId7">
            <a:extLst>
              <a:ext uri="{BEBA8EAE-BF5A-486C-A8C5-ECC9F3942E4B}">
                <a14:imgProps xmlns:a14="http://schemas.microsoft.com/office/drawing/2010/main">
                  <a14:imgLayer r:embed="rId8">
                    <a14:imgEffect>
                      <a14:saturation sat="130000"/>
                    </a14:imgEffect>
                  </a14:imgLayer>
                </a14:imgProps>
              </a:ext>
              <a:ext uri="{28A0092B-C50C-407E-A947-70E740481C1C}">
                <a14:useLocalDpi xmlns:a14="http://schemas.microsoft.com/office/drawing/2010/main" val="0"/>
              </a:ext>
            </a:extLst>
          </a:blip>
          <a:stretch>
            <a:fillRect/>
          </a:stretch>
        </p:blipFill>
        <p:spPr>
          <a:xfrm>
            <a:off x="8755652" y="4970366"/>
            <a:ext cx="3486545" cy="2020657"/>
          </a:xfrm>
          <a:prstGeom prst="rect">
            <a:avLst/>
          </a:prstGeom>
        </p:spPr>
      </p:pic>
      <p:pic>
        <p:nvPicPr>
          <p:cNvPr id="37" name="图片 36"/>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5381506" y="5108764"/>
            <a:ext cx="4297325" cy="1508636"/>
          </a:xfrm>
          <a:prstGeom prst="rect">
            <a:avLst/>
          </a:prstGeom>
        </p:spPr>
      </p:pic>
      <p:pic>
        <p:nvPicPr>
          <p:cNvPr id="38" name="图片 37"/>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599440" y="5931284"/>
            <a:ext cx="7880606" cy="1044357"/>
          </a:xfrm>
          <a:prstGeom prst="rect">
            <a:avLst/>
          </a:prstGeom>
        </p:spPr>
      </p:pic>
      <p:pic>
        <p:nvPicPr>
          <p:cNvPr id="39" name="图片 38"/>
          <p:cNvPicPr>
            <a:picLocks noChangeAspect="1"/>
          </p:cNvPicPr>
          <p:nvPr/>
        </p:nvPicPr>
        <p:blipFill>
          <a:blip r:embed="rId13">
            <a:extLst>
              <a:ext uri="{BEBA8EAE-BF5A-486C-A8C5-ECC9F3942E4B}">
                <a14:imgProps xmlns:a14="http://schemas.microsoft.com/office/drawing/2010/main">
                  <a14:imgLayer r:embed="rId14">
                    <a14:imgEffect>
                      <a14:saturation sat="135000"/>
                    </a14:imgEffect>
                  </a14:imgLayer>
                </a14:imgProps>
              </a:ext>
              <a:ext uri="{28A0092B-C50C-407E-A947-70E740481C1C}">
                <a14:useLocalDpi xmlns:a14="http://schemas.microsoft.com/office/drawing/2010/main" val="0"/>
              </a:ext>
            </a:extLst>
          </a:blip>
          <a:stretch>
            <a:fillRect/>
          </a:stretch>
        </p:blipFill>
        <p:spPr>
          <a:xfrm>
            <a:off x="3845121" y="5624772"/>
            <a:ext cx="9068877" cy="1571418"/>
          </a:xfrm>
          <a:prstGeom prst="rect">
            <a:avLst/>
          </a:prstGeom>
        </p:spPr>
      </p:pic>
      <p:pic>
        <p:nvPicPr>
          <p:cNvPr id="40" name="图片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7552" y="5114361"/>
            <a:ext cx="2107518" cy="1129191"/>
          </a:xfrm>
          <a:prstGeom prst="rect">
            <a:avLst/>
          </a:prstGeom>
        </p:spPr>
      </p:pic>
      <p:pic>
        <p:nvPicPr>
          <p:cNvPr id="19" name="图片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421" y="1213808"/>
            <a:ext cx="3172706" cy="1014900"/>
          </a:xfrm>
          <a:prstGeom prst="rect">
            <a:avLst/>
          </a:prstGeom>
        </p:spPr>
      </p:pic>
      <p:pic>
        <p:nvPicPr>
          <p:cNvPr id="12" name="图片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04109" y="1877386"/>
            <a:ext cx="386348" cy="386348"/>
          </a:xfrm>
          <a:prstGeom prst="rect">
            <a:avLst/>
          </a:prstGeom>
        </p:spPr>
      </p:pic>
      <p:pic>
        <p:nvPicPr>
          <p:cNvPr id="13" name="图片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19865" y="1198139"/>
            <a:ext cx="351258" cy="351258"/>
          </a:xfrm>
          <a:prstGeom prst="rect">
            <a:avLst/>
          </a:prstGeom>
        </p:spPr>
      </p:pic>
      <p:pic>
        <p:nvPicPr>
          <p:cNvPr id="41" name="图片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26584" y="3219781"/>
            <a:ext cx="3191005" cy="3501170"/>
          </a:xfrm>
          <a:prstGeom prst="rect">
            <a:avLst/>
          </a:prstGeom>
        </p:spPr>
      </p:pic>
      <p:pic>
        <p:nvPicPr>
          <p:cNvPr id="22" name="图片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869669" y="274310"/>
            <a:ext cx="1066942" cy="94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23835" y="22652"/>
            <a:ext cx="3254996" cy="1216052"/>
          </a:xfrm>
          <a:prstGeom prst="rect">
            <a:avLst/>
          </a:prstGeom>
        </p:spPr>
      </p:pic>
      <p:pic>
        <p:nvPicPr>
          <p:cNvPr id="17" name="Picture 1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0321" y="2228708"/>
            <a:ext cx="3945245" cy="3945245"/>
          </a:xfrm>
          <a:prstGeom prst="rect">
            <a:avLst/>
          </a:prstGeom>
        </p:spPr>
      </p:pic>
      <p:pic>
        <p:nvPicPr>
          <p:cNvPr id="3" name="Picture 2"/>
          <p:cNvPicPr>
            <a:picLocks noChangeAspect="1"/>
          </p:cNvPicPr>
          <p:nvPr/>
        </p:nvPicPr>
        <p:blipFill rotWithShape="1">
          <a:blip r:embed="rId23"/>
          <a:srcRect b="53561"/>
          <a:stretch>
            <a:fillRect/>
          </a:stretch>
        </p:blipFill>
        <p:spPr>
          <a:xfrm>
            <a:off x="1755455" y="1143795"/>
            <a:ext cx="10461643" cy="1109809"/>
          </a:xfrm>
          <a:prstGeom prst="rect">
            <a:avLst/>
          </a:prstGeom>
        </p:spPr>
      </p:pic>
      <p:sp>
        <p:nvSpPr>
          <p:cNvPr id="4" name="TextBox 3"/>
          <p:cNvSpPr txBox="1"/>
          <p:nvPr/>
        </p:nvSpPr>
        <p:spPr>
          <a:xfrm>
            <a:off x="8375741" y="2309796"/>
            <a:ext cx="41905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1" u="none" strike="noStrike" kern="1200" cap="none" spc="0" normalizeH="0" baseline="0" noProof="0" dirty="0">
                <a:ln>
                  <a:noFill/>
                </a:ln>
                <a:solidFill>
                  <a:prstClr val="black"/>
                </a:solidFill>
                <a:effectLst/>
                <a:uLnTx/>
                <a:uFillTx/>
                <a:latin typeface="SVN-Kimberley" panose="02040603050506020204" pitchFamily="18" charset="0"/>
                <a:ea typeface="+mn-ea"/>
                <a:cs typeface="+mn-cs"/>
              </a:rPr>
              <a:t>- </a:t>
            </a:r>
            <a:r>
              <a:rPr kumimoji="0" lang="en-US" sz="4000" b="0" i="1" u="none" strike="noStrike" kern="1200" cap="none" spc="0" normalizeH="0" baseline="0" noProof="0" dirty="0" err="1">
                <a:ln>
                  <a:noFill/>
                </a:ln>
                <a:solidFill>
                  <a:prstClr val="black"/>
                </a:solidFill>
                <a:effectLst/>
                <a:uLnTx/>
                <a:uFillTx/>
                <a:latin typeface="SVN-Kimberley" panose="02040603050506020204" pitchFamily="18" charset="0"/>
                <a:ea typeface="+mn-ea"/>
                <a:cs typeface="+mn-cs"/>
              </a:rPr>
              <a:t>Xec</a:t>
            </a:r>
            <a:r>
              <a:rPr kumimoji="0" lang="en-US" sz="4000" b="0" i="1" u="none" strike="noStrike" kern="1200" cap="none" spc="0" normalizeH="0" baseline="0" noProof="0" dirty="0">
                <a:ln>
                  <a:noFill/>
                </a:ln>
                <a:solidFill>
                  <a:prstClr val="black"/>
                </a:solidFill>
                <a:effectLst/>
                <a:uLnTx/>
                <a:uFillTx/>
                <a:latin typeface="SVN-Kimberley" panose="02040603050506020204" pitchFamily="18" charset="0"/>
                <a:ea typeface="+mn-ea"/>
                <a:cs typeface="+mn-cs"/>
              </a:rPr>
              <a:t>-van-</a:t>
            </a:r>
            <a:r>
              <a:rPr kumimoji="0" lang="en-US" sz="4000" b="0" i="1" u="none" strike="noStrike" kern="1200" cap="none" spc="0" normalizeH="0" baseline="0" noProof="0" dirty="0" err="1">
                <a:ln>
                  <a:noFill/>
                </a:ln>
                <a:solidFill>
                  <a:prstClr val="black"/>
                </a:solidFill>
                <a:effectLst/>
                <a:uLnTx/>
                <a:uFillTx/>
                <a:latin typeface="SVN-Kimberley" panose="02040603050506020204" pitchFamily="18" charset="0"/>
                <a:ea typeface="+mn-ea"/>
                <a:cs typeface="+mn-cs"/>
              </a:rPr>
              <a:t>tet</a:t>
            </a:r>
            <a:r>
              <a:rPr kumimoji="0" lang="en-US" sz="4000" b="0" i="1" u="none" strike="noStrike" kern="1200" cap="none" spc="0" normalizeH="0" baseline="0" noProof="0" dirty="0">
                <a:ln>
                  <a:noFill/>
                </a:ln>
                <a:solidFill>
                  <a:prstClr val="black"/>
                </a:solidFill>
                <a:effectLst/>
                <a:uLnTx/>
                <a:uFillTx/>
                <a:latin typeface="SVN-Kimberley" panose="02040603050506020204" pitchFamily="18" charset="0"/>
                <a:ea typeface="+mn-ea"/>
                <a:cs typeface="+mn-cs"/>
              </a:rPr>
              <a:t> -   </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927843"/>
            <a:ext cx="12216056" cy="5843347"/>
          </a:xfrm>
          <a:prstGeom prst="rect">
            <a:avLst/>
          </a:prstGeom>
        </p:spPr>
      </p:pic>
      <p:sp>
        <p:nvSpPr>
          <p:cNvPr id="2" name="TextBox 1">
            <a:extLst>
              <a:ext uri="{FF2B5EF4-FFF2-40B4-BE49-F238E27FC236}">
                <a16:creationId xmlns:a16="http://schemas.microsoft.com/office/drawing/2014/main" id="{A6AB9E1F-4A2B-4D5B-9B57-1E23E50574BC}"/>
              </a:ext>
            </a:extLst>
          </p:cNvPr>
          <p:cNvSpPr txBox="1"/>
          <p:nvPr/>
        </p:nvSpPr>
        <p:spPr>
          <a:xfrm>
            <a:off x="1171575" y="685800"/>
            <a:ext cx="4046301" cy="830997"/>
          </a:xfrm>
          <a:prstGeom prst="rect">
            <a:avLst/>
          </a:prstGeom>
          <a:noFill/>
        </p:spPr>
        <p:txBody>
          <a:bodyPr wrap="none" rtlCol="0">
            <a:spAutoFit/>
          </a:bodyPr>
          <a:lstStyle/>
          <a:p>
            <a:r>
              <a:rPr lang="en-US" sz="4800" u="sng" dirty="0"/>
              <a:t>I. </a:t>
            </a:r>
            <a:r>
              <a:rPr lang="en-US" sz="4800" u="sng" dirty="0" err="1"/>
              <a:t>Đọc</a:t>
            </a:r>
            <a:r>
              <a:rPr lang="en-US" sz="4800" u="sng" dirty="0"/>
              <a:t> </a:t>
            </a:r>
            <a:r>
              <a:rPr lang="en-US" sz="4800" u="sng" dirty="0" err="1"/>
              <a:t>chú</a:t>
            </a:r>
            <a:r>
              <a:rPr lang="en-US" sz="4800" u="sng" dirty="0"/>
              <a:t> </a:t>
            </a:r>
            <a:r>
              <a:rPr lang="en-US" sz="4800" u="sng" dirty="0" err="1"/>
              <a:t>thích</a:t>
            </a:r>
            <a:endParaRPr lang="vi-VN" sz="4800" u="sng"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9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flipH="1">
            <a:off x="-1" y="0"/>
            <a:ext cx="5197033" cy="6858000"/>
          </a:xfrm>
          <a:prstGeom prst="rect">
            <a:avLst/>
          </a:prstGeom>
          <a:ln>
            <a:noFill/>
          </a:ln>
          <a:effectLst>
            <a:softEdge rad="112500"/>
          </a:effectLst>
        </p:spPr>
      </p:pic>
      <p:sp>
        <p:nvSpPr>
          <p:cNvPr id="6" name="Text Box 9"/>
          <p:cNvSpPr txBox="1">
            <a:spLocks noChangeArrowheads="1"/>
          </p:cNvSpPr>
          <p:nvPr/>
        </p:nvSpPr>
        <p:spPr bwMode="auto">
          <a:xfrm>
            <a:off x="5197030" y="1045529"/>
            <a:ext cx="6123009"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None/>
              <a:defRPr/>
            </a:pPr>
            <a:r>
              <a:rPr lang="en-US" altLang="en-US" kern="0" dirty="0">
                <a:latin typeface="Times New Roman" panose="02020603050405020304" pitchFamily="18" charset="0"/>
                <a:cs typeface="Times New Roman" panose="02020603050405020304" pitchFamily="18" charset="0"/>
              </a:rPr>
              <a:t>a. </a:t>
            </a:r>
            <a:r>
              <a:rPr lang="en-US" altLang="en-US" kern="0" dirty="0" err="1">
                <a:latin typeface="Times New Roman" panose="02020603050405020304" pitchFamily="18" charset="0"/>
                <a:cs typeface="Times New Roman" panose="02020603050405020304" pitchFamily="18" charset="0"/>
              </a:rPr>
              <a:t>Tác</a:t>
            </a:r>
            <a:r>
              <a:rPr lang="en-US" altLang="en-US" kern="0" dirty="0">
                <a:latin typeface="Times New Roman" panose="02020603050405020304" pitchFamily="18" charset="0"/>
                <a:cs typeface="Times New Roman" panose="02020603050405020304" pitchFamily="18" charset="0"/>
              </a:rPr>
              <a:t> </a:t>
            </a:r>
            <a:r>
              <a:rPr lang="en-US" altLang="en-US" kern="0" dirty="0" err="1">
                <a:latin typeface="Times New Roman" panose="02020603050405020304" pitchFamily="18" charset="0"/>
                <a:cs typeface="Times New Roman" panose="02020603050405020304" pitchFamily="18" charset="0"/>
              </a:rPr>
              <a:t>giả</a:t>
            </a:r>
            <a:r>
              <a:rPr lang="en-US" altLang="en-US" kern="0" dirty="0">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-van-</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tet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(1547-1616)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lỗi</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Tây</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Ban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7" name="Text Box 22"/>
          <p:cNvSpPr txBox="1">
            <a:spLocks noChangeArrowheads="1"/>
          </p:cNvSpPr>
          <p:nvPr/>
        </p:nvSpPr>
        <p:spPr bwMode="auto">
          <a:xfrm>
            <a:off x="5197031" y="2600873"/>
            <a:ext cx="6576350" cy="15696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en-US"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phong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chất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ngợi</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ca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trẻo</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Text Box 22"/>
          <p:cNvSpPr txBox="1">
            <a:spLocks noChangeArrowheads="1"/>
          </p:cNvSpPr>
          <p:nvPr/>
        </p:nvSpPr>
        <p:spPr bwMode="auto">
          <a:xfrm>
            <a:off x="5197031" y="4462921"/>
            <a:ext cx="6576350" cy="5847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en-US"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nổi</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Đôn</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-ki-</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hô</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tê</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5A4088C-A49F-4103-B0FD-78EEDFD36687}"/>
              </a:ext>
            </a:extLst>
          </p:cNvPr>
          <p:cNvSpPr txBox="1"/>
          <p:nvPr/>
        </p:nvSpPr>
        <p:spPr>
          <a:xfrm flipH="1">
            <a:off x="5186362" y="28575"/>
            <a:ext cx="8072438" cy="954107"/>
          </a:xfrm>
          <a:prstGeom prst="rect">
            <a:avLst/>
          </a:prstGeom>
          <a:noFill/>
        </p:spPr>
        <p:txBody>
          <a:bodyPr wrap="square" rtlCol="0">
            <a:spAutoFit/>
          </a:bodyPr>
          <a:lstStyle/>
          <a:p>
            <a:pPr marL="342900" indent="-342900">
              <a:buAutoNum type="arabicPeriod"/>
            </a:pPr>
            <a:r>
              <a:rPr lang="en-US" sz="2800" dirty="0" err="1"/>
              <a:t>Đọc</a:t>
            </a:r>
            <a:endParaRPr lang="en-US" sz="2800" dirty="0"/>
          </a:p>
          <a:p>
            <a:pPr marL="342900" indent="-342900">
              <a:buAutoNum type="arabicPeriod"/>
            </a:pPr>
            <a:r>
              <a:rPr lang="en-US" sz="2800" dirty="0"/>
              <a:t> </a:t>
            </a:r>
            <a:r>
              <a:rPr lang="en-US" sz="2800" dirty="0" err="1"/>
              <a:t>Tác</a:t>
            </a:r>
            <a:r>
              <a:rPr lang="en-US" sz="2800" dirty="0"/>
              <a:t> </a:t>
            </a:r>
            <a:r>
              <a:rPr lang="en-US" sz="2800" dirty="0" err="1"/>
              <a:t>giả</a:t>
            </a:r>
            <a:r>
              <a:rPr lang="en-US" sz="2800" dirty="0"/>
              <a:t> </a:t>
            </a:r>
            <a:r>
              <a:rPr lang="en-US" sz="2800" dirty="0" err="1"/>
              <a:t>tác</a:t>
            </a:r>
            <a:r>
              <a:rPr lang="en-US" sz="2800" dirty="0"/>
              <a:t> </a:t>
            </a:r>
            <a:r>
              <a:rPr lang="en-US" sz="2800" dirty="0" err="1"/>
              <a:t>phẩm</a:t>
            </a:r>
            <a:endParaRPr lang="vi-VN" sz="2800" dirty="0"/>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điều ít người biết về cối xay gió Hà 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6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7631" y="196770"/>
            <a:ext cx="3345084" cy="69448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b. TÁC PHẨM</a:t>
            </a:r>
          </a:p>
        </p:txBody>
      </p:sp>
      <p:pic>
        <p:nvPicPr>
          <p:cNvPr id="3" name="Picture 2"/>
          <p:cNvPicPr>
            <a:picLocks noChangeAspect="1"/>
          </p:cNvPicPr>
          <p:nvPr/>
        </p:nvPicPr>
        <p:blipFill>
          <a:blip r:embed="rId3"/>
          <a:stretch>
            <a:fillRect/>
          </a:stretch>
        </p:blipFill>
        <p:spPr>
          <a:xfrm>
            <a:off x="1053296" y="1205849"/>
            <a:ext cx="945804" cy="1044805"/>
          </a:xfrm>
          <a:prstGeom prst="rect">
            <a:avLst/>
          </a:prstGeom>
        </p:spPr>
      </p:pic>
      <p:sp>
        <p:nvSpPr>
          <p:cNvPr id="5" name="TextBox 4"/>
          <p:cNvSpPr txBox="1"/>
          <p:nvPr/>
        </p:nvSpPr>
        <p:spPr>
          <a:xfrm>
            <a:off x="1894010" y="1088021"/>
            <a:ext cx="3615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1985230" y="1768294"/>
            <a:ext cx="7089322"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Trích</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chương</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VIII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tác</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phẩm</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Đôn</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-ki-</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hô</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tê</a:t>
            </a:r>
            <a:endPar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8" name="Picture 7"/>
          <p:cNvPicPr>
            <a:picLocks noChangeAspect="1"/>
          </p:cNvPicPr>
          <p:nvPr/>
        </p:nvPicPr>
        <p:blipFill>
          <a:blip r:embed="rId3"/>
          <a:stretch>
            <a:fillRect/>
          </a:stretch>
        </p:blipFill>
        <p:spPr>
          <a:xfrm>
            <a:off x="313010" y="2700904"/>
            <a:ext cx="983848" cy="1086831"/>
          </a:xfrm>
          <a:prstGeom prst="rect">
            <a:avLst/>
          </a:prstGeom>
        </p:spPr>
      </p:pic>
      <p:sp>
        <p:nvSpPr>
          <p:cNvPr id="9" name="TextBox 8"/>
          <p:cNvSpPr txBox="1"/>
          <p:nvPr/>
        </p:nvSpPr>
        <p:spPr>
          <a:xfrm>
            <a:off x="1194232" y="2659545"/>
            <a:ext cx="1609736"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1285453" y="3339818"/>
            <a:ext cx="2227956"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Tiểu</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thuyết</a:t>
            </a:r>
            <a:endPar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11" name="Picture 10"/>
          <p:cNvPicPr>
            <a:picLocks noChangeAspect="1"/>
          </p:cNvPicPr>
          <p:nvPr/>
        </p:nvPicPr>
        <p:blipFill>
          <a:blip r:embed="rId3"/>
          <a:stretch>
            <a:fillRect/>
          </a:stretch>
        </p:blipFill>
        <p:spPr>
          <a:xfrm>
            <a:off x="1194232" y="4333983"/>
            <a:ext cx="983848" cy="1086831"/>
          </a:xfrm>
          <a:prstGeom prst="rect">
            <a:avLst/>
          </a:prstGeom>
        </p:spPr>
      </p:pic>
      <p:sp>
        <p:nvSpPr>
          <p:cNvPr id="12" name="TextBox 11"/>
          <p:cNvSpPr txBox="1"/>
          <p:nvPr/>
        </p:nvSpPr>
        <p:spPr>
          <a:xfrm>
            <a:off x="2075454" y="4292624"/>
            <a:ext cx="1518364"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endParaRPr lang="en-US" sz="3200" b="1" dirty="0">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2166675" y="4972897"/>
            <a:ext cx="1518364"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Thứ</a:t>
            </a:r>
            <a:r>
              <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ba</a:t>
            </a:r>
            <a:endParaRPr lang="en-US" alt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p:bldP spid="10"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1211</Words>
  <Application>Microsoft Office PowerPoint</Application>
  <PresentationFormat>Widescreen</PresentationFormat>
  <Paragraphs>148</Paragraphs>
  <Slides>27</Slides>
  <Notes>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等线</vt:lpstr>
      <vt:lpstr>Microsoft YaHei</vt:lpstr>
      <vt:lpstr>SimSun</vt:lpstr>
      <vt:lpstr>.VnTime</vt:lpstr>
      <vt:lpstr>Arial</vt:lpstr>
      <vt:lpstr>Calibri</vt:lpstr>
      <vt:lpstr>Calibri Light</vt:lpstr>
      <vt:lpstr>Courier New</vt:lpstr>
      <vt:lpstr>Lobster Two</vt:lpstr>
      <vt:lpstr>SVN-Kimberley</vt:lpstr>
      <vt:lpstr>Symbol</vt:lpstr>
      <vt:lpstr>Times New Roman</vt:lpstr>
      <vt:lpstr>Wingdings</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44</cp:revision>
  <dcterms:created xsi:type="dcterms:W3CDTF">2021-07-10T11:26:00Z</dcterms:created>
  <dcterms:modified xsi:type="dcterms:W3CDTF">2022-10-09T15:56:20Z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4D73108DB628403C812EF493A4C0C0F3</vt:lpwstr>
  </property>
  <property fmtid="{D5CDD505-2E9C-101B-9397-08002B2CF9AE}" pid="3" name="KSOProductBuildVer">
    <vt:lpwstr>1033-11.2.0.11341</vt:lpwstr>
  </property>
</Properties>
</file>