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489" r:id="rId2"/>
    <p:sldId id="3520" r:id="rId3"/>
    <p:sldId id="3492" r:id="rId4"/>
    <p:sldId id="3522" r:id="rId5"/>
    <p:sldId id="3523" r:id="rId6"/>
    <p:sldId id="279" r:id="rId7"/>
    <p:sldId id="281" r:id="rId8"/>
    <p:sldId id="3495" r:id="rId9"/>
    <p:sldId id="3496" r:id="rId10"/>
    <p:sldId id="3498" r:id="rId11"/>
    <p:sldId id="3499" r:id="rId12"/>
    <p:sldId id="3502" r:id="rId13"/>
    <p:sldId id="3521" r:id="rId14"/>
    <p:sldId id="275" r:id="rId15"/>
    <p:sldId id="3503" r:id="rId16"/>
    <p:sldId id="3504" r:id="rId17"/>
    <p:sldId id="265" r:id="rId18"/>
    <p:sldId id="3507" r:id="rId19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1F24"/>
    <a:srgbClr val="DB0312"/>
    <a:srgbClr val="0C74AB"/>
    <a:srgbClr val="585E8F"/>
    <a:srgbClr val="0A8C8D"/>
    <a:srgbClr val="72381D"/>
    <a:srgbClr val="B31E23"/>
    <a:srgbClr val="08669F"/>
    <a:srgbClr val="DE1515"/>
    <a:srgbClr val="F3EA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741" autoAdjust="0"/>
    <p:restoredTop sz="94660"/>
  </p:normalViewPr>
  <p:slideViewPr>
    <p:cSldViewPr snapToGrid="0">
      <p:cViewPr>
        <p:scale>
          <a:sx n="74" d="100"/>
          <a:sy n="74" d="100"/>
        </p:scale>
        <p:origin x="-90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462203-9D3E-40AF-9021-74521AA71F96}" type="datetimeFigureOut">
              <a:rPr lang="zh-CN" altLang="en-US" smtClean="0"/>
              <a:pPr/>
              <a:t>2022/10/12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5D78A6AD-F5A1-4067-94D3-813992C07B5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54920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字魂59号-创粗黑" panose="00000500000000000000" pitchFamily="2" charset="-122"/>
        <a:ea typeface="字魂59号-创粗黑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617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7698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6310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821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674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6B1E8-FF9C-498E-B979-F8A4269A12AC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050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6829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9230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558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1553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78A6AD-F5A1-4067-94D3-813992C07B5E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4166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E6B1E8-FF9C-498E-B979-F8A4269A12AC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76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797D23F-CF4D-4FC0-897D-9550A60149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0D067241-51E5-434B-B9A4-1CC619AA10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27CF17F-11B5-43BC-93A0-AE7B61CD7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05FC-CF9B-4ECA-A0B9-752F163B5B50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75970F3-6628-45FB-BEBD-155D7ACC4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EB995FB-3283-4388-AAA1-F8064C7BE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216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92A49BF-4686-4053-80D9-9A788E1E3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F23F4542-4774-4403-9F41-8B58D8225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AD87918-DA36-4575-86B6-2A7B3553C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05FC-CF9B-4ECA-A0B9-752F163B5B50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7A5CC5B-FB18-4D4B-87D7-67EC3B1C8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8880E9B-4D52-4633-977F-A517DBF37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387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1FDB57C7-DB21-45F0-A6C3-B7B122F7AB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455749F6-D89F-4BAA-976C-61ECB2A499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D0AC281-C3B3-4887-8B18-23CF0BA9B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05FC-CF9B-4ECA-A0B9-752F163B5B50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9323AA9-8E16-4D3A-BD47-7DE4FF130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B5C34A9-8584-46BD-9E5E-AB6902F23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36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AAB2F5F-5B3D-4F39-9FDD-CA5EB2C8A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571F2F49-4592-450D-AF26-954205EFCB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15A5565-63C5-4097-8338-032F49A84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05FC-CF9B-4ECA-A0B9-752F163B5B50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7642D3B-E031-4BF2-A8DF-9361CBD7F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AB45456-8552-4063-AE0B-F48BF5909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306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7DC12DB-F01C-4E64-8E18-FFED8D972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7D60927E-DB4C-4876-A45B-E99D530C03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9B7F915-4587-4B39-B56B-617549170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05FC-CF9B-4ECA-A0B9-752F163B5B50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5F017CD-D680-4A06-A217-2767CB23A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3FD0B76-36D7-4775-955D-63FC6E937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29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A531344-38C9-4BBD-9764-18268345C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5CC1B85-AD7C-42DB-AA16-F0044828D2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3DE6874A-92AE-46CD-A646-3721A4511D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0DE362D8-9EB2-45ED-98F1-645CA3F9E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05FC-CF9B-4ECA-A0B9-752F163B5B50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C493D09E-E1F7-454C-B4C3-D840DF2A1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60025D5-39A1-4BBE-9348-FBC78BB60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469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9C2F822-EDDB-432A-BC97-B86594AC3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DEA9C4A-5DAC-4256-B1C1-A9457121CF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9DE821AE-5447-4CB5-B748-00B46CE4A7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B378DDC4-3ED0-4187-904F-5F74F771AE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B9107532-4F1A-47BF-8051-770B2C1BD3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E3E972A9-376F-4CFE-BF21-4BF6622F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05FC-CF9B-4ECA-A0B9-752F163B5B50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A68918A8-6FBB-4161-A59B-837827814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89F8547C-B031-401C-9B36-49C756CA1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32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4BBD538-7B7B-4CF7-91D5-70996431E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13680D02-9900-4A09-8CD0-2CF95EDFF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05FC-CF9B-4ECA-A0B9-752F163B5B50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D2611BAA-811A-4F18-98E7-ACAE9D7B2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05025BC0-0621-4A17-8999-6F8CE4AA7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10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D1D9B83C-F7C5-4F35-9E10-9A12CBE62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05FC-CF9B-4ECA-A0B9-752F163B5B50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CCCE2D35-9BD8-4FEA-8266-2608A17E6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11C48F75-AB76-4DDF-B819-A2069E1BD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80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9143DE1-4271-4592-A091-D48FC1EE6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0DB5824-961B-4F74-8E4E-75E094BBE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0C931356-A34D-4903-B46B-93630698A2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38BDAE9B-385F-4F27-A6FA-B0A1DCA7B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05FC-CF9B-4ECA-A0B9-752F163B5B50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70504EE8-CBE9-4625-B096-09B51ADA1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F52B8AA-63F0-42E7-A335-D16E3B9AA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47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D558878-D6EC-4223-8D72-DB1695608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80C6AB8B-32C3-462F-8761-7A9764B138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1201A19E-5EDE-44FA-B386-B2DB262689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3ACF96AF-7AE0-41CC-B9AC-E1A3EB2AB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905FC-CF9B-4ECA-A0B9-752F163B5B50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1E846DD-0207-487C-97AC-8BDA5381F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F9E97AF8-CFB9-4333-8ED0-8B61EB7D0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21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8946090A-BE49-466F-87F5-B31A0A777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B9291C7-40D6-47F5-BD9A-510FA8423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C2A4E78-AE2A-4CE0-AE66-A403F94975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905FC-CF9B-4ECA-A0B9-752F163B5B50}" type="datetimeFigureOut">
              <a:rPr lang="zh-CN" altLang="en-US" smtClean="0"/>
              <a:t>2022/10/12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D777C89-5121-4E0F-8655-7E285C84D3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A932CC7-ACB3-4B30-AE3E-3A14C2544E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9BB696-D001-4F59-B2D9-7DEA25E40F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080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22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7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7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F2169D6-78AC-4456-1341-5FF68369DE69}"/>
              </a:ext>
            </a:extLst>
          </p:cNvPr>
          <p:cNvSpPr/>
          <p:nvPr/>
        </p:nvSpPr>
        <p:spPr>
          <a:xfrm>
            <a:off x="1621057" y="1922044"/>
            <a:ext cx="763516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Unit 3</a:t>
            </a:r>
          </a:p>
          <a:p>
            <a:pPr algn="ctr"/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PEOPLES OF VIETNAM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51612C7-8BE5-E711-0B3B-CCCC463CDEAC}"/>
              </a:ext>
            </a:extLst>
          </p:cNvPr>
          <p:cNvSpPr/>
          <p:nvPr/>
        </p:nvSpPr>
        <p:spPr>
          <a:xfrm>
            <a:off x="2235554" y="3636280"/>
            <a:ext cx="697178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Algerian" panose="04020705040A02060702" pitchFamily="82" charset="0"/>
              </a:rPr>
              <a:t>Lesson 1 Getting started</a:t>
            </a:r>
            <a:endParaRPr lang="en-US" sz="4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36DD0C4-A900-FCFD-2499-1883A32D5648}"/>
              </a:ext>
            </a:extLst>
          </p:cNvPr>
          <p:cNvSpPr/>
          <p:nvPr/>
        </p:nvSpPr>
        <p:spPr>
          <a:xfrm>
            <a:off x="952107" y="4341470"/>
            <a:ext cx="10251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At the </a:t>
            </a: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Museum 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of Ethnology</a:t>
            </a:r>
          </a:p>
        </p:txBody>
      </p:sp>
    </p:spTree>
    <p:extLst>
      <p:ext uri="{BB962C8B-B14F-4D97-AF65-F5344CB8AC3E}">
        <p14:creationId xmlns:p14="http://schemas.microsoft.com/office/powerpoint/2010/main" val="371613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4E657F78-0DE3-4400-B91E-BAB2D94558F9}"/>
              </a:ext>
            </a:extLst>
          </p:cNvPr>
          <p:cNvSpPr/>
          <p:nvPr/>
        </p:nvSpPr>
        <p:spPr>
          <a:xfrm>
            <a:off x="-409628" y="298070"/>
            <a:ext cx="11153383" cy="615740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="" xmlns:a16="http://schemas.microsoft.com/office/drawing/2014/main" id="{EA460D32-CAB6-A010-7990-B7106451BBA4}"/>
              </a:ext>
            </a:extLst>
          </p:cNvPr>
          <p:cNvSpPr txBox="1">
            <a:spLocks noChangeArrowheads="1"/>
          </p:cNvSpPr>
          <p:nvPr/>
        </p:nvSpPr>
        <p:spPr>
          <a:xfrm>
            <a:off x="1300464" y="787638"/>
            <a:ext cx="8991600" cy="5257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Tx/>
              <a:buAutoNum type="arabicPeriod"/>
            </a:pPr>
            <a:r>
              <a:rPr lang="en-US" sz="3100" b="1" u="sng" dirty="0">
                <a:latin typeface="Times New Roman" pitchFamily="18" charset="0"/>
              </a:rPr>
              <a:t>Listen and read</a:t>
            </a:r>
            <a:r>
              <a:rPr lang="en-US" sz="3100" b="1" dirty="0">
                <a:latin typeface="Times New Roman" pitchFamily="18" charset="0"/>
              </a:rPr>
              <a:t>.</a:t>
            </a:r>
          </a:p>
          <a:p>
            <a:pPr marL="609600" indent="-609600">
              <a:buFontTx/>
              <a:buNone/>
            </a:pPr>
            <a:r>
              <a:rPr lang="en-US" sz="3100" b="1" dirty="0">
                <a:latin typeface="Times New Roman" pitchFamily="18" charset="0"/>
              </a:rPr>
              <a:t>      </a:t>
            </a:r>
            <a:r>
              <a:rPr lang="en-US" sz="3100" b="1" dirty="0">
                <a:solidFill>
                  <a:srgbClr val="FF0000"/>
                </a:solidFill>
                <a:latin typeface="Times New Roman" pitchFamily="18" charset="0"/>
              </a:rPr>
              <a:t>c. Can you find the following expressions in the conversation? Try to explain what they mean.</a:t>
            </a:r>
          </a:p>
          <a:p>
            <a:pPr marL="609600" indent="-609600">
              <a:buFontTx/>
              <a:buNone/>
            </a:pPr>
            <a:r>
              <a:rPr lang="en-US" sz="3100" b="1" dirty="0">
                <a:latin typeface="Times New Roman" pitchFamily="18" charset="0"/>
              </a:rPr>
              <a:t> 1. Exactly =&gt;</a:t>
            </a:r>
          </a:p>
          <a:p>
            <a:pPr marL="609600" indent="-609600">
              <a:buFontTx/>
              <a:buNone/>
            </a:pPr>
            <a:r>
              <a:rPr lang="en-US" sz="3100" b="1" dirty="0">
                <a:latin typeface="Times New Roman" pitchFamily="18" charset="0"/>
              </a:rPr>
              <a:t> </a:t>
            </a:r>
          </a:p>
          <a:p>
            <a:pPr marL="609600" indent="-609600">
              <a:buFontTx/>
              <a:buNone/>
            </a:pPr>
            <a:r>
              <a:rPr lang="en-US" sz="3100" b="1" dirty="0">
                <a:latin typeface="Times New Roman" pitchFamily="18" charset="0"/>
              </a:rPr>
              <a:t> 2. How interesting! =&gt;</a:t>
            </a:r>
          </a:p>
          <a:p>
            <a:pPr marL="609600" indent="-609600">
              <a:buFontTx/>
              <a:buNone/>
            </a:pPr>
            <a:r>
              <a:rPr lang="en-US" sz="3100" b="1" dirty="0">
                <a:latin typeface="Times New Roman" pitchFamily="18" charset="0"/>
              </a:rPr>
              <a:t> 3. I see.=&gt;</a:t>
            </a:r>
          </a:p>
          <a:p>
            <a:pPr marL="609600" indent="-609600">
              <a:buFontTx/>
              <a:buNone/>
            </a:pPr>
            <a:r>
              <a:rPr lang="en-US" sz="3100" b="1" dirty="0">
                <a:latin typeface="Times New Roman" pitchFamily="18" charset="0"/>
              </a:rPr>
              <a:t> 4. That’s awesome!=&gt;</a:t>
            </a:r>
          </a:p>
          <a:p>
            <a:pPr marL="609600" indent="-609600">
              <a:buFontTx/>
              <a:buNone/>
            </a:pPr>
            <a:endParaRPr lang="en-US" sz="3100" b="1" dirty="0">
              <a:latin typeface="Times New Roman" pitchFamily="18" charset="0"/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="" xmlns:a16="http://schemas.microsoft.com/office/drawing/2014/main" id="{BE821958-8BF4-C671-AC29-853E2EC12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8972" y="2192817"/>
            <a:ext cx="708478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used as a reply, agreeing with what sb has just said, or emphasising that it is correct.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="" xmlns:a16="http://schemas.microsoft.com/office/drawing/2014/main" id="{7970CC2C-7092-641A-7D87-88DFB750B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155" y="3376774"/>
            <a:ext cx="623925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used to show a strong reaction to sth.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="" xmlns:a16="http://schemas.microsoft.com/office/drawing/2014/main" id="{0258110D-93A1-4DE2-633F-6688B850E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2356" y="3943070"/>
            <a:ext cx="836849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used to show you understand what someone said.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="" xmlns:a16="http://schemas.microsoft.com/office/drawing/2014/main" id="{E00EA286-58FA-8744-F9C2-621BAEB21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7064" y="4527944"/>
            <a:ext cx="629234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rgbClr val="0000FF"/>
                </a:solidFill>
                <a:latin typeface="Times New Roman" pitchFamily="18" charset="0"/>
              </a:rPr>
              <a:t>used to show that you think sth is great.</a:t>
            </a:r>
          </a:p>
        </p:txBody>
      </p:sp>
    </p:spTree>
    <p:extLst>
      <p:ext uri="{BB962C8B-B14F-4D97-AF65-F5344CB8AC3E}">
        <p14:creationId xmlns:p14="http://schemas.microsoft.com/office/powerpoint/2010/main" val="226059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4E657F78-0DE3-4400-B91E-BAB2D94558F9}"/>
              </a:ext>
            </a:extLst>
          </p:cNvPr>
          <p:cNvSpPr/>
          <p:nvPr/>
        </p:nvSpPr>
        <p:spPr>
          <a:xfrm>
            <a:off x="522514" y="240128"/>
            <a:ext cx="11153383" cy="615740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="" xmlns:a16="http://schemas.microsoft.com/office/drawing/2014/main" id="{79761858-DD21-767C-D995-0196524410A5}"/>
              </a:ext>
            </a:extLst>
          </p:cNvPr>
          <p:cNvSpPr txBox="1">
            <a:spLocks noChangeArrowheads="1"/>
          </p:cNvSpPr>
          <p:nvPr/>
        </p:nvSpPr>
        <p:spPr>
          <a:xfrm>
            <a:off x="1417936" y="1170178"/>
            <a:ext cx="8229600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700" b="1" dirty="0">
                <a:latin typeface="Times New Roman" pitchFamily="18" charset="0"/>
              </a:rPr>
              <a:t>How interesting! </a:t>
            </a:r>
          </a:p>
          <a:p>
            <a:r>
              <a:rPr lang="en-US" sz="3700" b="1" dirty="0">
                <a:latin typeface="Times New Roman" pitchFamily="18" charset="0"/>
              </a:rPr>
              <a:t>How amazing!</a:t>
            </a:r>
          </a:p>
          <a:p>
            <a:r>
              <a:rPr lang="en-US" sz="3700" b="1" dirty="0">
                <a:latin typeface="Times New Roman" pitchFamily="18" charset="0"/>
              </a:rPr>
              <a:t>How beautiful!</a:t>
            </a:r>
          </a:p>
          <a:p>
            <a:r>
              <a:rPr lang="en-US" sz="3700" b="1" dirty="0">
                <a:latin typeface="Times New Roman" pitchFamily="18" charset="0"/>
              </a:rPr>
              <a:t>How peaceful!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="" xmlns:a16="http://schemas.microsoft.com/office/drawing/2014/main" id="{7541F8CC-185D-A9B9-D16B-004A6C3F87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4736" y="2338574"/>
            <a:ext cx="3352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333399"/>
                </a:solidFill>
                <a:latin typeface="Times New Roman" pitchFamily="18" charset="0"/>
              </a:rPr>
              <a:t>How + adjective!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="" xmlns:a16="http://schemas.microsoft.com/office/drawing/2014/main" id="{94990C3B-FBDD-2EF2-D807-5629C5355E14}"/>
              </a:ext>
            </a:extLst>
          </p:cNvPr>
          <p:cNvSpPr/>
          <p:nvPr/>
        </p:nvSpPr>
        <p:spPr>
          <a:xfrm>
            <a:off x="5170252" y="1446469"/>
            <a:ext cx="925748" cy="2335999"/>
          </a:xfrm>
          <a:prstGeom prst="rightBrace">
            <a:avLst>
              <a:gd name="adj1" fmla="val 8333"/>
              <a:gd name="adj2" fmla="val 50482"/>
            </a:avLst>
          </a:prstGeom>
          <a:ln w="38100">
            <a:solidFill>
              <a:srgbClr val="A61F24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7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4E657F78-0DE3-4400-B91E-BAB2D94558F9}"/>
              </a:ext>
            </a:extLst>
          </p:cNvPr>
          <p:cNvSpPr/>
          <p:nvPr/>
        </p:nvSpPr>
        <p:spPr>
          <a:xfrm>
            <a:off x="522514" y="350296"/>
            <a:ext cx="11153383" cy="615740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" name="Text Box 4">
            <a:extLst>
              <a:ext uri="{FF2B5EF4-FFF2-40B4-BE49-F238E27FC236}">
                <a16:creationId xmlns="" xmlns:a16="http://schemas.microsoft.com/office/drawing/2014/main" id="{7C276929-7DF5-BBBB-5DA3-161546AEC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191" y="2401929"/>
            <a:ext cx="8534400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300" b="1" dirty="0">
                <a:latin typeface="Times New Roman" pitchFamily="18" charset="0"/>
              </a:rPr>
              <a:t>*People: </a:t>
            </a:r>
          </a:p>
          <a:p>
            <a:r>
              <a:rPr lang="en-US" sz="3300" b="1" dirty="0">
                <a:solidFill>
                  <a:srgbClr val="0000CC"/>
                </a:solidFill>
                <a:latin typeface="Times New Roman" pitchFamily="18" charset="0"/>
              </a:rPr>
              <a:t>is used as the plural of ‘person’ to refer to men, women, and children.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75387233-7E67-4EA8-87AE-0FA0B115D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683" y="432611"/>
            <a:ext cx="7834085" cy="194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63F1B2E-A0FC-ABFF-4B26-4F92D075F6D2}"/>
              </a:ext>
            </a:extLst>
          </p:cNvPr>
          <p:cNvSpPr txBox="1"/>
          <p:nvPr/>
        </p:nvSpPr>
        <p:spPr>
          <a:xfrm>
            <a:off x="3084628" y="4546927"/>
            <a:ext cx="80772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latin typeface="Times New Roman" pitchFamily="18" charset="0"/>
              </a:rPr>
              <a:t>*Peoples: </a:t>
            </a:r>
          </a:p>
          <a:p>
            <a:r>
              <a:rPr lang="en-US" sz="3300" b="1" dirty="0">
                <a:solidFill>
                  <a:srgbClr val="0000CC"/>
                </a:solidFill>
                <a:latin typeface="Times New Roman" pitchFamily="18" charset="0"/>
              </a:rPr>
              <a:t>ethnic groups of people who belong to a particular country, race, or area.</a:t>
            </a:r>
          </a:p>
        </p:txBody>
      </p:sp>
    </p:spTree>
    <p:extLst>
      <p:ext uri="{BB962C8B-B14F-4D97-AF65-F5344CB8AC3E}">
        <p14:creationId xmlns:p14="http://schemas.microsoft.com/office/powerpoint/2010/main" val="1134331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E7F7740-B8EE-FD49-1924-1B34E5739B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2" t="19920" r="5753" b="11646"/>
          <a:stretch/>
        </p:blipFill>
        <p:spPr>
          <a:xfrm>
            <a:off x="-22034" y="826265"/>
            <a:ext cx="12214296" cy="59380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2918DEF-E3B3-E89C-29E3-267CA99A119A}"/>
              </a:ext>
            </a:extLst>
          </p:cNvPr>
          <p:cNvSpPr/>
          <p:nvPr/>
        </p:nvSpPr>
        <p:spPr>
          <a:xfrm>
            <a:off x="76199" y="0"/>
            <a:ext cx="12039601" cy="1384995"/>
          </a:xfrm>
          <a:prstGeom prst="rect">
            <a:avLst/>
          </a:prstGeom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costume          stilt house           terraced fields	open-air market       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folk dance             musical instrument	festival                    five-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coloured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sticky rice 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709DA64-527B-A859-22F8-FB33A891E8A3}"/>
              </a:ext>
            </a:extLst>
          </p:cNvPr>
          <p:cNvSpPr/>
          <p:nvPr/>
        </p:nvSpPr>
        <p:spPr>
          <a:xfrm>
            <a:off x="466269" y="2872109"/>
            <a:ext cx="2629470" cy="98488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9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Five-</a:t>
            </a:r>
            <a:r>
              <a:rPr lang="en-US" sz="2900" b="1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coloured</a:t>
            </a:r>
            <a:r>
              <a:rPr lang="en-US" sz="29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sticky rice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0FD59DD-4161-E43E-ED2C-C659C7C290EF}"/>
              </a:ext>
            </a:extLst>
          </p:cNvPr>
          <p:cNvSpPr/>
          <p:nvPr/>
        </p:nvSpPr>
        <p:spPr>
          <a:xfrm>
            <a:off x="3493341" y="3051318"/>
            <a:ext cx="2767106" cy="53860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29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terraced fields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D3415A3-DD6C-3A18-B61F-7426D36D1744}"/>
              </a:ext>
            </a:extLst>
          </p:cNvPr>
          <p:cNvSpPr/>
          <p:nvPr/>
        </p:nvSpPr>
        <p:spPr>
          <a:xfrm>
            <a:off x="6658049" y="3051317"/>
            <a:ext cx="2210529" cy="53860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29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festival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F1A82E1-058A-FCA8-CD45-AE379319395F}"/>
              </a:ext>
            </a:extLst>
          </p:cNvPr>
          <p:cNvSpPr/>
          <p:nvPr/>
        </p:nvSpPr>
        <p:spPr>
          <a:xfrm>
            <a:off x="9822757" y="3051316"/>
            <a:ext cx="2210529" cy="53860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29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folk dance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437ACD8-2B40-B0D0-D704-D8BC71E0CC84}"/>
              </a:ext>
            </a:extLst>
          </p:cNvPr>
          <p:cNvSpPr/>
          <p:nvPr/>
        </p:nvSpPr>
        <p:spPr>
          <a:xfrm>
            <a:off x="466269" y="5779472"/>
            <a:ext cx="2629471" cy="98488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29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Open-air market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C59AE47-6B63-5480-0ADA-85C1CCFD795C}"/>
              </a:ext>
            </a:extLst>
          </p:cNvPr>
          <p:cNvSpPr/>
          <p:nvPr/>
        </p:nvSpPr>
        <p:spPr>
          <a:xfrm>
            <a:off x="3612611" y="5873115"/>
            <a:ext cx="2629471" cy="98488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29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musical instruments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FFD21D9-B968-513B-0C2F-50F7A2AC0CCE}"/>
              </a:ext>
            </a:extLst>
          </p:cNvPr>
          <p:cNvSpPr/>
          <p:nvPr/>
        </p:nvSpPr>
        <p:spPr>
          <a:xfrm>
            <a:off x="6587700" y="6096252"/>
            <a:ext cx="2629471" cy="53860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29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costume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3EC58C8-7F10-4393-7F21-EB88A3627271}"/>
              </a:ext>
            </a:extLst>
          </p:cNvPr>
          <p:cNvSpPr/>
          <p:nvPr/>
        </p:nvSpPr>
        <p:spPr>
          <a:xfrm>
            <a:off x="9789638" y="6035050"/>
            <a:ext cx="2402362" cy="53860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29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stilt house</a:t>
            </a:r>
          </a:p>
        </p:txBody>
      </p:sp>
    </p:spTree>
    <p:extLst>
      <p:ext uri="{BB962C8B-B14F-4D97-AF65-F5344CB8AC3E}">
        <p14:creationId xmlns:p14="http://schemas.microsoft.com/office/powerpoint/2010/main" val="177441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524000" y="-45297"/>
            <a:ext cx="9144000" cy="4571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1422" y="-78561"/>
            <a:ext cx="118169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3.Complete the following sentences with the words/phrases in the box.</a:t>
            </a:r>
            <a:endParaRPr lang="vi-VN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5677" y="401336"/>
            <a:ext cx="11369408" cy="1107996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sz="3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heritage site     	stilt houses               terraced fields </a:t>
            </a:r>
          </a:p>
          <a:p>
            <a:r>
              <a:rPr lang="en-US" sz="33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member                     ethnic</a:t>
            </a:r>
            <a:r>
              <a:rPr lang="en-US" sz="33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		festivals</a:t>
            </a:r>
            <a:endParaRPr lang="vi-VN" sz="33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626" y="1363045"/>
            <a:ext cx="1207632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 In our country, it is against the law to discriminate against any __________ or religious group.</a:t>
            </a:r>
          </a:p>
          <a:p>
            <a:r>
              <a:rPr lang="en-US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 My Son in </a:t>
            </a:r>
            <a:r>
              <a:rPr lang="en-US" sz="3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Nam Province has been </a:t>
            </a:r>
            <a:r>
              <a:rPr lang="en-US" sz="3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recognised</a:t>
            </a:r>
            <a:r>
              <a:rPr lang="en-US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by UNESCO as a world ____________.</a:t>
            </a:r>
          </a:p>
          <a:p>
            <a:r>
              <a:rPr lang="en-US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 ____________ have been popular among many of Viet Nam’s ethnic groups for a long time.</a:t>
            </a:r>
          </a:p>
          <a:p>
            <a:r>
              <a:rPr lang="en-US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4.  Lunar January is the time for important __________ in the whole country, especially in the north.</a:t>
            </a:r>
          </a:p>
          <a:p>
            <a:r>
              <a:rPr lang="en-US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5.  The exhibition building of the Museum of Ethnology was designed by the architect Ha </a:t>
            </a:r>
            <a:r>
              <a:rPr lang="en-US" sz="3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Duc</a:t>
            </a:r>
            <a:r>
              <a:rPr lang="en-US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Linh, a __________ of the </a:t>
            </a:r>
            <a:r>
              <a:rPr lang="en-US" sz="3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ethnic group.</a:t>
            </a:r>
          </a:p>
          <a:p>
            <a:r>
              <a:rPr lang="en-US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6.  The _______________ of Sa Pa have entered in the Top 11 most beautiful terraces in the world, according to </a:t>
            </a:r>
            <a:r>
              <a:rPr lang="en-US" sz="3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Touropia</a:t>
            </a:r>
            <a:r>
              <a:rPr lang="en-US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6788" y="1862423"/>
            <a:ext cx="22855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ethnic</a:t>
            </a:r>
            <a:endParaRPr lang="vi-VN" sz="3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28654" y="2750031"/>
            <a:ext cx="26830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heritage site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10588" y="3234023"/>
            <a:ext cx="248430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Stilt houses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381235" y="4179200"/>
            <a:ext cx="208681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festivals</a:t>
            </a:r>
            <a:endParaRPr lang="vi-VN" sz="3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04232" y="5465637"/>
            <a:ext cx="220065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member</a:t>
            </a:r>
            <a:endParaRPr lang="vi-VN" sz="3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28653" y="5976018"/>
            <a:ext cx="298116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terraced fields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679600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4E657F78-0DE3-4400-B91E-BAB2D94558F9}"/>
              </a:ext>
            </a:extLst>
          </p:cNvPr>
          <p:cNvSpPr/>
          <p:nvPr/>
        </p:nvSpPr>
        <p:spPr>
          <a:xfrm>
            <a:off x="113123" y="348792"/>
            <a:ext cx="11557262" cy="612742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="" xmlns:a16="http://schemas.microsoft.com/office/drawing/2014/main" id="{087E90D6-DD4A-4EF3-8A3B-49E4642F4B26}"/>
              </a:ext>
            </a:extLst>
          </p:cNvPr>
          <p:cNvSpPr/>
          <p:nvPr/>
        </p:nvSpPr>
        <p:spPr>
          <a:xfrm>
            <a:off x="3053235" y="-3390900"/>
            <a:ext cx="1061565" cy="2148993"/>
          </a:xfrm>
          <a:prstGeom prst="rect">
            <a:avLst/>
          </a:prstGeom>
          <a:solidFill>
            <a:srgbClr val="585E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="" xmlns:a16="http://schemas.microsoft.com/office/drawing/2014/main" id="{686A2576-B147-4418-9E07-9806D16910C0}"/>
              </a:ext>
            </a:extLst>
          </p:cNvPr>
          <p:cNvSpPr/>
          <p:nvPr/>
        </p:nvSpPr>
        <p:spPr>
          <a:xfrm>
            <a:off x="4530580" y="-3313458"/>
            <a:ext cx="1061565" cy="2148993"/>
          </a:xfrm>
          <a:prstGeom prst="rect">
            <a:avLst/>
          </a:prstGeom>
          <a:solidFill>
            <a:srgbClr val="DB031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="" xmlns:a16="http://schemas.microsoft.com/office/drawing/2014/main" id="{2565E348-77F6-4C04-A76F-AAF0D9262527}"/>
              </a:ext>
            </a:extLst>
          </p:cNvPr>
          <p:cNvSpPr/>
          <p:nvPr/>
        </p:nvSpPr>
        <p:spPr>
          <a:xfrm>
            <a:off x="7500579" y="-3177825"/>
            <a:ext cx="1061565" cy="2148993"/>
          </a:xfrm>
          <a:prstGeom prst="rect">
            <a:avLst/>
          </a:prstGeom>
          <a:solidFill>
            <a:srgbClr val="0C74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="" xmlns:a16="http://schemas.microsoft.com/office/drawing/2014/main" id="{F2E6D1D5-180C-46A1-86DE-4DA41A0BF53D}"/>
              </a:ext>
            </a:extLst>
          </p:cNvPr>
          <p:cNvSpPr/>
          <p:nvPr/>
        </p:nvSpPr>
        <p:spPr>
          <a:xfrm>
            <a:off x="5874435" y="-3201424"/>
            <a:ext cx="1061565" cy="2148993"/>
          </a:xfrm>
          <a:prstGeom prst="rect">
            <a:avLst/>
          </a:prstGeom>
          <a:solidFill>
            <a:srgbClr val="0A8C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="" xmlns:a16="http://schemas.microsoft.com/office/drawing/2014/main" id="{5EAB5D58-9FE4-30D6-1157-159F2C40082A}"/>
              </a:ext>
            </a:extLst>
          </p:cNvPr>
          <p:cNvSpPr txBox="1">
            <a:spLocks noChangeArrowheads="1"/>
          </p:cNvSpPr>
          <p:nvPr/>
        </p:nvSpPr>
        <p:spPr>
          <a:xfrm>
            <a:off x="405353" y="609599"/>
            <a:ext cx="11038787" cy="5638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Tx/>
              <a:buNone/>
            </a:pPr>
            <a:r>
              <a:rPr lang="en-US" sz="3200" b="1" u="sng" dirty="0">
                <a:latin typeface="Times New Roman" pitchFamily="18" charset="0"/>
              </a:rPr>
              <a:t>4. </a:t>
            </a:r>
            <a:r>
              <a:rPr lang="en-US" sz="3200" b="1" u="sng" dirty="0">
                <a:solidFill>
                  <a:srgbClr val="FF0000"/>
                </a:solidFill>
                <a:latin typeface="Times New Roman" pitchFamily="18" charset="0"/>
              </a:rPr>
              <a:t>GAME:</a:t>
            </a:r>
            <a:r>
              <a:rPr lang="en-US" sz="3200" b="1" u="sng" dirty="0">
                <a:latin typeface="Times New Roman" pitchFamily="18" charset="0"/>
              </a:rPr>
              <a:t> </a:t>
            </a:r>
            <a:r>
              <a:rPr lang="en-US" sz="3200" b="1" u="sng" dirty="0">
                <a:solidFill>
                  <a:srgbClr val="009900"/>
                </a:solidFill>
                <a:latin typeface="Times New Roman" pitchFamily="18" charset="0"/>
              </a:rPr>
              <a:t>QUICK QUIZ</a:t>
            </a:r>
            <a:endParaRPr lang="en-US" sz="3200" b="1" dirty="0">
              <a:solidFill>
                <a:srgbClr val="009900"/>
              </a:solidFill>
              <a:latin typeface="Times New Roman" pitchFamily="18" charset="0"/>
            </a:endParaRPr>
          </a:p>
          <a:p>
            <a:pPr marL="609600" indent="-609600">
              <a:buFontTx/>
              <a:buNone/>
            </a:pPr>
            <a:r>
              <a:rPr lang="en-US" sz="3200" b="1" dirty="0">
                <a:solidFill>
                  <a:srgbClr val="0000CC"/>
                </a:solidFill>
                <a:latin typeface="Times New Roman" pitchFamily="18" charset="0"/>
              </a:rPr>
              <a:t>Work in pairs. Ask and answer , using the cues:</a:t>
            </a:r>
          </a:p>
          <a:p>
            <a:pPr marL="609600" indent="-609600">
              <a:buFontTx/>
              <a:buNone/>
            </a:pPr>
            <a:r>
              <a:rPr lang="en-US" sz="3200" b="1" dirty="0">
                <a:latin typeface="Times New Roman" pitchFamily="18" charset="0"/>
              </a:rPr>
              <a:t>1. Which / smallest population ? – The </a:t>
            </a:r>
            <a:r>
              <a:rPr lang="en-US" sz="3200" b="1" dirty="0" err="1">
                <a:latin typeface="Times New Roman" pitchFamily="18" charset="0"/>
              </a:rPr>
              <a:t>Odu</a:t>
            </a:r>
            <a:r>
              <a:rPr lang="en-US" sz="3200" b="1" dirty="0">
                <a:latin typeface="Times New Roman" pitchFamily="18" charset="0"/>
              </a:rPr>
              <a:t> group</a:t>
            </a:r>
          </a:p>
          <a:p>
            <a:pPr marL="609600" indent="-609600">
              <a:buFontTx/>
              <a:buNone/>
            </a:pPr>
            <a:r>
              <a:rPr lang="en-US" sz="3200" b="1" dirty="0">
                <a:latin typeface="Times New Roman" pitchFamily="18" charset="0"/>
              </a:rPr>
              <a:t>2. The Hmong / own language ?  - Yes</a:t>
            </a:r>
          </a:p>
          <a:p>
            <a:pPr marL="609600" indent="-609600">
              <a:buFontTx/>
              <a:buNone/>
            </a:pPr>
            <a:r>
              <a:rPr lang="en-US" sz="3200" b="1" dirty="0">
                <a:latin typeface="Times New Roman" pitchFamily="18" charset="0"/>
              </a:rPr>
              <a:t>3. Where / the Coho / live ? – Lam Dong Province</a:t>
            </a:r>
          </a:p>
          <a:p>
            <a:pPr marL="609600" indent="-609600">
              <a:buFontTx/>
              <a:buNone/>
            </a:pPr>
            <a:r>
              <a:rPr lang="en-US" sz="3200" b="1" dirty="0">
                <a:latin typeface="Times New Roman" pitchFamily="18" charset="0"/>
              </a:rPr>
              <a:t>4. What </a:t>
            </a:r>
            <a:r>
              <a:rPr lang="en-US" sz="3200" b="1" dirty="0" err="1">
                <a:latin typeface="Times New Roman" pitchFamily="18" charset="0"/>
              </a:rPr>
              <a:t>colour</a:t>
            </a:r>
            <a:r>
              <a:rPr lang="en-US" sz="3200" b="1" dirty="0">
                <a:latin typeface="Times New Roman" pitchFamily="18" charset="0"/>
              </a:rPr>
              <a:t> / the </a:t>
            </a:r>
            <a:r>
              <a:rPr lang="en-US" sz="3200" b="1" dirty="0" err="1">
                <a:latin typeface="Times New Roman" pitchFamily="18" charset="0"/>
              </a:rPr>
              <a:t>Nung’s</a:t>
            </a:r>
            <a:r>
              <a:rPr lang="en-US" sz="3200" b="1" dirty="0">
                <a:latin typeface="Times New Roman" pitchFamily="18" charset="0"/>
              </a:rPr>
              <a:t> clothing ? – Dark indigo</a:t>
            </a:r>
          </a:p>
          <a:p>
            <a:pPr marL="609600" indent="-609600">
              <a:buFontTx/>
              <a:buNone/>
            </a:pPr>
            <a:r>
              <a:rPr lang="en-US" sz="3200" b="1" dirty="0">
                <a:latin typeface="Times New Roman" pitchFamily="18" charset="0"/>
              </a:rPr>
              <a:t>5. Which / larger population / the </a:t>
            </a:r>
            <a:r>
              <a:rPr lang="en-US" sz="3200" b="1" dirty="0" err="1">
                <a:latin typeface="Times New Roman" pitchFamily="18" charset="0"/>
              </a:rPr>
              <a:t>Tay</a:t>
            </a:r>
            <a:r>
              <a:rPr lang="en-US" sz="3200" b="1" dirty="0">
                <a:latin typeface="Times New Roman" pitchFamily="18" charset="0"/>
              </a:rPr>
              <a:t> or the Thai ?</a:t>
            </a:r>
          </a:p>
          <a:p>
            <a:pPr marL="609600" indent="-609600">
              <a:buFontTx/>
              <a:buNone/>
            </a:pPr>
            <a:r>
              <a:rPr lang="en-US" sz="3200" b="1" dirty="0">
                <a:latin typeface="Times New Roman" pitchFamily="18" charset="0"/>
              </a:rPr>
              <a:t>    - The </a:t>
            </a:r>
            <a:r>
              <a:rPr lang="en-US" sz="3200" b="1" dirty="0" err="1">
                <a:latin typeface="Times New Roman" pitchFamily="18" charset="0"/>
              </a:rPr>
              <a:t>Tay</a:t>
            </a:r>
            <a:endParaRPr lang="en-US" sz="3200" b="1" dirty="0">
              <a:latin typeface="Times New Roman" pitchFamily="18" charset="0"/>
            </a:endParaRPr>
          </a:p>
          <a:p>
            <a:pPr marL="609600" indent="-609600">
              <a:buFontTx/>
              <a:buNone/>
            </a:pPr>
            <a:r>
              <a:rPr lang="en-US" sz="3200" b="1" dirty="0">
                <a:latin typeface="Times New Roman" pitchFamily="18" charset="0"/>
              </a:rPr>
              <a:t>6. Whose arts / displayed / a museum / Da Nang ? </a:t>
            </a:r>
          </a:p>
          <a:p>
            <a:pPr marL="609600" indent="-609600">
              <a:buFontTx/>
              <a:buNone/>
            </a:pPr>
            <a:r>
              <a:rPr lang="en-US" sz="3200" b="1" dirty="0">
                <a:latin typeface="Times New Roman" pitchFamily="18" charset="0"/>
              </a:rPr>
              <a:t>   - The Cham’s</a:t>
            </a:r>
          </a:p>
        </p:txBody>
      </p:sp>
    </p:spTree>
    <p:extLst>
      <p:ext uri="{BB962C8B-B14F-4D97-AF65-F5344CB8AC3E}">
        <p14:creationId xmlns:p14="http://schemas.microsoft.com/office/powerpoint/2010/main" val="55776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BDBFC5F5-4FC4-493B-98C4-0D59247B4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6" y="4262186"/>
            <a:ext cx="6711546" cy="2335999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4E657F78-0DE3-4400-B91E-BAB2D94558F9}"/>
              </a:ext>
            </a:extLst>
          </p:cNvPr>
          <p:cNvSpPr/>
          <p:nvPr/>
        </p:nvSpPr>
        <p:spPr>
          <a:xfrm>
            <a:off x="677960" y="440777"/>
            <a:ext cx="11153383" cy="615740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FE7BE2D-4668-5896-A04D-35C7AEBAD160}"/>
              </a:ext>
            </a:extLst>
          </p:cNvPr>
          <p:cNvSpPr/>
          <p:nvPr/>
        </p:nvSpPr>
        <p:spPr>
          <a:xfrm>
            <a:off x="750971" y="465605"/>
            <a:ext cx="4340728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500" b="1" dirty="0">
                <a:solidFill>
                  <a:srgbClr val="FF0000"/>
                </a:solidFill>
                <a:latin typeface="Arial"/>
              </a:rPr>
              <a:t>4. GAME: QUICK QUIZ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4F06925-3F86-921A-78BA-A38E04513761}"/>
              </a:ext>
            </a:extLst>
          </p:cNvPr>
          <p:cNvSpPr/>
          <p:nvPr/>
        </p:nvSpPr>
        <p:spPr>
          <a:xfrm>
            <a:off x="4262936" y="449345"/>
            <a:ext cx="772924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in pairs. Ask and answer, using these cues.</a:t>
            </a:r>
            <a:endParaRPr lang="vi-VN" sz="2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0767A88-1B7E-833F-5BDB-AE71804F5D4A}"/>
              </a:ext>
            </a:extLst>
          </p:cNvPr>
          <p:cNvSpPr txBox="1"/>
          <p:nvPr/>
        </p:nvSpPr>
        <p:spPr>
          <a:xfrm>
            <a:off x="716944" y="733811"/>
            <a:ext cx="11075417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Which/ smallest population?</a:t>
            </a:r>
          </a:p>
          <a:p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______________________________________________   - The Odu group.</a:t>
            </a:r>
          </a:p>
          <a:p>
            <a:pPr marL="342900" indent="-342900">
              <a:buFontTx/>
              <a:buAutoNum type="arabicPeriod" startAt="2"/>
            </a:pP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 Hmong/ own language?</a:t>
            </a:r>
          </a:p>
          <a:p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______________________________________________    - Yes.</a:t>
            </a:r>
          </a:p>
          <a:p>
            <a:pPr marL="342900" indent="-342900">
              <a:buFontTx/>
              <a:buAutoNum type="arabicPeriod" startAt="3"/>
            </a:pP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Where/ the Coho/ live?</a:t>
            </a:r>
          </a:p>
          <a:p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______________________________________________   - Lam Dong Province.</a:t>
            </a:r>
          </a:p>
          <a:p>
            <a:pPr marL="342900" indent="-342900">
              <a:buFontTx/>
              <a:buAutoNum type="arabicPeriod" startAt="4"/>
            </a:pP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What </a:t>
            </a:r>
            <a:r>
              <a:rPr lang="en-US" sz="2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colour</a:t>
            </a: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 the </a:t>
            </a:r>
            <a:r>
              <a:rPr lang="en-US" sz="2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Nung’s</a:t>
            </a: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clothing?</a:t>
            </a:r>
          </a:p>
          <a:p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______________________________________________    - Dark indigo.</a:t>
            </a:r>
          </a:p>
          <a:p>
            <a:pPr marL="342900" indent="-342900">
              <a:buFontTx/>
              <a:buAutoNum type="arabicPeriod" startAt="5"/>
            </a:pP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Which/ larger population/ the </a:t>
            </a:r>
            <a:r>
              <a:rPr lang="en-US" sz="2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or the Thai?</a:t>
            </a:r>
          </a:p>
          <a:p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__________________________________________________   </a:t>
            </a:r>
            <a:r>
              <a:rPr lang="en-US" sz="25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- </a:t>
            </a: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 Tay.</a:t>
            </a:r>
          </a:p>
          <a:p>
            <a:pPr marL="342900" indent="-342900">
              <a:buFontTx/>
              <a:buAutoNum type="arabicPeriod" startAt="6"/>
            </a:pP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Whose arts/ displayed/ a museum/ </a:t>
            </a:r>
            <a:r>
              <a:rPr lang="en-US" sz="25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Nang?</a:t>
            </a:r>
          </a:p>
          <a:p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______________________________________________</a:t>
            </a:r>
          </a:p>
          <a:p>
            <a:r>
              <a:rPr lang="en-US" sz="25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- The Cham’s.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CF38160-395D-01C7-FFDA-108B6E4A0395}"/>
              </a:ext>
            </a:extLst>
          </p:cNvPr>
          <p:cNvSpPr txBox="1"/>
          <p:nvPr/>
        </p:nvSpPr>
        <p:spPr>
          <a:xfrm>
            <a:off x="1093386" y="1059829"/>
            <a:ext cx="88613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Which ethnic group has the smallest population?</a:t>
            </a:r>
            <a:endParaRPr lang="vi-VN" sz="3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7F8252D-E06A-4F2D-B074-4CAEA649437B}"/>
              </a:ext>
            </a:extLst>
          </p:cNvPr>
          <p:cNvSpPr txBox="1"/>
          <p:nvPr/>
        </p:nvSpPr>
        <p:spPr>
          <a:xfrm>
            <a:off x="1128491" y="1827434"/>
            <a:ext cx="78053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 the Hmong have their own language?</a:t>
            </a:r>
            <a:endParaRPr lang="vi-VN" sz="3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6FCBCE5A-0547-F6B1-3834-20DBBEF9F02A}"/>
              </a:ext>
            </a:extLst>
          </p:cNvPr>
          <p:cNvSpPr/>
          <p:nvPr/>
        </p:nvSpPr>
        <p:spPr>
          <a:xfrm>
            <a:off x="1059257" y="2640898"/>
            <a:ext cx="544523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Where do the Coho live</a:t>
            </a:r>
            <a:r>
              <a:rPr lang="en-US" sz="3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30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FDE2AC24-A1E8-9302-8798-B6AD5DDFF7EB}"/>
              </a:ext>
            </a:extLst>
          </p:cNvPr>
          <p:cNvSpPr/>
          <p:nvPr/>
        </p:nvSpPr>
        <p:spPr>
          <a:xfrm>
            <a:off x="1008402" y="3625999"/>
            <a:ext cx="708922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What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colour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is the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Nung’s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clothing?</a:t>
            </a:r>
            <a:endParaRPr lang="vi-VN" sz="3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9E308145-A639-95AE-1291-95EBF207D381}"/>
              </a:ext>
            </a:extLst>
          </p:cNvPr>
          <p:cNvSpPr/>
          <p:nvPr/>
        </p:nvSpPr>
        <p:spPr>
          <a:xfrm>
            <a:off x="835467" y="4518803"/>
            <a:ext cx="1022680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Which group has a larger population, the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or the 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Thai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FAD25248-37B4-6F16-C0EA-19A5FD3255EF}"/>
              </a:ext>
            </a:extLst>
          </p:cNvPr>
          <p:cNvSpPr/>
          <p:nvPr/>
        </p:nvSpPr>
        <p:spPr>
          <a:xfrm>
            <a:off x="1008402" y="5279631"/>
            <a:ext cx="855042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Whose arts are displayed at a museum in </a:t>
            </a:r>
            <a:r>
              <a:rPr lang="en-US" sz="3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3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Nang?</a:t>
            </a:r>
            <a:endParaRPr lang="vi-VN" sz="3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08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44" grpId="0"/>
      <p:bldP spid="46" grpId="0"/>
      <p:bldP spid="47" grpId="0"/>
      <p:bldP spid="4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152400"/>
            <a:ext cx="8458200" cy="838200"/>
          </a:xfrm>
          <a:ln>
            <a:solidFill>
              <a:srgbClr val="0099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UNIT 3 – PEOPLES OF VIET NAM</a:t>
            </a:r>
            <a:b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GETTING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STARTED:At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the museum of Ethnology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1066800"/>
            <a:ext cx="8610600" cy="5486400"/>
          </a:xfrm>
        </p:spPr>
        <p:txBody>
          <a:bodyPr/>
          <a:lstStyle/>
          <a:p>
            <a:pPr>
              <a:buFontTx/>
              <a:buNone/>
            </a:pPr>
            <a:r>
              <a:rPr lang="en-US" b="1" u="sng">
                <a:latin typeface="Times New Roman" pitchFamily="18" charset="0"/>
              </a:rPr>
              <a:t>Note:</a:t>
            </a:r>
            <a:r>
              <a:rPr lang="en-US" b="1">
                <a:latin typeface="Times New Roman" pitchFamily="18" charset="0"/>
              </a:rPr>
              <a:t> a, Vocabulary about Ethnology</a:t>
            </a:r>
          </a:p>
          <a:p>
            <a:pPr>
              <a:buFontTx/>
              <a:buNone/>
            </a:pPr>
            <a:endParaRPr lang="en-US" b="1">
              <a:latin typeface="Times New Roman" pitchFamily="18" charset="0"/>
            </a:endParaRPr>
          </a:p>
          <a:p>
            <a:pPr>
              <a:buFontTx/>
              <a:buNone/>
            </a:pPr>
            <a:endParaRPr lang="en-US" b="1">
              <a:latin typeface="Times New Roman" pitchFamily="18" charset="0"/>
            </a:endParaRPr>
          </a:p>
          <a:p>
            <a:pPr>
              <a:buFontTx/>
              <a:buNone/>
            </a:pPr>
            <a:endParaRPr lang="en-US" b="1">
              <a:latin typeface="Times New Roman" pitchFamily="18" charset="0"/>
            </a:endParaRPr>
          </a:p>
          <a:p>
            <a:pPr>
              <a:buFontTx/>
              <a:buNone/>
            </a:pPr>
            <a:endParaRPr lang="en-US" b="1">
              <a:latin typeface="Times New Roman" pitchFamily="18" charset="0"/>
            </a:endParaRPr>
          </a:p>
          <a:p>
            <a:pPr>
              <a:buFontTx/>
              <a:buNone/>
            </a:pPr>
            <a:endParaRPr lang="en-US" b="1">
              <a:latin typeface="Times New Roman" pitchFamily="18" charset="0"/>
            </a:endParaRPr>
          </a:p>
          <a:p>
            <a:pPr>
              <a:buFontTx/>
              <a:buNone/>
            </a:pPr>
            <a:endParaRPr lang="en-US" b="1">
              <a:latin typeface="Times New Roman" pitchFamily="18" charset="0"/>
            </a:endParaRPr>
          </a:p>
          <a:p>
            <a:pPr>
              <a:buFontTx/>
              <a:buNone/>
            </a:pPr>
            <a:endParaRPr lang="en-US" b="1">
              <a:latin typeface="Times New Roman" pitchFamily="18" charset="0"/>
            </a:endParaRPr>
          </a:p>
          <a:p>
            <a:pPr>
              <a:buFontTx/>
              <a:buNone/>
            </a:pPr>
            <a:endParaRPr lang="en-US" b="1">
              <a:latin typeface="Times New Roman" pitchFamily="18" charset="0"/>
            </a:endParaRPr>
          </a:p>
          <a:p>
            <a:pPr>
              <a:buFontTx/>
              <a:buNone/>
            </a:pPr>
            <a:r>
              <a:rPr lang="en-US" b="1">
                <a:latin typeface="Times New Roman" pitchFamily="18" charset="0"/>
              </a:rPr>
              <a:t>b, ‘How + Adj/Adv’ to show a strong reaction to sth. </a:t>
            </a:r>
            <a:endParaRPr lang="en-US" b="1" u="sng">
              <a:latin typeface="Times New Roman" pitchFamily="18" charset="0"/>
            </a:endParaRPr>
          </a:p>
        </p:txBody>
      </p:sp>
      <p:sp>
        <p:nvSpPr>
          <p:cNvPr id="14340" name="Oval 4"/>
          <p:cNvSpPr>
            <a:spLocks noChangeArrowheads="1"/>
          </p:cNvSpPr>
          <p:nvPr/>
        </p:nvSpPr>
        <p:spPr bwMode="auto">
          <a:xfrm>
            <a:off x="4724400" y="3048000"/>
            <a:ext cx="2590800" cy="1143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ETHNOLOGY</a:t>
            </a:r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 flipH="1" flipV="1">
            <a:off x="4572000" y="27432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 flipV="1">
            <a:off x="6858000" y="26670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 flipH="1" flipV="1">
            <a:off x="3733800" y="35814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V="1">
            <a:off x="7315200" y="3505200"/>
            <a:ext cx="838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 flipH="1">
            <a:off x="4343400" y="38862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7239000" y="3810000"/>
            <a:ext cx="609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4347" name="Line 11"/>
          <p:cNvSpPr>
            <a:spLocks noChangeShapeType="1"/>
          </p:cNvSpPr>
          <p:nvPr/>
        </p:nvSpPr>
        <p:spPr bwMode="auto">
          <a:xfrm>
            <a:off x="6019800" y="41910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4348" name="Line 12"/>
          <p:cNvSpPr>
            <a:spLocks noChangeShapeType="1"/>
          </p:cNvSpPr>
          <p:nvPr/>
        </p:nvSpPr>
        <p:spPr bwMode="auto">
          <a:xfrm flipV="1">
            <a:off x="5943600" y="24384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/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3048000" y="2209800"/>
            <a:ext cx="1600200" cy="5286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costume</a:t>
            </a:r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2133600" y="3124201"/>
            <a:ext cx="1600200" cy="9556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open-air market</a:t>
            </a:r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1905000" y="4419600"/>
            <a:ext cx="3276600" cy="5286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musical instrument</a:t>
            </a: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5257800" y="1828800"/>
            <a:ext cx="1371600" cy="5286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festival</a:t>
            </a:r>
          </a:p>
        </p:txBody>
      </p:sp>
      <p:sp>
        <p:nvSpPr>
          <p:cNvPr id="14354" name="Text Box 18"/>
          <p:cNvSpPr txBox="1">
            <a:spLocks noChangeArrowheads="1"/>
          </p:cNvSpPr>
          <p:nvPr/>
        </p:nvSpPr>
        <p:spPr bwMode="auto">
          <a:xfrm>
            <a:off x="7239000" y="2133600"/>
            <a:ext cx="1905000" cy="5286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stilt house</a:t>
            </a:r>
          </a:p>
        </p:txBody>
      </p:sp>
      <p:sp>
        <p:nvSpPr>
          <p:cNvPr id="14355" name="Text Box 19"/>
          <p:cNvSpPr txBox="1">
            <a:spLocks noChangeArrowheads="1"/>
          </p:cNvSpPr>
          <p:nvPr/>
        </p:nvSpPr>
        <p:spPr bwMode="auto">
          <a:xfrm>
            <a:off x="8153400" y="3276600"/>
            <a:ext cx="1905000" cy="5286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Folk dance</a:t>
            </a:r>
          </a:p>
        </p:txBody>
      </p:sp>
      <p:sp>
        <p:nvSpPr>
          <p:cNvPr id="14356" name="Text Box 20"/>
          <p:cNvSpPr txBox="1">
            <a:spLocks noChangeArrowheads="1"/>
          </p:cNvSpPr>
          <p:nvPr/>
        </p:nvSpPr>
        <p:spPr bwMode="auto">
          <a:xfrm>
            <a:off x="7391400" y="4343400"/>
            <a:ext cx="2438400" cy="5286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terraced fields</a:t>
            </a:r>
          </a:p>
        </p:txBody>
      </p:sp>
      <p:sp>
        <p:nvSpPr>
          <p:cNvPr id="14357" name="Text Box 21"/>
          <p:cNvSpPr txBox="1">
            <a:spLocks noChangeArrowheads="1"/>
          </p:cNvSpPr>
          <p:nvPr/>
        </p:nvSpPr>
        <p:spPr bwMode="auto">
          <a:xfrm>
            <a:off x="4267200" y="5029200"/>
            <a:ext cx="3733800" cy="52863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Five-colour sticky rice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3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30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3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3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3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30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3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30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30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30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30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30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30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30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30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30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 animBg="1"/>
      <p:bldP spid="14341" grpId="0" animBg="1"/>
      <p:bldP spid="14342" grpId="0" animBg="1"/>
      <p:bldP spid="14343" grpId="0" animBg="1"/>
      <p:bldP spid="14344" grpId="0" animBg="1"/>
      <p:bldP spid="14345" grpId="0" animBg="1"/>
      <p:bldP spid="14346" grpId="0" animBg="1"/>
      <p:bldP spid="14347" grpId="0" animBg="1"/>
      <p:bldP spid="14348" grpId="0" animBg="1"/>
      <p:bldP spid="14349" grpId="0" animBg="1"/>
      <p:bldP spid="14350" grpId="0" animBg="1"/>
      <p:bldP spid="14351" grpId="0" animBg="1"/>
      <p:bldP spid="14353" grpId="0" animBg="1"/>
      <p:bldP spid="14354" grpId="0" animBg="1"/>
      <p:bldP spid="14355" grpId="0" animBg="1"/>
      <p:bldP spid="14356" grpId="0" animBg="1"/>
      <p:bldP spid="1435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C093B153-A8D3-4B12-9725-45710B700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4E657F78-0DE3-4400-B91E-BAB2D94558F9}"/>
              </a:ext>
            </a:extLst>
          </p:cNvPr>
          <p:cNvSpPr/>
          <p:nvPr/>
        </p:nvSpPr>
        <p:spPr>
          <a:xfrm>
            <a:off x="522514" y="350296"/>
            <a:ext cx="11153383" cy="615740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="" xmlns:a16="http://schemas.microsoft.com/office/drawing/2014/main" id="{B9E9FDFF-E0A2-44FE-BEFE-4477BDDDCC69}"/>
              </a:ext>
            </a:extLst>
          </p:cNvPr>
          <p:cNvSpPr/>
          <p:nvPr/>
        </p:nvSpPr>
        <p:spPr>
          <a:xfrm>
            <a:off x="3053235" y="-3390900"/>
            <a:ext cx="1061565" cy="2148993"/>
          </a:xfrm>
          <a:prstGeom prst="rect">
            <a:avLst/>
          </a:prstGeom>
          <a:solidFill>
            <a:srgbClr val="585E8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="" xmlns:a16="http://schemas.microsoft.com/office/drawing/2014/main" id="{A01CB646-CF56-4A23-942F-104043B2E68A}"/>
              </a:ext>
            </a:extLst>
          </p:cNvPr>
          <p:cNvSpPr/>
          <p:nvPr/>
        </p:nvSpPr>
        <p:spPr>
          <a:xfrm>
            <a:off x="4530580" y="-3313458"/>
            <a:ext cx="1061565" cy="2148993"/>
          </a:xfrm>
          <a:prstGeom prst="rect">
            <a:avLst/>
          </a:prstGeom>
          <a:solidFill>
            <a:srgbClr val="DB031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="" xmlns:a16="http://schemas.microsoft.com/office/drawing/2014/main" id="{23F7B1DB-20FB-40CC-98E5-C0CD90BCFE3E}"/>
              </a:ext>
            </a:extLst>
          </p:cNvPr>
          <p:cNvSpPr/>
          <p:nvPr/>
        </p:nvSpPr>
        <p:spPr>
          <a:xfrm>
            <a:off x="7500579" y="-3177825"/>
            <a:ext cx="1061565" cy="2148993"/>
          </a:xfrm>
          <a:prstGeom prst="rect">
            <a:avLst/>
          </a:prstGeom>
          <a:solidFill>
            <a:srgbClr val="0C74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="" xmlns:a16="http://schemas.microsoft.com/office/drawing/2014/main" id="{8C947063-2837-4843-938A-64A4A989B3E4}"/>
              </a:ext>
            </a:extLst>
          </p:cNvPr>
          <p:cNvSpPr/>
          <p:nvPr/>
        </p:nvSpPr>
        <p:spPr>
          <a:xfrm>
            <a:off x="5874435" y="-3201424"/>
            <a:ext cx="1061565" cy="2148993"/>
          </a:xfrm>
          <a:prstGeom prst="rect">
            <a:avLst/>
          </a:prstGeom>
          <a:solidFill>
            <a:srgbClr val="0A8C8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" name="WordArt 3">
            <a:extLst>
              <a:ext uri="{FF2B5EF4-FFF2-40B4-BE49-F238E27FC236}">
                <a16:creationId xmlns="" xmlns:a16="http://schemas.microsoft.com/office/drawing/2014/main" id="{EBBF5990-944E-87D2-EB88-10CB53E6A0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00400" y="457201"/>
            <a:ext cx="5715000" cy="695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kern="10" dirty="0">
                <a:ln w="349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accent1"/>
                    </a:gs>
                    <a:gs pos="50000">
                      <a:srgbClr val="008000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Homework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="" xmlns:a16="http://schemas.microsoft.com/office/drawing/2014/main" id="{BD5506F9-CB51-6205-4F1A-5AD891825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4563" y="2028052"/>
            <a:ext cx="8839200" cy="4016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25463" indent="-525463">
              <a:defRPr>
                <a:solidFill>
                  <a:schemeClr val="tx1"/>
                </a:solidFill>
                <a:latin typeface="Arial" charset="0"/>
              </a:defRPr>
            </a:lvl1pPr>
            <a:lvl2pPr marL="982663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000" b="1" dirty="0">
                <a:latin typeface="Times New Roman" pitchFamily="18" charset="0"/>
              </a:rPr>
              <a:t>1. Learn by heart:</a:t>
            </a:r>
          </a:p>
          <a:p>
            <a:pPr eaLnBrk="1" hangingPunct="1">
              <a:spcBef>
                <a:spcPct val="50000"/>
              </a:spcBef>
            </a:pPr>
            <a:r>
              <a:rPr lang="en-US" sz="3000" b="1" dirty="0">
                <a:latin typeface="Times New Roman" pitchFamily="18" charset="0"/>
              </a:rPr>
              <a:t>  + Vocabulary about ethnology.</a:t>
            </a:r>
          </a:p>
          <a:p>
            <a:pPr eaLnBrk="1" hangingPunct="1">
              <a:spcBef>
                <a:spcPct val="50000"/>
              </a:spcBef>
            </a:pPr>
            <a:r>
              <a:rPr lang="en-US" sz="3000" b="1" dirty="0">
                <a:latin typeface="Times New Roman" pitchFamily="18" charset="0"/>
              </a:rPr>
              <a:t>  + ‘How + Adj/Adv’ to show a strong reaction </a:t>
            </a:r>
          </a:p>
          <a:p>
            <a:pPr eaLnBrk="1" hangingPunct="1">
              <a:spcBef>
                <a:spcPct val="50000"/>
              </a:spcBef>
            </a:pPr>
            <a:r>
              <a:rPr lang="en-US" sz="3000" b="1" dirty="0">
                <a:latin typeface="Times New Roman" pitchFamily="18" charset="0"/>
              </a:rPr>
              <a:t>       to sth.</a:t>
            </a:r>
          </a:p>
          <a:p>
            <a:pPr eaLnBrk="1" hangingPunct="1">
              <a:spcBef>
                <a:spcPct val="50000"/>
              </a:spcBef>
            </a:pPr>
            <a:r>
              <a:rPr lang="en-US" sz="3000" b="1" dirty="0">
                <a:latin typeface="Times New Roman" pitchFamily="18" charset="0"/>
              </a:rPr>
              <a:t>2. Talking about ethnic groups</a:t>
            </a:r>
            <a:r>
              <a:rPr lang="en-US" sz="3000" b="1" dirty="0" smtClean="0">
                <a:latin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sz="3000" b="1" dirty="0" smtClean="0">
                <a:latin typeface="Times New Roman" pitchFamily="18" charset="0"/>
              </a:rPr>
              <a:t>3. Read and translate the </a:t>
            </a:r>
            <a:r>
              <a:rPr lang="en-US" sz="3000" b="1" smtClean="0">
                <a:latin typeface="Times New Roman" pitchFamily="18" charset="0"/>
              </a:rPr>
              <a:t>conversation again </a:t>
            </a:r>
            <a:endParaRPr lang="en-US" sz="30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3826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1F5ECEC5-7205-B613-1005-78E9CDF1D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529" y="4793783"/>
            <a:ext cx="2954821" cy="1565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 descr="C:\Users\Admin\Desktop\E-LEARNING 2017-2018\DAN TOC\dao.jpg">
            <a:extLst>
              <a:ext uri="{FF2B5EF4-FFF2-40B4-BE49-F238E27FC236}">
                <a16:creationId xmlns="" xmlns:a16="http://schemas.microsoft.com/office/drawing/2014/main" id="{61A91F9A-AA37-9626-48CC-39AB8D010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080" y="2673062"/>
            <a:ext cx="2868469" cy="171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E-LEARNING 2017-2018\DAN TOC\img-3190-1378449850907.jpg">
            <a:extLst>
              <a:ext uri="{FF2B5EF4-FFF2-40B4-BE49-F238E27FC236}">
                <a16:creationId xmlns="" xmlns:a16="http://schemas.microsoft.com/office/drawing/2014/main" id="{2D0C36E1-A827-60C4-2CB2-DA00C678D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608" y="2677467"/>
            <a:ext cx="2851741" cy="173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E-LEARNING 2017-2018\DAN TOC\194.jpg">
            <a:extLst>
              <a:ext uri="{FF2B5EF4-FFF2-40B4-BE49-F238E27FC236}">
                <a16:creationId xmlns="" xmlns:a16="http://schemas.microsoft.com/office/drawing/2014/main" id="{917CCB56-1933-7E2A-E550-5FFEF0935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302" y="4793783"/>
            <a:ext cx="2748034" cy="156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dmin\Desktop\E-LEARNING 2017-2018\DAN TOC\Vanhoamong 376.jpg">
            <a:extLst>
              <a:ext uri="{FF2B5EF4-FFF2-40B4-BE49-F238E27FC236}">
                <a16:creationId xmlns="" xmlns:a16="http://schemas.microsoft.com/office/drawing/2014/main" id="{5CDE162D-096A-8663-53E8-41C39D279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112" y="143868"/>
            <a:ext cx="2838238" cy="210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B4461AB7-6DA8-F4DC-F719-6AF296BF5435}"/>
              </a:ext>
            </a:extLst>
          </p:cNvPr>
          <p:cNvGrpSpPr/>
          <p:nvPr/>
        </p:nvGrpSpPr>
        <p:grpSpPr>
          <a:xfrm>
            <a:off x="1158854" y="110170"/>
            <a:ext cx="8666482" cy="6249475"/>
            <a:chOff x="277504" y="906692"/>
            <a:chExt cx="8666482" cy="5490025"/>
          </a:xfrm>
        </p:grpSpPr>
        <p:pic>
          <p:nvPicPr>
            <p:cNvPr id="8" name="Picture 6" descr="D:\Users\Administrator\Desktop\tải xuống (3).jpg">
              <a:extLst>
                <a:ext uri="{FF2B5EF4-FFF2-40B4-BE49-F238E27FC236}">
                  <a16:creationId xmlns="" xmlns:a16="http://schemas.microsoft.com/office/drawing/2014/main" id="{4D036743-4F49-19A7-B53B-22B0F1F099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1584" y="2994738"/>
              <a:ext cx="2702401" cy="1689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1" descr="D:\Users\Administrator\Desktop\dan-toc-muong-nguoi-muong.jpg">
              <a:extLst>
                <a:ext uri="{FF2B5EF4-FFF2-40B4-BE49-F238E27FC236}">
                  <a16:creationId xmlns="" xmlns:a16="http://schemas.microsoft.com/office/drawing/2014/main" id="{65580C51-7E38-F7D8-2C85-7456BE5C4B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1584" y="906692"/>
              <a:ext cx="2702402" cy="1878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D:\Users\Administrator\Desktop\tải xuống (1).jpg">
              <a:extLst>
                <a:ext uri="{FF2B5EF4-FFF2-40B4-BE49-F238E27FC236}">
                  <a16:creationId xmlns="" xmlns:a16="http://schemas.microsoft.com/office/drawing/2014/main" id="{5DFD2FC1-0D5B-E9C5-7CA6-6F12F0B9DC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012" y="4925704"/>
              <a:ext cx="2619376" cy="1471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D:\Users\Administrator\Desktop\tải xuống (7).jpg">
              <a:extLst>
                <a:ext uri="{FF2B5EF4-FFF2-40B4-BE49-F238E27FC236}">
                  <a16:creationId xmlns="" xmlns:a16="http://schemas.microsoft.com/office/drawing/2014/main" id="{E3C3BD3C-D2BF-7049-9CBE-93FC9BBE1C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74" y="936294"/>
              <a:ext cx="2735526" cy="1848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F36707E6-B34D-FFC4-A083-3CB495BB3222}"/>
                </a:ext>
              </a:extLst>
            </p:cNvPr>
            <p:cNvSpPr/>
            <p:nvPr/>
          </p:nvSpPr>
          <p:spPr>
            <a:xfrm>
              <a:off x="402608" y="2450561"/>
              <a:ext cx="381000" cy="33317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.VnTifani HeavyH" pitchFamily="34" charset="0"/>
                </a:rPr>
                <a:t>1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732F028E-5252-736B-2DD6-BEA8C4B85FF5}"/>
                </a:ext>
              </a:extLst>
            </p:cNvPr>
            <p:cNvSpPr/>
            <p:nvPr/>
          </p:nvSpPr>
          <p:spPr>
            <a:xfrm>
              <a:off x="6241585" y="6019441"/>
              <a:ext cx="381000" cy="33317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.VnTifani HeavyH" pitchFamily="34" charset="0"/>
                </a:rPr>
                <a:t>9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EFCAD550-7746-B917-F34E-3BF51C63C23B}"/>
                </a:ext>
              </a:extLst>
            </p:cNvPr>
            <p:cNvSpPr/>
            <p:nvPr/>
          </p:nvSpPr>
          <p:spPr>
            <a:xfrm>
              <a:off x="277504" y="4311348"/>
              <a:ext cx="381000" cy="33317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.VnTifani HeavyH" pitchFamily="34" charset="0"/>
                </a:rPr>
                <a:t>4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6371F7C-C0B2-97F9-1A13-DFF659FA6CB8}"/>
                </a:ext>
              </a:extLst>
            </p:cNvPr>
            <p:cNvSpPr/>
            <p:nvPr/>
          </p:nvSpPr>
          <p:spPr>
            <a:xfrm>
              <a:off x="3286763" y="6026265"/>
              <a:ext cx="381000" cy="33317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.VnTifani HeavyH" pitchFamily="34" charset="0"/>
                </a:rPr>
                <a:t>8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0A94619-7A41-B504-DF73-C3C7FFA8202A}"/>
                </a:ext>
              </a:extLst>
            </p:cNvPr>
            <p:cNvSpPr/>
            <p:nvPr/>
          </p:nvSpPr>
          <p:spPr>
            <a:xfrm>
              <a:off x="363938" y="6026265"/>
              <a:ext cx="381000" cy="33317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.VnTifani HeavyH" pitchFamily="34" charset="0"/>
                </a:rPr>
                <a:t>7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8A7A2DC6-7AA1-3C1C-93A3-BD0A6CF68CFF}"/>
                </a:ext>
              </a:extLst>
            </p:cNvPr>
            <p:cNvSpPr/>
            <p:nvPr/>
          </p:nvSpPr>
          <p:spPr>
            <a:xfrm>
              <a:off x="3224211" y="4342658"/>
              <a:ext cx="381000" cy="33317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.VnTifani HeavyH" pitchFamily="34" charset="0"/>
                </a:rPr>
                <a:t>5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A232FC25-646F-1E66-B854-94725A2F1A4E}"/>
                </a:ext>
              </a:extLst>
            </p:cNvPr>
            <p:cNvSpPr/>
            <p:nvPr/>
          </p:nvSpPr>
          <p:spPr>
            <a:xfrm>
              <a:off x="6221709" y="4313086"/>
              <a:ext cx="381000" cy="33317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.VnTifani HeavyH" pitchFamily="34" charset="0"/>
                </a:rPr>
                <a:t>6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268722A6-7644-6A61-E59A-630EC2296366}"/>
                </a:ext>
              </a:extLst>
            </p:cNvPr>
            <p:cNvSpPr/>
            <p:nvPr/>
          </p:nvSpPr>
          <p:spPr>
            <a:xfrm>
              <a:off x="6268881" y="2463134"/>
              <a:ext cx="381000" cy="33317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.VnTifani HeavyH" pitchFamily="34" charset="0"/>
                </a:rPr>
                <a:t>3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1B8E10A3-A671-F4DB-1F1F-1D5E3EED5A8D}"/>
                </a:ext>
              </a:extLst>
            </p:cNvPr>
            <p:cNvSpPr/>
            <p:nvPr/>
          </p:nvSpPr>
          <p:spPr>
            <a:xfrm>
              <a:off x="3257762" y="2444100"/>
              <a:ext cx="381000" cy="33317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.VnTifani HeavyH" pitchFamily="34" charset="0"/>
                </a:rPr>
                <a:t>2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BCCADC16-2402-BA44-3433-A11DEAC710D7}"/>
              </a:ext>
            </a:extLst>
          </p:cNvPr>
          <p:cNvSpPr/>
          <p:nvPr/>
        </p:nvSpPr>
        <p:spPr>
          <a:xfrm>
            <a:off x="1545918" y="2262285"/>
            <a:ext cx="2084696" cy="428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.VnTime" pitchFamily="34" charset="0"/>
              </a:rPr>
              <a:t>the Thai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8E677FD4-8383-1C9D-DB36-C076A7B2930D}"/>
              </a:ext>
            </a:extLst>
          </p:cNvPr>
          <p:cNvSpPr/>
          <p:nvPr/>
        </p:nvSpPr>
        <p:spPr>
          <a:xfrm>
            <a:off x="7408399" y="6359645"/>
            <a:ext cx="2084696" cy="428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.VnTime" pitchFamily="34" charset="0"/>
              </a:rPr>
              <a:t>the Khmer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973DFD2D-B91E-0252-6252-B190ABB80324}"/>
              </a:ext>
            </a:extLst>
          </p:cNvPr>
          <p:cNvSpPr/>
          <p:nvPr/>
        </p:nvSpPr>
        <p:spPr>
          <a:xfrm>
            <a:off x="4417539" y="6354496"/>
            <a:ext cx="2084696" cy="428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.VnTime" pitchFamily="34" charset="0"/>
              </a:rPr>
              <a:t>the Bana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3BA3DEDC-B65D-C912-66C0-B656BFE6C3D3}"/>
              </a:ext>
            </a:extLst>
          </p:cNvPr>
          <p:cNvSpPr/>
          <p:nvPr/>
        </p:nvSpPr>
        <p:spPr>
          <a:xfrm>
            <a:off x="1484122" y="6359645"/>
            <a:ext cx="2084696" cy="428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.VnTime" pitchFamily="34" charset="0"/>
              </a:rPr>
              <a:t>the Ede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281FBBAD-DD06-F09E-8EE6-400602746CE0}"/>
              </a:ext>
            </a:extLst>
          </p:cNvPr>
          <p:cNvSpPr/>
          <p:nvPr/>
        </p:nvSpPr>
        <p:spPr>
          <a:xfrm>
            <a:off x="4439010" y="4410227"/>
            <a:ext cx="2084696" cy="383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.VnTime" pitchFamily="34" charset="0"/>
              </a:rPr>
              <a:t>the Kinh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1CE9BB3F-501F-E19D-00C3-664F5FFC225E}"/>
              </a:ext>
            </a:extLst>
          </p:cNvPr>
          <p:cNvSpPr/>
          <p:nvPr/>
        </p:nvSpPr>
        <p:spPr>
          <a:xfrm>
            <a:off x="7422047" y="4398563"/>
            <a:ext cx="2084696" cy="395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.VnTime" pitchFamily="34" charset="0"/>
              </a:rPr>
              <a:t>the Cham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EB79A971-59F7-9FDE-DCFF-034EC56AF637}"/>
              </a:ext>
            </a:extLst>
          </p:cNvPr>
          <p:cNvSpPr/>
          <p:nvPr/>
        </p:nvSpPr>
        <p:spPr>
          <a:xfrm>
            <a:off x="1484054" y="4410227"/>
            <a:ext cx="2084696" cy="428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.VnTime" pitchFamily="34" charset="0"/>
              </a:rPr>
              <a:t>the Yao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BA9C46C9-E562-30A6-E28A-379A5399BC7E}"/>
              </a:ext>
            </a:extLst>
          </p:cNvPr>
          <p:cNvSpPr/>
          <p:nvPr/>
        </p:nvSpPr>
        <p:spPr>
          <a:xfrm>
            <a:off x="7434370" y="2279535"/>
            <a:ext cx="2784285" cy="428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.VnTime" pitchFamily="34" charset="0"/>
              </a:rPr>
              <a:t>the Muong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23405DE7-34B3-2A89-801C-738585D2CA82}"/>
              </a:ext>
            </a:extLst>
          </p:cNvPr>
          <p:cNvSpPr/>
          <p:nvPr/>
        </p:nvSpPr>
        <p:spPr>
          <a:xfrm>
            <a:off x="4424956" y="2248637"/>
            <a:ext cx="2579689" cy="428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.VnTime" pitchFamily="34" charset="0"/>
              </a:rPr>
              <a:t>the HMong</a:t>
            </a:r>
          </a:p>
        </p:txBody>
      </p:sp>
    </p:spTree>
    <p:extLst>
      <p:ext uri="{BB962C8B-B14F-4D97-AF65-F5344CB8AC3E}">
        <p14:creationId xmlns:p14="http://schemas.microsoft.com/office/powerpoint/2010/main" val="267740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C093B153-A8D3-4B12-9725-45710B7007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="" xmlns:a16="http://schemas.microsoft.com/office/drawing/2014/main" id="{BDBFC5F5-4FC4-493B-98C4-0D59247B4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054" y="4546927"/>
            <a:ext cx="6711546" cy="233599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4E1680D5-7A76-4AF4-8077-7C4FFD94DC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785257" y="-2"/>
            <a:ext cx="6078282" cy="2335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21550108-0EF5-4A30-8230-3C004BE8A0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6927"/>
            <a:ext cx="5255998" cy="233599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C3D1B5A5-9269-4904-9B8F-5E4C9B8EB2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36000" y="-24927"/>
            <a:ext cx="5255998" cy="23359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476B2AFC-48F8-424F-97CF-6064A54C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60004" y="1435072"/>
            <a:ext cx="5255998" cy="233599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6F07A82B-1143-4FDF-ACF5-0C3F683C4A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96004" y="3074465"/>
            <a:ext cx="5255998" cy="2335999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4E657F78-0DE3-4400-B91E-BAB2D94558F9}"/>
              </a:ext>
            </a:extLst>
          </p:cNvPr>
          <p:cNvSpPr/>
          <p:nvPr/>
        </p:nvSpPr>
        <p:spPr>
          <a:xfrm>
            <a:off x="522514" y="350296"/>
            <a:ext cx="11153383" cy="615740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F0384346-2F66-4BC4-89F3-81DF59127C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" t="1069" r="1069" b="1069"/>
          <a:stretch/>
        </p:blipFill>
        <p:spPr>
          <a:xfrm>
            <a:off x="9717025" y="4555245"/>
            <a:ext cx="1952460" cy="195246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F57FF656-0370-4CB9-8AD0-0094866B7AE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" t="1069" r="1069" b="1069"/>
          <a:stretch/>
        </p:blipFill>
        <p:spPr>
          <a:xfrm rot="10800000">
            <a:off x="516103" y="368222"/>
            <a:ext cx="1952460" cy="195246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="" xmlns:a16="http://schemas.microsoft.com/office/drawing/2014/main" id="{554DF294-36C7-4E97-9607-14A088AEBB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66" y="1626929"/>
            <a:ext cx="3379372" cy="45058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E3F8AF8-3152-528C-FF95-EFC6FC1D9E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739" y="-49853"/>
            <a:ext cx="8316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>
            <a:extLst>
              <a:ext uri="{FF2B5EF4-FFF2-40B4-BE49-F238E27FC236}">
                <a16:creationId xmlns="" xmlns:a16="http://schemas.microsoft.com/office/drawing/2014/main" id="{999BBA50-2605-228C-FD80-A71AFB104B9C}"/>
              </a:ext>
            </a:extLst>
          </p:cNvPr>
          <p:cNvGrpSpPr/>
          <p:nvPr/>
        </p:nvGrpSpPr>
        <p:grpSpPr>
          <a:xfrm>
            <a:off x="3830000" y="198752"/>
            <a:ext cx="4913947" cy="1134870"/>
            <a:chOff x="4785337" y="4252958"/>
            <a:chExt cx="2154029" cy="2150663"/>
          </a:xfrm>
        </p:grpSpPr>
        <p:sp>
          <p:nvSpPr>
            <p:cNvPr id="3" name="椭圆 16">
              <a:extLst>
                <a:ext uri="{FF2B5EF4-FFF2-40B4-BE49-F238E27FC236}">
                  <a16:creationId xmlns="" xmlns:a16="http://schemas.microsoft.com/office/drawing/2014/main" id="{24071583-FB6E-FF9A-F7A6-89D4D4A8FF42}"/>
                </a:ext>
              </a:extLst>
            </p:cNvPr>
            <p:cNvSpPr/>
            <p:nvPr/>
          </p:nvSpPr>
          <p:spPr>
            <a:xfrm>
              <a:off x="4785337" y="4252958"/>
              <a:ext cx="2150663" cy="2150663"/>
            </a:xfrm>
            <a:prstGeom prst="ellipse">
              <a:avLst/>
            </a:prstGeom>
            <a:solidFill>
              <a:srgbClr val="DB0312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4" name="文本框 23">
              <a:extLst>
                <a:ext uri="{FF2B5EF4-FFF2-40B4-BE49-F238E27FC236}">
                  <a16:creationId xmlns="" xmlns:a16="http://schemas.microsoft.com/office/drawing/2014/main" id="{F62D28D1-B231-FFFA-619B-2249AE08C62A}"/>
                </a:ext>
              </a:extLst>
            </p:cNvPr>
            <p:cNvSpPr txBox="1"/>
            <p:nvPr/>
          </p:nvSpPr>
          <p:spPr>
            <a:xfrm>
              <a:off x="4875465" y="4658743"/>
              <a:ext cx="2063901" cy="11956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500" b="1" dirty="0">
                  <a:solidFill>
                    <a:schemeClr val="bg1"/>
                  </a:solidFill>
                  <a:latin typeface="Wide Latin" panose="020A0A07050505020404" pitchFamily="18" charset="0"/>
                  <a:ea typeface="字魂59号-创粗黑" panose="00000500000000000000" pitchFamily="2" charset="-122"/>
                  <a:cs typeface="+mn-ea"/>
                  <a:sym typeface="字魂59号-创粗黑" panose="00000500000000000000" pitchFamily="2" charset="-122"/>
                </a:rPr>
                <a:t>Vocabulary </a:t>
              </a:r>
              <a:endParaRPr lang="zh-CN" altLang="en-US" sz="3500" b="1" dirty="0">
                <a:solidFill>
                  <a:schemeClr val="bg1"/>
                </a:solidFill>
                <a:latin typeface="Wide Latin" panose="020A0A07050505020404" pitchFamily="18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59CCB48-00BF-2E63-9D43-07E674C7FC8A}"/>
              </a:ext>
            </a:extLst>
          </p:cNvPr>
          <p:cNvSpPr txBox="1"/>
          <p:nvPr/>
        </p:nvSpPr>
        <p:spPr>
          <a:xfrm>
            <a:off x="304943" y="1498540"/>
            <a:ext cx="503293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>
                <a:solidFill>
                  <a:srgbClr val="FF0000"/>
                </a:solidFill>
              </a:rPr>
              <a:t>Peoples</a:t>
            </a:r>
            <a:endParaRPr lang="en-US" sz="33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5B5AC5E-CD0D-5038-FC95-CAC60ACD45AE}"/>
              </a:ext>
            </a:extLst>
          </p:cNvPr>
          <p:cNvSpPr txBox="1"/>
          <p:nvPr/>
        </p:nvSpPr>
        <p:spPr>
          <a:xfrm>
            <a:off x="311226" y="2698585"/>
            <a:ext cx="51311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</a:rPr>
              <a:t>awesome (adj) </a:t>
            </a:r>
            <a:r>
              <a:rPr lang="en-US" sz="3300" b="1" dirty="0"/>
              <a:t>/ˈ</a:t>
            </a:r>
            <a:r>
              <a:rPr lang="en-US" sz="3300" b="1" dirty="0" err="1"/>
              <a:t>ɔːsəm</a:t>
            </a:r>
            <a:r>
              <a:rPr lang="en-US" sz="3300" b="1" dirty="0"/>
              <a:t>/</a:t>
            </a:r>
            <a:endParaRPr lang="en-US" sz="33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C052AED-EB97-8A69-853D-B677EE8332A6}"/>
              </a:ext>
            </a:extLst>
          </p:cNvPr>
          <p:cNvSpPr txBox="1"/>
          <p:nvPr/>
        </p:nvSpPr>
        <p:spPr>
          <a:xfrm>
            <a:off x="311227" y="3342062"/>
            <a:ext cx="51311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</a:rPr>
              <a:t>costume (n) </a:t>
            </a:r>
            <a:r>
              <a:rPr lang="en-US" sz="3300" b="1" dirty="0"/>
              <a:t>/ˈ</a:t>
            </a:r>
            <a:r>
              <a:rPr lang="en-US" sz="3300" b="1" dirty="0" err="1"/>
              <a:t>kɒstjuːm</a:t>
            </a:r>
            <a:r>
              <a:rPr lang="en-US" sz="3300" b="1" dirty="0"/>
              <a:t>/</a:t>
            </a:r>
            <a:endParaRPr lang="en-US" sz="33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F096F5A-1A32-C5E7-B909-50AB1E986526}"/>
              </a:ext>
            </a:extLst>
          </p:cNvPr>
          <p:cNvSpPr txBox="1"/>
          <p:nvPr/>
        </p:nvSpPr>
        <p:spPr>
          <a:xfrm>
            <a:off x="311226" y="4051473"/>
            <a:ext cx="569689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custom</a:t>
            </a:r>
            <a:r>
              <a:rPr lang="en-US" sz="3200" b="1">
                <a:solidFill>
                  <a:srgbClr val="FF0000"/>
                </a:solidFill>
              </a:rPr>
              <a:t> (n)</a:t>
            </a:r>
            <a:r>
              <a:rPr lang="en-US" sz="32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>
                <a:latin typeface="+mj-lt"/>
                <a:cs typeface="Times New Roman" panose="02020603050405020304" pitchFamily="18" charset="0"/>
              </a:rPr>
              <a:t>/ˈkastəm/</a:t>
            </a:r>
            <a:endParaRPr lang="en-US" sz="32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FC7778B-83DB-7368-ACAE-ABF87267A6B7}"/>
              </a:ext>
            </a:extLst>
          </p:cNvPr>
          <p:cNvSpPr txBox="1"/>
          <p:nvPr/>
        </p:nvSpPr>
        <p:spPr>
          <a:xfrm>
            <a:off x="311226" y="4745495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Ethnology (n) </a:t>
            </a:r>
            <a:r>
              <a:rPr lang="en-US" sz="3200" b="1" i="0" dirty="0">
                <a:solidFill>
                  <a:srgbClr val="373B45"/>
                </a:solidFill>
                <a:effectLst/>
                <a:latin typeface="rob_l"/>
              </a:rPr>
              <a:t>/e</a:t>
            </a:r>
            <a:r>
              <a:rPr lang="el-GR" sz="3200" b="1" i="0" dirty="0">
                <a:solidFill>
                  <a:srgbClr val="373B45"/>
                </a:solidFill>
                <a:effectLst/>
                <a:latin typeface="rob_l"/>
              </a:rPr>
              <a:t>θˈ</a:t>
            </a:r>
            <a:r>
              <a:rPr lang="en-US" sz="3200" b="1" i="0" dirty="0" err="1">
                <a:solidFill>
                  <a:srgbClr val="373B45"/>
                </a:solidFill>
                <a:effectLst/>
                <a:latin typeface="rob_l"/>
              </a:rPr>
              <a:t>nɒlədʒi</a:t>
            </a:r>
            <a:r>
              <a:rPr lang="en-US" sz="3200" b="1" i="0" dirty="0">
                <a:solidFill>
                  <a:srgbClr val="373B45"/>
                </a:solidFill>
                <a:effectLst/>
                <a:latin typeface="rob_l"/>
              </a:rPr>
              <a:t>/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7F1078D-D276-AA46-4942-2B6780994CB7}"/>
              </a:ext>
            </a:extLst>
          </p:cNvPr>
          <p:cNvSpPr txBox="1"/>
          <p:nvPr/>
        </p:nvSpPr>
        <p:spPr>
          <a:xfrm>
            <a:off x="311226" y="5481113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ethnic (a) </a:t>
            </a:r>
            <a:r>
              <a:rPr lang="en-US" sz="3200" b="1">
                <a:solidFill>
                  <a:srgbClr val="373B45"/>
                </a:solidFill>
                <a:latin typeface="rob_l"/>
              </a:rPr>
              <a:t>/e</a:t>
            </a:r>
            <a:r>
              <a:rPr lang="el-GR" sz="3200" b="1">
                <a:solidFill>
                  <a:srgbClr val="373B45"/>
                </a:solidFill>
                <a:latin typeface="rob_l"/>
              </a:rPr>
              <a:t>θˈ</a:t>
            </a:r>
            <a:r>
              <a:rPr lang="en-US" sz="3200" b="1">
                <a:solidFill>
                  <a:srgbClr val="373B45"/>
                </a:solidFill>
                <a:latin typeface="rob_l"/>
              </a:rPr>
              <a:t>nik/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385185E-DC75-8494-95FF-A6428FC42437}"/>
              </a:ext>
            </a:extLst>
          </p:cNvPr>
          <p:cNvSpPr txBox="1"/>
          <p:nvPr/>
        </p:nvSpPr>
        <p:spPr>
          <a:xfrm>
            <a:off x="5716430" y="1557525"/>
            <a:ext cx="38559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tộc</a:t>
            </a:r>
            <a:endParaRPr lang="en-US" sz="33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033970D-200F-8471-2743-2A29A2DBF551}"/>
              </a:ext>
            </a:extLst>
          </p:cNvPr>
          <p:cNvSpPr txBox="1"/>
          <p:nvPr/>
        </p:nvSpPr>
        <p:spPr>
          <a:xfrm>
            <a:off x="9572334" y="2741898"/>
            <a:ext cx="38559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33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33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8624636D-2512-1D0B-BAD6-0DF4DE0A0BFA}"/>
              </a:ext>
            </a:extLst>
          </p:cNvPr>
          <p:cNvSpPr txBox="1"/>
          <p:nvPr/>
        </p:nvSpPr>
        <p:spPr>
          <a:xfrm>
            <a:off x="5020937" y="2757570"/>
            <a:ext cx="472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= surprising, amazing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C4BA484-839D-FE55-CEE9-E4F06C803349}"/>
              </a:ext>
            </a:extLst>
          </p:cNvPr>
          <p:cNvSpPr txBox="1"/>
          <p:nvPr/>
        </p:nvSpPr>
        <p:spPr>
          <a:xfrm>
            <a:off x="5721427" y="3379101"/>
            <a:ext cx="38559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sz="33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0BC5365-33DB-7210-9983-E8DB5BB24149}"/>
              </a:ext>
            </a:extLst>
          </p:cNvPr>
          <p:cNvSpPr txBox="1"/>
          <p:nvPr/>
        </p:nvSpPr>
        <p:spPr>
          <a:xfrm>
            <a:off x="5716430" y="4032629"/>
            <a:ext cx="38559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tục, tập quán</a:t>
            </a:r>
            <a:endParaRPr lang="en-US" sz="33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4792FC6-F440-9FFC-4AA4-9346D7F54985}"/>
              </a:ext>
            </a:extLst>
          </p:cNvPr>
          <p:cNvSpPr txBox="1"/>
          <p:nvPr/>
        </p:nvSpPr>
        <p:spPr>
          <a:xfrm>
            <a:off x="5716430" y="4766293"/>
            <a:ext cx="38559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3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095850D-5D2F-B251-64A9-D0D55C534628}"/>
              </a:ext>
            </a:extLst>
          </p:cNvPr>
          <p:cNvSpPr txBox="1"/>
          <p:nvPr/>
        </p:nvSpPr>
        <p:spPr>
          <a:xfrm>
            <a:off x="5716430" y="5537838"/>
            <a:ext cx="60386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thiểu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0" name="awesome__us_2">
            <a:hlinkClick r:id="" action="ppaction://media"/>
            <a:extLst>
              <a:ext uri="{FF2B5EF4-FFF2-40B4-BE49-F238E27FC236}">
                <a16:creationId xmlns="" xmlns:a16="http://schemas.microsoft.com/office/drawing/2014/main" id="{8006CF99-790C-A501-3C72-825257A970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09525" y="1849438"/>
            <a:ext cx="406400" cy="406400"/>
          </a:xfrm>
          <a:prstGeom prst="rect">
            <a:avLst/>
          </a:prstGeom>
        </p:spPr>
      </p:pic>
      <p:pic>
        <p:nvPicPr>
          <p:cNvPr id="21" name="costume__gb_1">
            <a:hlinkClick r:id="" action="ppaction://media"/>
            <a:extLst>
              <a:ext uri="{FF2B5EF4-FFF2-40B4-BE49-F238E27FC236}">
                <a16:creationId xmlns="" xmlns:a16="http://schemas.microsoft.com/office/drawing/2014/main" id="{6BC200A3-DBA2-2985-2B55-86C6F1904A6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01600" y="1941513"/>
            <a:ext cx="406400" cy="406400"/>
          </a:xfrm>
          <a:prstGeom prst="rect">
            <a:avLst/>
          </a:prstGeom>
        </p:spPr>
      </p:pic>
      <p:pic>
        <p:nvPicPr>
          <p:cNvPr id="22" name="ethnology__gb_1">
            <a:hlinkClick r:id="" action="ppaction://media"/>
            <a:extLst>
              <a:ext uri="{FF2B5EF4-FFF2-40B4-BE49-F238E27FC236}">
                <a16:creationId xmlns="" xmlns:a16="http://schemas.microsoft.com/office/drawing/2014/main" id="{A815C6B0-3FA2-C3DB-3EAF-83E1B4FF0C9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93675" y="2033588"/>
            <a:ext cx="406400" cy="406400"/>
          </a:xfrm>
          <a:prstGeom prst="rect">
            <a:avLst/>
          </a:prstGeom>
        </p:spPr>
      </p:pic>
      <p:pic>
        <p:nvPicPr>
          <p:cNvPr id="23" name="heritage site">
            <a:hlinkClick r:id="" action="ppaction://media"/>
            <a:extLst>
              <a:ext uri="{FF2B5EF4-FFF2-40B4-BE49-F238E27FC236}">
                <a16:creationId xmlns="" xmlns:a16="http://schemas.microsoft.com/office/drawing/2014/main" id="{C640DF2B-AB21-23D1-995F-1DF94185104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85750" y="2125663"/>
            <a:ext cx="406400" cy="406400"/>
          </a:xfrm>
          <a:prstGeom prst="rect">
            <a:avLst/>
          </a:prstGeom>
        </p:spPr>
      </p:pic>
      <p:pic>
        <p:nvPicPr>
          <p:cNvPr id="24" name="stilt house">
            <a:hlinkClick r:id="" action="ppaction://media"/>
            <a:extLst>
              <a:ext uri="{FF2B5EF4-FFF2-40B4-BE49-F238E27FC236}">
                <a16:creationId xmlns="" xmlns:a16="http://schemas.microsoft.com/office/drawing/2014/main" id="{7E1C4CC4-4C7A-39D9-5391-20ECF652EB5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077825" y="2217738"/>
            <a:ext cx="406400" cy="406400"/>
          </a:xfrm>
          <a:prstGeom prst="rect">
            <a:avLst/>
          </a:prstGeom>
        </p:spPr>
      </p:pic>
      <p:pic>
        <p:nvPicPr>
          <p:cNvPr id="25" name="terraced field">
            <a:hlinkClick r:id="" action="ppaction://media"/>
            <a:extLst>
              <a:ext uri="{FF2B5EF4-FFF2-40B4-BE49-F238E27FC236}">
                <a16:creationId xmlns="" xmlns:a16="http://schemas.microsoft.com/office/drawing/2014/main" id="{B3B109A0-019B-1E4C-4085-EC35F29FF57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169900" y="2309813"/>
            <a:ext cx="406400" cy="406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BC1D38F9-0C33-4E4B-AA73-D34FFFE7D801}"/>
              </a:ext>
            </a:extLst>
          </p:cNvPr>
          <p:cNvSpPr txBox="1"/>
          <p:nvPr/>
        </p:nvSpPr>
        <p:spPr>
          <a:xfrm>
            <a:off x="311226" y="6120303"/>
            <a:ext cx="5522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ethnic group, </a:t>
            </a:r>
            <a:r>
              <a:rPr lang="en-US" sz="3200" b="1" dirty="0" smtClean="0">
                <a:solidFill>
                  <a:srgbClr val="FF0000"/>
                </a:solidFill>
              </a:rPr>
              <a:t>ethnic people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0A2E7B70-DD39-465C-9C26-2C2258B4C8B0}"/>
              </a:ext>
            </a:extLst>
          </p:cNvPr>
          <p:cNvSpPr txBox="1"/>
          <p:nvPr/>
        </p:nvSpPr>
        <p:spPr>
          <a:xfrm>
            <a:off x="304942" y="2106257"/>
            <a:ext cx="527160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</a:rPr>
              <a:t>Majority: </a:t>
            </a:r>
            <a:r>
              <a:rPr lang="en-US" sz="3300" b="1" dirty="0" err="1">
                <a:solidFill>
                  <a:srgbClr val="FF0000"/>
                </a:solidFill>
              </a:rPr>
              <a:t>đa</a:t>
            </a:r>
            <a:r>
              <a:rPr lang="en-US" sz="3300" b="1" dirty="0">
                <a:solidFill>
                  <a:srgbClr val="FF0000"/>
                </a:solidFill>
              </a:rPr>
              <a:t> </a:t>
            </a:r>
            <a:r>
              <a:rPr lang="en-US" sz="3300" b="1" dirty="0" err="1">
                <a:solidFill>
                  <a:srgbClr val="FF0000"/>
                </a:solidFill>
              </a:rPr>
              <a:t>số</a:t>
            </a:r>
            <a:r>
              <a:rPr lang="en-US" sz="3300" b="1" dirty="0">
                <a:solidFill>
                  <a:srgbClr val="FF0000"/>
                </a:solidFill>
              </a:rPr>
              <a:t>, </a:t>
            </a:r>
            <a:r>
              <a:rPr lang="en-US" sz="3300" b="1" dirty="0" err="1">
                <a:solidFill>
                  <a:srgbClr val="FF0000"/>
                </a:solidFill>
              </a:rPr>
              <a:t>phần</a:t>
            </a:r>
            <a:r>
              <a:rPr lang="en-US" sz="3300" b="1" dirty="0">
                <a:solidFill>
                  <a:srgbClr val="FF0000"/>
                </a:solidFill>
              </a:rPr>
              <a:t> </a:t>
            </a:r>
            <a:r>
              <a:rPr lang="en-US" sz="3300" b="1" dirty="0" err="1">
                <a:solidFill>
                  <a:srgbClr val="FF0000"/>
                </a:solidFill>
              </a:rPr>
              <a:t>lớn</a:t>
            </a:r>
            <a:endParaRPr lang="en-US" sz="3300" b="1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BB7BAE73-9273-4E2F-8FF3-5F332CC3764C}"/>
              </a:ext>
            </a:extLst>
          </p:cNvPr>
          <p:cNvSpPr txBox="1"/>
          <p:nvPr/>
        </p:nvSpPr>
        <p:spPr>
          <a:xfrm>
            <a:off x="5716430" y="2116189"/>
            <a:ext cx="566277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Minority: thiểu số, số ít</a:t>
            </a:r>
            <a:endParaRPr lang="en-US" sz="33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3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2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7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14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11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93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59CCB48-00BF-2E63-9D43-07E674C7FC8A}"/>
              </a:ext>
            </a:extLst>
          </p:cNvPr>
          <p:cNvSpPr txBox="1"/>
          <p:nvPr/>
        </p:nvSpPr>
        <p:spPr>
          <a:xfrm>
            <a:off x="311227" y="3896243"/>
            <a:ext cx="57847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Recognise (v) </a:t>
            </a:r>
            <a:r>
              <a:rPr lang="en-US" sz="3200" b="1"/>
              <a:t>/ ˈrek.əɡ.naɪz /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5B5AC5E-CD0D-5038-FC95-CAC60ACD45AE}"/>
              </a:ext>
            </a:extLst>
          </p:cNvPr>
          <p:cNvSpPr txBox="1"/>
          <p:nvPr/>
        </p:nvSpPr>
        <p:spPr>
          <a:xfrm>
            <a:off x="311226" y="2532063"/>
            <a:ext cx="51311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>
                <a:solidFill>
                  <a:srgbClr val="FF0000"/>
                </a:solidFill>
              </a:rPr>
              <a:t>Against the law</a:t>
            </a:r>
            <a:endParaRPr lang="en-US" sz="33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C052AED-EB97-8A69-853D-B677EE8332A6}"/>
              </a:ext>
            </a:extLst>
          </p:cNvPr>
          <p:cNvSpPr txBox="1"/>
          <p:nvPr/>
        </p:nvSpPr>
        <p:spPr>
          <a:xfrm>
            <a:off x="311225" y="3230294"/>
            <a:ext cx="6099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discriminate (v) </a:t>
            </a:r>
            <a:r>
              <a:rPr lang="en-US" sz="3200" b="1" dirty="0"/>
              <a:t>/ </a:t>
            </a:r>
            <a:r>
              <a:rPr lang="en-US" sz="3200" b="1" dirty="0" err="1"/>
              <a:t>dɪˈskrɪm.ɪ.neɪt</a:t>
            </a:r>
            <a:r>
              <a:rPr lang="en-US" sz="3200" b="1" dirty="0"/>
              <a:t> /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F096F5A-1A32-C5E7-B909-50AB1E986526}"/>
              </a:ext>
            </a:extLst>
          </p:cNvPr>
          <p:cNvSpPr txBox="1"/>
          <p:nvPr/>
        </p:nvSpPr>
        <p:spPr>
          <a:xfrm>
            <a:off x="311226" y="1198449"/>
            <a:ext cx="5696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stilt house (</a:t>
            </a:r>
            <a:r>
              <a:rPr lang="en-US" sz="3200" b="1" dirty="0" err="1">
                <a:solidFill>
                  <a:srgbClr val="FF0000"/>
                </a:solidFill>
              </a:rPr>
              <a:t>n.p</a:t>
            </a:r>
            <a:r>
              <a:rPr lang="en-US" sz="3200" b="1" dirty="0">
                <a:solidFill>
                  <a:srgbClr val="FF0000"/>
                </a:solidFill>
              </a:rPr>
              <a:t>) </a:t>
            </a:r>
            <a:r>
              <a:rPr lang="en-US" sz="3200" b="1" i="0" dirty="0">
                <a:solidFill>
                  <a:srgbClr val="373B45"/>
                </a:solidFill>
                <a:effectLst/>
                <a:latin typeface="rob_l"/>
              </a:rPr>
              <a:t>/</a:t>
            </a:r>
            <a:r>
              <a:rPr lang="en-US" sz="3200" b="1" i="0" dirty="0" err="1">
                <a:solidFill>
                  <a:srgbClr val="373B45"/>
                </a:solidFill>
                <a:effectLst/>
                <a:latin typeface="rob_l"/>
              </a:rPr>
              <a:t>stɪlt</a:t>
            </a:r>
            <a:r>
              <a:rPr lang="en-US" sz="3200" b="1" i="0" dirty="0">
                <a:solidFill>
                  <a:srgbClr val="373B45"/>
                </a:solidFill>
                <a:effectLst/>
                <a:latin typeface="rob_l"/>
              </a:rPr>
              <a:t> </a:t>
            </a:r>
            <a:r>
              <a:rPr lang="en-US" sz="3200" b="1" i="0" dirty="0" err="1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haʊs</a:t>
            </a:r>
            <a:r>
              <a:rPr lang="en-US" sz="3200" b="1" i="0" dirty="0">
                <a:solidFill>
                  <a:srgbClr val="333333"/>
                </a:solidFill>
                <a:effectLst/>
                <a:latin typeface="Lucida Sans Unicode" panose="020B0602030504020204" pitchFamily="34" charset="0"/>
              </a:rPr>
              <a:t> </a:t>
            </a:r>
            <a:r>
              <a:rPr lang="en-US" sz="3200" b="1" i="0" dirty="0">
                <a:solidFill>
                  <a:srgbClr val="373B45"/>
                </a:solidFill>
                <a:effectLst/>
                <a:latin typeface="rob_l"/>
              </a:rPr>
              <a:t>/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FC7778B-83DB-7368-ACAE-ABF87267A6B7}"/>
              </a:ext>
            </a:extLst>
          </p:cNvPr>
          <p:cNvSpPr txBox="1"/>
          <p:nvPr/>
        </p:nvSpPr>
        <p:spPr>
          <a:xfrm>
            <a:off x="311225" y="4643665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According to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7F1078D-D276-AA46-4942-2B6780994CB7}"/>
              </a:ext>
            </a:extLst>
          </p:cNvPr>
          <p:cNvSpPr txBox="1"/>
          <p:nvPr/>
        </p:nvSpPr>
        <p:spPr>
          <a:xfrm>
            <a:off x="311226" y="1816923"/>
            <a:ext cx="6772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heritage site (</a:t>
            </a:r>
            <a:r>
              <a:rPr lang="en-US" sz="3200" b="1" dirty="0" err="1">
                <a:solidFill>
                  <a:srgbClr val="FF0000"/>
                </a:solidFill>
              </a:rPr>
              <a:t>n.p</a:t>
            </a:r>
            <a:r>
              <a:rPr lang="en-US" sz="3200" b="1" dirty="0">
                <a:solidFill>
                  <a:srgbClr val="FF0000"/>
                </a:solidFill>
              </a:rPr>
              <a:t>) </a:t>
            </a:r>
            <a:r>
              <a:rPr lang="en-US" sz="3200" b="1" i="0" dirty="0">
                <a:solidFill>
                  <a:srgbClr val="373B45"/>
                </a:solidFill>
                <a:effectLst/>
                <a:latin typeface="rob_l"/>
              </a:rPr>
              <a:t>/ˈ</a:t>
            </a:r>
            <a:r>
              <a:rPr lang="en-US" sz="3200" b="1" i="0" dirty="0" err="1">
                <a:solidFill>
                  <a:srgbClr val="373B45"/>
                </a:solidFill>
                <a:effectLst/>
                <a:latin typeface="rob_l"/>
              </a:rPr>
              <a:t>herɪtɪdʒ</a:t>
            </a:r>
            <a:r>
              <a:rPr lang="en-US" sz="3200" b="1" i="0" dirty="0">
                <a:solidFill>
                  <a:srgbClr val="373B45"/>
                </a:solidFill>
                <a:effectLst/>
                <a:latin typeface="rob_l"/>
              </a:rPr>
              <a:t> </a:t>
            </a:r>
            <a:r>
              <a:rPr lang="en-US" sz="3200" b="1" i="0" dirty="0" err="1">
                <a:solidFill>
                  <a:srgbClr val="373B45"/>
                </a:solidFill>
                <a:effectLst/>
                <a:latin typeface="rob_l"/>
              </a:rPr>
              <a:t>saɪt</a:t>
            </a:r>
            <a:r>
              <a:rPr lang="en-US" sz="3200" b="1" i="0" dirty="0">
                <a:solidFill>
                  <a:srgbClr val="373B45"/>
                </a:solidFill>
                <a:effectLst/>
                <a:latin typeface="rob_l"/>
              </a:rPr>
              <a:t> /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385185E-DC75-8494-95FF-A6428FC42437}"/>
              </a:ext>
            </a:extLst>
          </p:cNvPr>
          <p:cNvSpPr txBox="1"/>
          <p:nvPr/>
        </p:nvSpPr>
        <p:spPr>
          <a:xfrm>
            <a:off x="6183878" y="451538"/>
            <a:ext cx="38559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033970D-200F-8471-2743-2A29A2DBF551}"/>
              </a:ext>
            </a:extLst>
          </p:cNvPr>
          <p:cNvSpPr txBox="1"/>
          <p:nvPr/>
        </p:nvSpPr>
        <p:spPr>
          <a:xfrm>
            <a:off x="6271135" y="2518063"/>
            <a:ext cx="38559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luật</a:t>
            </a:r>
            <a:endParaRPr lang="en-US" sz="33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FC4BA484-839D-FE55-CEE9-E4F06C803349}"/>
              </a:ext>
            </a:extLst>
          </p:cNvPr>
          <p:cNvSpPr txBox="1"/>
          <p:nvPr/>
        </p:nvSpPr>
        <p:spPr>
          <a:xfrm>
            <a:off x="6183878" y="3226858"/>
            <a:ext cx="38559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biệt đối xử</a:t>
            </a:r>
            <a:endParaRPr lang="en-US" sz="33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0BC5365-33DB-7210-9983-E8DB5BB24149}"/>
              </a:ext>
            </a:extLst>
          </p:cNvPr>
          <p:cNvSpPr txBox="1"/>
          <p:nvPr/>
        </p:nvSpPr>
        <p:spPr>
          <a:xfrm>
            <a:off x="6183878" y="1171608"/>
            <a:ext cx="38559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endParaRPr lang="en-US" sz="33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4792FC6-F440-9FFC-4AA4-9346D7F54985}"/>
              </a:ext>
            </a:extLst>
          </p:cNvPr>
          <p:cNvSpPr txBox="1"/>
          <p:nvPr/>
        </p:nvSpPr>
        <p:spPr>
          <a:xfrm>
            <a:off x="6154676" y="4599096"/>
            <a:ext cx="38559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Theo, dựa theo</a:t>
            </a:r>
            <a:endParaRPr lang="en-US" sz="33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095850D-5D2F-B251-64A9-D0D55C534628}"/>
              </a:ext>
            </a:extLst>
          </p:cNvPr>
          <p:cNvSpPr txBox="1"/>
          <p:nvPr/>
        </p:nvSpPr>
        <p:spPr>
          <a:xfrm>
            <a:off x="6173405" y="1776996"/>
            <a:ext cx="385590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33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33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awesome__us_2">
            <a:hlinkClick r:id="" action="ppaction://media"/>
            <a:extLst>
              <a:ext uri="{FF2B5EF4-FFF2-40B4-BE49-F238E27FC236}">
                <a16:creationId xmlns="" xmlns:a16="http://schemas.microsoft.com/office/drawing/2014/main" id="{8006CF99-790C-A501-3C72-825257A970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09525" y="1849438"/>
            <a:ext cx="406400" cy="406400"/>
          </a:xfrm>
          <a:prstGeom prst="rect">
            <a:avLst/>
          </a:prstGeom>
        </p:spPr>
      </p:pic>
      <p:pic>
        <p:nvPicPr>
          <p:cNvPr id="21" name="costume__gb_1">
            <a:hlinkClick r:id="" action="ppaction://media"/>
            <a:extLst>
              <a:ext uri="{FF2B5EF4-FFF2-40B4-BE49-F238E27FC236}">
                <a16:creationId xmlns="" xmlns:a16="http://schemas.microsoft.com/office/drawing/2014/main" id="{6BC200A3-DBA2-2985-2B55-86C6F1904A6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01600" y="1941513"/>
            <a:ext cx="406400" cy="406400"/>
          </a:xfrm>
          <a:prstGeom prst="rect">
            <a:avLst/>
          </a:prstGeom>
        </p:spPr>
      </p:pic>
      <p:pic>
        <p:nvPicPr>
          <p:cNvPr id="22" name="ethnology__gb_1">
            <a:hlinkClick r:id="" action="ppaction://media"/>
            <a:extLst>
              <a:ext uri="{FF2B5EF4-FFF2-40B4-BE49-F238E27FC236}">
                <a16:creationId xmlns="" xmlns:a16="http://schemas.microsoft.com/office/drawing/2014/main" id="{A815C6B0-3FA2-C3DB-3EAF-83E1B4FF0C9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93675" y="2033588"/>
            <a:ext cx="406400" cy="406400"/>
          </a:xfrm>
          <a:prstGeom prst="rect">
            <a:avLst/>
          </a:prstGeom>
        </p:spPr>
      </p:pic>
      <p:pic>
        <p:nvPicPr>
          <p:cNvPr id="23" name="heritage site">
            <a:hlinkClick r:id="" action="ppaction://media"/>
            <a:extLst>
              <a:ext uri="{FF2B5EF4-FFF2-40B4-BE49-F238E27FC236}">
                <a16:creationId xmlns="" xmlns:a16="http://schemas.microsoft.com/office/drawing/2014/main" id="{C640DF2B-AB21-23D1-995F-1DF94185104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85750" y="2125663"/>
            <a:ext cx="406400" cy="406400"/>
          </a:xfrm>
          <a:prstGeom prst="rect">
            <a:avLst/>
          </a:prstGeom>
        </p:spPr>
      </p:pic>
      <p:pic>
        <p:nvPicPr>
          <p:cNvPr id="24" name="stilt house">
            <a:hlinkClick r:id="" action="ppaction://media"/>
            <a:extLst>
              <a:ext uri="{FF2B5EF4-FFF2-40B4-BE49-F238E27FC236}">
                <a16:creationId xmlns="" xmlns:a16="http://schemas.microsoft.com/office/drawing/2014/main" id="{7E1C4CC4-4C7A-39D9-5391-20ECF652EB5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077825" y="2217738"/>
            <a:ext cx="406400" cy="406400"/>
          </a:xfrm>
          <a:prstGeom prst="rect">
            <a:avLst/>
          </a:prstGeom>
        </p:spPr>
      </p:pic>
      <p:pic>
        <p:nvPicPr>
          <p:cNvPr id="25" name="terraced field">
            <a:hlinkClick r:id="" action="ppaction://media"/>
            <a:extLst>
              <a:ext uri="{FF2B5EF4-FFF2-40B4-BE49-F238E27FC236}">
                <a16:creationId xmlns="" xmlns:a16="http://schemas.microsoft.com/office/drawing/2014/main" id="{B3B109A0-019B-1E4C-4085-EC35F29FF57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169900" y="2309813"/>
            <a:ext cx="406400" cy="406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B48B8C92-57B0-4076-B44D-1C1FED1B317C}"/>
              </a:ext>
            </a:extLst>
          </p:cNvPr>
          <p:cNvSpPr txBox="1"/>
          <p:nvPr/>
        </p:nvSpPr>
        <p:spPr>
          <a:xfrm>
            <a:off x="250502" y="5325003"/>
            <a:ext cx="68938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>
                <a:solidFill>
                  <a:srgbClr val="FF0000"/>
                </a:solidFill>
              </a:rPr>
              <a:t>Eastern/western/southern/northern</a:t>
            </a:r>
            <a:endParaRPr lang="en-US" sz="3300" b="1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56AFBD82-AED6-4CCF-8C52-B5B2E079A854}"/>
              </a:ext>
            </a:extLst>
          </p:cNvPr>
          <p:cNvSpPr txBox="1"/>
          <p:nvPr/>
        </p:nvSpPr>
        <p:spPr>
          <a:xfrm>
            <a:off x="311226" y="466431"/>
            <a:ext cx="68938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>
                <a:solidFill>
                  <a:srgbClr val="FF0000"/>
                </a:solidFill>
              </a:rPr>
              <a:t>terraced field (</a:t>
            </a:r>
            <a:r>
              <a:rPr lang="en-US" sz="3300" b="1" dirty="0" err="1">
                <a:solidFill>
                  <a:srgbClr val="FF0000"/>
                </a:solidFill>
              </a:rPr>
              <a:t>n.p</a:t>
            </a:r>
            <a:r>
              <a:rPr lang="en-US" sz="3300" b="1" dirty="0">
                <a:solidFill>
                  <a:srgbClr val="FF0000"/>
                </a:solidFill>
              </a:rPr>
              <a:t>) </a:t>
            </a:r>
            <a:r>
              <a:rPr lang="en-US" sz="3300" b="1" dirty="0"/>
              <a:t>/ˌ</a:t>
            </a:r>
            <a:r>
              <a:rPr lang="en-US" sz="3300" b="1" dirty="0" err="1"/>
              <a:t>terəst</a:t>
            </a:r>
            <a:r>
              <a:rPr lang="en-US" sz="3300" b="1" dirty="0"/>
              <a:t> </a:t>
            </a:r>
            <a:r>
              <a:rPr lang="en-US" sz="3300" b="1" dirty="0" err="1"/>
              <a:t>fiːld</a:t>
            </a:r>
            <a:r>
              <a:rPr lang="en-US" sz="3300" b="1" dirty="0"/>
              <a:t> /</a:t>
            </a:r>
            <a:endParaRPr lang="en-US" sz="3300" b="1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CF47DD1C-1525-4106-B348-1A75B487DDF1}"/>
              </a:ext>
            </a:extLst>
          </p:cNvPr>
          <p:cNvSpPr txBox="1"/>
          <p:nvPr/>
        </p:nvSpPr>
        <p:spPr>
          <a:xfrm>
            <a:off x="6173405" y="3864157"/>
            <a:ext cx="57073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nhận, ghi nhận, thừa nhận</a:t>
            </a:r>
            <a:endParaRPr lang="en-US" sz="33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12EF9B16-48CE-4CF4-BE20-5FBABEC4840C}"/>
              </a:ext>
            </a:extLst>
          </p:cNvPr>
          <p:cNvSpPr txBox="1"/>
          <p:nvPr/>
        </p:nvSpPr>
        <p:spPr>
          <a:xfrm>
            <a:off x="6591556" y="5254242"/>
            <a:ext cx="38559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 về h</a:t>
            </a:r>
            <a:r>
              <a:rPr lang="vi-VN" sz="33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3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 đông/tây/nam/bắc</a:t>
            </a:r>
            <a:endParaRPr lang="en-US" sz="33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78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2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7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14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11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93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6672"/>
            <a:ext cx="9144000" cy="577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940627" y="324341"/>
            <a:ext cx="157925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/>
              <a:t>Nick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15232" y="309828"/>
            <a:ext cx="2368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/>
              <a:t>Duong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7516" y="2590801"/>
            <a:ext cx="250048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/>
              <a:t>a guide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590800" y="3052466"/>
            <a:ext cx="2438400" cy="90632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8046358" y="685800"/>
            <a:ext cx="945242" cy="296733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9982200" y="771492"/>
            <a:ext cx="410028" cy="31872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271969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048219" y="191878"/>
            <a:ext cx="929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Listen to the conversation </a:t>
            </a:r>
          </a:p>
        </p:txBody>
      </p:sp>
      <p:pic>
        <p:nvPicPr>
          <p:cNvPr id="4" name="17 Track 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178099" y="191878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F99789F-0CB2-36CA-C463-144DD7D6280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89" t="24418" r="16144" b="17430"/>
          <a:stretch/>
        </p:blipFill>
        <p:spPr>
          <a:xfrm>
            <a:off x="198303" y="958466"/>
            <a:ext cx="11832116" cy="556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12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="" xmlns:a16="http://schemas.microsoft.com/office/drawing/2014/main" id="{E09A5F94-A13D-F448-C7D3-7BF70D3EA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969" y="-833028"/>
            <a:ext cx="10983230" cy="2377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3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3300" b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 marL="609600" indent="-609600">
              <a:buFontTx/>
              <a:buAutoNum type="arabicPeriod"/>
            </a:pPr>
            <a:r>
              <a:rPr lang="en-US" sz="3300" b="1" u="sng" dirty="0" smtClean="0">
                <a:solidFill>
                  <a:srgbClr val="002060"/>
                </a:solidFill>
                <a:latin typeface="Times New Roman" pitchFamily="18" charset="0"/>
              </a:rPr>
              <a:t>Listen </a:t>
            </a:r>
            <a:r>
              <a:rPr lang="en-US" sz="3300" b="1" u="sng" dirty="0">
                <a:solidFill>
                  <a:srgbClr val="002060"/>
                </a:solidFill>
                <a:latin typeface="Times New Roman" pitchFamily="18" charset="0"/>
              </a:rPr>
              <a:t>and read</a:t>
            </a:r>
            <a:r>
              <a:rPr lang="en-US" sz="3300" b="1" dirty="0">
                <a:solidFill>
                  <a:srgbClr val="002060"/>
                </a:solidFill>
                <a:latin typeface="Times New Roman" pitchFamily="18" charset="0"/>
              </a:rPr>
              <a:t>.</a:t>
            </a:r>
          </a:p>
          <a:p>
            <a:pPr marL="609600" indent="-609600">
              <a:buFontTx/>
              <a:buNone/>
            </a:pPr>
            <a:r>
              <a:rPr lang="en-US" sz="3300" b="1" dirty="0">
                <a:solidFill>
                  <a:srgbClr val="002060"/>
                </a:solidFill>
                <a:latin typeface="Times New Roman" pitchFamily="18" charset="0"/>
              </a:rPr>
              <a:t>a. Find the opposite of these words in the conversation.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="" xmlns:a16="http://schemas.microsoft.com/office/drawing/2014/main" id="{D5969515-2AAC-E1AB-CDB6-E3A3B8EF2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435" y="2056777"/>
            <a:ext cx="7656286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sz="3600" b="1" dirty="0">
                <a:latin typeface="Times New Roman" pitchFamily="18" charset="0"/>
              </a:rPr>
              <a:t>boring           &gt;&lt;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sz="3600" b="1" dirty="0">
                <a:latin typeface="Times New Roman" pitchFamily="18" charset="0"/>
              </a:rPr>
              <a:t>smallest        &gt;&lt;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sz="3600" b="1" dirty="0">
                <a:latin typeface="Times New Roman" pitchFamily="18" charset="0"/>
              </a:rPr>
              <a:t>majority       &gt;&lt;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sz="3600" b="1" dirty="0">
                <a:latin typeface="Times New Roman" pitchFamily="18" charset="0"/>
              </a:rPr>
              <a:t>northern       &gt;&lt;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="" xmlns:a16="http://schemas.microsoft.com/office/drawing/2014/main" id="{D9A6E882-DA14-0AFF-11EE-FEA9F8D71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4470" y="1987200"/>
            <a:ext cx="3505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interesting</a:t>
            </a:r>
          </a:p>
        </p:txBody>
      </p:sp>
      <p:sp>
        <p:nvSpPr>
          <p:cNvPr id="5" name="Text Box 7">
            <a:extLst>
              <a:ext uri="{FF2B5EF4-FFF2-40B4-BE49-F238E27FC236}">
                <a16:creationId xmlns="" xmlns:a16="http://schemas.microsoft.com/office/drawing/2014/main" id="{B74F62B3-218B-8A69-C389-626DEA4B5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1726" y="2829048"/>
            <a:ext cx="3505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largest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="" xmlns:a16="http://schemas.microsoft.com/office/drawing/2014/main" id="{0E0B62C8-BC5A-B33E-87A1-FBE0B32EA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1726" y="3641850"/>
            <a:ext cx="3505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minority</a:t>
            </a:r>
          </a:p>
        </p:txBody>
      </p:sp>
      <p:sp>
        <p:nvSpPr>
          <p:cNvPr id="7" name="Text Box 9">
            <a:extLst>
              <a:ext uri="{FF2B5EF4-FFF2-40B4-BE49-F238E27FC236}">
                <a16:creationId xmlns="" xmlns:a16="http://schemas.microsoft.com/office/drawing/2014/main" id="{466D096D-A227-6654-B251-BF6ABA6B75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1726" y="4478141"/>
            <a:ext cx="3505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southern</a:t>
            </a:r>
          </a:p>
        </p:txBody>
      </p:sp>
    </p:spTree>
    <p:extLst>
      <p:ext uri="{BB962C8B-B14F-4D97-AF65-F5344CB8AC3E}">
        <p14:creationId xmlns:p14="http://schemas.microsoft.com/office/powerpoint/2010/main" val="268563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="" xmlns:a16="http://schemas.microsoft.com/office/drawing/2014/main" id="{4E657F78-0DE3-4400-B91E-BAB2D94558F9}"/>
              </a:ext>
            </a:extLst>
          </p:cNvPr>
          <p:cNvSpPr/>
          <p:nvPr/>
        </p:nvSpPr>
        <p:spPr>
          <a:xfrm>
            <a:off x="635636" y="331443"/>
            <a:ext cx="11153383" cy="615740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="" xmlns:a16="http://schemas.microsoft.com/office/drawing/2014/main" id="{A8B40652-77B8-4114-7878-37E8C65199A1}"/>
              </a:ext>
            </a:extLst>
          </p:cNvPr>
          <p:cNvSpPr txBox="1">
            <a:spLocks noChangeArrowheads="1"/>
          </p:cNvSpPr>
          <p:nvPr/>
        </p:nvSpPr>
        <p:spPr>
          <a:xfrm>
            <a:off x="424206" y="434324"/>
            <a:ext cx="11660957" cy="6400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>
              <a:buFontTx/>
              <a:buNone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1b. Read the conversation again and  choose the best answer</a:t>
            </a:r>
          </a:p>
          <a:p>
            <a:pPr marL="609600" indent="-609600">
              <a:buFontTx/>
              <a:buAutoNum type="arabicPeriod"/>
            </a:pPr>
            <a:r>
              <a:rPr lang="en-US" b="1" dirty="0">
                <a:latin typeface="Times New Roman" pitchFamily="18" charset="0"/>
              </a:rPr>
              <a:t>Duong and Nick are in the Museum of .........</a:t>
            </a:r>
          </a:p>
          <a:p>
            <a:pPr marL="609600" indent="-609600">
              <a:buFontTx/>
              <a:buNone/>
            </a:pPr>
            <a:r>
              <a:rPr lang="en-US" b="1" dirty="0">
                <a:latin typeface="Times New Roman" pitchFamily="18" charset="0"/>
              </a:rPr>
              <a:t>A. Ethnology            B. Ethnic                C. History</a:t>
            </a:r>
          </a:p>
          <a:p>
            <a:pPr marL="609600" indent="-609600">
              <a:buFontTx/>
              <a:buNone/>
            </a:pPr>
            <a:r>
              <a:rPr lang="en-US" b="1" dirty="0">
                <a:latin typeface="Times New Roman" pitchFamily="18" charset="0"/>
              </a:rPr>
              <a:t>2. They want to know about the ...................of Viet Nam.</a:t>
            </a:r>
          </a:p>
          <a:p>
            <a:pPr marL="609600" indent="-609600">
              <a:buFontTx/>
              <a:buNone/>
            </a:pPr>
            <a:r>
              <a:rPr lang="en-US" b="1" dirty="0">
                <a:latin typeface="Times New Roman" pitchFamily="18" charset="0"/>
              </a:rPr>
              <a:t>A. landscapes             B. ethnic groups   C. groups ethnic</a:t>
            </a:r>
          </a:p>
          <a:p>
            <a:pPr marL="609600" indent="-609600">
              <a:buFontTx/>
              <a:buNone/>
            </a:pPr>
            <a:r>
              <a:rPr lang="en-US" b="1" dirty="0">
                <a:latin typeface="Times New Roman" pitchFamily="18" charset="0"/>
              </a:rPr>
              <a:t>3. There are ...................ethnic groups in Viet Nam.</a:t>
            </a:r>
          </a:p>
          <a:p>
            <a:pPr marL="609600" indent="-609600">
              <a:buFontTx/>
              <a:buNone/>
            </a:pPr>
            <a:r>
              <a:rPr lang="en-US" b="1" dirty="0">
                <a:latin typeface="Times New Roman" pitchFamily="18" charset="0"/>
              </a:rPr>
              <a:t>A. 53                          B. 86                      C. 54</a:t>
            </a:r>
          </a:p>
          <a:p>
            <a:pPr marL="609600" indent="-609600">
              <a:buFontTx/>
              <a:buNone/>
            </a:pPr>
            <a:r>
              <a:rPr lang="en-US" b="1" dirty="0">
                <a:latin typeface="Times New Roman" pitchFamily="18" charset="0"/>
              </a:rPr>
              <a:t>4.  The  ........................  has the largest population.</a:t>
            </a:r>
          </a:p>
          <a:p>
            <a:pPr marL="609600" indent="-609600">
              <a:buFontTx/>
              <a:buNone/>
            </a:pPr>
            <a:r>
              <a:rPr lang="en-US" b="1" dirty="0">
                <a:latin typeface="Times New Roman" pitchFamily="18" charset="0"/>
              </a:rPr>
              <a:t>A. </a:t>
            </a:r>
            <a:r>
              <a:rPr lang="en-US" b="1" dirty="0" err="1">
                <a:latin typeface="Times New Roman" pitchFamily="18" charset="0"/>
              </a:rPr>
              <a:t>Kinh</a:t>
            </a:r>
            <a:r>
              <a:rPr lang="en-US" b="1" dirty="0">
                <a:latin typeface="Times New Roman" pitchFamily="18" charset="0"/>
              </a:rPr>
              <a:t>                       B. Thai                  C. Yao</a:t>
            </a:r>
          </a:p>
          <a:p>
            <a:pPr marL="609600" indent="-609600">
              <a:buFontTx/>
              <a:buNone/>
            </a:pPr>
            <a:r>
              <a:rPr lang="en-US" b="1" dirty="0">
                <a:latin typeface="Times New Roman" pitchFamily="18" charset="0"/>
              </a:rPr>
              <a:t>5. Do the ethnic minority peoples have their own customs and traditions?</a:t>
            </a:r>
          </a:p>
          <a:p>
            <a:pPr marL="609600" indent="-609600">
              <a:buFontTx/>
              <a:buNone/>
            </a:pPr>
            <a:r>
              <a:rPr lang="en-US" b="1" dirty="0">
                <a:latin typeface="Times New Roman" pitchFamily="18" charset="0"/>
              </a:rPr>
              <a:t>A. No information        B. No, they don’t     C. Yes, they do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="" xmlns:a16="http://schemas.microsoft.com/office/drawing/2014/main" id="{EA2C3304-3B1C-AB58-3666-672AE986B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907" y="1501124"/>
            <a:ext cx="7391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6" name="Oval 6">
            <a:extLst>
              <a:ext uri="{FF2B5EF4-FFF2-40B4-BE49-F238E27FC236}">
                <a16:creationId xmlns="" xmlns:a16="http://schemas.microsoft.com/office/drawing/2014/main" id="{FE665AE1-1FA9-4B3A-5754-6E1F04798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25" y="1424924"/>
            <a:ext cx="533400" cy="685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b="0">
              <a:solidFill>
                <a:srgbClr val="FF0000"/>
              </a:solidFill>
            </a:endParaRPr>
          </a:p>
        </p:txBody>
      </p:sp>
      <p:sp>
        <p:nvSpPr>
          <p:cNvPr id="7" name="Oval 7">
            <a:extLst>
              <a:ext uri="{FF2B5EF4-FFF2-40B4-BE49-F238E27FC236}">
                <a16:creationId xmlns="" xmlns:a16="http://schemas.microsoft.com/office/drawing/2014/main" id="{828B3D59-FD5B-ED11-F2C2-B126AD868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0707" y="2356459"/>
            <a:ext cx="525463" cy="6096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b="0">
              <a:solidFill>
                <a:srgbClr val="FF0000"/>
              </a:solidFill>
            </a:endParaRPr>
          </a:p>
        </p:txBody>
      </p:sp>
      <p:sp>
        <p:nvSpPr>
          <p:cNvPr id="8" name="Oval 8">
            <a:extLst>
              <a:ext uri="{FF2B5EF4-FFF2-40B4-BE49-F238E27FC236}">
                <a16:creationId xmlns="" xmlns:a16="http://schemas.microsoft.com/office/drawing/2014/main" id="{D41973CA-3283-9766-63F2-35052D445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1006" y="3485954"/>
            <a:ext cx="533400" cy="5334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b="0">
              <a:solidFill>
                <a:srgbClr val="FF0000"/>
              </a:solidFill>
            </a:endParaRPr>
          </a:p>
        </p:txBody>
      </p:sp>
      <p:sp>
        <p:nvSpPr>
          <p:cNvPr id="9" name="Oval 9">
            <a:extLst>
              <a:ext uri="{FF2B5EF4-FFF2-40B4-BE49-F238E27FC236}">
                <a16:creationId xmlns="" xmlns:a16="http://schemas.microsoft.com/office/drawing/2014/main" id="{38FA459A-FBBF-0D58-AA66-AA425980D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975" y="4472924"/>
            <a:ext cx="533400" cy="685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b="0">
              <a:solidFill>
                <a:srgbClr val="FF0000"/>
              </a:solidFill>
            </a:endParaRPr>
          </a:p>
        </p:txBody>
      </p:sp>
      <p:sp>
        <p:nvSpPr>
          <p:cNvPr id="10" name="Oval 10">
            <a:extLst>
              <a:ext uri="{FF2B5EF4-FFF2-40B4-BE49-F238E27FC236}">
                <a16:creationId xmlns="" xmlns:a16="http://schemas.microsoft.com/office/drawing/2014/main" id="{2EE170B6-D8EA-A54C-6E18-883F94347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1792" y="5477658"/>
            <a:ext cx="598716" cy="685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b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80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8514F118-AD48-402F-A7D6-0991C53D7796"/>
  <p:tag name="ISPRING_SCORM_RATE_SLIDES" val="1"/>
  <p:tag name="ISPRINGONLINEFOLDERID" val="0"/>
  <p:tag name="ISPRINGONLINEFOLDERPATH" val="Content List"/>
  <p:tag name="ISPRINGCLOUDFOLDERID" val="0"/>
  <p:tag name="ISPRING_PLAYERS_CUSTOMIZATION" val="UEsDBBQAAgAIAESUV0cjtE77+wIAALAIAAAUAAAAdW5pdmVyc2FsL3BsYXllci54bWytVd9P2zAQfi7S/ofI79gtHQOqBMSQ0B7GhNSx7a0yiZt4TeLMdgjlr9/Zzu+lbEh7aJWc7/vufPfdxb96zlLviUnFRR6gBZ4jj+WhiHgeB+jh6+3xObq6fHfkFyndM+nxKEBlzg2ApsiLmAolLzSA76lOAtQzYGBGXiG5kFzvgfsUuNtIJ0v07mgGLrkKUKJ1sSKkqirMFSDyWIm0NCQKhyIjhWSK5ZpJ4tJAXoNd6b+j4ZeJnOh9wVQPWei3B65JWo5nxQck1RILGZOT+XxBftx9XocJy+gxz5WmeciQB5Wc2VI+0nB3J6IyZcrYZr5Lcs20NklY28zXK744zz0lwwA5h03GlKIxUzjNY0QclkyA/W1KVVLzqAGt4VU7XvNav4153zRutnOkcy7Kx5SrBI76kM46CfTJMKqf2etaBT00Cro1TMiT7FfJJYvs67dWjPMFcgFbxdk8sapCOICnWxpqIfc3AAMV1R3EbdOwaxq2oJYDt9HXHQVqbrtlVJeSNaWa+U88YuILlZIaWVxqWTKfjIw1lgzBPnFXrpvUNcRPdJae/kNvjN+oNT/Va52xgP/RmE9A1NaE5xF7vuXgo1kGNdUMim1sWBcpNjG7nFT5mPV0PTC5HOumwEU8TWXMYAwjqinp7OQQlEmqwCUs5QjbOzgITnicpPDTkwzj04M0GZW7SYbewUFwKsLdBLQ1t2Uk4zqOxNQqyCcT68QPS6VFxl+sPAd7Rq+sDl8buebouuDtwdn8j1EcxGgGc4smVpd56u2r5vDezKlWnc+mcJaBWmEemC4L59XMQlmMfCK2pWWqb/o5NfuwBx3lPDUd01zfQe+iWvMX5lU8Ml+6xdLUJGFGMwH6cL7sMUA/YbsMwlvToYhbkTd1wJjYN/dvK9ps+bp1ruuHOuxDDZ84qxzGzdRHUEcsRZlHox7iovuIqBR22rVk1EvZFm60OAGRiiJA7+GhvvPF6UV35bPFRYO1ed27wC6XN6z0OuFOQaTWdXsRv94N8PgbUEsDBBQAAgAIAHeM90qHb5M5aCsAALNWAAAXAAAAdW5pdmVyc2FsL3VuaXZlcnNhbC5wbmftfHlYU9farz32aAcErRYSgaSWVq2VxBglIJDUOtDWqVY9DgRSjCRYIRgQCJChHlvGQLRVoqJE5VhnEKIkQki0QLYaIEKrMSUQyS5EDBA3QxLIdBOwRXvaP+493/fce59PnocnyV7rXev3vusd91575X6+PmLaG7PfmDRp0rRPP1n5xaRJf8dNmjQ58bUpriuv3eif7Pp4JfmLiI8nlTX79bh+vEpdvm75pEkVvDdtMX93/X597yfbkydN8qxz/78CJJ7fNWnSPz75dOXyzYzovvZE3hXqdmdM9Ez01z4ftc47/iWZudOEJd8NSHhj5aw5h1d+cHT2vz77+ptZf3/d+63XTue9/jEm6NS0Vy4F1k96ZUbeJx9c++eg9WSd9G57jf6E6vhSrD7aEA3MC6mkUuzHlgqpZRRODcW49UTg6IiSwzb9+Cb6RLjTNqhnD3wvmOT+02DIl7jti02KWHRhMT0mley++PWKGaHdj5kam1rJLoqe4b706F59STqe5tA67aSMv493erum+0Nb8DL3j73xO1XMhg2c0Z+GPp5orHxzbA7Pk/TBSQ2EBOcNJQtVy+0btHq5rl71BbtfWUw7GSRzujvV3CiiD96aimTmbmA92SQ/9uFjmAjvHFHKGtNk1vah6si9x3hGCEASZA6V1HR9aKD4AWRFas8hR25HtCp0fT5RQTPNme0CEWOhYjB2txYIqWdpLmipbuxPymI1zK4PSemmUZXM0XCr83o5q099JVLUHKs69wBDs/cIHD0jr/kHRNtGb3mxn9oSNoRBKzPsoZ12I8d5fdoGqKIviaS1deOU5TXDdKyUWpfxtEAF9lnZRnlCubUCDTRtlY3e1/MSJOz79MG5CLRr2nv6X+RNwx9ND7izJ3rw+GBn/Ehqd7XrCsOnjuKRpxC1f1rj+V3Nw2GpbhlmiMJP6ZmNA63J4Z5yA/kjopS1FRfuXRiDrYlHyte5Rgum4YJoWbAN8ukzAvSXoocvDhqyYJ/Lh3WVDBaxyo/YYZaaay2m6crp/vwGg8IcWtL0Nhp4LclpNwtI8zoSJQkeODABrLLiq4qTzsmbGOEdCDSPus8xInCOjLTtvFwoalCsIOJpvvwCg7wc8rhN385sLhL5Kj0L2uqPLitZWi2JTy+Ggi9ZtxMeMKytA2xdF49jA9EdGyROp8PoZKsBH1VBG9c6zR9MVInh2kjDjGSmdqEWod0EGgjSDXLztjC5OJop4FnzSQCZpy0XOyysPEOh9XUw84MaASNzbhmuw/lFWGRYjfGqAV4p4TEWqlVu/du7jfYr0LrC4++YeO7yD6b82AWr8sODlZjVXGR+wa05NF80z9AQq9iYRERHe4IsQIH5J9cgt9dbC1UAOceMW93IQrSJ+9c9dsnYWMRVNk0/oLVsA+751G0meiMzuUzM3+Rd0B4iHpXPB1XiXpJzmKQk8figSUH9WB4LsuXWHFFDLMTQVdLb6U5oAGXGIgzi5tYBqa7Lsg2E5H3kq1yzS/QpRXXbiN4qf2Qa0duYSGTPdC05A6kwtliWSjvAPsg+M9E1hTVGg8ID9Db6dokf+TFDArLBwVkiX3N4NNKMlSJB8zs1gvxdIEVjHsgM7Sdr0iROsVENf8uMaT5wFcF4xWVhdfuugBSPv2H8vmFU/Qyrkb/zVsCPi8p8+cD56St+hPllwd7TZShEDQbMCbkCxAOxdDtmZ729wPCtuH1UqhvTg5+X0soaGMEldPjkjqQ4LoRG8SricpbHeXDoVhhfbhyZzgfa+KJ8q78zboMGEPeLBVCGxE+l7WIX8ZYKJeVdik6sYKQx/0CshBX2AyM95HwW5iJKm9q+DGiySP2Vh7kkcA+hQ4owyV+D66qgKiiJ6VVgaDDQBZBdaNuRY2xgWMW8Rc25vWzUW7w94TR5m/xqSP3B2eZaA3zxlFaxY3QPzK39RNwAuQezc6Hg7FJ5PmzOA90A7JD8ncXyQzBYEblrejmv7YrWODBKP9mVoCr3cjE3bCeeK6Mnhzy9ciUbwLwjbyvaCeMqyLMKXlncn8YthEzi9WFWOqsGVvnAGFDfx0fzAJiqptF+OdC4x14B9K2Q+CUizdeZ6TmiQCS47rEfjjzLT3sJ2sPEg31udX5Afs1PGwCFz0IDsWAmVUPNUYHsIiXDk94GEd4o0i1T24nv0YQOfKHoCoEEZtQNVDLCUS6Vshe2ycm5ACIxH6hGrB1bymQyR0/hvgrCN2GO1qcUlX4pCaNh2f6JvsrHb2DmFrZ9I1ZCVcPWKE+4YcZ7U44PY8Uu/heZ0uPBalzndKAJamzqStElv1VKCQOTNFslgWwZ6AC7YGHApGX1CbpKBbeYXyu43sW6QjDly5vEzmFtBVypIcr6qlMKi8EuCz5nOTqaJ+JBiSMLgekCo9gh7mCkw8y+usxYZonQKLMsy1UIrTduj1qX1bPKOU7Qlivqy8iqB2G8pYitxHkI50Cqa51udt6ooGOz/smwMkybPOYpDsWEpNbnXPXDy4VSOYvb+e7qbHE/g0RHkh/D+FFLaHJWfRe9FhqFJbuZGS7emwNSuDvoxdBI/nJsyWk4mcT9mq621GCBFHAZ3S6OJs5D5ZPA4Sh5E+Rxj9VPTRiBUCRPn4LiOVmN0FI/XsCUDnp7catLkVSZzJO8FnwH3sVv/EjtDDSQAA4iVPl8IDaGJQPZuuRqm8M9loVJNScfitcQtWZGOIKs4WjMlnB/Y1qYHGKAZCSPqgGCke6YVpcS6LI4T/K2bXm33plSyAhBIQkD8KIDMUTvFT+K40N+qL86q7ROHM+dBaaClWKWREZP1zgHquesPkQn0O3QUTMrHneWrMlTNsHewEL0csEHIQ7pHdhU4GkwagwXk7aCux/sw3gXmotreV1GNSwQiMs4Zt0eyZYYeOE0AiJRwkonQRkex0F7c4cy5bHFTmIrXY5Vgs+qZVgtiBw+oOIwywuMPQwmXQ1DZ3fZ5WJYOY8uHnVEapWrKo2GvS2s7Cce2/EdYiP9pNgxgB/jbV8gOFd1iazR7R2xT3VdeVjgCtpw0fpiLcfd3g7DeR2kG679VeMr7s/SXZpX3bG88Dv6TPdn8GdjoWvSo/nwv+pQbhngy5hTxnMIbrH78+bGxbS/ub9E3BG/7v70ex+cO9bh8H/Y4V73hXMlyzK7j1GbS1gmNfbTPOE7zd8E+1ZiyfKxjtcsd7dKk0y2QaW2ZMl7PfwG9XTqytTUzWPDfpSPdDzNFlE9Ps1Ip6/eRY1oGKc5+K/tavVGzNiMge/t/sfv/d/89PiRk/5vj0/98XeU2Jck/2+Q+EcQRlt4zYj0Xw8Jrf01Rk17mpaVqopK8z/MWAtCDeQC4HLC4YlRs0ncb8ya5A3L5iMqGY1Tml9o0072CjtYmA28g6gplPX2nh+zha+9l9k8oYh7aW/zWAIEa6ilDd0z/W5zYd6Y3sedrkP7TuPdic2PSRa09XQ/35AY7o0oVizJalJ0rMdFPoeZrTi99wPHqoF5JQyd6Xo/cQPBPjRCvoMgP7zedTX9mGsYxfPDhFgC/XeoyR411xBBabUnM16cY3Ra9j9MsLrL8Q81XalPPgwNXTBmqae+9ZTFW950t624v6qOcq/zBSkE2b5d8WEmt/PMxRjs470vsuP48fSRcPnBpb5BBzzPPS+Gyk60nxuIIRX+V02KVP+/aipVeBQvz970vBzUT308r/Rish5X/hXAGMFf4bv05wRbT9d98CcyKP/4T2eO/vZPsUre8F8/oXD7LLF1pOBrlQAMwXi0f6gPu+xEpbB055j/2/H4qSJLtjculodZafU48ectXFTo3id/ysTV3sWTz/2VkP2DU4InbOBeJ38ap/PeXQT59i+xj37+i+Wk/NVwW+7fvPCnkqm7nD9l/Z+zm/qB7x8giBD2rAiXsZmW9jN5+NG4UVhd2ZWpfyAPnCoj7ztW9EckRSs6MdXx5D9A14abNYOVt55uqydrz8H+MJ35aZ3XubpOTA5QBqKfx460P46gimjtnwF1K7x5IX+w18Kd7zEHi7UnCnOy5yMuxSSH/g/wivtYLH2oNiRTlzsvunuWyyey9zkq5OXbwYE4laHneeUzGDqzkfgaQ1lNdPeDK5FUt/fp2+P/D+hoeSnsfaPU2i8cW+LI6B0Sgdun2rosJ4hLvpS3gUn+/3h+xgJ68nYuG/Ok4WlaTpT+oOXmZK8T7cnKcBEpczfmKX70cakevVWpWUJDUJ4niwUpQw/JvJOy8JJaOKEaEUCSBJYRSm7BZHLDCmLirBVfaijEKsQUPr8BO4/P51ln8wGrf4MBEstTzjyh11tzeTHEKhQq3xrZMTfPSiysMVijOvQWYoGOnMvbTcRPaW0ZIL8JDl4wBE4oTVk5TFVJx065wcj0SJxT0gDTwU9iugs2Pj2djVgm49FHYB+A6oOJ7MFiJdpX+TdX/ffUp9xVa1kZIWWhedZpdI4rxWJ6nHAViOWYt5oRERIjI5wdJeXFQtvAKoVrNLqglIEkf8MFFtOwHVQiPs+MRfGsuQo5TwqAs3kYFBLJYfpVdzznIkbz9idwv12DERcgVYUb0WVCZvdO7rfgQAus94zYAYOVMjI1GySB/ZkhfnK7fBhgBCOU88t8jYmz+DwKLwDF21+xIEsjbooLk3cBNUymomJpXmdS2A/QjR3RCDNSlGuN4izcGPZguG3f8AvTxgS6cklVka6PfMLvQHslvVjcMT2ALAnMI5Hv5VMxcrFIWg4bKRK5byBsJOKz6ud34PtxO/BFUQhArM2fTe5mmHaFdXRZ8+Xk2St6q6EqBgkaGIDqgWU0QXhJ7+ClS/wJrVWpYODFSigwmkddiYqQTK97FMf9ht7OoOzSKMXlw30fE70busCu+ajIwgIFsDjTr4Zb3DIA3AODFLyA2bzdYY4UMAGSyrERqp2wpTTTcwah2uqRIIwJ9NXuvBnp9TVU+nDOasnw1z6l0WH5yWGD9JEA7UZbnJnRvYsoNYi3hxfGqejYDjPDRLFV01x1bpF+FOLxPsgDKm0zzPNpM3lz2AWvpNjJA+qEFyX2S5qG2xbIORzKjvJ01TGMubtmERbgV8thfuCwOHoWGE3kSPD91FmiSF4xJquw5ekZYEbfMtpqEFDzeZnXJErYvBUS53RRvqLUVZook25yN6aFOcQ8MVOz1RUalQVl5RMerFq6cxvRM3s7BkZR5S5Hra6dfqB9AH6YXswI0omZIR0Nk2AHtOKFZTj5nfkdqoFhsbbrEawuhkgNCxVm+NFrugxbXOoqM1CPrFYA19g2gzKGmOhRMgeV38bV2etBrkJHVso3R9VOTPndkudSh/eaJvzFnE+FE3L4pPXyS5L/sSRh1l6hSP/mH4omxpML55rZJqGgvQTzb4VW8TwBc6D3hr6kJpz6Sat65Nh06opUSuP/eZX5v9fh63+QrL+omtlPDyBPhLvQ64daoxmd3/oQcFD6KM9p4Q0NMuAky48+zXhbp5cg3PLoADWRY21T9teaO5ryeIk5vBC8qTf5x6BxQQVhHvQM2H+dRwjJdHHdquxpzNRaO/a9GvZ2IqPOt5kwVa3PAqnj0nKnIJLw+7sFJngweOy4+lFanm77CbU+B6SMd6gPPnfpbUKl40g58327razW2m5cHyHdZMrdwHzXTqRLnsX/qA1QqV2tT+tpiUCuA2o3+RDOlLCkwdG/xzWXiBfb/bwinREHynSHIhCfEqh+8353jzb7WbU+uF7mWVKQYfvYJmab0sFg+G9+xl08DyX7rbeTIrQNPjJLw1AyAP0WqWujhkp7EjN+Km5dziMNlPa0xYwD721Lkw6eFLrLF6JE0usuwUbaBOzRnrbEkVUGEVAO4hfT7RD7gZGsFjvi7KOPzxhiL5q3DtcaWcZYAchyzjmdJgH99YQyuxwnpZ8TZVuNMqetcrqq5nHlWiLCfCwqaKFWP+rQDXdZay5bQj9VCUILvx9XSbpap05xVXlmdVRa+/BbXuFD9/r22HYu4YrctZ9IO5D/IJFH4psrvFUcS2e2klRIQn9F5CyJ5m2kq1epFJuN5U++9YlmuKSSJYtvLIYHPAV5hBIpK10GDWCVYckOUyzkAN4Z6dnAGTVFDuoGxIKLEJ582/ZAJE2xXpH1rkCO3svn7UZCad+XETh+yHFZ6xY3XIXXkbjFGMc0cq8fWVcGUogcDeB+OIHOfLR/ajQzMixzMbvAJSCft/nZLa44sDXMmryvZVhujcwDqhM3hA//vAYPuFWpdU4iZaRR1XXwBgIHwo+XKl0Gpg+IhYEgLAIcBSvpSMjAiCQizsA+A9r4ciEWOLisA2EMyOi/oS8b8mi21HzKnxBZxR7MksIZgxUAosb+gDSrHGgjn+Km+uP4BVR6WUQDbDbYBxlWNXTFLIn2UlAPR++rNdBGSnswr1EDOlBFIMXjiEHEoydzj2LiCw3fwODkeO6DA2SP7zbaqplWGA5kLdRKr/l9xE/k8XA0kYNuUeTIivcx+39T0oayAmpC4SvJ7YzuWG5k9mJaIbDE4WjML/MxJvctCOQssd+ailwbIYnizkgOW5Nku21O0hDxe7CZ8l8Zq7sAvKmCL2EF0eRfzkajC1oWsxtZ3B9AeAl9ZEtJxY1ZysdR7IIk5rM7O1G+AeSgtasV9MW7VLWP+1rWcYtB+FnQHrWvtnFLPnKdU+cjO1qYVjM7gMI9jpmbBfPmgxRYrJnekhPiixPq7IWGhnvpMzl6Sg5wkHUlKey3cUPldGyGy6aZjgHYMqGhAJDsu6+L+Kl8IKAnJmSnHIsutbQMFtKFGd3do6NQ772ue/DESJKxciesWRod4vm7JOh77byhldCoxRoMdsGmgl0rYDhA+/Yy9kr7GUNUGsE5olR2OEyic3XtZUUBFAl+Sj1EfgKZGHP1833fBlgSp93IudNGBbsHth/f40pK20fxZEbBA2e1Ff/iXLGzJ8fY8rsVumGGNemaX10nTHWGXht/XnKBjp1txtR0pIgQTtSecFphJ31JB94R3QQjuDRXxEPO4Ml5Qp4o+xK3GKIXFJlDS6Jmk7YqDMaArM5h1QKgbtz1i9diGAXUuA5Xzq8/sMs226VY/BXdsA9XSCTMcGuFUS0+ltu2EhxuGR2OC2vuzThG127tuaj8ksgrjgkLXTw7kbefPnK5Wdw+YH7XmrnIxdKqAsNWo/Fiaf/Tb9HMOfbjXU+fuSp+ILuXGbK5cM5ee+mTloyj3P0Y36DSbETGYxu7KGD7LGdSqiR8pihXbigdNmyUaPPL+HAz64gO/r06TnQJMu9BOcsUsMXAUbEjdBG/jjqrjmwy78qChYH4B3VUl51yKEQCAmDIH8+fojTMDqpzO/ahPUV1z7z5Y0pNc4XxZ0nPusTPZJQQ5jPvS6syWICU9dvDknHW6q6rv/nVkQfOo141+bLJS1646nhS7ljg3380s8634yC7PenhMxffzoS8oF11/jUj9fPwh9h9SeJnDcNDLp+z1EUxWNoDAONC/3yDwN5L/amz0EWVT1orY4esfQYmI6P7GLW1pbA9bOB2QI8KnX3nGQWJY6JyijzTGt0B7oUGHsHBWKap8CUcZ4f9Vm/uMPcKlSXOLW+4/NHmDFrjbznCvo1KgtOm3iodODI0kTlsHq5DOhaF/7ckHJtrn/74JpVgueXVXJLefUzotCmdrwbNlYrAzDCp6tJzHe0qjl2ldj/EFOoFHIcp8r2EC5aOQiNkiS6fGHzj28re767ZKVrDRD16kVvcuns8iyj84gh907KCMTnc3HhxMe2zc4fGCIM/2yJf17Nk/FZ0xIW74g9Orh7D/mj+FjjubJ3xHMHeo565IYxuglwYVglGfz7XXMIcuNOmOkp9NvT9lIJi7egDUfS+eflm5IqD14449ByHvpdlzNSqV3iFHx41yByGNtVl7LNZniwAKdwcgdOmV04tgpF27solgXBK2hnYfl1FfXmrd56xwiLNKzcASI7t/ToW8yQgxIGVSmY3VqTNoP8GLypWw52BlR+Jxdysf5g0r+TWyHA5x84kHqlqtbCr4yTEQoHQGDIWwfYevli2mCbXWn2UGqJPIskR9TWmuv6TmQ84EV+GWeOJ3kWT1xG9VUgRkt9wambdE3d4ZmhdZmJutX5feCUbybYwr5Lw5OQoZoFxoHfd74OONjbBtuhU+XK+y7+cgpPJRIIc2BhmWFgfC1aXirWw+J2a3JbF8mZYkttViWUMOWWWKtc624iO9mqt8CZpa5jTjEnhz6FcrZAlJ4cnyR/D+IFOz0axw7LRxHjQNQr8Qj7qp6zivoKNRop41kIzVt44v58clrkE5YuOAOEJrRXj2df66PtbgKY421GGxyGo8Q7U2NglnJ8N+7IoYK3HQYWC/C+4K01jj5D1UJIk8MMp98R9A9tP0zk+UaRlWToDTlp2CbkG6ZwZE9JLHTfv0s3XjWJ4XecA/FgpFABu9ECBAMAvUjZyobkd3pObLBjzfPmJ4fMzVbK4m7ltwMHqhat/Vj8K8E+CajFSXqXOSvY4pYghKMZM0+/sRRbQBNu0k0v0WaGA7XxA+BixYi13KSaPQt5FDCq5D58cp2Fvdy0HvMFe3ya3l009xeAqzGh/MlniRzKUwrBg5nzUm/Tari7DbwrtrmHnYOSAZSMEe7eO0d3FoFBsrOPkva8rOrFlviKkMiifBFaRJUTPk6UM727YSuBqSH9iOLPQGlkYDm0TWokdqDKk6lj4m+ufLJDOBTN3c48e+erRkmca+5WWjp1yGLMXlX1kGLuUX9qYtJKrM4GVroThqZ9ySoEB5ZQ2xXnwwCC6lnw7lw+cn90Awur08/uT7VViWRe50LrN61TrnFmkc9D1kHpVEpO3UDa1btXkc79ZobWw+DvPUkYRlPSIiA9wxZMJ67T4TtavqqP8Z5b80+1n0l8A/rBv9m8LO9yIVZ6wWwCC1H78X4HeWhCqjZ64BXHGnU0GW/vTZJmOy6gvi3V/8E3/f1SAwpLM/htCmb1NFm7Nl1nyhYTRUsIyd6Ca5HfDEl1o7Blzp8/dcbwoNdcaT7ZnGmupZk2y19WNUDhCa9jyXAf80/1e/yK/djXwRXndFQZ1Lqk3Z2yZeBx3Mf7VV6ouLPgd9KotQV9Patv8HNEC349+LLfdLb9KVxtD2/7xYsvHXJLW6TCrz/NYveSef2//Jz25jVt87g8TvAp2V8FxGza9gGPS6/KmBCyt5IeLE7LZop70Fre4jaIJW/c8e5WvvAfDiZrE6ccvPheJYid/sohGK6YPLtkycav2/N0pB7/UaILA7t0XnwtHR6a9c0t8I0He9NPml4BfAv7/GfBWOI7gMvcTChR49d+JqlzBjMf8NUBPwgks9fNaFSHx/44iQUAfJDm6SM1SqCDxhPMrTdj6P++UkJjZNlKOiZ+N4/0J4zV3tTd2a8Ki/zM2qwx+OI7TzNE+TH/v32natsibvJiPJuvlBshrmstp2tvWlNXF/LlcQqJfqshLwC8B/98FXC++k2r/pdy+Y9TaXPU8wGpzR+ZPM159WPRiqTi834v5jv/HXyfkGoefn8Bd74RlzgxCSQEws3YCZsPlRCboS+UMzON8V/juTXq+sc+CEPw3Pe019RidDqM6ePf2CYGw8iCDVevE+w5XuNIgk/HaUP7E4vR+PybXHRMP5XYKxuT0c/UEb9Zd7oX64cHEpA/njQn+OmqCTTzcvfIXUp4Dc8e9kuuuTGxaqdgwtjJfRT2HbrFbNTYZXkJ6Cem/AlIbHuweewoRgWQN9bp3NJiHftqgla6MnP/i+O6E4cGVSD3Y7b4/g6d1uB8SoFu87744Q02vGH6ge7JX2F7rddI+VVRaO/vTPw7Vd5Gjp4Qd+AmLE235AxpXPmCpCQIjfrafLG5b8AcErrK4pGL3Qw3lD3xaucWY+A6WuV3v/Kq6ausfhox11f9LQOT0jF8PRTQ76adjiN7OjOrCmhdlXKUoLMZ8JSe8c827gXeex0+R/EHiUV3IWa1BL7XuJaT/IZAwtMoo59AG5z5r2o7RVS+3zb4keUnykuQlyUuSlyQvSV6SvCR5SfKS5CXJS5KXJC9J/lMS9wbqtsFv36uVBAc8t1N++OdNVIJVraQpYd8NKXTxOdh3f7+P0fT9Bny6SZOsbC/BvtfTa1ubI5wTiqX8d78y7eoQDX0vsP3qMbZB/uF/3R78ayrxyAGk7VGve3R1TcdwmVAkHb5CNXdkGm/lAm/z0AhqWEcvOEb1dKHoXLw5xBuy1Lk3jq/p20RvFzeJWala4F2Ec11/Mh+Bk9n7EgW1UEHiWmTv6TzAlxdqZYxN7Udyjqq8THf2bZ1h3cyMVwOSWaqQqr4EHyizWgFwtrto3bsFf/B6eq8BbMaXXBq9HYFPQtXE97l3vandx83wa+3JAqtGfcALz+h3b75ToPTdYVD9TDS7nzB8YUPtr5VdxjXExHT1F7aSAgPLXKNl3YkF+2oc0uihpUn+RnJqrdUok9mCy78a4bSXgYQvrPjQNnDsaAvo12sGC7b1dIZr3GK2Zg39ZG9V5HSZSGV/tX4Nrxio9gPGYOUcenyknNk18uXhKGmq4cEVfm1gVgsj02N35/1y9vBIucFAx+qSkaUUZrP7BQZp8F7518Fs9I/u42fezO4RR9lmiwoMBQqd4d0pdeJ4iUSSMNc6+0aheWMUGv9A7LTsKFTwRTUonJ1rFBujPCN4k12i39swc+nYK6zKkMjvWL1r1AlV77F55YOfhrjkJpyasrCSRyVhpjTcniWTbzscRf0gqyKekUd9Ejj1rLg8qp93KV9pTZrPpQbKT8HR5VNvwipB84LowuUZLkHR9xHRUoQcm05eSMQrBraUZ2xZdtDTh1XQa8XryDD0VlU+L50Zrv1ZrIa4xqiSk310t2qWWT691qvERX4/Dmcuu1zIYyHlTeEFSG17CpdLjw/5PKoei7PWG++MmlGrb1pSwpcBCnD7EcxHhXTM6h/pJxdJETuDiYQ3sdHl7ET06Gy1mVWvgFKW1XTAQviJNTTcyMKGOR0RJik/zNN9PMIsjg/ZRC0OvIt3nO0NipzJodSWyTg/idNXkePuoiLzqPJAQQg/d3lCWOjBYr69o4CeHD7UoDDsX8Q1eIF4oUEpr8uXri4bxafWdvRCUatMdsbMSnPt4fbuubuMmR/UNK273YFz2eHpXOTGjgGt8EYRy7Oosi1+o42RYYJIRfTBPPm9w1FV1xD8op338hTTimsrtTWhITSKGcktrlF0mL9ILS4+WGt0wfMZPu3Fml/rQFWap7ksOK7K5vV4V6XylqvHldHHEYTjbE9U3TPovrqIAnT1eo9iKM2fwlG9i/uQfY0ZMh/tbG5iWC0tg1dtoTi+bhQEquss1kVgAijNemLUXP6NlZMInHsTlYA1oiDhM0d7zpkRQ8+zte7Blqymg7WJ7iOhBh6SeWc5JerK3sGrh9spCunQWfRZQXZUewU9ub2M75IJRLyPAikefND4mJh/K962AlWXsU9HqdeHrJZCmTNlPuSbXGgRm7STiZg8BAsFVZi/oRJnmoV+08ifEzso4YtQTdLVpnQklJJ+DHCfcuR+YYTq3kBL44icZ9znU/WkUMfwUbrPAG/FJnqprdF3aUKa1iUdk9TlmTwbRC5HUsT5/tG9XYJ891p7kyZD1w+yUKkxGskZWJ48bt+hYd6rXiDQoqKYgeFcZYrtYRqM3C1eOKWBvj0sMknCGvF6o6AzmZg4konLus3ItO2Ylg1ZS2rD3WqNB76sVpAvTHlw6a4UucLvS2XYYGOfcUg4yBdSaexeMjJUtrAj2p6NztS6lBv1lnEeYs3hKHZL2wqXMla2Xc7sv6Fvztb2VtfcHVeYHFkyxipsROlen7MHmrkfHLBg+wcqLcldNVp7P98esif95FnLoF7M6z33RCfVVVpSWOq1phvb7tKwM3nv4+VdbXIylxcQzXP9K+u7oJF8Pl8ATDf7JvII89CJwiqlfqf4rla2W/MqjWiyw+QMWMPyo1Hz6nmX0Jk2CPip0w3VYCC95/krzCdCoZAbQNXaMbBcHdm3gXxerjnWy3L5Er9/Wmq8hQSg98kZ+U0fTlnNeQu2u5etU16ij1iEnaNKCjhvOrCXAVfryS6LaIwLWSQXCPmJkQ44M4qI4DQXFnG8C05jZwt4F58oh2semo3aJbS/4VBWNtdJXpK3HF3TvHej4QDWhUdhKNtypVxkW/r9mEm0WGT7Fcp1tqnJ2v2uZpcXSfvFfWTXkHIRf0bBrcD68zeYbTAcn0PjzkmyDT2CvV/aZb9cMO/UQsHbcFGBTrlHYehfYD2xMFZ0DN4A4DpSW8QhKCW3rR7w53j7g/0Z9f4C7ZNkEc/yy238PFcGsBesNAJQfGMw4xJEs5HObPS7TH9IcaYtHBMWekuBQkjCjmufA5NtIVCgiiwWJyz8GbgUm+FxS8Y2X+UPXL6QjmWahIJwjhVmO/PVKV8lheh5jPxJlDOEtlWt3+UWVSWEMWJpWVC6n4rE8axbV1AMXT/EWu9KHh7JY7W8UovXmtSRqzZM3/lRAnlsVuzmCQTf5zpz+kPjs8ZWSbNbLSChPswjIOW3veVx8A3TcxV8MJKbHMM6SSdsVyxPDGtLto3Eczm44U2p6gTKGcs2sKIB8NnwWnWchihCzAdO+QYKXq/etwmkjMmC0ql12rVKRMbj04PonLOMSGJR+xTGjV4r/bAdeeqsmGk7Ky/tzZgzpvFZF+nppj1zx76nvk393GRaO2aY/S6Xj+anbASRdXCwDTa3FGbXnXuNzymbncg7RNs9crkRkycvp7fFmVSXtlQq77ic3bH5CLNFDIISFyz2iRj7v0q7eKVAl0IxBex2imgqRdm7VsZiDFHuYwg3a5JNVaLavt6TRqZ+jaQrMDHEekU7emXQAAuJcSmY3xWvlnyu8+hKddef4JzhhLjOm5cFTektwlDhmNc9Vzt8JXGd0yMZ3jJwrJh801duCSr5HJslHRYsL1V/hCu5A+MgfAnfSR0+DeiAcc3KlQMY9t8WR/PkeopEKomijKhur1LIEvfBBFoDAgfucfVzZZoful2ukq1PY+uZN7non/Ml+nBjiGw9EUf7vt3n6ZtqMxi8GZ2RZ/2F8QvHdjwKMe7xzu8gJY48Q0yRc4LPdN2Ey+QGgyH72boLRhqprYQ64urN0/a4cgkuYWuZ8/pQ1JTqLuxHafbk3lXPxBrH9FNQo1fz4TiAsNdXFVVYbZh3X/OzGE7yVev/tVNDzKVSpP0p5WumNq19DtMA6VWSA5g7U7untNcJmzaueXBnROI1SbwEz24aj4OoIoHQwlsjwTsOHIkijFlD9qMoY8bWUf3RqFX3rxYVFIMRd0sxllWQ/qK4/Dq9ZlFJBbxvdGaOzx080s3amS5ytCMkI5yGIsjnyBUWW73+3XoFvdh94lLcvpkghblul4AHB7t/dD/cd4DdCijJRwb5yugmHGcQR3W/MNJ4aORpNoHpUHntrQh+VGnkK25LkXUDTmbUkr1y80PYU53qCTq+eSzq5tcvD+9ITB1Z9Vs0udR188bCGtp4PHEfKHig1rm8ZHrpjqWL5YJYcBlEPd/VRr6cL+IRDsgVPts7UHIpZMLY+j60MsfUALjuYNbzzgFtgBAFDkCYyw3u073Q5YLNS/rnOZj4jiC8bKt/RrZlR055bu8ghqwh5nDmz3cUNnXthetwZqSjE9nsyj4Uzqdezqe9Xo5HXq0Qt44/LUOy2WRPgqvN5Jy6vR45G22CUxaEr1w7iMkzinrZLgeAjhVdqO+cnZ2Suv1wbfj4ksTW6ylRqbXjPjzPlWte6hHEVqGsRBdYdTWa1bOmR7/TJy1eI5npSgZ7RByrSCm4ct0PRb4SzYuBqrpSdLuFModB5qg00P0qMTz+XSkJFeAyKp2TUSAz/3pm5yT/DaXlvydCbqlGXZnauTG1fXzS7zawB77vEVCrFlrD3JNWuoXao4/ZKm/6NlJEq911zUMN836gst4n2e8PZfhJ4xvBs89Wja+DfwcRphURfkA0GKBZ5ijBgGAsJuDGDTmV3nIVHqtSjkfT9Ef7p7YSforfYgpxRUjhFqi81GgFHx+gJ98Spx9/Drvk9bHFTp7I4nzdx2QyrW1aaatWlh7/W8I1qpKVjCVcNw7at2XY2lMNmIUdVZJC5BoCTX0UWBOrRfNbIOQFBtI14ECw+8DMTbaT+WpBQtV8q8UVReNbyLzwIraNH6shMvSh2mOOAx9zzGkcs266N7oczeN8/jilPLN9zRRsYURQN/SF2qyIrdcKDrE2RJ+LchR6jqfxKbbtPdN3Ia1uTDeaCcLoDE0vQ96y7mHX9rVjLzNnnxhmhAwWy0aKqZwRPueYJ9WvimMDOEz1QWCNvd/ooI26VAdnD5hC10J4F9e/jiXjVZaeh72u2mAGB9hloqMbUirbaKtsCCrSLEWF0xCGPKnhXVumzJxJTUxXRLbOwM5UFbTtMv/d9oUtfDbOxbdYqbD5+yOmuk+Pq+6Zd0Czu6Z3UyR7imFdGFzfCnZj2IeiumeamxLZgzZjB/On4o7DhcfqMjsGSwYN9SlgkJrlLij3hkDfFAR6nqjp3xTpzwDJ1bnzQGKGxgM3zC0tvqoUHt15mSvjYNl+OHaUV/EYXw6wmn4sxl2ePsrw/8l0LV/Rv+mcAyLJo8HuC5ZGKj451X16Znt1iuF9XQJ9e6qvu5w8lf1XFe1QnsAxdK5n7HTUSdkLUpu2Sp7++GbPtxO/bTY9YQN6rDAO3lyxR6rrderV4/V3RU44dhkSV+oKlM515a+Nld7zdwJ+tcG01e57As0lHMfI0OqxsdI+6y2qIDkqhULnVOW3k6fOQRe85b7+6ar1K8s+/vKf/wtQSwMEFAACAAgAd4z3SmigejpNAAAAawAAABsAAAB1bml2ZXJzYWwvdW5pdmVyc2FsLnBuZy54bWyzsa/IzVEoSy0qzszPs1Uy1DNQsrfj5bIpKEoty0wtV6gAihnpGUCAkkKlrZIJErc8M6UkA6jCwNgYIZiRmpmeUWKrZG5uChfUB5oJAFBLAQIAABQAAgAIAESUV0cjtE77+wIAALAIAAAUAAAAAAAAAAEAAAAAAAAAAAB1bml2ZXJzYWwvcGxheWVyLnhtbFBLAQIAABQAAgAIAHeM90qHb5M5aCsAALNWAAAXAAAAAAAAAAAAAAAAAC0DAAB1bml2ZXJzYWwvdW5pdmVyc2FsLnBuZ1BLAQIAABQAAgAIAHeM90pooHo6TQAAAGsAAAAbAAAAAAAAAAEAAAAAAMouAAB1bml2ZXJzYWwvdW5pdmVyc2FsLnBuZy54bWxQSwUGAAAAAAMAAwDQAAAAUC8AAAAA"/>
  <p:tag name="ISPRING_PRESENTATION_TITLE" val="1"/>
  <p:tag name="ISPRING_SCORM_RATE_QUIZZES" val="0"/>
  <p:tag name="ISPRING_SCORM_PASSING_SCORE" val="100.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PATH" val="Repository"/>
  <p:tag name="ISPRING_OUTPUT_FOLDER" val="D:\ppt\第12批\689472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A6DD50F2-A1FB-4F78-8C95-C9822BFACDF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TIMING" val="|0.001|0.5|0.5|0.5|0.5|0.5"/>
  <p:tag name="ISPRING_CUSTOM_TIMING_USED" val="1"/>
  <p:tag name="ISPRING_SLIDE_ID_2" val="{B406AB9D-99DB-478E-8332-5F8138DBE206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0zvfbpg0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1260</TotalTime>
  <Words>941</Words>
  <Application>Microsoft Office PowerPoint</Application>
  <PresentationFormat>Custom</PresentationFormat>
  <Paragraphs>197</Paragraphs>
  <Slides>18</Slides>
  <Notes>12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3 – PEOPLES OF VIET NAM GETTING STARTED:At the museum of Ethnology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creator>张建春</dc:creator>
  <cp:lastModifiedBy>ADMIN</cp:lastModifiedBy>
  <cp:revision>106</cp:revision>
  <dcterms:created xsi:type="dcterms:W3CDTF">2018-05-04T05:35:33Z</dcterms:created>
  <dcterms:modified xsi:type="dcterms:W3CDTF">2022-10-12T00:59:19Z</dcterms:modified>
</cp:coreProperties>
</file>