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x-wav"/>
  <Override PartName="/ppt/media/audio3.wav" ContentType="audio/x-wav"/>
  <Override PartName="/ppt/media/audio4.wav" ContentType="audio/x-wav"/>
  <Override PartName="/ppt/media/audio5.wav" ContentType="audio/x-wav"/>
  <Override PartName="/ppt/media/audio6.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304" r:id="rId3"/>
    <p:sldId id="305" r:id="rId4"/>
    <p:sldId id="267" r:id="rId5"/>
    <p:sldId id="258" r:id="rId6"/>
    <p:sldId id="306" r:id="rId7"/>
    <p:sldId id="259" r:id="rId8"/>
    <p:sldId id="263" r:id="rId9"/>
    <p:sldId id="264" r:id="rId10"/>
    <p:sldId id="265" r:id="rId11"/>
    <p:sldId id="266" r:id="rId12"/>
    <p:sldId id="261" r:id="rId13"/>
    <p:sldId id="268" r:id="rId14"/>
    <p:sldId id="291" r:id="rId15"/>
    <p:sldId id="270" r:id="rId16"/>
    <p:sldId id="271" r:id="rId17"/>
    <p:sldId id="288" r:id="rId18"/>
    <p:sldId id="294" r:id="rId19"/>
    <p:sldId id="273" r:id="rId20"/>
    <p:sldId id="295" r:id="rId21"/>
    <p:sldId id="296" r:id="rId22"/>
    <p:sldId id="276" r:id="rId23"/>
    <p:sldId id="277" r:id="rId24"/>
    <p:sldId id="297" r:id="rId25"/>
    <p:sldId id="278" r:id="rId26"/>
    <p:sldId id="279" r:id="rId27"/>
    <p:sldId id="307" r:id="rId28"/>
    <p:sldId id="280" r:id="rId29"/>
    <p:sldId id="308" r:id="rId30"/>
    <p:sldId id="281" r:id="rId31"/>
    <p:sldId id="290" r:id="rId32"/>
    <p:sldId id="282" r:id="rId33"/>
    <p:sldId id="302" r:id="rId34"/>
    <p:sldId id="303" r:id="rId35"/>
    <p:sldId id="285" r:id="rId36"/>
    <p:sldId id="298" r:id="rId37"/>
    <p:sldId id="286"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ABEF"/>
    <a:srgbClr val="AD8BE9"/>
    <a:srgbClr val="F74919"/>
    <a:srgbClr val="FA9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2CEF9-B09E-4A2C-BFBD-223332658ABF}" type="datetimeFigureOut">
              <a:rPr lang="en-US" smtClean="0"/>
              <a:t>15/11/2022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646423-AADD-4955-A84A-D4276436E153}" type="slidenum">
              <a:rPr lang="en-US" smtClean="0"/>
              <a:t>‹#›</a:t>
            </a:fld>
            <a:endParaRPr lang="en-US"/>
          </a:p>
        </p:txBody>
      </p:sp>
    </p:spTree>
    <p:extLst>
      <p:ext uri="{BB962C8B-B14F-4D97-AF65-F5344CB8AC3E}">
        <p14:creationId xmlns:p14="http://schemas.microsoft.com/office/powerpoint/2010/main" val="246579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Khi rác</a:t>
            </a:r>
            <a:r>
              <a:rPr lang="en-US" baseline="0" smtClean="0"/>
              <a:t> vào thùng, GV kích chuột để giúp HS chốt ý nghĩa của trò chơi</a:t>
            </a:r>
            <a:endParaRPr lang="en-US"/>
          </a:p>
        </p:txBody>
      </p:sp>
      <p:sp>
        <p:nvSpPr>
          <p:cNvPr id="4" name="Slide Number Placeholder 3"/>
          <p:cNvSpPr>
            <a:spLocks noGrp="1"/>
          </p:cNvSpPr>
          <p:nvPr>
            <p:ph type="sldNum" sz="quarter" idx="10"/>
          </p:nvPr>
        </p:nvSpPr>
        <p:spPr/>
        <p:txBody>
          <a:bodyPr/>
          <a:lstStyle/>
          <a:p>
            <a:fld id="{09646423-AADD-4955-A84A-D4276436E153}" type="slidenum">
              <a:rPr lang="en-US" smtClean="0"/>
              <a:t>4</a:t>
            </a:fld>
            <a:endParaRPr lang="en-US"/>
          </a:p>
        </p:txBody>
      </p:sp>
    </p:spTree>
    <p:extLst>
      <p:ext uri="{BB962C8B-B14F-4D97-AF65-F5344CB8AC3E}">
        <p14:creationId xmlns:p14="http://schemas.microsoft.com/office/powerpoint/2010/main" val="126874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46423-AADD-4955-A84A-D4276436E153}" type="slidenum">
              <a:rPr lang="en-US" smtClean="0"/>
              <a:t>6</a:t>
            </a:fld>
            <a:endParaRPr lang="en-US"/>
          </a:p>
        </p:txBody>
      </p:sp>
    </p:spTree>
    <p:extLst>
      <p:ext uri="{BB962C8B-B14F-4D97-AF65-F5344CB8AC3E}">
        <p14:creationId xmlns:p14="http://schemas.microsoft.com/office/powerpoint/2010/main" val="171379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46423-AADD-4955-A84A-D4276436E153}" type="slidenum">
              <a:rPr lang="en-US" smtClean="0"/>
              <a:t>7</a:t>
            </a:fld>
            <a:endParaRPr lang="en-US"/>
          </a:p>
        </p:txBody>
      </p:sp>
    </p:spTree>
    <p:extLst>
      <p:ext uri="{BB962C8B-B14F-4D97-AF65-F5344CB8AC3E}">
        <p14:creationId xmlns:p14="http://schemas.microsoft.com/office/powerpoint/2010/main" val="380029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2FF3E-A278-4565-907B-14ACEDF40D4F}"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353806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2FF3E-A278-4565-907B-14ACEDF40D4F}"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70946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2FF3E-A278-4565-907B-14ACEDF40D4F}"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146752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8226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81376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15543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97412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18420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0770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3319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0889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2FF3E-A278-4565-907B-14ACEDF40D4F}"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539295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84202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97334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079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2FF3E-A278-4565-907B-14ACEDF40D4F}"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265885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2FF3E-A278-4565-907B-14ACEDF40D4F}" type="datetimeFigureOut">
              <a:rPr lang="en-US" smtClean="0"/>
              <a:t>15/11/2022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97940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2FF3E-A278-4565-907B-14ACEDF40D4F}" type="datetimeFigureOut">
              <a:rPr lang="en-US" smtClean="0"/>
              <a:t>15/11/2022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264953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2FF3E-A278-4565-907B-14ACEDF40D4F}" type="datetimeFigureOut">
              <a:rPr lang="en-US" smtClean="0"/>
              <a:t>15/11/2022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276358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2FF3E-A278-4565-907B-14ACEDF40D4F}" type="datetimeFigureOut">
              <a:rPr lang="en-US" smtClean="0"/>
              <a:t>15/11/2022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138281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2FF3E-A278-4565-907B-14ACEDF40D4F}" type="datetimeFigureOut">
              <a:rPr lang="en-US" smtClean="0"/>
              <a:t>15/11/2022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317529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2FF3E-A278-4565-907B-14ACEDF40D4F}" type="datetimeFigureOut">
              <a:rPr lang="en-US" smtClean="0"/>
              <a:t>15/11/2022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99624-C8E6-43D3-A527-D3AA9840425D}" type="slidenum">
              <a:rPr lang="en-US" smtClean="0"/>
              <a:t>‹#›</a:t>
            </a:fld>
            <a:endParaRPr lang="en-US"/>
          </a:p>
        </p:txBody>
      </p:sp>
    </p:spTree>
    <p:extLst>
      <p:ext uri="{BB962C8B-B14F-4D97-AF65-F5344CB8AC3E}">
        <p14:creationId xmlns:p14="http://schemas.microsoft.com/office/powerpoint/2010/main" val="205268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C2FF3E-A278-4565-907B-14ACEDF40D4F}" type="datetimeFigureOut">
              <a:rPr lang="en-US" smtClean="0"/>
              <a:t>15/11/2022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C99624-C8E6-43D3-A527-D3AA9840425D}" type="slidenum">
              <a:rPr lang="en-US" smtClean="0"/>
              <a:t>‹#›</a:t>
            </a:fld>
            <a:endParaRPr lang="en-US"/>
          </a:p>
        </p:txBody>
      </p:sp>
    </p:spTree>
    <p:extLst>
      <p:ext uri="{BB962C8B-B14F-4D97-AF65-F5344CB8AC3E}">
        <p14:creationId xmlns:p14="http://schemas.microsoft.com/office/powerpoint/2010/main" val="414666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ECA2CF3-161D-4290-9691-8A065EC2791C}" type="datetimeFigureOut">
              <a:rPr lang="en-US" smtClean="0">
                <a:solidFill>
                  <a:prstClr val="black">
                    <a:tint val="75000"/>
                  </a:prstClr>
                </a:solidFill>
              </a:rPr>
              <a:pPr defTabSz="685800"/>
              <a:t>15/11/2022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90DA1D9-76DF-4E13-9ADB-F9C797BBD93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9952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file:///C:\Users\Admin\Desktop\dongho.exe\dongho.exe"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file:///C:\Users\Admin\Desktop\dongho.exe\dongho.exe"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14.png"/><Relationship Id="rId3" Type="http://schemas.openxmlformats.org/officeDocument/2006/relationships/slide" Target="slide8.xml"/><Relationship Id="rId7" Type="http://schemas.openxmlformats.org/officeDocument/2006/relationships/slide" Target="slide7.xml"/><Relationship Id="rId12" Type="http://schemas.openxmlformats.org/officeDocument/2006/relationships/image" Target="../media/image11.png"/><Relationship Id="rId17" Type="http://schemas.openxmlformats.org/officeDocument/2006/relationships/slide" Target="slide12.xml"/><Relationship Id="rId2" Type="http://schemas.openxmlformats.org/officeDocument/2006/relationships/image" Target="../media/image6.jpeg"/><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slide" Target="slide10.xml"/><Relationship Id="rId15" Type="http://schemas.openxmlformats.org/officeDocument/2006/relationships/image" Target="../media/image13.png"/><Relationship Id="rId10" Type="http://schemas.openxmlformats.org/officeDocument/2006/relationships/slide" Target="slide9.xml"/><Relationship Id="rId4" Type="http://schemas.openxmlformats.org/officeDocument/2006/relationships/image" Target="../media/image7.png"/><Relationship Id="rId9" Type="http://schemas.microsoft.com/office/2007/relationships/hdphoto" Target="../media/hdphoto1.wdp"/><Relationship Id="rId14" Type="http://schemas.openxmlformats.org/officeDocument/2006/relationships/slide" Target="slide6.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audio" Target="../media/audio3.wav"/><Relationship Id="rId7" Type="http://schemas.openxmlformats.org/officeDocument/2006/relationships/image" Target="../media/image54.pn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57.gif"/><Relationship Id="rId4" Type="http://schemas.openxmlformats.org/officeDocument/2006/relationships/audio" Target="../media/audio4.wav"/><Relationship Id="rId9" Type="http://schemas.openxmlformats.org/officeDocument/2006/relationships/image" Target="../media/image56.gif"/></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3.xml"/><Relationship Id="rId1" Type="http://schemas.openxmlformats.org/officeDocument/2006/relationships/video" Target="https://www.youtube.com/embed/gqpApgCW3-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image" Target="../media/image21.png"/><Relationship Id="rId3" Type="http://schemas.openxmlformats.org/officeDocument/2006/relationships/audio" Target="../media/audio1.wav"/><Relationship Id="rId21" Type="http://schemas.microsoft.com/office/2007/relationships/hdphoto" Target="../media/hdphoto3.wdp"/><Relationship Id="rId7" Type="http://schemas.microsoft.com/office/2007/relationships/hdphoto" Target="../media/hdphoto2.wdp"/><Relationship Id="rId12" Type="http://schemas.openxmlformats.org/officeDocument/2006/relationships/slide" Target="slide7.xml"/><Relationship Id="rId17" Type="http://schemas.openxmlformats.org/officeDocument/2006/relationships/slide" Target="slide11.xml"/><Relationship Id="rId25" Type="http://schemas.openxmlformats.org/officeDocument/2006/relationships/slide" Target="slide12.xml"/><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slide" Target="slide6.xml"/><Relationship Id="rId15" Type="http://schemas.openxmlformats.org/officeDocument/2006/relationships/slide" Target="slide9.xml"/><Relationship Id="rId23" Type="http://schemas.openxmlformats.org/officeDocument/2006/relationships/image" Target="../media/image19.png"/><Relationship Id="rId28" Type="http://schemas.openxmlformats.org/officeDocument/2006/relationships/image" Target="../media/image22.png"/><Relationship Id="rId10" Type="http://schemas.openxmlformats.org/officeDocument/2006/relationships/slide" Target="slide10.xml"/><Relationship Id="rId19"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7.png"/><Relationship Id="rId14" Type="http://schemas.microsoft.com/office/2007/relationships/hdphoto" Target="../media/hdphoto1.wdp"/><Relationship Id="rId22" Type="http://schemas.openxmlformats.org/officeDocument/2006/relationships/image" Target="../media/image18.png"/><Relationship Id="rId27"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739777" y="614957"/>
            <a:ext cx="7848600" cy="853679"/>
          </a:xfrm>
          <a:prstGeom prst="rect">
            <a:avLst/>
          </a:prstGeom>
        </p:spPr>
        <p:txBody>
          <a:bodyPr wrap="none" fromWordArt="1">
            <a:prstTxWarp prst="textPlain">
              <a:avLst>
                <a:gd name="adj" fmla="val 49375"/>
              </a:avLst>
            </a:prstTxWarp>
          </a:bodyPr>
          <a:lstStyle/>
          <a:p>
            <a:pPr algn="ctr"/>
            <a:r>
              <a:rPr lang="en-US" sz="2700" kern="10" dirty="0">
                <a:ln w="19050">
                  <a:solidFill>
                    <a:srgbClr val="003300"/>
                  </a:solidFill>
                  <a:round/>
                  <a:headEnd/>
                  <a:tailEnd/>
                </a:ln>
                <a:solidFill>
                  <a:srgbClr val="008000"/>
                </a:solidFill>
                <a:latin typeface="Times New Roman"/>
                <a:cs typeface="Times New Roman"/>
              </a:rPr>
              <a:t>NHIỆT LIỆT CHÀO MỪNG CÁC THẦY CÔ GIÁO </a:t>
            </a:r>
          </a:p>
        </p:txBody>
      </p:sp>
      <p:pic>
        <p:nvPicPr>
          <p:cNvPr id="6" name="Picture 4" descr="BAR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31522"/>
            <a:ext cx="9144000" cy="6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3"/>
            <a:ext cx="1730375" cy="125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820424" y="-259159"/>
            <a:ext cx="1064419"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RBWDBL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00312" y="2524125"/>
            <a:ext cx="51435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RBWDBL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1938" y="5054204"/>
            <a:ext cx="86106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RBWDBL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481763" y="2524125"/>
            <a:ext cx="51435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RBWDBL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3200" y="0"/>
            <a:ext cx="86106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1"/>
          <p:cNvSpPr>
            <a:spLocks noChangeArrowheads="1" noChangeShapeType="1" noTextEdit="1"/>
          </p:cNvSpPr>
          <p:nvPr/>
        </p:nvSpPr>
        <p:spPr bwMode="auto">
          <a:xfrm>
            <a:off x="1752600" y="1809750"/>
            <a:ext cx="5715000" cy="589913"/>
          </a:xfrm>
          <a:prstGeom prst="rect">
            <a:avLst/>
          </a:prstGeom>
        </p:spPr>
        <p:txBody>
          <a:bodyPr wrap="none" fromWordArt="1">
            <a:prstTxWarp prst="textPlain">
              <a:avLst>
                <a:gd name="adj" fmla="val 49244"/>
              </a:avLst>
            </a:prstTxWarp>
          </a:bodyPr>
          <a:lstStyle/>
          <a:p>
            <a:pPr algn="ctr"/>
            <a:r>
              <a:rPr lang="en-US" sz="1050" kern="10" dirty="0">
                <a:ln w="9525">
                  <a:solidFill>
                    <a:srgbClr val="FF0000"/>
                  </a:solidFill>
                  <a:round/>
                  <a:headEnd/>
                  <a:tailEnd/>
                </a:ln>
                <a:solidFill>
                  <a:srgbClr val="FF0000"/>
                </a:solidFill>
                <a:latin typeface="Times New Roman"/>
                <a:cs typeface="Times New Roman"/>
              </a:rPr>
              <a:t>VỀ DỰ GIỜ </a:t>
            </a:r>
          </a:p>
        </p:txBody>
      </p:sp>
      <p:sp>
        <p:nvSpPr>
          <p:cNvPr id="15" name="WordArt 13"/>
          <p:cNvSpPr>
            <a:spLocks noChangeArrowheads="1" noChangeShapeType="1" noTextEdit="1"/>
          </p:cNvSpPr>
          <p:nvPr/>
        </p:nvSpPr>
        <p:spPr bwMode="auto">
          <a:xfrm>
            <a:off x="2070100" y="2876389"/>
            <a:ext cx="4876800" cy="687005"/>
          </a:xfrm>
          <a:prstGeom prst="rect">
            <a:avLst/>
          </a:prstGeom>
        </p:spPr>
        <p:txBody>
          <a:bodyPr wrap="none" fromWordArt="1">
            <a:prstTxWarp prst="textPlain">
              <a:avLst>
                <a:gd name="adj" fmla="val 50000"/>
              </a:avLst>
            </a:prstTxWarp>
          </a:bodyPr>
          <a:lstStyle/>
          <a:p>
            <a:pPr algn="ctr"/>
            <a:r>
              <a:rPr lang="en-US" sz="24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Môn</a:t>
            </a:r>
            <a:r>
              <a:rPr lang="en-US" sz="24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TIN HỌC LỚP 7E</a:t>
            </a:r>
          </a:p>
        </p:txBody>
      </p:sp>
      <p:sp>
        <p:nvSpPr>
          <p:cNvPr id="2" name="TextBox 1"/>
          <p:cNvSpPr txBox="1"/>
          <p:nvPr/>
        </p:nvSpPr>
        <p:spPr>
          <a:xfrm>
            <a:off x="3156645" y="4070126"/>
            <a:ext cx="2449710" cy="400110"/>
          </a:xfrm>
          <a:prstGeom prst="rect">
            <a:avLst/>
          </a:prstGeom>
          <a:noFill/>
        </p:spPr>
        <p:txBody>
          <a:bodyPr wrap="none" rtlCol="0">
            <a:spAutoFit/>
          </a:bodyPr>
          <a:lstStyle/>
          <a:p>
            <a:r>
              <a:rPr lang="en-US" sz="2000" b="1" i="1" dirty="0" err="1" smtClean="0">
                <a:solidFill>
                  <a:srgbClr val="0070C0"/>
                </a:solidFill>
                <a:latin typeface="Times New Roman" panose="02020603050405020304" pitchFamily="18" charset="0"/>
                <a:cs typeface="Times New Roman" panose="02020603050405020304" pitchFamily="18" charset="0"/>
              </a:rPr>
              <a:t>Năm</a:t>
            </a:r>
            <a:r>
              <a:rPr lang="en-US" sz="2000" b="1" i="1" dirty="0" smtClean="0">
                <a:solidFill>
                  <a:srgbClr val="0070C0"/>
                </a:solidFill>
                <a:latin typeface="Times New Roman" panose="02020603050405020304" pitchFamily="18" charset="0"/>
                <a:cs typeface="Times New Roman" panose="02020603050405020304" pitchFamily="18" charset="0"/>
              </a:rPr>
              <a:t> </a:t>
            </a:r>
            <a:r>
              <a:rPr lang="en-US" sz="2000" b="1" i="1" dirty="0" err="1" smtClean="0">
                <a:solidFill>
                  <a:srgbClr val="0070C0"/>
                </a:solidFill>
                <a:latin typeface="Times New Roman" panose="02020603050405020304" pitchFamily="18" charset="0"/>
                <a:cs typeface="Times New Roman" panose="02020603050405020304" pitchFamily="18" charset="0"/>
              </a:rPr>
              <a:t>học</a:t>
            </a:r>
            <a:r>
              <a:rPr lang="en-US" sz="2000" b="1" i="1" dirty="0" smtClean="0">
                <a:solidFill>
                  <a:srgbClr val="0070C0"/>
                </a:solidFill>
                <a:latin typeface="Times New Roman" panose="02020603050405020304" pitchFamily="18" charset="0"/>
                <a:cs typeface="Times New Roman" panose="02020603050405020304" pitchFamily="18" charset="0"/>
              </a:rPr>
              <a:t> 2022 - 2023</a:t>
            </a:r>
            <a:endParaRPr lang="en-US" sz="2000" b="1" i="1" dirty="0">
              <a:solidFill>
                <a:srgbClr val="0070C0"/>
              </a:solidFill>
              <a:latin typeface="Times New Roman" panose="02020603050405020304" pitchFamily="18" charset="0"/>
              <a:cs typeface="Times New Roman" panose="02020603050405020304" pitchFamily="18" charset="0"/>
            </a:endParaRPr>
          </a:p>
        </p:txBody>
      </p:sp>
      <p:pic>
        <p:nvPicPr>
          <p:cNvPr id="3" name="NothingsGonnaChangeMyLoveForYou-HoaTau-308909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2507" y="3943350"/>
            <a:ext cx="332026" cy="332026"/>
          </a:xfrm>
          <a:prstGeom prst="rect">
            <a:avLst/>
          </a:prstGeom>
        </p:spPr>
      </p:pic>
    </p:spTree>
    <p:extLst>
      <p:ext uri="{BB962C8B-B14F-4D97-AF65-F5344CB8AC3E}">
        <p14:creationId xmlns:p14="http://schemas.microsoft.com/office/powerpoint/2010/main" val="163693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4241" fill="hold"/>
                                        <p:tgtEl>
                                          <p:spTgt spid="3"/>
                                        </p:tgtEl>
                                      </p:cBhvr>
                                    </p:cmd>
                                  </p:childTnLst>
                                </p:cTn>
                              </p:par>
                            </p:childTnLst>
                          </p:cTn>
                        </p:par>
                      </p:childTnLst>
                    </p:cTn>
                  </p:par>
                </p:childTnLst>
              </p:cTn>
              <p:nextCondLst>
                <p:cond evt="onClick" delay="0">
                  <p:tgtEl>
                    <p:spTgt spid="3"/>
                  </p:tgtEl>
                </p:cond>
              </p:nextCondLst>
            </p:seq>
            <p:audio>
              <p:cMediaNode vol="10606">
                <p:cTn id="13" fill="hold" display="0">
                  <p:stCondLst>
                    <p:cond delay="indefinite"/>
                  </p:stCondLst>
                  <p:endCondLst>
                    <p:cond evt="onStopAudio" delay="0">
                      <p:tgtEl>
                        <p:sldTgt/>
                      </p:tgtEl>
                    </p:cond>
                  </p:endCondLst>
                </p:cTn>
                <p:tgtEl>
                  <p:spTgt spid="3"/>
                </p:tgtEl>
              </p:cMediaNode>
            </p:audio>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ight Arrow 51">
            <a:hlinkClick r:id="rId2" action="ppaction://hlinksldjump"/>
          </p:cNvPr>
          <p:cNvSpPr/>
          <p:nvPr/>
        </p:nvSpPr>
        <p:spPr>
          <a:xfrm>
            <a:off x="8165592"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2792" y="19050"/>
            <a:ext cx="448207" cy="9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le 1"/>
          <p:cNvSpPr>
            <a:spLocks noGrp="1"/>
          </p:cNvSpPr>
          <p:nvPr>
            <p:ph type="ctrTitle"/>
          </p:nvPr>
        </p:nvSpPr>
        <p:spPr>
          <a:xfrm>
            <a:off x="685800" y="971550"/>
            <a:ext cx="7772400" cy="2070449"/>
          </a:xfrm>
          <a:noFill/>
          <a:ln w="19050">
            <a:solidFill>
              <a:srgbClr val="FF0000"/>
            </a:solidFill>
          </a:ln>
        </p:spPr>
        <p:txBody>
          <a:bodyPr>
            <a:noAutofit/>
          </a:bodyPr>
          <a:lstStyle/>
          <a:p>
            <a:pPr algn="l"/>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Câu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5</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rPr>
              <a:t> Lợi ích chính của việc sử dụng mạng xã hội là gì</a:t>
            </a:r>
            <a:r>
              <a:rPr lang="vi-VN"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Nghe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nhạc</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B.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Kết nối mọi người trên thế giới với nhau.</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Xem</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phim</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 </a:t>
            </a:r>
            <a:r>
              <a:rPr lang="pt-BR" sz="2400" dirty="0">
                <a:solidFill>
                  <a:srgbClr val="000000"/>
                </a:solidFill>
                <a:latin typeface="Calibri" panose="020F0502020204030204" pitchFamily="34" charset="0"/>
                <a:ea typeface="Calibri" panose="020F0502020204030204" pitchFamily="34" charset="0"/>
                <a:cs typeface="Calibri" panose="020F0502020204030204" pitchFamily="34" charset="0"/>
              </a:rPr>
              <a:t>Cả A, B, C đều đúng</a:t>
            </a:r>
            <a:r>
              <a:rPr lang="pt-BR"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6" name="Title 1"/>
          <p:cNvSpPr txBox="1">
            <a:spLocks/>
          </p:cNvSpPr>
          <p:nvPr/>
        </p:nvSpPr>
        <p:spPr>
          <a:xfrm>
            <a:off x="692727" y="3526631"/>
            <a:ext cx="7772400" cy="1102519"/>
          </a:xfrm>
          <a:prstGeom prst="rect">
            <a:avLst/>
          </a:prstGeom>
          <a:solidFill>
            <a:srgbClr val="C3ABE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rgbClr val="FF0000"/>
                </a:solidFill>
                <a:latin typeface="Calibri" panose="020F0502020204030204" pitchFamily="34" charset="0"/>
                <a:ea typeface="Calibri" panose="020F0502020204030204" pitchFamily="34" charset="0"/>
                <a:cs typeface="Calibri" panose="020F0502020204030204" pitchFamily="34" charset="0"/>
              </a:rPr>
              <a:t>B. </a:t>
            </a:r>
            <a:r>
              <a:rPr lang="vi-VN" sz="2600" b="1" dirty="0">
                <a:solidFill>
                  <a:srgbClr val="FF0000"/>
                </a:solidFill>
                <a:latin typeface="Calibri" panose="020F0502020204030204" pitchFamily="34" charset="0"/>
                <a:ea typeface="Calibri" panose="020F0502020204030204" pitchFamily="34" charset="0"/>
                <a:cs typeface="Calibri" panose="020F0502020204030204" pitchFamily="34" charset="0"/>
              </a:rPr>
              <a:t>Kết nối mọi người trên thế giới với nhau.</a:t>
            </a:r>
            <a:endParaRPr lang="en-US" sz="2600" b="1" dirty="0">
              <a:solidFill>
                <a:srgbClr val="FF0000"/>
              </a:solidFill>
            </a:endParaRPr>
          </a:p>
        </p:txBody>
      </p:sp>
    </p:spTree>
    <p:extLst>
      <p:ext uri="{BB962C8B-B14F-4D97-AF65-F5344CB8AC3E}">
        <p14:creationId xmlns:p14="http://schemas.microsoft.com/office/powerpoint/2010/main" val="419240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ppt_x"/>
                                          </p:val>
                                        </p:tav>
                                        <p:tav tm="100000">
                                          <p:val>
                                            <p:strVal val="#ppt_x"/>
                                          </p:val>
                                        </p:tav>
                                      </p:tavLst>
                                    </p:anim>
                                    <p:anim calcmode="lin" valueType="num">
                                      <p:cBhvr additive="base">
                                        <p:cTn id="8" dur="2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2000" fill="hold"/>
                                        <p:tgtEl>
                                          <p:spTgt spid="26"/>
                                        </p:tgtEl>
                                        <p:attrNameLst>
                                          <p:attrName>ppt_x</p:attrName>
                                        </p:attrNameLst>
                                      </p:cBhvr>
                                      <p:tavLst>
                                        <p:tav tm="0">
                                          <p:val>
                                            <p:strVal val="#ppt_x"/>
                                          </p:val>
                                        </p:tav>
                                        <p:tav tm="100000">
                                          <p:val>
                                            <p:strVal val="#ppt_x"/>
                                          </p:val>
                                        </p:tav>
                                      </p:tavLst>
                                    </p:anim>
                                    <p:anim calcmode="lin" valueType="num">
                                      <p:cBhvr additive="base">
                                        <p:cTn id="14"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5216" y="1"/>
            <a:ext cx="66432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itle 1"/>
          <p:cNvSpPr>
            <a:spLocks noGrp="1"/>
          </p:cNvSpPr>
          <p:nvPr>
            <p:ph type="ctrTitle"/>
          </p:nvPr>
        </p:nvSpPr>
        <p:spPr>
          <a:xfrm>
            <a:off x="685800" y="259912"/>
            <a:ext cx="7653344" cy="2769038"/>
          </a:xfrm>
          <a:noFill/>
          <a:ln w="19050">
            <a:solidFill>
              <a:srgbClr val="FF0000"/>
            </a:solidFill>
          </a:ln>
        </p:spPr>
        <p:txBody>
          <a:bodyPr>
            <a:noAutofit/>
          </a:bodyPr>
          <a:lstStyle/>
          <a:p>
            <a:pPr algn="l"/>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Câu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5</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rPr>
              <a:t> Đâu </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không</a:t>
            </a:r>
            <a:r>
              <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rPr>
              <a:t> phải là chức năng của mạng xã hội</a:t>
            </a:r>
            <a:r>
              <a:rPr lang="vi-VN"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pt-BR" sz="2400" dirty="0">
                <a:solidFill>
                  <a:srgbClr val="000000"/>
                </a:solidFill>
                <a:latin typeface="Calibri" panose="020F0502020204030204" pitchFamily="34" charset="0"/>
                <a:ea typeface="Calibri" panose="020F0502020204030204" pitchFamily="34" charset="0"/>
                <a:cs typeface="Calibri" panose="020F0502020204030204" pitchFamily="34" charset="0"/>
              </a:rPr>
              <a:t>Tạo thông tin cá nhân.</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B.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Bình luận, bày tỏ ý kiến với các nội dung ở các </a:t>
            </a:r>
            <a:r>
              <a:rPr lang="vi-VN"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trang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của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bạn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bè.</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Gửi thư điện tử.</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Thông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báo</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các</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sự</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kiện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hoạt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động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trên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mạng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hoặc</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ngoài</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đời</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30" name="Title 1"/>
          <p:cNvSpPr txBox="1">
            <a:spLocks/>
          </p:cNvSpPr>
          <p:nvPr/>
        </p:nvSpPr>
        <p:spPr>
          <a:xfrm>
            <a:off x="685800" y="3423007"/>
            <a:ext cx="7772400" cy="864039"/>
          </a:xfrm>
          <a:prstGeom prst="rect">
            <a:avLst/>
          </a:prstGeom>
          <a:solidFill>
            <a:srgbClr val="C3ABE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C. </a:t>
            </a:r>
            <a:r>
              <a:rPr lang="vi-VN" sz="2400" b="1" dirty="0">
                <a:solidFill>
                  <a:srgbClr val="FF0000"/>
                </a:solidFill>
                <a:latin typeface="Arial" panose="020B0604020202020204" pitchFamily="34" charset="0"/>
                <a:ea typeface="Calibri" panose="020F0502020204030204" pitchFamily="34" charset="0"/>
                <a:cs typeface="Arial" panose="020B0604020202020204" pitchFamily="34" charset="0"/>
              </a:rPr>
              <a:t>Gửi thư điện tử</a:t>
            </a:r>
            <a:r>
              <a:rPr lang="vi-VN"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rgbClr val="FF0000"/>
              </a:solidFill>
            </a:endParaRPr>
          </a:p>
        </p:txBody>
      </p:sp>
      <p:sp>
        <p:nvSpPr>
          <p:cNvPr id="31" name="Right Arrow 30">
            <a:hlinkClick r:id="rId3" action="ppaction://hlinksldjump"/>
          </p:cNvPr>
          <p:cNvSpPr/>
          <p:nvPr/>
        </p:nvSpPr>
        <p:spPr>
          <a:xfrm>
            <a:off x="8165592"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84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ppt_x"/>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2000" fill="hold"/>
                                        <p:tgtEl>
                                          <p:spTgt spid="30"/>
                                        </p:tgtEl>
                                        <p:attrNameLst>
                                          <p:attrName>ppt_x</p:attrName>
                                        </p:attrNameLst>
                                      </p:cBhvr>
                                      <p:tavLst>
                                        <p:tav tm="0">
                                          <p:val>
                                            <p:strVal val="#ppt_x"/>
                                          </p:val>
                                        </p:tav>
                                        <p:tav tm="100000">
                                          <p:val>
                                            <p:strVal val="#ppt_x"/>
                                          </p:val>
                                        </p:tav>
                                      </p:tavLst>
                                    </p:anim>
                                    <p:anim calcmode="lin" valueType="num">
                                      <p:cBhvr additive="base">
                                        <p:cTn id="14"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971550"/>
            <a:ext cx="7772400" cy="2133600"/>
          </a:xfrm>
          <a:prstGeom prst="rect">
            <a:avLst/>
          </a:prstGeom>
          <a:noFill/>
          <a:ln w="19050">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2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Câu </a:t>
            </a:r>
            <a:r>
              <a:rPr lang="vi-VN" sz="2200" b="1" dirty="0">
                <a:solidFill>
                  <a:srgbClr val="FF0000"/>
                </a:solidFill>
                <a:latin typeface="Calibri" panose="020F0502020204030204" pitchFamily="34" charset="0"/>
                <a:ea typeface="Calibri" panose="020F0502020204030204" pitchFamily="34" charset="0"/>
                <a:cs typeface="Calibri" panose="020F0502020204030204" pitchFamily="34" charset="0"/>
              </a:rPr>
              <a:t>1.</a:t>
            </a:r>
            <a:r>
              <a:rPr lang="vi-VN"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Trong</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các</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website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dưới</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đây</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website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nào</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là</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mạng</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xã</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hội</a:t>
            </a:r>
            <a:r>
              <a:rPr lang="en-US" sz="2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algn="l"/>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A. https://www.facebook.com</a:t>
            </a:r>
            <a:endParaRPr lang="en-US" sz="2200" dirty="0">
              <a:latin typeface="Calibri" panose="020F0502020204030204" pitchFamily="34" charset="0"/>
              <a:ea typeface="Calibri" panose="020F0502020204030204" pitchFamily="34" charset="0"/>
              <a:cs typeface="Calibri" panose="020F0502020204030204" pitchFamily="34" charset="0"/>
            </a:endParaRPr>
          </a:p>
          <a:p>
            <a:pPr algn="l"/>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B. https</a:t>
            </a:r>
            <a:r>
              <a:rPr lang="en-US" sz="2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://google.com.vn</a:t>
            </a:r>
            <a:endParaRPr lang="en-US" sz="2200" dirty="0">
              <a:latin typeface="Calibri" panose="020F0502020204030204" pitchFamily="34" charset="0"/>
              <a:ea typeface="Calibri" panose="020F0502020204030204" pitchFamily="34" charset="0"/>
              <a:cs typeface="Calibri" panose="020F0502020204030204" pitchFamily="34" charset="0"/>
            </a:endParaRPr>
          </a:p>
          <a:p>
            <a:pPr algn="l"/>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C. https://hoahoctro.tienphong.vn</a:t>
            </a:r>
            <a:endParaRPr lang="en-US" sz="2200" dirty="0">
              <a:latin typeface="Calibri" panose="020F0502020204030204" pitchFamily="34" charset="0"/>
              <a:ea typeface="Calibri" panose="020F0502020204030204" pitchFamily="34" charset="0"/>
              <a:cs typeface="Calibri" panose="020F0502020204030204" pitchFamily="34" charset="0"/>
            </a:endParaRPr>
          </a:p>
          <a:p>
            <a:pPr algn="l"/>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D. https://</a:t>
            </a:r>
            <a:r>
              <a:rPr lang="en-US" sz="2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thieunien.vn</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Title 1"/>
          <p:cNvSpPr txBox="1">
            <a:spLocks/>
          </p:cNvSpPr>
          <p:nvPr/>
        </p:nvSpPr>
        <p:spPr>
          <a:xfrm>
            <a:off x="685800" y="3562350"/>
            <a:ext cx="7772400" cy="762000"/>
          </a:xfrm>
          <a:prstGeom prst="rect">
            <a:avLst/>
          </a:prstGeom>
          <a:solidFill>
            <a:srgbClr val="C3ABE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rPr>
              <a:t>A.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https</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www.facebook.com</a:t>
            </a:r>
            <a:endPar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ight Arrow 5">
            <a:hlinkClick r:id="rId2" action="ppaction://hlinksldjump"/>
          </p:cNvPr>
          <p:cNvSpPr/>
          <p:nvPr/>
        </p:nvSpPr>
        <p:spPr>
          <a:xfrm>
            <a:off x="8165592"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592" y="19050"/>
            <a:ext cx="941801" cy="78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2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33400" y="209550"/>
            <a:ext cx="6934200" cy="2295383"/>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schemeClr val="bg1"/>
                </a:solidFill>
                <a:latin typeface="Times New Roman" panose="02020603050405020304" pitchFamily="18" charset="0"/>
                <a:cs typeface="Times New Roman" panose="02020603050405020304" pitchFamily="18" charset="0"/>
              </a:rPr>
              <a:t>Theo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mỗi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người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giao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tiếp</a:t>
            </a:r>
            <a:r>
              <a:rPr lang="en-US" sz="2400" b="1" dirty="0">
                <a:solidFill>
                  <a:schemeClr val="bg1"/>
                </a:solidFill>
                <a:latin typeface="Times New Roman" panose="02020603050405020304" pitchFamily="18" charset="0"/>
                <a:cs typeface="Times New Roman" panose="02020603050405020304" pitchFamily="18" charset="0"/>
              </a:rPr>
              <a:t> qua </a:t>
            </a:r>
            <a:r>
              <a:rPr lang="en-US" sz="2400" b="1" dirty="0" err="1">
                <a:solidFill>
                  <a:schemeClr val="bg1"/>
                </a:solidFill>
                <a:latin typeface="Times New Roman" panose="02020603050405020304" pitchFamily="18" charset="0"/>
                <a:cs typeface="Times New Roman" panose="02020603050405020304" pitchFamily="18" charset="0"/>
              </a:rPr>
              <a:t>mạng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thể</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văn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hóa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xử</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mình</a:t>
            </a:r>
            <a:r>
              <a:rPr lang="en-US" sz="2400" b="1" dirty="0">
                <a:solidFill>
                  <a:schemeClr val="bg1"/>
                </a:solidFill>
                <a:latin typeface="Times New Roman" panose="02020603050405020304" pitchFamily="18" charset="0"/>
                <a:cs typeface="Times New Roman" panose="02020603050405020304" pitchFamily="18" charset="0"/>
              </a:rPr>
              <a:t> hay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3" name="Rounded Rectangle 2"/>
          <p:cNvSpPr/>
          <p:nvPr/>
        </p:nvSpPr>
        <p:spPr>
          <a:xfrm>
            <a:off x="533400" y="2647950"/>
            <a:ext cx="79248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dirty="0" smtClean="0">
                <a:solidFill>
                  <a:srgbClr val="002060"/>
                </a:solidFill>
              </a:rPr>
              <a:t>M</a:t>
            </a:r>
            <a:r>
              <a:rPr lang="vi-VN" sz="2000" i="1" dirty="0" smtClean="0">
                <a:solidFill>
                  <a:srgbClr val="002060"/>
                </a:solidFill>
              </a:rPr>
              <a:t>ỗi </a:t>
            </a:r>
            <a:r>
              <a:rPr lang="vi-VN" sz="2000" i="1" dirty="0">
                <a:solidFill>
                  <a:srgbClr val="002060"/>
                </a:solidFill>
              </a:rPr>
              <a:t>người khi giao tiếp qua mạng vẫn cần phải thể hiện văn hóa ứng xử của mình vì giao tiếp trực tiếp hay giao tiếp qua mạng bản thân mỗi người đều phải tôn trọng người đối diện, phải ứng xử có quy tắc, lịch sự.</a:t>
            </a:r>
            <a:endParaRPr lang="en-US" sz="2000" dirty="0">
              <a:solidFill>
                <a:srgbClr val="002060"/>
              </a:solidFill>
            </a:endParaRPr>
          </a:p>
        </p:txBody>
      </p:sp>
      <p:grpSp>
        <p:nvGrpSpPr>
          <p:cNvPr id="4" name="Group 3"/>
          <p:cNvGrpSpPr/>
          <p:nvPr/>
        </p:nvGrpSpPr>
        <p:grpSpPr>
          <a:xfrm>
            <a:off x="2" y="0"/>
            <a:ext cx="9167810" cy="5143500"/>
            <a:chOff x="2" y="0"/>
            <a:chExt cx="9167810" cy="5143500"/>
          </a:xfrm>
        </p:grpSpPr>
        <p:pic>
          <p:nvPicPr>
            <p:cNvPr id="5" name="Picture 4" descr="BAR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 y="4531519"/>
              <a:ext cx="9144000" cy="6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3"/>
              <a:ext cx="1730375" cy="125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20424" y="-259159"/>
              <a:ext cx="1064419"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RBWDBL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500312" y="2524125"/>
              <a:ext cx="51435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RBWDBL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1938" y="5054204"/>
              <a:ext cx="86106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RBWDBL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81763" y="2524125"/>
              <a:ext cx="51435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RBWDBL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 y="0"/>
              <a:ext cx="86106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2885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254051" y="4902960"/>
            <a:ext cx="1313331" cy="171823"/>
          </a:xfrm>
          <a:prstGeom prst="rect">
            <a:avLst/>
          </a:prstGeom>
        </p:spPr>
      </p:pic>
      <p:sp>
        <p:nvSpPr>
          <p:cNvPr id="2" name="Rectangle 1"/>
          <p:cNvSpPr/>
          <p:nvPr/>
        </p:nvSpPr>
        <p:spPr>
          <a:xfrm>
            <a:off x="1687240" y="1962150"/>
            <a:ext cx="5566811" cy="1035989"/>
          </a:xfrm>
          <a:prstGeom prst="rect">
            <a:avLst/>
          </a:prstGeom>
        </p:spPr>
        <p:txBody>
          <a:bodyPr wrap="square">
            <a:spAutoFit/>
          </a:bodyPr>
          <a:lstStyle/>
          <a:p>
            <a:pPr algn="ctr" defTabSz="685800">
              <a:lnSpc>
                <a:spcPct val="115000"/>
              </a:lnSpc>
              <a:spcBef>
                <a:spcPts val="450"/>
              </a:spcBef>
              <a:spcAft>
                <a:spcPts val="450"/>
              </a:spcAft>
            </a:pPr>
            <a:r>
              <a:rPr lang="en-US" sz="2400" b="1" dirty="0">
                <a:solidFill>
                  <a:prstClr val="black"/>
                </a:solidFill>
                <a:latin typeface="Times New Roman" panose="02020603050405020304" pitchFamily="18" charset="0"/>
                <a:ea typeface="Times New Roman" panose="02020603050405020304" pitchFamily="18" charset="0"/>
              </a:rPr>
              <a:t>ĐẠO ĐỨC, PHÁP LUẬT VÀ VĂN HÓA </a:t>
            </a:r>
            <a:endParaRPr lang="en-US" sz="2400" dirty="0">
              <a:solidFill>
                <a:prstClr val="black"/>
              </a:solidFill>
              <a:latin typeface="Times New Roman" panose="02020603050405020304" pitchFamily="18" charset="0"/>
              <a:ea typeface="Times New Roman" panose="02020603050405020304" pitchFamily="18" charset="0"/>
            </a:endParaRPr>
          </a:p>
          <a:p>
            <a:pPr algn="ctr" defTabSz="685800">
              <a:lnSpc>
                <a:spcPct val="115000"/>
              </a:lnSpc>
              <a:spcBef>
                <a:spcPts val="450"/>
              </a:spcBef>
              <a:spcAft>
                <a:spcPts val="450"/>
              </a:spcAft>
            </a:pPr>
            <a:r>
              <a:rPr lang="en-US" sz="2400" b="1" dirty="0">
                <a:solidFill>
                  <a:prstClr val="black"/>
                </a:solidFill>
                <a:latin typeface="Times New Roman" panose="02020603050405020304" pitchFamily="18" charset="0"/>
                <a:ea typeface="Times New Roman" panose="02020603050405020304" pitchFamily="18" charset="0"/>
              </a:rPr>
              <a:t>TRONG MÔI TRƯỜNG </a:t>
            </a:r>
            <a:r>
              <a:rPr lang="en-US" sz="2400" b="1" dirty="0" smtClean="0">
                <a:solidFill>
                  <a:prstClr val="black"/>
                </a:solidFill>
                <a:latin typeface="Times New Roman" panose="02020603050405020304" pitchFamily="18" charset="0"/>
                <a:ea typeface="Times New Roman" panose="02020603050405020304" pitchFamily="18" charset="0"/>
              </a:rPr>
              <a:t>SỐ</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p:cNvSpPr/>
          <p:nvPr/>
        </p:nvSpPr>
        <p:spPr>
          <a:xfrm>
            <a:off x="757725" y="234753"/>
            <a:ext cx="1673856" cy="461665"/>
          </a:xfrm>
          <a:prstGeom prst="rect">
            <a:avLst/>
          </a:prstGeom>
        </p:spPr>
        <p:txBody>
          <a:bodyPr wrap="none">
            <a:spAutoFit/>
          </a:bodyPr>
          <a:lstStyle/>
          <a:p>
            <a:pPr defTabSz="685800"/>
            <a:r>
              <a:rPr lang="en-US" sz="2400" b="1">
                <a:solidFill>
                  <a:srgbClr val="C00000"/>
                </a:solidFill>
                <a:latin typeface="Times New Roman" panose="02020603050405020304" pitchFamily="18" charset="0"/>
                <a:ea typeface="Times New Roman" panose="02020603050405020304" pitchFamily="18" charset="0"/>
              </a:rPr>
              <a:t>CHỦ ĐỀ </a:t>
            </a:r>
            <a:r>
              <a:rPr lang="en-US" sz="2400" b="1">
                <a:solidFill>
                  <a:srgbClr val="0070C0"/>
                </a:solidFill>
                <a:latin typeface="Times New Roman" panose="02020603050405020304" pitchFamily="18" charset="0"/>
                <a:ea typeface="Times New Roman" panose="02020603050405020304" pitchFamily="18" charset="0"/>
              </a:rPr>
              <a:t>D</a:t>
            </a:r>
            <a:endParaRPr lang="en-US" sz="2400">
              <a:solidFill>
                <a:prstClr val="black"/>
              </a:solidFill>
              <a:latin typeface="Calibri"/>
            </a:endParaRPr>
          </a:p>
        </p:txBody>
      </p:sp>
    </p:spTree>
    <p:extLst>
      <p:ext uri="{BB962C8B-B14F-4D97-AF65-F5344CB8AC3E}">
        <p14:creationId xmlns:p14="http://schemas.microsoft.com/office/powerpoint/2010/main" val="506506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254051" y="4902960"/>
            <a:ext cx="1313331" cy="171823"/>
          </a:xfrm>
          <a:prstGeom prst="rect">
            <a:avLst/>
          </a:prstGeom>
        </p:spPr>
      </p:pic>
      <p:sp>
        <p:nvSpPr>
          <p:cNvPr id="2" name="Rectangle 1"/>
          <p:cNvSpPr/>
          <p:nvPr/>
        </p:nvSpPr>
        <p:spPr>
          <a:xfrm>
            <a:off x="2209800" y="1452454"/>
            <a:ext cx="4898336" cy="1654043"/>
          </a:xfrm>
          <a:prstGeom prst="rect">
            <a:avLst/>
          </a:prstGeom>
        </p:spPr>
        <p:txBody>
          <a:bodyPr wrap="square">
            <a:spAutoFit/>
          </a:bodyPr>
          <a:lstStyle/>
          <a:p>
            <a:pPr algn="ctr" defTabSz="685800">
              <a:lnSpc>
                <a:spcPct val="115000"/>
              </a:lnSpc>
              <a:spcBef>
                <a:spcPts val="450"/>
              </a:spcBef>
              <a:spcAft>
                <a:spcPts val="450"/>
              </a:spcAft>
            </a:pPr>
            <a:r>
              <a:rPr lang="en-US" sz="2700" b="1" dirty="0">
                <a:solidFill>
                  <a:srgbClr val="002060"/>
                </a:solidFill>
                <a:latin typeface="Times New Roman" panose="02020603050405020304" pitchFamily="18" charset="0"/>
                <a:ea typeface="Times New Roman" panose="02020603050405020304" pitchFamily="18" charset="0"/>
              </a:rPr>
              <a:t>BÀI 1 </a:t>
            </a:r>
            <a:endParaRPr lang="en-US" sz="2700" dirty="0">
              <a:solidFill>
                <a:srgbClr val="002060"/>
              </a:solidFill>
              <a:latin typeface="Times New Roman" panose="02020603050405020304" pitchFamily="18" charset="0"/>
              <a:ea typeface="Times New Roman" panose="02020603050405020304" pitchFamily="18" charset="0"/>
            </a:endParaRPr>
          </a:p>
          <a:p>
            <a:pPr algn="ctr" defTabSz="685800">
              <a:lnSpc>
                <a:spcPct val="115000"/>
              </a:lnSpc>
              <a:spcBef>
                <a:spcPts val="450"/>
              </a:spcBef>
              <a:spcAft>
                <a:spcPts val="450"/>
              </a:spcAft>
            </a:pPr>
            <a:r>
              <a:rPr lang="en-US" sz="2700" b="1" dirty="0">
                <a:solidFill>
                  <a:srgbClr val="002060"/>
                </a:solidFill>
                <a:latin typeface="Times New Roman" panose="02020603050405020304" pitchFamily="18" charset="0"/>
                <a:ea typeface="Times New Roman" panose="02020603050405020304" pitchFamily="18" charset="0"/>
              </a:rPr>
              <a:t>ỨNG XỬ CÓ VĂN HÓA KHI GIAO TIẾP QUA MẠNG</a:t>
            </a:r>
            <a:endParaRPr lang="en-US" sz="27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3362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091" y="2554240"/>
            <a:ext cx="5751909" cy="176534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091" y="1778596"/>
            <a:ext cx="5461254" cy="1412279"/>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0091" y="514350"/>
            <a:ext cx="5194787" cy="267533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04950"/>
            <a:ext cx="4258866" cy="263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60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689264" y="1504950"/>
            <a:ext cx="7010401" cy="3174758"/>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100" dirty="0" err="1">
                <a:solidFill>
                  <a:schemeClr val="tx1"/>
                </a:solidFill>
                <a:latin typeface="Times New Roman" panose="02020603050405020304" pitchFamily="18" charset="0"/>
                <a:cs typeface="Times New Roman" panose="02020603050405020304" pitchFamily="18" charset="0"/>
              </a:rPr>
              <a:t>Hãy</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kể</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những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gì</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em</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cho</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là</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smtClean="0">
                <a:solidFill>
                  <a:schemeClr val="tx1"/>
                </a:solidFill>
                <a:latin typeface="Times New Roman" panose="02020603050405020304" pitchFamily="18" charset="0"/>
                <a:cs typeface="Times New Roman" panose="02020603050405020304" pitchFamily="18" charset="0"/>
              </a:rPr>
              <a:t>thiếu</a:t>
            </a:r>
            <a:r>
              <a:rPr lang="en-US" sz="2100" dirty="0" smtClean="0">
                <a:solidFill>
                  <a:schemeClr val="tx1"/>
                </a:solidFill>
                <a:latin typeface="Times New Roman" panose="02020603050405020304" pitchFamily="18" charset="0"/>
                <a:cs typeface="Times New Roman" panose="02020603050405020304" pitchFamily="18" charset="0"/>
              </a:rPr>
              <a:t> </a:t>
            </a:r>
            <a:r>
              <a:rPr lang="en-US" sz="2100" dirty="0" err="1" smtClean="0">
                <a:solidFill>
                  <a:schemeClr val="tx1"/>
                </a:solidFill>
                <a:latin typeface="Times New Roman" panose="02020603050405020304" pitchFamily="18" charset="0"/>
                <a:cs typeface="Times New Roman" panose="02020603050405020304" pitchFamily="18" charset="0"/>
              </a:rPr>
              <a:t>văn</a:t>
            </a:r>
            <a:r>
              <a:rPr lang="en-US" sz="2100" dirty="0" smtClean="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hóa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khi</a:t>
            </a:r>
            <a:r>
              <a:rPr lang="en-US" sz="2100" dirty="0">
                <a:solidFill>
                  <a:schemeClr val="tx1"/>
                </a:solidFill>
                <a:latin typeface="Times New Roman" panose="02020603050405020304" pitchFamily="18" charset="0"/>
                <a:cs typeface="Times New Roman" panose="02020603050405020304" pitchFamily="18" charset="0"/>
              </a:rPr>
              <a:t> ở </a:t>
            </a:r>
            <a:r>
              <a:rPr lang="en-US" sz="2100" dirty="0" err="1" smtClean="0">
                <a:solidFill>
                  <a:schemeClr val="tx1"/>
                </a:solidFill>
                <a:latin typeface="Times New Roman" panose="02020603050405020304" pitchFamily="18" charset="0"/>
                <a:cs typeface="Times New Roman" panose="02020603050405020304" pitchFamily="18" charset="0"/>
              </a:rPr>
              <a:t>nơi</a:t>
            </a:r>
            <a:r>
              <a:rPr lang="en-US" sz="2100" dirty="0" smtClean="0">
                <a:solidFill>
                  <a:schemeClr val="tx1"/>
                </a:solidFill>
                <a:latin typeface="Times New Roman" panose="02020603050405020304" pitchFamily="18" charset="0"/>
                <a:cs typeface="Times New Roman" panose="02020603050405020304" pitchFamily="18" charset="0"/>
              </a:rPr>
              <a:t> </a:t>
            </a:r>
            <a:r>
              <a:rPr lang="en-US" sz="2100" dirty="0" err="1" smtClean="0">
                <a:solidFill>
                  <a:schemeClr val="tx1"/>
                </a:solidFill>
                <a:latin typeface="Times New Roman" panose="02020603050405020304" pitchFamily="18" charset="0"/>
                <a:cs typeface="Times New Roman" panose="02020603050405020304" pitchFamily="18" charset="0"/>
              </a:rPr>
              <a:t>công</a:t>
            </a:r>
            <a:r>
              <a:rPr lang="en-US" sz="2100" dirty="0" smtClean="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cộng</a:t>
            </a:r>
            <a:r>
              <a:rPr lang="en-US" sz="2100" dirty="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100" dirty="0" err="1">
                <a:solidFill>
                  <a:schemeClr val="tx1"/>
                </a:solidFill>
                <a:latin typeface="Times New Roman" panose="02020603050405020304" pitchFamily="18" charset="0"/>
                <a:cs typeface="Times New Roman" panose="02020603050405020304" pitchFamily="18" charset="0"/>
              </a:rPr>
              <a:t>Về</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ngôn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từ</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nói</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và</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viết</a:t>
            </a:r>
            <a:endParaRPr lang="en-US" sz="21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dirty="0" err="1">
                <a:solidFill>
                  <a:schemeClr val="tx1"/>
                </a:solidFill>
                <a:latin typeface="Times New Roman" panose="02020603050405020304" pitchFamily="18" charset="0"/>
                <a:cs typeface="Times New Roman" panose="02020603050405020304" pitchFamily="18" charset="0"/>
              </a:rPr>
              <a:t>Về</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quần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áo</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vẻ</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ngoài</a:t>
            </a:r>
            <a:endParaRPr lang="en-US" sz="21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dirty="0" err="1">
                <a:solidFill>
                  <a:schemeClr val="tx1"/>
                </a:solidFill>
                <a:latin typeface="Times New Roman" panose="02020603050405020304" pitchFamily="18" charset="0"/>
                <a:cs typeface="Times New Roman" panose="02020603050405020304" pitchFamily="18" charset="0"/>
              </a:rPr>
              <a:t>Về</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thái</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độ</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hành</a:t>
            </a:r>
            <a:r>
              <a:rPr lang="en-US" sz="2100" dirty="0">
                <a:solidFill>
                  <a:schemeClr val="tx1"/>
                </a:solidFill>
                <a:latin typeface="Times New Roman" panose="02020603050405020304" pitchFamily="18" charset="0"/>
                <a:cs typeface="Times New Roman" panose="02020603050405020304" pitchFamily="18" charset="0"/>
              </a:rPr>
              <a:t> vi</a:t>
            </a:r>
          </a:p>
        </p:txBody>
      </p:sp>
      <p:sp>
        <p:nvSpPr>
          <p:cNvPr id="2" name="Rectangle 1"/>
          <p:cNvSpPr/>
          <p:nvPr/>
        </p:nvSpPr>
        <p:spPr>
          <a:xfrm>
            <a:off x="838200" y="997119"/>
            <a:ext cx="2303579" cy="430887"/>
          </a:xfrm>
          <a:prstGeom prst="rect">
            <a:avLst/>
          </a:prstGeom>
        </p:spPr>
        <p:txBody>
          <a:bodyPr wrap="none">
            <a:spAutoFit/>
          </a:bodyPr>
          <a:lstStyle/>
          <a:p>
            <a:r>
              <a:rPr lang="en-US" sz="2200" b="1" dirty="0">
                <a:solidFill>
                  <a:srgbClr val="C00000"/>
                </a:solidFill>
                <a:latin typeface="Times New Roman" panose="02020603050405020304" pitchFamily="18" charset="0"/>
                <a:cs typeface="Times New Roman" panose="02020603050405020304" pitchFamily="18" charset="0"/>
              </a:rPr>
              <a:t>HOẠT ĐỘNG </a:t>
            </a:r>
            <a:r>
              <a:rPr lang="en-US" sz="2200" b="1" dirty="0" smtClean="0">
                <a:solidFill>
                  <a:srgbClr val="C00000"/>
                </a:solidFill>
                <a:latin typeface="Times New Roman" panose="02020603050405020304" pitchFamily="18" charset="0"/>
                <a:cs typeface="Times New Roman" panose="02020603050405020304" pitchFamily="18" charset="0"/>
              </a:rPr>
              <a:t>1: </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9600" y="275488"/>
            <a:ext cx="6207340" cy="450508"/>
          </a:xfrm>
          <a:prstGeom prst="rect">
            <a:avLst/>
          </a:prstGeom>
        </p:spPr>
        <p:txBody>
          <a:bodyPr wrap="none">
            <a:spAutoFit/>
          </a:bodyPr>
          <a:lstStyle/>
          <a:p>
            <a:pPr defTabSz="685800">
              <a:lnSpc>
                <a:spcPct val="115000"/>
              </a:lnSpc>
              <a:spcBef>
                <a:spcPts val="450"/>
              </a:spcBef>
              <a:spcAft>
                <a:spcPts val="450"/>
              </a:spcAft>
            </a:pPr>
            <a:r>
              <a:rPr lang="en-US" sz="2200" b="1" u="sng"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 ỨNG XỬ CÓ VĂN HÓA Ở NƠI CÔNG CỘNG</a:t>
            </a:r>
            <a:endParaRPr lang="en-US" sz="2200" u="sng"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4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3DEFD0-FA85-2A4A-44CD-6E5ECD014F19}"/>
              </a:ext>
            </a:extLst>
          </p:cNvPr>
          <p:cNvSpPr txBox="1"/>
          <p:nvPr/>
        </p:nvSpPr>
        <p:spPr>
          <a:xfrm>
            <a:off x="817687" y="844070"/>
            <a:ext cx="7498513" cy="1015663"/>
          </a:xfrm>
          <a:prstGeom prst="rect">
            <a:avLst/>
          </a:prstGeom>
          <a:noFill/>
        </p:spPr>
        <p:txBody>
          <a:bodyPr wrap="square">
            <a:spAutoFit/>
          </a:bodyPr>
          <a:lstStyle/>
          <a:p>
            <a:r>
              <a:rPr lang="en-US" sz="2000" b="1" i="1" dirty="0" err="1">
                <a:solidFill>
                  <a:srgbClr val="FF0000"/>
                </a:solidFill>
                <a:latin typeface="Times New Roman" panose="02020603050405020304" pitchFamily="18" charset="0"/>
                <a:cs typeface="Times New Roman" panose="02020603050405020304" pitchFamily="18" charset="0"/>
              </a:rPr>
              <a:t>Đ</a:t>
            </a:r>
            <a:r>
              <a:rPr lang="en-US" sz="2000" b="1" i="1" dirty="0" err="1" smtClean="0">
                <a:solidFill>
                  <a:srgbClr val="FF0000"/>
                </a:solidFill>
                <a:latin typeface="Times New Roman" panose="02020603050405020304" pitchFamily="18" charset="0"/>
                <a:cs typeface="Times New Roman" panose="02020603050405020304" pitchFamily="18" charset="0"/>
              </a:rPr>
              <a:t>ọc</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thông</a:t>
            </a:r>
            <a:r>
              <a:rPr lang="en-US" sz="2000" b="1" i="1" dirty="0">
                <a:solidFill>
                  <a:srgbClr val="FF0000"/>
                </a:solidFill>
                <a:latin typeface="Times New Roman" panose="02020603050405020304" pitchFamily="18" charset="0"/>
                <a:cs typeface="Times New Roman" panose="02020603050405020304" pitchFamily="18" charset="0"/>
              </a:rPr>
              <a:t> tin </a:t>
            </a:r>
            <a:r>
              <a:rPr lang="en-US" sz="2000" b="1" i="1" dirty="0" err="1">
                <a:solidFill>
                  <a:srgbClr val="FF0000"/>
                </a:solidFill>
                <a:latin typeface="Times New Roman" panose="02020603050405020304" pitchFamily="18" charset="0"/>
                <a:cs typeface="Times New Roman" panose="02020603050405020304" pitchFamily="18" charset="0"/>
              </a:rPr>
              <a:t>mục</a:t>
            </a:r>
            <a:r>
              <a:rPr lang="en-US" sz="2000" b="1" i="1" dirty="0">
                <a:solidFill>
                  <a:srgbClr val="FF0000"/>
                </a:solidFill>
                <a:latin typeface="Times New Roman" panose="02020603050405020304" pitchFamily="18" charset="0"/>
                <a:cs typeface="Times New Roman" panose="02020603050405020304" pitchFamily="18" charset="0"/>
              </a:rPr>
              <a:t> 1 – SGK </a:t>
            </a:r>
            <a:r>
              <a:rPr lang="en-US" sz="2000" b="1" i="1" dirty="0" smtClean="0">
                <a:solidFill>
                  <a:srgbClr val="FF0000"/>
                </a:solidFill>
                <a:latin typeface="Times New Roman" panose="02020603050405020304" pitchFamily="18" charset="0"/>
                <a:cs typeface="Times New Roman" panose="02020603050405020304" pitchFamily="18" charset="0"/>
              </a:rPr>
              <a:t>tr.30,31 </a:t>
            </a:r>
            <a:r>
              <a:rPr lang="en-US" sz="2000" b="1" i="1" dirty="0" err="1" smtClean="0">
                <a:solidFill>
                  <a:srgbClr val="FF0000"/>
                </a:solidFill>
                <a:latin typeface="Times New Roman" panose="02020603050405020304" pitchFamily="18" charset="0"/>
                <a:cs typeface="Times New Roman" panose="02020603050405020304" pitchFamily="18" charset="0"/>
              </a:rPr>
              <a:t>và</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hoàn</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thành</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vào</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bảng</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nhó</a:t>
            </a:r>
            <a:r>
              <a:rPr lang="en-US" sz="2000" i="1" dirty="0" err="1" smtClean="0">
                <a:solidFill>
                  <a:srgbClr val="FF0000"/>
                </a:solidFill>
                <a:latin typeface="Times New Roman" panose="02020603050405020304" pitchFamily="18" charset="0"/>
                <a:cs typeface="Times New Roman" panose="02020603050405020304" pitchFamily="18" charset="0"/>
              </a:rPr>
              <a:t>m</a:t>
            </a:r>
            <a:r>
              <a:rPr lang="en-US" sz="20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r>
              <a:rPr lang="vi-VN" sz="20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Em </a:t>
            </a:r>
            <a:r>
              <a:rPr lang="vi-VN"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hãy nêu những hành vi được cho là thiếu văn hóa nơi công cộng, nêu ví dụ và đưa ra lời khuyên của </a:t>
            </a:r>
            <a:r>
              <a:rPr lang="vi-VN" sz="20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mình</a:t>
            </a:r>
            <a:endParaRPr lang="en-US" sz="20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34458295"/>
              </p:ext>
            </p:extLst>
          </p:nvPr>
        </p:nvGraphicFramePr>
        <p:xfrm>
          <a:off x="685800" y="1941131"/>
          <a:ext cx="7241807" cy="2611819"/>
        </p:xfrm>
        <a:graphic>
          <a:graphicData uri="http://schemas.openxmlformats.org/drawingml/2006/table">
            <a:tbl>
              <a:tblPr bandRow="1">
                <a:tableStyleId>{5C22544A-7EE6-4342-B048-85BDC9FD1C3A}</a:tableStyleId>
              </a:tblPr>
              <a:tblGrid>
                <a:gridCol w="2413091">
                  <a:extLst>
                    <a:ext uri="{9D8B030D-6E8A-4147-A177-3AD203B41FA5}">
                      <a16:colId xmlns:a16="http://schemas.microsoft.com/office/drawing/2014/main" val="411141804"/>
                    </a:ext>
                  </a:extLst>
                </a:gridCol>
                <a:gridCol w="2414358">
                  <a:extLst>
                    <a:ext uri="{9D8B030D-6E8A-4147-A177-3AD203B41FA5}">
                      <a16:colId xmlns:a16="http://schemas.microsoft.com/office/drawing/2014/main" val="1718540032"/>
                    </a:ext>
                  </a:extLst>
                </a:gridCol>
                <a:gridCol w="2414358">
                  <a:extLst>
                    <a:ext uri="{9D8B030D-6E8A-4147-A177-3AD203B41FA5}">
                      <a16:colId xmlns:a16="http://schemas.microsoft.com/office/drawing/2014/main" val="3289695893"/>
                    </a:ext>
                  </a:extLst>
                </a:gridCol>
              </a:tblGrid>
              <a:tr h="666679">
                <a:tc>
                  <a:txBody>
                    <a:bodyPr/>
                    <a:lstStyle/>
                    <a:p>
                      <a:pPr algn="ctr">
                        <a:lnSpc>
                          <a:spcPct val="150000"/>
                        </a:lnSpc>
                        <a:spcBef>
                          <a:spcPts val="600"/>
                        </a:spcBef>
                        <a:spcAft>
                          <a:spcPts val="800"/>
                        </a:spcAft>
                      </a:pPr>
                      <a:r>
                        <a:rPr lang="vi-VN" sz="1800" b="1" dirty="0">
                          <a:solidFill>
                            <a:srgbClr val="FF0000"/>
                          </a:solidFill>
                          <a:effectLst/>
                          <a:latin typeface="+mj-lt"/>
                        </a:rPr>
                        <a:t>Hành vi</a:t>
                      </a:r>
                      <a:endParaRPr lang="en-US" sz="1800" b="1" dirty="0">
                        <a:solidFill>
                          <a:srgbClr val="FF0000"/>
                        </a:solidFill>
                        <a:effectLst/>
                        <a:latin typeface="+mj-lt"/>
                        <a:ea typeface="Calibri" panose="020F0502020204030204" pitchFamily="34" charset="0"/>
                      </a:endParaRPr>
                    </a:p>
                  </a:txBody>
                  <a:tcPr marL="68580" marR="68580" marT="0" marB="0"/>
                </a:tc>
                <a:tc>
                  <a:txBody>
                    <a:bodyPr/>
                    <a:lstStyle/>
                    <a:p>
                      <a:pPr algn="ctr">
                        <a:lnSpc>
                          <a:spcPct val="150000"/>
                        </a:lnSpc>
                        <a:spcBef>
                          <a:spcPts val="600"/>
                        </a:spcBef>
                        <a:spcAft>
                          <a:spcPts val="800"/>
                        </a:spcAft>
                      </a:pPr>
                      <a:r>
                        <a:rPr lang="vi-VN" sz="1800" b="1" dirty="0">
                          <a:solidFill>
                            <a:srgbClr val="FF0000"/>
                          </a:solidFill>
                          <a:effectLst/>
                          <a:latin typeface="+mj-lt"/>
                        </a:rPr>
                        <a:t>Ví dụ</a:t>
                      </a:r>
                      <a:endParaRPr lang="en-US" sz="1800" b="1" dirty="0">
                        <a:solidFill>
                          <a:srgbClr val="FF0000"/>
                        </a:solidFill>
                        <a:effectLst/>
                        <a:latin typeface="+mj-lt"/>
                        <a:ea typeface="Calibri" panose="020F0502020204030204" pitchFamily="34" charset="0"/>
                      </a:endParaRPr>
                    </a:p>
                  </a:txBody>
                  <a:tcPr marL="68580" marR="68580" marT="0" marB="0"/>
                </a:tc>
                <a:tc>
                  <a:txBody>
                    <a:bodyPr/>
                    <a:lstStyle/>
                    <a:p>
                      <a:pPr algn="ctr">
                        <a:lnSpc>
                          <a:spcPct val="150000"/>
                        </a:lnSpc>
                        <a:spcBef>
                          <a:spcPts val="600"/>
                        </a:spcBef>
                        <a:spcAft>
                          <a:spcPts val="800"/>
                        </a:spcAft>
                      </a:pPr>
                      <a:r>
                        <a:rPr lang="vi-VN" sz="1800" b="1" dirty="0">
                          <a:solidFill>
                            <a:srgbClr val="FF0000"/>
                          </a:solidFill>
                          <a:effectLst/>
                          <a:latin typeface="+mj-lt"/>
                        </a:rPr>
                        <a:t>Lời khuyên</a:t>
                      </a:r>
                      <a:endParaRPr lang="en-US" sz="1800" b="1" dirty="0">
                        <a:solidFill>
                          <a:srgbClr val="FF0000"/>
                        </a:solidFill>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998845394"/>
                  </a:ext>
                </a:extLst>
              </a:tr>
              <a:tr h="648380">
                <a:tc>
                  <a:txBody>
                    <a:bodyPr/>
                    <a:lstStyle/>
                    <a:p>
                      <a:pPr algn="just">
                        <a:lnSpc>
                          <a:spcPct val="150000"/>
                        </a:lnSpc>
                        <a:spcBef>
                          <a:spcPts val="600"/>
                        </a:spcBef>
                        <a:spcAft>
                          <a:spcPts val="800"/>
                        </a:spcAft>
                      </a:pPr>
                      <a:r>
                        <a:rPr lang="vi-VN" sz="1800" b="1">
                          <a:solidFill>
                            <a:srgbClr val="FF0000"/>
                          </a:solidFill>
                          <a:effectLst/>
                        </a:rPr>
                        <a:t> </a:t>
                      </a:r>
                      <a:endParaRPr lang="en-US" sz="1800" b="1">
                        <a:solidFill>
                          <a:srgbClr val="FF0000"/>
                        </a:solidFill>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800"/>
                        </a:spcAft>
                      </a:pPr>
                      <a:r>
                        <a:rPr lang="vi-VN" sz="1800" b="1" dirty="0">
                          <a:solidFill>
                            <a:srgbClr val="FF0000"/>
                          </a:solidFill>
                          <a:effectLst/>
                        </a:rPr>
                        <a:t> </a:t>
                      </a:r>
                      <a:endParaRPr lang="en-US" sz="1800" b="1" dirty="0">
                        <a:solidFill>
                          <a:srgbClr val="FF0000"/>
                        </a:solidFill>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800"/>
                        </a:spcAft>
                      </a:pPr>
                      <a:r>
                        <a:rPr lang="vi-VN" sz="1800" b="1">
                          <a:solidFill>
                            <a:srgbClr val="FF0000"/>
                          </a:solidFill>
                          <a:effectLst/>
                        </a:rPr>
                        <a:t> </a:t>
                      </a:r>
                      <a:endParaRPr lang="en-US" sz="1800" b="1">
                        <a:solidFill>
                          <a:srgbClr val="FF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59307740"/>
                  </a:ext>
                </a:extLst>
              </a:tr>
              <a:tr h="648380">
                <a:tc>
                  <a:txBody>
                    <a:bodyPr/>
                    <a:lstStyle/>
                    <a:p>
                      <a:pPr algn="just">
                        <a:lnSpc>
                          <a:spcPct val="150000"/>
                        </a:lnSpc>
                        <a:spcBef>
                          <a:spcPts val="600"/>
                        </a:spcBef>
                        <a:spcAft>
                          <a:spcPts val="800"/>
                        </a:spcAft>
                      </a:pPr>
                      <a:r>
                        <a:rPr lang="vi-VN" sz="1800" b="1" dirty="0">
                          <a:solidFill>
                            <a:srgbClr val="FF0000"/>
                          </a:solidFill>
                          <a:effectLst/>
                        </a:rPr>
                        <a:t> </a:t>
                      </a:r>
                      <a:endParaRPr lang="en-US" sz="1800" b="1" dirty="0">
                        <a:solidFill>
                          <a:srgbClr val="FF0000"/>
                        </a:solidFill>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800"/>
                        </a:spcAft>
                      </a:pPr>
                      <a:r>
                        <a:rPr lang="vi-VN" sz="1800" b="1" dirty="0">
                          <a:solidFill>
                            <a:srgbClr val="FF0000"/>
                          </a:solidFill>
                          <a:effectLst/>
                        </a:rPr>
                        <a:t> </a:t>
                      </a:r>
                      <a:endParaRPr lang="en-US" sz="1800" b="1" dirty="0">
                        <a:solidFill>
                          <a:srgbClr val="FF0000"/>
                        </a:solidFill>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800"/>
                        </a:spcAft>
                      </a:pPr>
                      <a:r>
                        <a:rPr lang="vi-VN" sz="1800" b="1" dirty="0">
                          <a:solidFill>
                            <a:srgbClr val="FF0000"/>
                          </a:solidFill>
                          <a:effectLst/>
                        </a:rPr>
                        <a:t> </a:t>
                      </a:r>
                      <a:endParaRPr lang="en-US" sz="1800" b="1" dirty="0">
                        <a:solidFill>
                          <a:srgbClr val="FF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72310364"/>
                  </a:ext>
                </a:extLst>
              </a:tr>
              <a:tr h="648380">
                <a:tc>
                  <a:txBody>
                    <a:bodyPr/>
                    <a:lstStyle/>
                    <a:p>
                      <a:pPr algn="just">
                        <a:lnSpc>
                          <a:spcPct val="150000"/>
                        </a:lnSpc>
                        <a:spcBef>
                          <a:spcPts val="600"/>
                        </a:spcBef>
                        <a:spcAft>
                          <a:spcPts val="800"/>
                        </a:spcAft>
                      </a:pPr>
                      <a:endParaRPr lang="en-US" sz="1800" b="1" dirty="0">
                        <a:solidFill>
                          <a:srgbClr val="FF0000"/>
                        </a:solidFill>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800"/>
                        </a:spcAft>
                      </a:pPr>
                      <a:endParaRPr lang="en-US" sz="1800" b="1" dirty="0">
                        <a:solidFill>
                          <a:srgbClr val="FF0000"/>
                        </a:solidFill>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800"/>
                        </a:spcAft>
                      </a:pPr>
                      <a:endParaRPr lang="en-US" sz="1800" b="1" dirty="0">
                        <a:solidFill>
                          <a:srgbClr val="FF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02121690"/>
                  </a:ext>
                </a:extLst>
              </a:tr>
            </a:tbl>
          </a:graphicData>
        </a:graphic>
      </p:graphicFrame>
      <p:sp>
        <p:nvSpPr>
          <p:cNvPr id="2" name="Rectangle 1"/>
          <p:cNvSpPr/>
          <p:nvPr/>
        </p:nvSpPr>
        <p:spPr>
          <a:xfrm>
            <a:off x="3030552" y="306375"/>
            <a:ext cx="2552302" cy="496996"/>
          </a:xfrm>
          <a:prstGeom prst="rect">
            <a:avLst/>
          </a:prstGeom>
        </p:spPr>
        <p:txBody>
          <a:bodyPr wrap="none">
            <a:spAutoFit/>
          </a:bodyPr>
          <a:lstStyle/>
          <a:p>
            <a:pPr algn="ctr">
              <a:lnSpc>
                <a:spcPct val="150000"/>
              </a:lnSpc>
            </a:pPr>
            <a:r>
              <a:rPr lang="en-US" sz="2000" b="1" dirty="0">
                <a:solidFill>
                  <a:srgbClr val="2D3456"/>
                </a:solidFill>
                <a:latin typeface="Arial" panose="020B0604020202020204" pitchFamily="34" charset="0"/>
                <a:cs typeface="Arial" panose="020B0604020202020204" pitchFamily="34" charset="0"/>
              </a:rPr>
              <a:t>THẢO LUẬN NHÓM</a:t>
            </a:r>
          </a:p>
        </p:txBody>
      </p:sp>
      <p:sp>
        <p:nvSpPr>
          <p:cNvPr id="8" name="Action Button: Home 7">
            <a:hlinkClick r:id="rId2" action="ppaction://program" highlightClick="1"/>
          </p:cNvPr>
          <p:cNvSpPr/>
          <p:nvPr/>
        </p:nvSpPr>
        <p:spPr>
          <a:xfrm>
            <a:off x="7772400" y="265676"/>
            <a:ext cx="543800" cy="4969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7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76380970"/>
              </p:ext>
            </p:extLst>
          </p:nvPr>
        </p:nvGraphicFramePr>
        <p:xfrm>
          <a:off x="609601" y="244996"/>
          <a:ext cx="7772399" cy="4260065"/>
        </p:xfrm>
        <a:graphic>
          <a:graphicData uri="http://schemas.openxmlformats.org/drawingml/2006/table">
            <a:tbl>
              <a:tblPr bandRow="1">
                <a:tableStyleId>{5C22544A-7EE6-4342-B048-85BDC9FD1C3A}</a:tableStyleId>
              </a:tblPr>
              <a:tblGrid>
                <a:gridCol w="2557757">
                  <a:extLst>
                    <a:ext uri="{9D8B030D-6E8A-4147-A177-3AD203B41FA5}">
                      <a16:colId xmlns:a16="http://schemas.microsoft.com/office/drawing/2014/main" val="263196515"/>
                    </a:ext>
                  </a:extLst>
                </a:gridCol>
                <a:gridCol w="2340732">
                  <a:extLst>
                    <a:ext uri="{9D8B030D-6E8A-4147-A177-3AD203B41FA5}">
                      <a16:colId xmlns:a16="http://schemas.microsoft.com/office/drawing/2014/main" val="1802173759"/>
                    </a:ext>
                  </a:extLst>
                </a:gridCol>
                <a:gridCol w="2873910">
                  <a:extLst>
                    <a:ext uri="{9D8B030D-6E8A-4147-A177-3AD203B41FA5}">
                      <a16:colId xmlns:a16="http://schemas.microsoft.com/office/drawing/2014/main" val="2621537872"/>
                    </a:ext>
                  </a:extLst>
                </a:gridCol>
              </a:tblGrid>
              <a:tr h="235735">
                <a:tc>
                  <a:txBody>
                    <a:bodyPr/>
                    <a:lstStyle/>
                    <a:p>
                      <a:pPr algn="ctr">
                        <a:lnSpc>
                          <a:spcPct val="100000"/>
                        </a:lnSpc>
                        <a:spcBef>
                          <a:spcPts val="600"/>
                        </a:spcBef>
                        <a:spcAft>
                          <a:spcPts val="0"/>
                        </a:spcAft>
                      </a:pPr>
                      <a:r>
                        <a:rPr lang="vi-VN" sz="1400" b="1" dirty="0">
                          <a:solidFill>
                            <a:srgbClr val="FF0000"/>
                          </a:solidFill>
                          <a:effectLst/>
                          <a:latin typeface="+mj-lt"/>
                        </a:rPr>
                        <a:t>Hành vi</a:t>
                      </a:r>
                      <a:endParaRPr lang="en-US" sz="1400" b="1" dirty="0">
                        <a:solidFill>
                          <a:srgbClr val="FF0000"/>
                        </a:solidFill>
                        <a:effectLst/>
                        <a:latin typeface="+mj-lt"/>
                        <a:ea typeface="Calibri" panose="020F0502020204030204" pitchFamily="34" charset="0"/>
                      </a:endParaRPr>
                    </a:p>
                  </a:txBody>
                  <a:tcPr marL="46310" marR="46310" marT="0" marB="0"/>
                </a:tc>
                <a:tc>
                  <a:txBody>
                    <a:bodyPr/>
                    <a:lstStyle/>
                    <a:p>
                      <a:pPr algn="ctr">
                        <a:lnSpc>
                          <a:spcPct val="100000"/>
                        </a:lnSpc>
                        <a:spcBef>
                          <a:spcPts val="600"/>
                        </a:spcBef>
                        <a:spcAft>
                          <a:spcPts val="0"/>
                        </a:spcAft>
                      </a:pPr>
                      <a:r>
                        <a:rPr lang="vi-VN" sz="1400" b="1" dirty="0">
                          <a:solidFill>
                            <a:srgbClr val="FF0000"/>
                          </a:solidFill>
                          <a:effectLst/>
                          <a:latin typeface="+mj-lt"/>
                        </a:rPr>
                        <a:t>Ví dụ</a:t>
                      </a:r>
                      <a:endParaRPr lang="en-US" sz="1400" b="1" dirty="0">
                        <a:solidFill>
                          <a:srgbClr val="FF0000"/>
                        </a:solidFill>
                        <a:effectLst/>
                        <a:latin typeface="+mj-lt"/>
                        <a:ea typeface="Calibri" panose="020F0502020204030204" pitchFamily="34" charset="0"/>
                      </a:endParaRPr>
                    </a:p>
                  </a:txBody>
                  <a:tcPr marL="46310" marR="46310" marT="0" marB="0"/>
                </a:tc>
                <a:tc>
                  <a:txBody>
                    <a:bodyPr/>
                    <a:lstStyle/>
                    <a:p>
                      <a:pPr algn="ctr">
                        <a:lnSpc>
                          <a:spcPct val="100000"/>
                        </a:lnSpc>
                        <a:spcBef>
                          <a:spcPts val="600"/>
                        </a:spcBef>
                        <a:spcAft>
                          <a:spcPts val="0"/>
                        </a:spcAft>
                      </a:pPr>
                      <a:r>
                        <a:rPr lang="vi-VN" sz="1400" b="1" dirty="0">
                          <a:solidFill>
                            <a:srgbClr val="FF0000"/>
                          </a:solidFill>
                          <a:effectLst/>
                          <a:latin typeface="+mj-lt"/>
                        </a:rPr>
                        <a:t>Lời khuyên</a:t>
                      </a:r>
                      <a:endParaRPr lang="en-US" sz="1400" b="1" dirty="0">
                        <a:solidFill>
                          <a:srgbClr val="FF0000"/>
                        </a:solidFill>
                        <a:effectLst/>
                        <a:latin typeface="+mj-lt"/>
                        <a:ea typeface="Calibri" panose="020F0502020204030204" pitchFamily="34" charset="0"/>
                      </a:endParaRPr>
                    </a:p>
                  </a:txBody>
                  <a:tcPr marL="46310" marR="46310" marT="0" marB="0"/>
                </a:tc>
                <a:extLst>
                  <a:ext uri="{0D108BD9-81ED-4DB2-BD59-A6C34878D82A}">
                    <a16:rowId xmlns:a16="http://schemas.microsoft.com/office/drawing/2014/main" val="1011793855"/>
                  </a:ext>
                </a:extLst>
              </a:tr>
              <a:tr h="1178674">
                <a:tc>
                  <a:txBody>
                    <a:bodyPr/>
                    <a:lstStyle/>
                    <a:p>
                      <a:pPr>
                        <a:lnSpc>
                          <a:spcPct val="100000"/>
                        </a:lnSpc>
                        <a:spcBef>
                          <a:spcPts val="600"/>
                        </a:spcBef>
                        <a:spcAft>
                          <a:spcPts val="0"/>
                        </a:spcAft>
                      </a:pPr>
                      <a:r>
                        <a:rPr lang="vi-VN" sz="1400" dirty="0">
                          <a:effectLst/>
                          <a:latin typeface="+mj-lt"/>
                        </a:rPr>
                        <a:t>Nhìn vào điện thoại không rời mắt khi đang giao tiếp với ai đó.</a:t>
                      </a:r>
                      <a:endParaRPr lang="en-US" sz="1400" dirty="0">
                        <a:effectLst/>
                        <a:latin typeface="+mj-lt"/>
                        <a:ea typeface="Calibri" panose="020F0502020204030204" pitchFamily="34" charset="0"/>
                      </a:endParaRPr>
                    </a:p>
                  </a:txBody>
                  <a:tcPr marL="46310" marR="46310" marT="0" marB="0" anchor="ctr"/>
                </a:tc>
                <a:tc>
                  <a:txBody>
                    <a:bodyPr/>
                    <a:lstStyle/>
                    <a:p>
                      <a:pPr>
                        <a:lnSpc>
                          <a:spcPct val="100000"/>
                        </a:lnSpc>
                        <a:spcBef>
                          <a:spcPts val="600"/>
                        </a:spcBef>
                        <a:spcAft>
                          <a:spcPts val="0"/>
                        </a:spcAft>
                      </a:pPr>
                      <a:r>
                        <a:rPr lang="vi-VN" sz="1400" dirty="0">
                          <a:effectLst/>
                          <a:latin typeface="+mj-lt"/>
                        </a:rPr>
                        <a:t>Khi đi gặp mặt với bạn bè </a:t>
                      </a:r>
                      <a:r>
                        <a:rPr lang="vi-VN" sz="1400" dirty="0" smtClean="0">
                          <a:effectLst/>
                          <a:latin typeface="+mj-lt"/>
                        </a:rPr>
                        <a:t>nhưng </a:t>
                      </a:r>
                      <a:r>
                        <a:rPr lang="vi-VN" sz="1400" dirty="0">
                          <a:effectLst/>
                          <a:latin typeface="+mj-lt"/>
                        </a:rPr>
                        <a:t>bạn chỉ cầm điện thoại để lướt Facebook, Tiktok mà không quan tâm đến nói chuyện với mọi người.</a:t>
                      </a:r>
                      <a:endParaRPr lang="en-US" sz="1400" dirty="0">
                        <a:effectLst/>
                        <a:latin typeface="+mj-lt"/>
                        <a:ea typeface="Calibri" panose="020F0502020204030204" pitchFamily="34" charset="0"/>
                      </a:endParaRPr>
                    </a:p>
                  </a:txBody>
                  <a:tcPr marL="46310" marR="46310" marT="0" marB="0" anchor="ctr"/>
                </a:tc>
                <a:tc>
                  <a:txBody>
                    <a:bodyPr/>
                    <a:lstStyle/>
                    <a:p>
                      <a:pPr>
                        <a:lnSpc>
                          <a:spcPct val="100000"/>
                        </a:lnSpc>
                        <a:spcBef>
                          <a:spcPts val="600"/>
                        </a:spcBef>
                        <a:spcAft>
                          <a:spcPts val="0"/>
                        </a:spcAft>
                      </a:pPr>
                      <a:r>
                        <a:rPr lang="vi-VN" sz="1400">
                          <a:effectLst/>
                          <a:latin typeface="+mj-lt"/>
                        </a:rPr>
                        <a:t>Nếu ở cùng mọi người mà em nhận được cuộc gọi thoại, chat, tin nhắn và muốn trả lời ngay, hãy nói xin lỗi vì đã tách ra làm việc riêng.</a:t>
                      </a:r>
                      <a:endParaRPr lang="en-US" sz="1400">
                        <a:effectLst/>
                        <a:latin typeface="+mj-lt"/>
                        <a:ea typeface="Calibri" panose="020F0502020204030204" pitchFamily="34" charset="0"/>
                      </a:endParaRPr>
                    </a:p>
                  </a:txBody>
                  <a:tcPr marL="46310" marR="46310" marT="0" marB="0" anchor="ctr"/>
                </a:tc>
                <a:extLst>
                  <a:ext uri="{0D108BD9-81ED-4DB2-BD59-A6C34878D82A}">
                    <a16:rowId xmlns:a16="http://schemas.microsoft.com/office/drawing/2014/main" val="203501653"/>
                  </a:ext>
                </a:extLst>
              </a:tr>
              <a:tr h="1027130">
                <a:tc>
                  <a:txBody>
                    <a:bodyPr/>
                    <a:lstStyle/>
                    <a:p>
                      <a:pPr>
                        <a:lnSpc>
                          <a:spcPct val="100000"/>
                        </a:lnSpc>
                        <a:spcBef>
                          <a:spcPts val="600"/>
                        </a:spcBef>
                        <a:spcAft>
                          <a:spcPts val="0"/>
                        </a:spcAft>
                      </a:pPr>
                      <a:r>
                        <a:rPr lang="vi-VN" sz="1400">
                          <a:effectLst/>
                          <a:latin typeface="+mj-lt"/>
                        </a:rPr>
                        <a:t>Làm phiền người xung quanh ở nơi công cộng</a:t>
                      </a:r>
                      <a:endParaRPr lang="en-US" sz="1400">
                        <a:effectLst/>
                        <a:latin typeface="+mj-lt"/>
                        <a:ea typeface="Calibri" panose="020F0502020204030204" pitchFamily="34" charset="0"/>
                      </a:endParaRPr>
                    </a:p>
                  </a:txBody>
                  <a:tcPr marL="46310" marR="46310" marT="0" marB="0" anchor="ctr"/>
                </a:tc>
                <a:tc>
                  <a:txBody>
                    <a:bodyPr/>
                    <a:lstStyle/>
                    <a:p>
                      <a:pPr>
                        <a:lnSpc>
                          <a:spcPct val="100000"/>
                        </a:lnSpc>
                        <a:spcBef>
                          <a:spcPts val="600"/>
                        </a:spcBef>
                        <a:spcAft>
                          <a:spcPts val="0"/>
                        </a:spcAft>
                      </a:pPr>
                      <a:r>
                        <a:rPr lang="vi-VN" sz="1400">
                          <a:effectLst/>
                          <a:latin typeface="+mj-lt"/>
                        </a:rPr>
                        <a:t>- Nói quá to vào máy, vào điện thoại.</a:t>
                      </a:r>
                      <a:endParaRPr lang="en-US" sz="1400">
                        <a:effectLst/>
                        <a:latin typeface="+mj-lt"/>
                      </a:endParaRPr>
                    </a:p>
                    <a:p>
                      <a:pPr>
                        <a:lnSpc>
                          <a:spcPct val="100000"/>
                        </a:lnSpc>
                        <a:spcBef>
                          <a:spcPts val="600"/>
                        </a:spcBef>
                        <a:spcAft>
                          <a:spcPts val="0"/>
                        </a:spcAft>
                      </a:pPr>
                      <a:r>
                        <a:rPr lang="vi-VN" sz="1400">
                          <a:effectLst/>
                          <a:latin typeface="+mj-lt"/>
                        </a:rPr>
                        <a:t>- Nói, cười đùa quá to khi trò chuyện với bạn bè.</a:t>
                      </a:r>
                      <a:endParaRPr lang="en-US" sz="1400">
                        <a:effectLst/>
                        <a:latin typeface="+mj-lt"/>
                        <a:ea typeface="Calibri" panose="020F0502020204030204" pitchFamily="34" charset="0"/>
                      </a:endParaRPr>
                    </a:p>
                  </a:txBody>
                  <a:tcPr marL="46310" marR="46310" marT="0" marB="0" anchor="ctr"/>
                </a:tc>
                <a:tc>
                  <a:txBody>
                    <a:bodyPr/>
                    <a:lstStyle/>
                    <a:p>
                      <a:pPr>
                        <a:lnSpc>
                          <a:spcPct val="100000"/>
                        </a:lnSpc>
                        <a:spcBef>
                          <a:spcPts val="600"/>
                        </a:spcBef>
                        <a:spcAft>
                          <a:spcPts val="0"/>
                        </a:spcAft>
                      </a:pPr>
                      <a:r>
                        <a:rPr lang="vi-VN" sz="1400" dirty="0">
                          <a:effectLst/>
                          <a:latin typeface="+mj-lt"/>
                        </a:rPr>
                        <a:t>Không to tiếng bình phẩm hay phá lên cười khi trò chuyện, xem mạng xã hội hay nhận tin nhắn, email.</a:t>
                      </a:r>
                      <a:endParaRPr lang="en-US" sz="1400" dirty="0">
                        <a:effectLst/>
                        <a:latin typeface="+mj-lt"/>
                        <a:ea typeface="Calibri" panose="020F0502020204030204" pitchFamily="34" charset="0"/>
                      </a:endParaRPr>
                    </a:p>
                  </a:txBody>
                  <a:tcPr marL="46310" marR="46310" marT="0" marB="0" anchor="ctr"/>
                </a:tc>
                <a:extLst>
                  <a:ext uri="{0D108BD9-81ED-4DB2-BD59-A6C34878D82A}">
                    <a16:rowId xmlns:a16="http://schemas.microsoft.com/office/drawing/2014/main" val="751399058"/>
                  </a:ext>
                </a:extLst>
              </a:tr>
              <a:tr h="1818526">
                <a:tc>
                  <a:txBody>
                    <a:bodyPr/>
                    <a:lstStyle/>
                    <a:p>
                      <a:pPr>
                        <a:lnSpc>
                          <a:spcPct val="100000"/>
                        </a:lnSpc>
                        <a:spcBef>
                          <a:spcPts val="600"/>
                        </a:spcBef>
                        <a:spcAft>
                          <a:spcPts val="0"/>
                        </a:spcAft>
                      </a:pPr>
                      <a:r>
                        <a:rPr lang="vi-VN" sz="1400">
                          <a:effectLst/>
                          <a:latin typeface="+mj-lt"/>
                        </a:rPr>
                        <a:t>Dành quá nhiều thời gian trên mạng xã hội.</a:t>
                      </a:r>
                      <a:endParaRPr lang="en-US" sz="1400">
                        <a:effectLst/>
                        <a:latin typeface="+mj-lt"/>
                        <a:ea typeface="Calibri" panose="020F0502020204030204" pitchFamily="34" charset="0"/>
                      </a:endParaRPr>
                    </a:p>
                  </a:txBody>
                  <a:tcPr marL="46310" marR="46310" marT="0" marB="0" anchor="ctr"/>
                </a:tc>
                <a:tc>
                  <a:txBody>
                    <a:bodyPr/>
                    <a:lstStyle/>
                    <a:p>
                      <a:pPr>
                        <a:lnSpc>
                          <a:spcPct val="100000"/>
                        </a:lnSpc>
                        <a:spcBef>
                          <a:spcPts val="600"/>
                        </a:spcBef>
                        <a:spcAft>
                          <a:spcPts val="0"/>
                        </a:spcAft>
                      </a:pPr>
                      <a:r>
                        <a:rPr lang="vi-VN" sz="1400" dirty="0">
                          <a:effectLst/>
                          <a:latin typeface="+mj-lt"/>
                        </a:rPr>
                        <a:t>Khi nhắn tin, nói chuyện trên mạng thì rất vui vẻ và quan tâm đến mọi tin tức trên mạng; nhưng ở ngoài thì ngại tiếp xúc và không để ý đến mọi người xung quanh</a:t>
                      </a:r>
                      <a:endParaRPr lang="en-US" sz="1400" dirty="0">
                        <a:effectLst/>
                        <a:latin typeface="+mj-lt"/>
                        <a:ea typeface="Calibri" panose="020F0502020204030204" pitchFamily="34" charset="0"/>
                      </a:endParaRPr>
                    </a:p>
                  </a:txBody>
                  <a:tcPr marL="46310" marR="46310" marT="0" marB="0" anchor="ctr"/>
                </a:tc>
                <a:tc>
                  <a:txBody>
                    <a:bodyPr/>
                    <a:lstStyle/>
                    <a:p>
                      <a:pPr>
                        <a:lnSpc>
                          <a:spcPct val="100000"/>
                        </a:lnSpc>
                        <a:spcBef>
                          <a:spcPts val="600"/>
                        </a:spcBef>
                        <a:spcAft>
                          <a:spcPts val="0"/>
                        </a:spcAft>
                      </a:pPr>
                      <a:r>
                        <a:rPr lang="vi-VN" sz="1400" dirty="0">
                          <a:effectLst/>
                          <a:latin typeface="+mj-lt"/>
                        </a:rPr>
                        <a:t>- Nên giới hạn thời gian sử dụng điện thoại cũng như thời gian lên mạng xã hội để không bị quá phụ thuộc.</a:t>
                      </a:r>
                      <a:endParaRPr lang="en-US" sz="1400" dirty="0">
                        <a:effectLst/>
                        <a:latin typeface="+mj-lt"/>
                      </a:endParaRPr>
                    </a:p>
                    <a:p>
                      <a:pPr>
                        <a:lnSpc>
                          <a:spcPct val="100000"/>
                        </a:lnSpc>
                        <a:spcBef>
                          <a:spcPts val="600"/>
                        </a:spcBef>
                        <a:spcAft>
                          <a:spcPts val="0"/>
                        </a:spcAft>
                      </a:pPr>
                      <a:r>
                        <a:rPr lang="vi-VN" sz="1400" dirty="0">
                          <a:effectLst/>
                          <a:latin typeface="+mj-lt"/>
                        </a:rPr>
                        <a:t>- Nên dành thời gian nhiều hơn cho gia đình, bạn bè, người thân. </a:t>
                      </a:r>
                      <a:endParaRPr lang="en-US" sz="1400" dirty="0">
                        <a:effectLst/>
                        <a:latin typeface="+mj-lt"/>
                      </a:endParaRPr>
                    </a:p>
                  </a:txBody>
                  <a:tcPr marL="46310" marR="46310" marT="0" marB="0" anchor="ctr"/>
                </a:tc>
                <a:extLst>
                  <a:ext uri="{0D108BD9-81ED-4DB2-BD59-A6C34878D82A}">
                    <a16:rowId xmlns:a16="http://schemas.microsoft.com/office/drawing/2014/main" val="3618937764"/>
                  </a:ext>
                </a:extLst>
              </a:tr>
            </a:tbl>
          </a:graphicData>
        </a:graphic>
      </p:graphicFrame>
    </p:spTree>
    <p:extLst>
      <p:ext uri="{BB962C8B-B14F-4D97-AF65-F5344CB8AC3E}">
        <p14:creationId xmlns:p14="http://schemas.microsoft.com/office/powerpoint/2010/main" val="97066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 y="0"/>
            <a:ext cx="9167810" cy="5143500"/>
            <a:chOff x="2" y="0"/>
            <a:chExt cx="9167810" cy="5143500"/>
          </a:xfrm>
        </p:grpSpPr>
        <p:pic>
          <p:nvPicPr>
            <p:cNvPr id="6" name="Picture 4" descr="BAR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 y="4531519"/>
              <a:ext cx="9144000" cy="6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3"/>
              <a:ext cx="1730375" cy="125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20424" y="-259159"/>
              <a:ext cx="1064419"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RBWDBL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500312" y="2524125"/>
              <a:ext cx="51435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RBWDBL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1938" y="5054204"/>
              <a:ext cx="86106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RBWDBL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81763" y="2524125"/>
              <a:ext cx="51435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RBWDBL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 y="0"/>
              <a:ext cx="86106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ounded Rectangle 13"/>
          <p:cNvSpPr/>
          <p:nvPr/>
        </p:nvSpPr>
        <p:spPr>
          <a:xfrm>
            <a:off x="1062038" y="1522217"/>
            <a:ext cx="7010400" cy="1371600"/>
          </a:xfrm>
          <a:prstGeom prst="round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b="1" dirty="0" smtClean="0"/>
              <a:t>KHỞI ĐỘNG</a:t>
            </a:r>
            <a:endParaRPr lang="en-US" sz="7200" b="1" dirty="0"/>
          </a:p>
        </p:txBody>
      </p:sp>
    </p:spTree>
    <p:extLst>
      <p:ext uri="{BB962C8B-B14F-4D97-AF65-F5344CB8AC3E}">
        <p14:creationId xmlns:p14="http://schemas.microsoft.com/office/powerpoint/2010/main" val="267168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123950"/>
            <a:ext cx="7467600" cy="1410964"/>
          </a:xfrm>
          <a:prstGeom prst="rect">
            <a:avLst/>
          </a:prstGeom>
        </p:spPr>
        <p:txBody>
          <a:bodyPr wrap="square">
            <a:spAutoFit/>
          </a:bodyPr>
          <a:lstStyle/>
          <a:p>
            <a:pPr algn="just">
              <a:lnSpc>
                <a:spcPct val="150000"/>
              </a:lnSpc>
              <a:spcAft>
                <a:spcPts val="800"/>
              </a:spcAft>
            </a:pPr>
            <a:r>
              <a:rPr lang="vi-VN" sz="36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khuyên 1 “Tôn trọng những người xung quanh” là quy tắc hành xử chung nhất khi ở nơi công cộng.</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291936" y="590550"/>
            <a:ext cx="1500732" cy="461665"/>
          </a:xfrm>
          <a:prstGeom prst="rect">
            <a:avLst/>
          </a:prstGeom>
        </p:spPr>
        <p:txBody>
          <a:bodyPr wrap="none">
            <a:spAutoFit/>
          </a:bodyPr>
          <a:lstStyle/>
          <a:p>
            <a:r>
              <a:rPr lang="en-US" sz="24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a:t>
            </a:r>
            <a:r>
              <a:rPr lang="vi-VN" sz="24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ết luận: </a:t>
            </a:r>
            <a:endParaRPr lang="en-US" sz="2400" b="1" u="sng" dirty="0">
              <a:solidFill>
                <a:srgbClr val="002060"/>
              </a:solidFill>
            </a:endParaRPr>
          </a:p>
        </p:txBody>
      </p:sp>
    </p:spTree>
    <p:extLst>
      <p:ext uri="{BB962C8B-B14F-4D97-AF65-F5344CB8AC3E}">
        <p14:creationId xmlns:p14="http://schemas.microsoft.com/office/powerpoint/2010/main" val="329319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173406" y="1180522"/>
            <a:ext cx="4572000" cy="2302223"/>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defTabSz="685800">
              <a:spcBef>
                <a:spcPts val="450"/>
              </a:spcBef>
              <a:spcAft>
                <a:spcPts val="450"/>
              </a:spcAft>
            </a:pPr>
            <a:r>
              <a:rPr lang="en-US" sz="2100">
                <a:solidFill>
                  <a:prstClr val="black"/>
                </a:solidFill>
                <a:latin typeface="Times New Roman" panose="02020603050405020304" pitchFamily="18" charset="0"/>
                <a:cs typeface="Times New Roman" panose="02020603050405020304" pitchFamily="18" charset="0"/>
              </a:rPr>
              <a:t>Theo em, quy tắc ứng xử trên mạng có giống quy tắc ứng xử nơi công cộng không? Vì sao</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357" y="214953"/>
            <a:ext cx="1319210" cy="1931140"/>
          </a:xfrm>
          <a:prstGeom prst="rect">
            <a:avLst/>
          </a:prstGeom>
        </p:spPr>
      </p:pic>
    </p:spTree>
    <p:extLst>
      <p:ext uri="{BB962C8B-B14F-4D97-AF65-F5344CB8AC3E}">
        <p14:creationId xmlns:p14="http://schemas.microsoft.com/office/powerpoint/2010/main" val="1956420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27315"/>
            <a:ext cx="6324600" cy="385362"/>
          </a:xfrm>
          <a:prstGeom prst="rect">
            <a:avLst/>
          </a:prstGeom>
        </p:spPr>
        <p:txBody>
          <a:bodyPr wrap="square">
            <a:spAutoFit/>
          </a:bodyPr>
          <a:lstStyle/>
          <a:p>
            <a:pPr algn="just" defTabSz="685800">
              <a:lnSpc>
                <a:spcPct val="115000"/>
              </a:lnSpc>
              <a:spcBef>
                <a:spcPts val="450"/>
              </a:spcBef>
              <a:spcAft>
                <a:spcPts val="450"/>
              </a:spcAft>
            </a:pPr>
            <a:r>
              <a:rPr lang="en-US" b="1" u="sng" dirty="0">
                <a:solidFill>
                  <a:srgbClr val="002060"/>
                </a:solidFill>
                <a:latin typeface="Times New Roman" panose="02020603050405020304" pitchFamily="18" charset="0"/>
                <a:ea typeface="Times New Roman" panose="02020603050405020304" pitchFamily="18" charset="0"/>
              </a:rPr>
              <a:t>2. ỨNG XỬ CÓ VĂN HÓA TRÊN MẠNG XÃ HỘI </a:t>
            </a:r>
            <a:endParaRPr lang="en-US" u="sng" dirty="0">
              <a:solidFill>
                <a:srgbClr val="002060"/>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A3DEFD0-FA85-2A4A-44CD-6E5ECD014F19}"/>
              </a:ext>
            </a:extLst>
          </p:cNvPr>
          <p:cNvSpPr txBox="1"/>
          <p:nvPr/>
        </p:nvSpPr>
        <p:spPr>
          <a:xfrm>
            <a:off x="706582" y="1047750"/>
            <a:ext cx="7622807" cy="830997"/>
          </a:xfrm>
          <a:prstGeom prst="rect">
            <a:avLst/>
          </a:prstGeom>
          <a:noFill/>
        </p:spPr>
        <p:txBody>
          <a:bodyPr wrap="square">
            <a:spAutoFit/>
          </a:bodyPr>
          <a:lstStyle/>
          <a:p>
            <a:pPr algn="ctr"/>
            <a:r>
              <a:rPr lang="en-US" sz="2400" i="1" dirty="0" err="1" smtClean="0">
                <a:solidFill>
                  <a:srgbClr val="FF0000"/>
                </a:solidFill>
                <a:latin typeface="Times New Roman" panose="02020603050405020304" pitchFamily="18" charset="0"/>
                <a:cs typeface="Times New Roman" panose="02020603050405020304" pitchFamily="18" charset="0"/>
              </a:rPr>
              <a:t>Các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đọc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mục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smtClean="0">
                <a:solidFill>
                  <a:srgbClr val="FF0000"/>
                </a:solidFill>
                <a:latin typeface="Times New Roman" panose="02020603050405020304" pitchFamily="18" charset="0"/>
                <a:cs typeface="Times New Roman" panose="02020603050405020304" pitchFamily="18" charset="0"/>
              </a:rPr>
              <a:t>2 </a:t>
            </a:r>
            <a:r>
              <a:rPr lang="en-US" sz="2400" i="1" dirty="0">
                <a:solidFill>
                  <a:srgbClr val="FF0000"/>
                </a:solidFill>
                <a:latin typeface="Times New Roman" panose="02020603050405020304" pitchFamily="18" charset="0"/>
                <a:cs typeface="Times New Roman" panose="02020603050405020304" pitchFamily="18" charset="0"/>
              </a:rPr>
              <a:t>– SGK </a:t>
            </a:r>
            <a:r>
              <a:rPr lang="en-US" sz="2400" i="1" dirty="0" smtClean="0">
                <a:solidFill>
                  <a:srgbClr val="FF0000"/>
                </a:solidFill>
                <a:latin typeface="Times New Roman" panose="02020603050405020304" pitchFamily="18" charset="0"/>
                <a:cs typeface="Times New Roman" panose="02020603050405020304" pitchFamily="18" charset="0"/>
              </a:rPr>
              <a:t>tr.31 </a:t>
            </a:r>
          </a:p>
          <a:p>
            <a:pPr algn="ctr"/>
            <a:r>
              <a:rPr lang="vi-VN" sz="2400" b="1" dirty="0" smtClean="0">
                <a:solidFill>
                  <a:srgbClr val="002060"/>
                </a:solidFill>
                <a:latin typeface="Times New Roman" panose="02020603050405020304" pitchFamily="18" charset="0"/>
                <a:cs typeface="Times New Roman" panose="02020603050405020304" pitchFamily="18" charset="0"/>
              </a:rPr>
              <a:t>thảo </a:t>
            </a:r>
            <a:r>
              <a:rPr lang="vi-VN" sz="2400" b="1" dirty="0">
                <a:solidFill>
                  <a:srgbClr val="002060"/>
                </a:solidFill>
                <a:latin typeface="Times New Roman" panose="02020603050405020304" pitchFamily="18" charset="0"/>
                <a:cs typeface="Times New Roman" panose="02020603050405020304" pitchFamily="18" charset="0"/>
              </a:rPr>
              <a:t>luận nhóm và trả lời câu hỏi</a:t>
            </a:r>
            <a:r>
              <a:rPr lang="vi-VN"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98485" y="2114550"/>
            <a:ext cx="7239000" cy="1400383"/>
          </a:xfrm>
          <a:prstGeom prst="rect">
            <a:avLst/>
          </a:prstGeom>
        </p:spPr>
        <p:txBody>
          <a:bodyPr wrap="square">
            <a:spAutoFit/>
          </a:bodyPr>
          <a:lstStyle/>
          <a:p>
            <a:pPr algn="just">
              <a:spcBef>
                <a:spcPts val="600"/>
              </a:spcBef>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Nhóm </a:t>
            </a: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 hiểu về việc ứng xử có văn hóa đối với bản thân mình trên không gian mạng.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Nhóm </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a:t>
            </a: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 hiểu về quy tắc ứng xử có văn hóa đối với người khác trên không gian mạng.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Action Button: Home 4">
            <a:hlinkClick r:id="rId2" action="ppaction://program" highlightClick="1"/>
          </p:cNvPr>
          <p:cNvSpPr/>
          <p:nvPr/>
        </p:nvSpPr>
        <p:spPr>
          <a:xfrm>
            <a:off x="7620000" y="4400550"/>
            <a:ext cx="609600" cy="457200"/>
          </a:xfrm>
          <a:prstGeom prst="actionButtonHo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46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61950"/>
            <a:ext cx="7543800" cy="1862048"/>
          </a:xfrm>
          <a:prstGeom prst="rect">
            <a:avLst/>
          </a:prstGeom>
        </p:spPr>
        <p:txBody>
          <a:bodyPr wrap="square">
            <a:spAutoFit/>
          </a:bodyPr>
          <a:lstStyle/>
          <a:p>
            <a:pPr algn="just" defTabSz="685800">
              <a:lnSpc>
                <a:spcPct val="115000"/>
              </a:lnSpc>
            </a:pPr>
            <a:r>
              <a:rPr lang="en-US"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 defTabSz="685800">
              <a:lnSpc>
                <a:spcPct val="115000"/>
              </a:lnSpc>
              <a:buFont typeface="Times New Roman" panose="02020603050405020304" pitchFamily="18" charset="0"/>
              <a:buChar char="-"/>
            </a:pPr>
            <a:r>
              <a:rPr lang="en-US" sz="2000" i="1" dirty="0">
                <a:latin typeface="Times New Roman" panose="02020603050405020304" pitchFamily="18" charset="0"/>
                <a:cs typeface="Times New Roman" panose="02020603050405020304" pitchFamily="18" charset="0"/>
              </a:rPr>
              <a:t>M</a:t>
            </a:r>
            <a:r>
              <a:rPr lang="vi-VN" sz="2000" i="1" dirty="0" smtClean="0">
                <a:latin typeface="Times New Roman" panose="02020603050405020304" pitchFamily="18" charset="0"/>
                <a:cs typeface="Times New Roman" panose="02020603050405020304" pitchFamily="18" charset="0"/>
              </a:rPr>
              <a:t>ặc </a:t>
            </a:r>
            <a:r>
              <a:rPr lang="vi-VN" sz="2000" i="1" dirty="0">
                <a:latin typeface="Times New Roman" panose="02020603050405020304" pitchFamily="18" charset="0"/>
                <a:cs typeface="Times New Roman" panose="02020603050405020304" pitchFamily="18" charset="0"/>
              </a:rPr>
              <a:t>dù có thể đang ở một mình trong phòng riêng nhưng thực sự là bạn không hề có sự riêng tư khi lên mạng.</a:t>
            </a:r>
            <a:endParaRPr lang="en-US" sz="2000" dirty="0">
              <a:latin typeface="Times New Roman" panose="02020603050405020304" pitchFamily="18" charset="0"/>
              <a:cs typeface="Times New Roman" panose="02020603050405020304" pitchFamily="18" charset="0"/>
            </a:endParaRPr>
          </a:p>
          <a:p>
            <a:pPr marL="257175" indent="-257175" algn="just" defTabSz="685800">
              <a:lnSpc>
                <a:spcPct val="115000"/>
              </a:lnSpc>
              <a:buFont typeface="Times New Roman" panose="02020603050405020304" pitchFamily="18" charset="0"/>
              <a:buChar char="-"/>
            </a:pPr>
            <a:r>
              <a:rPr lang="en-US" sz="2000" i="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cs typeface="Times New Roman" panose="02020603050405020304" pitchFamily="18" charset="0"/>
              </a:rPr>
              <a:t> </a:t>
            </a:r>
            <a:endParaRPr lang="en-US" sz="2000" i="1"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774510" y="2343150"/>
            <a:ext cx="7759890" cy="1915909"/>
          </a:xfrm>
          <a:prstGeom prst="rect">
            <a:avLst/>
          </a:prstGeom>
        </p:spPr>
        <p:txBody>
          <a:bodyPr wrap="square">
            <a:spAutoFit/>
          </a:bodyPr>
          <a:lstStyle/>
          <a:p>
            <a:pPr algn="just" defTabSz="685800">
              <a:lnSpc>
                <a:spcPct val="115000"/>
              </a:lnSpc>
              <a:spcBef>
                <a:spcPts val="450"/>
              </a:spcBef>
              <a:spcAft>
                <a:spcPts val="450"/>
              </a:spcAft>
            </a:pPr>
            <a:r>
              <a:rPr lang="en-US"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85800">
              <a:lnSpc>
                <a:spcPct val="115000"/>
              </a:lnSpc>
              <a:spcBef>
                <a:spcPts val="450"/>
              </a:spcBef>
              <a:spcAft>
                <a:spcPts val="450"/>
              </a:spcAft>
            </a:pP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thô</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lỗ</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685800"/>
            <a:r>
              <a:rPr lang="en-US"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bêu</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685800"/>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Chúng</a:t>
            </a:r>
            <a:r>
              <a:rPr lang="en-US" sz="2000" dirty="0" smtClean="0">
                <a:latin typeface="Times New Roman" panose="02020603050405020304" pitchFamily="18" charset="0"/>
                <a:cs typeface="Times New Roman" panose="02020603050405020304" pitchFamily="18" charset="0"/>
              </a:rPr>
              <a:t> ta </a:t>
            </a:r>
            <a:r>
              <a:rPr lang="vi-VN" sz="2000" dirty="0" smtClean="0">
                <a:latin typeface="Times New Roman" panose="02020603050405020304" pitchFamily="18" charset="0"/>
                <a:cs typeface="Times New Roman" panose="02020603050405020304" pitchFamily="18" charset="0"/>
              </a:rPr>
              <a:t>muốn </a:t>
            </a:r>
            <a:r>
              <a:rPr lang="vi-VN" sz="2000" dirty="0">
                <a:latin typeface="Times New Roman" panose="02020603050405020304" pitchFamily="18" charset="0"/>
                <a:cs typeface="Times New Roman" panose="02020603050405020304" pitchFamily="18" charset="0"/>
              </a:rPr>
              <a:t>đối xử thế nào thì người ta cũng muốn như thế, ta ghét điều đó thế nào thì người khác cũng ghét như vậy</a:t>
            </a:r>
            <a:r>
              <a:rPr lang="vi-VN"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46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438150"/>
            <a:ext cx="5978235" cy="4139839"/>
          </a:xfrm>
          <a:prstGeom prst="rect">
            <a:avLst/>
          </a:prstGeom>
        </p:spPr>
      </p:pic>
    </p:spTree>
    <p:extLst>
      <p:ext uri="{BB962C8B-B14F-4D97-AF65-F5344CB8AC3E}">
        <p14:creationId xmlns:p14="http://schemas.microsoft.com/office/powerpoint/2010/main" val="485068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614091" y="1088124"/>
            <a:ext cx="7461914" cy="3765992"/>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defTabSz="685800">
              <a:spcBef>
                <a:spcPts val="450"/>
              </a:spcBef>
              <a:spcAft>
                <a:spcPts val="450"/>
              </a:spcAft>
            </a:pPr>
            <a:r>
              <a:rPr lang="en-US" sz="2100" dirty="0" err="1">
                <a:solidFill>
                  <a:prstClr val="black"/>
                </a:solidFill>
                <a:latin typeface="Times New Roman" panose="02020603050405020304" pitchFamily="18" charset="0"/>
                <a:cs typeface="Times New Roman" panose="02020603050405020304" pitchFamily="18" charset="0"/>
              </a:rPr>
              <a:t>Trả</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lời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các</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câu</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hỏi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sau</a:t>
            </a:r>
            <a:r>
              <a:rPr lang="en-US" sz="2100" dirty="0">
                <a:solidFill>
                  <a:prstClr val="black"/>
                </a:solidFill>
                <a:latin typeface="Times New Roman" panose="02020603050405020304" pitchFamily="18" charset="0"/>
                <a:cs typeface="Times New Roman" panose="02020603050405020304" pitchFamily="18" charset="0"/>
              </a:rPr>
              <a:t>:</a:t>
            </a:r>
          </a:p>
          <a:p>
            <a:pPr algn="just" defTabSz="685800">
              <a:spcBef>
                <a:spcPts val="450"/>
              </a:spcBef>
              <a:spcAft>
                <a:spcPts val="450"/>
              </a:spcAft>
            </a:pPr>
            <a:r>
              <a:rPr lang="en-US" sz="2100" dirty="0">
                <a:solidFill>
                  <a:prstClr val="black"/>
                </a:solidFill>
                <a:latin typeface="Times New Roman" panose="02020603050405020304" pitchFamily="18" charset="0"/>
                <a:cs typeface="Times New Roman" panose="02020603050405020304" pitchFamily="18" charset="0"/>
              </a:rPr>
              <a:t>1) </a:t>
            </a:r>
            <a:r>
              <a:rPr lang="en-US" sz="2100" dirty="0" err="1">
                <a:solidFill>
                  <a:prstClr val="black"/>
                </a:solidFill>
                <a:latin typeface="Times New Roman" panose="02020603050405020304" pitchFamily="18" charset="0"/>
                <a:cs typeface="Times New Roman" panose="02020603050405020304" pitchFamily="18" charset="0"/>
              </a:rPr>
              <a:t>Khi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nào</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thì</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nên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dùng</a:t>
            </a:r>
            <a:r>
              <a:rPr lang="en-US" sz="2100" dirty="0">
                <a:solidFill>
                  <a:prstClr val="black"/>
                </a:solidFill>
                <a:latin typeface="Times New Roman" panose="02020603050405020304" pitchFamily="18" charset="0"/>
                <a:cs typeface="Times New Roman" panose="02020603050405020304" pitchFamily="18" charset="0"/>
              </a:rPr>
              <a:t> email, tin </a:t>
            </a:r>
            <a:r>
              <a:rPr lang="en-US" sz="2100" dirty="0" err="1">
                <a:solidFill>
                  <a:prstClr val="black"/>
                </a:solidFill>
                <a:latin typeface="Times New Roman" panose="02020603050405020304" pitchFamily="18" charset="0"/>
                <a:cs typeface="Times New Roman" panose="02020603050405020304" pitchFamily="18" charset="0"/>
              </a:rPr>
              <a:t>nhắn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mà</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không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viết</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lên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trang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mạng</a:t>
            </a:r>
            <a:r>
              <a:rPr lang="en-US" sz="2100" dirty="0">
                <a:solidFill>
                  <a:prstClr val="black"/>
                </a:solidFill>
                <a:latin typeface="Times New Roman" panose="02020603050405020304" pitchFamily="18" charset="0"/>
                <a:cs typeface="Times New Roman" panose="02020603050405020304" pitchFamily="18" charset="0"/>
              </a:rPr>
              <a:t>?</a:t>
            </a:r>
          </a:p>
          <a:p>
            <a:pPr algn="just" defTabSz="685800">
              <a:spcBef>
                <a:spcPts val="450"/>
              </a:spcBef>
              <a:spcAft>
                <a:spcPts val="450"/>
              </a:spcAft>
            </a:pPr>
            <a:r>
              <a:rPr lang="en-US" sz="2100" dirty="0">
                <a:solidFill>
                  <a:prstClr val="black"/>
                </a:solidFill>
                <a:latin typeface="Times New Roman" panose="02020603050405020304" pitchFamily="18" charset="0"/>
                <a:cs typeface="Times New Roman" panose="02020603050405020304" pitchFamily="18" charset="0"/>
              </a:rPr>
              <a:t>2) </a:t>
            </a:r>
            <a:r>
              <a:rPr lang="en-US" sz="2100" dirty="0" err="1">
                <a:solidFill>
                  <a:prstClr val="black"/>
                </a:solidFill>
                <a:latin typeface="Times New Roman" panose="02020603050405020304" pitchFamily="18" charset="0"/>
                <a:cs typeface="Times New Roman" panose="02020603050405020304" pitchFamily="18" charset="0"/>
              </a:rPr>
              <a:t>Thế</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nào</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là</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phép</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lịch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sự</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khi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trao</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đổi</a:t>
            </a:r>
            <a:r>
              <a:rPr lang="en-US" sz="2100" dirty="0">
                <a:solidFill>
                  <a:prstClr val="black"/>
                </a:solidFill>
                <a:latin typeface="Times New Roman" panose="02020603050405020304" pitchFamily="18" charset="0"/>
                <a:cs typeface="Times New Roman" panose="02020603050405020304" pitchFamily="18" charset="0"/>
              </a:rPr>
              <a:t> email, tin </a:t>
            </a:r>
            <a:r>
              <a:rPr lang="en-US" sz="2100" dirty="0" err="1">
                <a:solidFill>
                  <a:prstClr val="black"/>
                </a:solidFill>
                <a:latin typeface="Times New Roman" panose="02020603050405020304" pitchFamily="18" charset="0"/>
                <a:cs typeface="Times New Roman" panose="02020603050405020304" pitchFamily="18" charset="0"/>
              </a:rPr>
              <a:t>nhắn</a:t>
            </a:r>
            <a:r>
              <a:rPr lang="en-US" sz="2100" dirty="0">
                <a:solidFill>
                  <a:prstClr val="black"/>
                </a:solidFill>
                <a:latin typeface="Times New Roman" panose="02020603050405020304" pitchFamily="18" charset="0"/>
                <a:cs typeface="Times New Roman" panose="02020603050405020304" pitchFamily="18" charset="0"/>
              </a:rPr>
              <a:t>?</a:t>
            </a:r>
          </a:p>
          <a:p>
            <a:pPr algn="just" defTabSz="685800">
              <a:spcBef>
                <a:spcPts val="450"/>
              </a:spcBef>
              <a:spcAft>
                <a:spcPts val="450"/>
              </a:spcAft>
            </a:pPr>
            <a:r>
              <a:rPr lang="en-US" sz="2100" dirty="0">
                <a:solidFill>
                  <a:prstClr val="black"/>
                </a:solidFill>
                <a:latin typeface="Times New Roman" panose="02020603050405020304" pitchFamily="18" charset="0"/>
                <a:cs typeface="Times New Roman" panose="02020603050405020304" pitchFamily="18" charset="0"/>
              </a:rPr>
              <a:t>3) </a:t>
            </a:r>
            <a:r>
              <a:rPr lang="en-US" sz="2100" dirty="0" err="1">
                <a:solidFill>
                  <a:prstClr val="black"/>
                </a:solidFill>
                <a:latin typeface="Times New Roman" panose="02020603050405020304" pitchFamily="18" charset="0"/>
                <a:cs typeface="Times New Roman" panose="02020603050405020304" pitchFamily="18" charset="0"/>
              </a:rPr>
              <a:t>Em</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đã</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từng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có</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những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trải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nghiệm</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đáng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nhớ</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khi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dùng</a:t>
            </a:r>
            <a:r>
              <a:rPr lang="en-US" sz="2100" dirty="0">
                <a:solidFill>
                  <a:prstClr val="black"/>
                </a:solidFill>
                <a:latin typeface="Times New Roman" panose="02020603050405020304" pitchFamily="18" charset="0"/>
                <a:cs typeface="Times New Roman" panose="02020603050405020304" pitchFamily="18" charset="0"/>
              </a:rPr>
              <a:t> email, tin </a:t>
            </a:r>
            <a:r>
              <a:rPr lang="en-US" sz="2100" dirty="0" err="1">
                <a:solidFill>
                  <a:prstClr val="black"/>
                </a:solidFill>
                <a:latin typeface="Times New Roman" panose="02020603050405020304" pitchFamily="18" charset="0"/>
                <a:cs typeface="Times New Roman" panose="02020603050405020304" pitchFamily="18" charset="0"/>
              </a:rPr>
              <a:t>nhắn</a:t>
            </a:r>
            <a:r>
              <a:rPr lang="en-US" sz="2100" dirty="0">
                <a:solidFill>
                  <a:prstClr val="black"/>
                </a:solidFill>
                <a:latin typeface="Times New Roman" panose="02020603050405020304" pitchFamily="18" charset="0"/>
                <a:cs typeface="Times New Roman" panose="02020603050405020304" pitchFamily="18" charset="0"/>
              </a:rPr>
              <a:t> hay </a:t>
            </a:r>
            <a:r>
              <a:rPr lang="en-US" sz="2100" dirty="0" err="1">
                <a:solidFill>
                  <a:prstClr val="black"/>
                </a:solidFill>
                <a:latin typeface="Times New Roman" panose="02020603050405020304" pitchFamily="18" charset="0"/>
                <a:cs typeface="Times New Roman" panose="02020603050405020304" pitchFamily="18" charset="0"/>
              </a:rPr>
              <a:t>chưa</a:t>
            </a:r>
            <a:r>
              <a:rPr lang="en-US" sz="2100" dirty="0">
                <a:solidFill>
                  <a:prstClr val="black"/>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066800" y="834208"/>
            <a:ext cx="2045945" cy="400110"/>
          </a:xfrm>
          <a:prstGeom prst="rect">
            <a:avLst/>
          </a:prstGeom>
        </p:spPr>
        <p:txBody>
          <a:bodyPr wrap="none">
            <a:spAutoFit/>
          </a:bodyPr>
          <a:lstStyle/>
          <a:p>
            <a:pPr defTabSz="685800"/>
            <a:r>
              <a:rPr lang="en-US" sz="2000" b="1" dirty="0">
                <a:solidFill>
                  <a:srgbClr val="C00000"/>
                </a:solidFill>
                <a:latin typeface="Times New Roman" panose="02020603050405020304" pitchFamily="18" charset="0"/>
                <a:cs typeface="Times New Roman" panose="02020603050405020304" pitchFamily="18" charset="0"/>
              </a:rPr>
              <a:t>HOẠT ĐỘNG </a:t>
            </a:r>
            <a:r>
              <a:rPr lang="en-US" sz="2000" b="1" dirty="0" smtClean="0">
                <a:solidFill>
                  <a:srgbClr val="C00000"/>
                </a:solidFill>
                <a:latin typeface="Times New Roman" panose="02020603050405020304" pitchFamily="18" charset="0"/>
                <a:cs typeface="Times New Roman" panose="02020603050405020304" pitchFamily="18" charset="0"/>
              </a:rPr>
              <a:t>2:</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48727" y="270030"/>
            <a:ext cx="7427794" cy="434158"/>
          </a:xfrm>
          <a:prstGeom prst="rect">
            <a:avLst/>
          </a:prstGeom>
        </p:spPr>
        <p:txBody>
          <a:bodyPr wrap="square">
            <a:spAutoFit/>
          </a:bodyPr>
          <a:lstStyle/>
          <a:p>
            <a:pPr algn="just" defTabSz="685800">
              <a:lnSpc>
                <a:spcPct val="115000"/>
              </a:lnSpc>
              <a:spcBef>
                <a:spcPts val="450"/>
              </a:spcBef>
              <a:spcAft>
                <a:spcPts val="450"/>
              </a:spcAft>
            </a:pPr>
            <a:r>
              <a:rPr lang="en-US" sz="2100" b="1" u="sng" dirty="0">
                <a:solidFill>
                  <a:srgbClr val="002060"/>
                </a:solidFill>
                <a:latin typeface="Times New Roman" panose="02020603050405020304" pitchFamily="18" charset="0"/>
                <a:ea typeface="Times New Roman" panose="02020603050405020304" pitchFamily="18" charset="0"/>
              </a:rPr>
              <a:t>3. ỨNG XỬ CÓ VĂN HÓA KHI DÙNG EMAIL, TIN NHẮN</a:t>
            </a:r>
            <a:endParaRPr lang="en-US" sz="2100" u="sng"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15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00150"/>
            <a:ext cx="7696200" cy="1200329"/>
          </a:xfrm>
          <a:prstGeom prst="rect">
            <a:avLst/>
          </a:prstGeom>
          <a:noFill/>
        </p:spPr>
        <p:txBody>
          <a:bodyPr wrap="square" rtlCol="0">
            <a:spAutoFit/>
          </a:bodyPr>
          <a:lstStyle/>
          <a:p>
            <a:pPr algn="just"/>
            <a:r>
              <a:rPr lang="vi-VN" b="1" i="1" u="sng" dirty="0">
                <a:latin typeface="+mj-lt"/>
              </a:rPr>
              <a:t>Tình huống 1: </a:t>
            </a:r>
            <a:r>
              <a:rPr lang="vi-VN" i="1" dirty="0">
                <a:latin typeface="+mj-lt"/>
              </a:rPr>
              <a:t>Bạn Mai đang gặp chuyện buồn vì điểm học tập kì này của Mai hơi kém. Bạn Mai đã nhắn tin với bạn Lan để chia sẻ vấn đề mình đang gặp phải. Nhưng bạn Lan lại chuyển tiếp tin nhắn đó cho bạn Hồng và cả hai bạn cùng bình phẩm về bạn Mai. Theo em hành động của bạn Lan là đúng hay sai? Vì sao? </a:t>
            </a:r>
            <a:endParaRPr lang="en-US" dirty="0">
              <a:latin typeface="+mj-lt"/>
            </a:endParaRPr>
          </a:p>
        </p:txBody>
      </p:sp>
      <p:sp>
        <p:nvSpPr>
          <p:cNvPr id="4" name="TextBox 3"/>
          <p:cNvSpPr txBox="1"/>
          <p:nvPr/>
        </p:nvSpPr>
        <p:spPr>
          <a:xfrm>
            <a:off x="280147" y="508911"/>
            <a:ext cx="8229600" cy="400110"/>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XỬ LÍ TÌNH HUỐNG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9247" y="2533769"/>
            <a:ext cx="7391400" cy="1200329"/>
          </a:xfrm>
          <a:prstGeom prst="rect">
            <a:avLst/>
          </a:prstGeom>
          <a:noFill/>
        </p:spPr>
        <p:txBody>
          <a:bodyPr wrap="square" rtlCol="0">
            <a:spAutoFit/>
          </a:bodyPr>
          <a:lstStyle/>
          <a:p>
            <a:pPr algn="just"/>
            <a:r>
              <a:rPr lang="vi-VN" dirty="0">
                <a:solidFill>
                  <a:srgbClr val="002060"/>
                </a:solidFill>
                <a:latin typeface="Times New Roman" panose="02020603050405020304" pitchFamily="18" charset="0"/>
                <a:cs typeface="Times New Roman" panose="02020603050405020304" pitchFamily="18" charset="0"/>
              </a:rPr>
              <a:t>Tình huống 1: Theo em, hành động của bạn Lan là sai vì bạn Lan không tôn trọng sự riêng tư của bạn Mai. Bạn Mai nhắn tin tâm sự với bạn Lan nhưng Lan lại chuyển tin nhắn cho một người </a:t>
            </a:r>
            <a:r>
              <a:rPr lang="vi-VN" dirty="0" smtClean="0">
                <a:solidFill>
                  <a:srgbClr val="002060"/>
                </a:solidFill>
                <a:latin typeface="Times New Roman" panose="02020603050405020304" pitchFamily="18" charset="0"/>
                <a:cs typeface="Times New Roman" panose="02020603050405020304" pitchFamily="18" charset="0"/>
              </a:rPr>
              <a:t>khác là </a:t>
            </a:r>
            <a:r>
              <a:rPr lang="vi-VN" dirty="0">
                <a:solidFill>
                  <a:srgbClr val="002060"/>
                </a:solidFill>
                <a:latin typeface="Times New Roman" panose="02020603050405020304" pitchFamily="18" charset="0"/>
                <a:cs typeface="Times New Roman" panose="02020603050405020304" pitchFamily="18" charset="0"/>
              </a:rPr>
              <a:t>xâm phạm bí mật, sự riêng tư của bạn Mai.</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6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8526" y="819150"/>
            <a:ext cx="2770602" cy="1789671"/>
          </a:xfrm>
          <a:prstGeom prst="rect">
            <a:avLst/>
          </a:prstGeom>
        </p:spPr>
      </p:pic>
      <p:sp>
        <p:nvSpPr>
          <p:cNvPr id="4" name="Rectangle 3"/>
          <p:cNvSpPr/>
          <p:nvPr/>
        </p:nvSpPr>
        <p:spPr>
          <a:xfrm>
            <a:off x="838200" y="971550"/>
            <a:ext cx="4038600" cy="3277307"/>
          </a:xfrm>
          <a:prstGeom prst="rect">
            <a:avLst/>
          </a:prstGeom>
        </p:spPr>
        <p:txBody>
          <a:bodyPr wrap="square">
            <a:spAutoFit/>
          </a:bodyPr>
          <a:lstStyle/>
          <a:p>
            <a:pPr algn="just" defTabSz="685800">
              <a:lnSpc>
                <a:spcPct val="115000"/>
              </a:lnSpc>
              <a:spcBef>
                <a:spcPts val="450"/>
              </a:spcBef>
              <a:spcAft>
                <a:spcPts val="450"/>
              </a:spcAft>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i="1" dirty="0" smtClean="0">
                <a:latin typeface="Times New Roman" panose="02020603050405020304" pitchFamily="18" charset="0"/>
                <a:cs typeface="Times New Roman" panose="02020603050405020304" pitchFamily="18" charset="0"/>
              </a:rPr>
              <a:t>- </a:t>
            </a:r>
            <a:r>
              <a:rPr lang="vi-VN" sz="2000" i="1" dirty="0" smtClean="0">
                <a:latin typeface="Times New Roman" panose="02020603050405020304" pitchFamily="18" charset="0"/>
                <a:cs typeface="Times New Roman" panose="02020603050405020304" pitchFamily="18" charset="0"/>
              </a:rPr>
              <a:t>Khi một người bạn chia sẻ những sự riêng tư, bí mật của người ta cho mình là người ta rất tin tưởng mình. </a:t>
            </a:r>
            <a:endParaRPr lang="en-US" sz="2000" dirty="0" smtClean="0">
              <a:latin typeface="Times New Roman" panose="02020603050405020304" pitchFamily="18" charset="0"/>
              <a:cs typeface="Times New Roman" panose="02020603050405020304" pitchFamily="18" charset="0"/>
            </a:endParaRPr>
          </a:p>
          <a:p>
            <a:pPr algn="just"/>
            <a:r>
              <a:rPr lang="vi-VN" sz="2000" i="1" dirty="0" smtClean="0">
                <a:latin typeface="Times New Roman" panose="02020603050405020304" pitchFamily="18" charset="0"/>
                <a:cs typeface="Times New Roman" panose="02020603050405020304" pitchFamily="18" charset="0"/>
              </a:rPr>
              <a:t>→ Không nên chuyển tiếp email, tin nhắn, cuộc trò chuyện,… khi chưa được sự đồng ý của bạn.</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8526" y="2808560"/>
            <a:ext cx="2746332" cy="1603049"/>
          </a:xfrm>
          <a:prstGeom prst="rect">
            <a:avLst/>
          </a:prstGeom>
        </p:spPr>
      </p:pic>
    </p:spTree>
    <p:extLst>
      <p:ext uri="{BB962C8B-B14F-4D97-AF65-F5344CB8AC3E}">
        <p14:creationId xmlns:p14="http://schemas.microsoft.com/office/powerpoint/2010/main" val="153411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66750"/>
            <a:ext cx="7467600" cy="1477328"/>
          </a:xfrm>
          <a:prstGeom prst="rect">
            <a:avLst/>
          </a:prstGeom>
          <a:noFill/>
        </p:spPr>
        <p:txBody>
          <a:bodyPr wrap="square" rtlCol="0">
            <a:spAutoFit/>
          </a:bodyPr>
          <a:lstStyle/>
          <a:p>
            <a:pPr algn="just"/>
            <a:r>
              <a:rPr lang="vi-VN" b="1" i="1" u="sng" dirty="0">
                <a:latin typeface="Times New Roman" panose="02020603050405020304" pitchFamily="18" charset="0"/>
                <a:cs typeface="Times New Roman" panose="02020603050405020304" pitchFamily="18" charset="0"/>
              </a:rPr>
              <a:t>Tình huống 2: </a:t>
            </a:r>
            <a:r>
              <a:rPr lang="vi-VN" i="1" dirty="0">
                <a:latin typeface="Times New Roman" panose="02020603050405020304" pitchFamily="18" charset="0"/>
                <a:cs typeface="Times New Roman" panose="02020603050405020304" pitchFamily="18" charset="0"/>
              </a:rPr>
              <a:t>Bạn Minh nhắn tin cho bạn Tuấn để phân chia công việc làm việc nhóm mà cô giáo đã giao ở trên lớp. Tuy nhiên, bạn Tuấn đã mải chơi game nên không trả lời tin nhắn của bạn Minh, do vậy bài tập của hai bạn không hoàn thành kịp đúng hạn và bị điểm kém. Nếu em là bạn Tuấn, em nên làm gì khi nhận được tin nhắn của bạn Minh</a:t>
            </a:r>
            <a:r>
              <a:rPr lang="vi-VN" i="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8200" y="2343150"/>
            <a:ext cx="7315200" cy="923330"/>
          </a:xfrm>
          <a:prstGeom prst="rect">
            <a:avLst/>
          </a:prstGeom>
          <a:noFill/>
        </p:spPr>
        <p:txBody>
          <a:bodyPr wrap="square" rtlCol="0">
            <a:spAutoFit/>
          </a:bodyPr>
          <a:lstStyle/>
          <a:p>
            <a:pPr algn="just"/>
            <a:r>
              <a:rPr lang="vi-VN" dirty="0">
                <a:solidFill>
                  <a:srgbClr val="002060"/>
                </a:solidFill>
                <a:latin typeface="+mj-lt"/>
              </a:rPr>
              <a:t>Tình huống 2: Nếu em là bạn Tuấn, em sẽ không chơi game nữa mà trả lời tin nhắn của bạn Minh để cả hai thảo luận về bài tập của cô giáo và hoàn thành đúng hạn để đạt điểm cao</a:t>
            </a:r>
            <a:r>
              <a:rPr lang="vi-VN" dirty="0" smtClean="0">
                <a:solidFill>
                  <a:srgbClr val="002060"/>
                </a:solidFill>
                <a:latin typeface="+mj-lt"/>
              </a:rPr>
              <a:t>.</a:t>
            </a:r>
            <a:endParaRPr lang="en-US" dirty="0">
              <a:solidFill>
                <a:srgbClr val="002060"/>
              </a:solidFill>
              <a:latin typeface="+mj-lt"/>
            </a:endParaRPr>
          </a:p>
        </p:txBody>
      </p:sp>
    </p:spTree>
    <p:extLst>
      <p:ext uri="{BB962C8B-B14F-4D97-AF65-F5344CB8AC3E}">
        <p14:creationId xmlns:p14="http://schemas.microsoft.com/office/powerpoint/2010/main" val="23601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448" y="606826"/>
            <a:ext cx="4572000" cy="2838726"/>
          </a:xfrm>
          <a:prstGeom prst="rect">
            <a:avLst/>
          </a:prstGeom>
        </p:spPr>
        <p:txBody>
          <a:bodyPr>
            <a:spAutoFit/>
          </a:bodyPr>
          <a:lstStyle/>
          <a:p>
            <a:pPr algn="just" defTabSz="685800">
              <a:lnSpc>
                <a:spcPct val="115000"/>
              </a:lnSpc>
              <a:spcBef>
                <a:spcPts val="450"/>
              </a:spcBef>
              <a:spcAft>
                <a:spcPts val="450"/>
              </a:spcAft>
            </a:pPr>
            <a:r>
              <a:rPr lang="en-US" sz="2100" b="1" dirty="0" err="1">
                <a:solidFill>
                  <a:srgbClr val="FF0000"/>
                </a:solidFill>
                <a:latin typeface="Times New Roman" panose="02020603050405020304" pitchFamily="18" charset="0"/>
                <a:ea typeface="Times New Roman" panose="02020603050405020304" pitchFamily="18" charset="0"/>
              </a:rPr>
              <a:t>Lời</a:t>
            </a:r>
            <a:r>
              <a:rPr lang="en-US" sz="2100" b="1" dirty="0">
                <a:solidFill>
                  <a:srgbClr val="FF0000"/>
                </a:solidFill>
                <a:latin typeface="Times New Roman" panose="02020603050405020304" pitchFamily="18" charset="0"/>
                <a:ea typeface="Times New Roman" panose="02020603050405020304" pitchFamily="18" charset="0"/>
              </a:rPr>
              <a:t> </a:t>
            </a:r>
            <a:r>
              <a:rPr lang="en-US" sz="2100" b="1" dirty="0" err="1">
                <a:solidFill>
                  <a:srgbClr val="FF0000"/>
                </a:solidFill>
                <a:latin typeface="Times New Roman" panose="02020603050405020304" pitchFamily="18" charset="0"/>
                <a:ea typeface="Times New Roman" panose="02020603050405020304" pitchFamily="18" charset="0"/>
              </a:rPr>
              <a:t>khuyên</a:t>
            </a:r>
            <a:r>
              <a:rPr lang="en-US" sz="2100" b="1" dirty="0">
                <a:solidFill>
                  <a:srgbClr val="FF0000"/>
                </a:solidFill>
                <a:latin typeface="Times New Roman" panose="02020603050405020304" pitchFamily="18" charset="0"/>
                <a:ea typeface="Times New Roman" panose="02020603050405020304" pitchFamily="18" charset="0"/>
              </a:rPr>
              <a:t> 5. </a:t>
            </a:r>
            <a:r>
              <a:rPr lang="en-US" sz="2100" b="1" dirty="0" err="1">
                <a:solidFill>
                  <a:srgbClr val="FF0000"/>
                </a:solidFill>
                <a:latin typeface="Times New Roman" panose="02020603050405020304" pitchFamily="18" charset="0"/>
                <a:ea typeface="Times New Roman" panose="02020603050405020304" pitchFamily="18" charset="0"/>
              </a:rPr>
              <a:t>Hãy</a:t>
            </a:r>
            <a:r>
              <a:rPr lang="en-US" sz="2100" b="1" dirty="0">
                <a:solidFill>
                  <a:srgbClr val="FF0000"/>
                </a:solidFill>
                <a:latin typeface="Times New Roman" panose="02020603050405020304" pitchFamily="18" charset="0"/>
                <a:ea typeface="Times New Roman" panose="02020603050405020304" pitchFamily="18" charset="0"/>
              </a:rPr>
              <a:t> </a:t>
            </a:r>
            <a:r>
              <a:rPr lang="en-US" sz="2100" b="1" dirty="0" err="1">
                <a:solidFill>
                  <a:srgbClr val="FF0000"/>
                </a:solidFill>
                <a:latin typeface="Times New Roman" panose="02020603050405020304" pitchFamily="18" charset="0"/>
                <a:ea typeface="Times New Roman" panose="02020603050405020304" pitchFamily="18" charset="0"/>
              </a:rPr>
              <a:t>lịch</a:t>
            </a:r>
            <a:r>
              <a:rPr lang="en-US" sz="2100" b="1" dirty="0">
                <a:solidFill>
                  <a:srgbClr val="FF0000"/>
                </a:solidFill>
                <a:latin typeface="Times New Roman" panose="02020603050405020304" pitchFamily="18" charset="0"/>
                <a:ea typeface="Times New Roman" panose="02020603050405020304" pitchFamily="18" charset="0"/>
              </a:rPr>
              <a:t> </a:t>
            </a:r>
            <a:r>
              <a:rPr lang="en-US" sz="2100" b="1" dirty="0" err="1">
                <a:solidFill>
                  <a:srgbClr val="FF0000"/>
                </a:solidFill>
                <a:latin typeface="Times New Roman" panose="02020603050405020304" pitchFamily="18" charset="0"/>
                <a:ea typeface="Times New Roman" panose="02020603050405020304" pitchFamily="18" charset="0"/>
              </a:rPr>
              <a:t>sự</a:t>
            </a:r>
            <a:r>
              <a:rPr lang="en-US" sz="2100" b="1" dirty="0">
                <a:solidFill>
                  <a:srgbClr val="FF0000"/>
                </a:solidFill>
                <a:latin typeface="Times New Roman" panose="02020603050405020304" pitchFamily="18" charset="0"/>
                <a:ea typeface="Times New Roman" panose="02020603050405020304" pitchFamily="18" charset="0"/>
              </a:rPr>
              <a:t> </a:t>
            </a:r>
            <a:r>
              <a:rPr lang="en-US" sz="2100" b="1" dirty="0" err="1">
                <a:solidFill>
                  <a:srgbClr val="FF0000"/>
                </a:solidFill>
                <a:latin typeface="Times New Roman" panose="02020603050405020304" pitchFamily="18" charset="0"/>
                <a:ea typeface="Times New Roman" panose="02020603050405020304" pitchFamily="18" charset="0"/>
              </a:rPr>
              <a:t>sớm</a:t>
            </a:r>
            <a:r>
              <a:rPr lang="en-US" sz="2100" b="1" dirty="0">
                <a:solidFill>
                  <a:srgbClr val="FF0000"/>
                </a:solidFill>
                <a:latin typeface="Times New Roman" panose="02020603050405020304" pitchFamily="18" charset="0"/>
                <a:ea typeface="Times New Roman" panose="02020603050405020304" pitchFamily="18" charset="0"/>
              </a:rPr>
              <a:t> </a:t>
            </a:r>
            <a:r>
              <a:rPr lang="en-US" sz="2100" b="1" dirty="0" err="1">
                <a:solidFill>
                  <a:srgbClr val="FF0000"/>
                </a:solidFill>
                <a:latin typeface="Times New Roman" panose="02020603050405020304" pitchFamily="18" charset="0"/>
                <a:ea typeface="Times New Roman" panose="02020603050405020304" pitchFamily="18" charset="0"/>
              </a:rPr>
              <a:t>trả</a:t>
            </a:r>
            <a:r>
              <a:rPr lang="en-US" sz="2100" b="1" dirty="0">
                <a:solidFill>
                  <a:srgbClr val="FF0000"/>
                </a:solidFill>
                <a:latin typeface="Times New Roman" panose="02020603050405020304" pitchFamily="18" charset="0"/>
                <a:ea typeface="Times New Roman" panose="02020603050405020304" pitchFamily="18" charset="0"/>
              </a:rPr>
              <a:t> </a:t>
            </a:r>
            <a:r>
              <a:rPr lang="en-US" sz="2100" b="1" dirty="0" err="1">
                <a:solidFill>
                  <a:srgbClr val="FF0000"/>
                </a:solidFill>
                <a:latin typeface="Times New Roman" panose="02020603050405020304" pitchFamily="18" charset="0"/>
                <a:ea typeface="Times New Roman" panose="02020603050405020304" pitchFamily="18" charset="0"/>
              </a:rPr>
              <a:t>lời</a:t>
            </a:r>
            <a:r>
              <a:rPr lang="en-US" sz="2100" b="1" dirty="0">
                <a:solidFill>
                  <a:srgbClr val="FF0000"/>
                </a:solidFill>
                <a:latin typeface="Times New Roman" panose="02020603050405020304" pitchFamily="18" charset="0"/>
                <a:ea typeface="Times New Roman" panose="02020603050405020304" pitchFamily="18" charset="0"/>
              </a:rPr>
              <a:t> </a:t>
            </a:r>
            <a:r>
              <a:rPr lang="en-US" sz="2100" b="1" dirty="0" smtClean="0">
                <a:solidFill>
                  <a:srgbClr val="FF0000"/>
                </a:solidFill>
                <a:latin typeface="Times New Roman" panose="02020603050405020304" pitchFamily="18" charset="0"/>
                <a:ea typeface="Times New Roman" panose="02020603050405020304" pitchFamily="18" charset="0"/>
              </a:rPr>
              <a:t>email</a:t>
            </a:r>
            <a:r>
              <a:rPr lang="en-US" sz="2100" b="1" dirty="0">
                <a:solidFill>
                  <a:srgbClr val="FF0000"/>
                </a:solidFill>
                <a:latin typeface="Times New Roman" panose="02020603050405020304" pitchFamily="18" charset="0"/>
                <a:ea typeface="Times New Roman" panose="02020603050405020304" pitchFamily="18" charset="0"/>
              </a:rPr>
              <a:t>, tin </a:t>
            </a:r>
            <a:r>
              <a:rPr lang="en-US" sz="2100" b="1" dirty="0" err="1">
                <a:solidFill>
                  <a:srgbClr val="FF0000"/>
                </a:solidFill>
                <a:latin typeface="Times New Roman" panose="02020603050405020304" pitchFamily="18" charset="0"/>
                <a:ea typeface="Times New Roman" panose="02020603050405020304" pitchFamily="18" charset="0"/>
              </a:rPr>
              <a:t>nhắn</a:t>
            </a:r>
            <a:r>
              <a:rPr lang="en-US" sz="2100" dirty="0">
                <a:solidFill>
                  <a:srgbClr val="FF0000"/>
                </a:solidFill>
                <a:latin typeface="Times New Roman" panose="02020603050405020304" pitchFamily="18" charset="0"/>
                <a:ea typeface="Times New Roman" panose="02020603050405020304" pitchFamily="18" charset="0"/>
              </a:rPr>
              <a:t> </a:t>
            </a:r>
          </a:p>
          <a:p>
            <a:pPr algn="just"/>
            <a:r>
              <a:rPr lang="vi-VN" i="1" dirty="0">
                <a:latin typeface="+mj-lt"/>
              </a:rPr>
              <a:t>• Nếu em đã kết bạn hay cho ai đó thông tin liên lạc với mình thì hãy trả lời một cách nhanh chóng.</a:t>
            </a:r>
            <a:endParaRPr lang="en-US" dirty="0">
              <a:latin typeface="+mj-lt"/>
            </a:endParaRPr>
          </a:p>
          <a:p>
            <a:pPr algn="just"/>
            <a:r>
              <a:rPr lang="vi-VN" i="1" dirty="0">
                <a:latin typeface="+mj-lt"/>
              </a:rPr>
              <a:t>• Nếu không thể sớm trả lời thì nên báo đã nhận và hẹn trả </a:t>
            </a:r>
            <a:r>
              <a:rPr lang="vi-VN" i="1" dirty="0" smtClean="0">
                <a:latin typeface="+mj-lt"/>
              </a:rPr>
              <a:t>lời sau.</a:t>
            </a:r>
            <a:endParaRPr lang="en-US" dirty="0" smtClean="0">
              <a:latin typeface="+mj-lt"/>
            </a:endParaRPr>
          </a:p>
          <a:p>
            <a:pPr algn="just"/>
            <a:r>
              <a:rPr lang="vi-VN" i="1" dirty="0" smtClean="0">
                <a:latin typeface="+mj-lt"/>
              </a:rPr>
              <a:t>• Nếu không muốn trả lời thì nên gửi email, tin nhắn từ chối khéo léo và nhã nhặn.</a:t>
            </a:r>
            <a:endParaRPr lang="en-US" dirty="0">
              <a:latin typeface="+mj-l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5221" y="1320421"/>
            <a:ext cx="3009331" cy="2663873"/>
          </a:xfrm>
          <a:prstGeom prst="rect">
            <a:avLst/>
          </a:prstGeom>
        </p:spPr>
      </p:pic>
    </p:spTree>
    <p:extLst>
      <p:ext uri="{BB962C8B-B14F-4D97-AF65-F5344CB8AC3E}">
        <p14:creationId xmlns:p14="http://schemas.microsoft.com/office/powerpoint/2010/main" val="7113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17500" y="2297225"/>
            <a:ext cx="2126472" cy="2801673"/>
            <a:chOff x="571502" y="104775"/>
            <a:chExt cx="2209800" cy="291145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2" y="104775"/>
              <a:ext cx="2209800" cy="2911459"/>
            </a:xfrm>
            <a:prstGeom prst="rect">
              <a:avLst/>
            </a:prstGeom>
          </p:spPr>
        </p:pic>
        <p:sp>
          <p:nvSpPr>
            <p:cNvPr id="12" name="TextBox 11"/>
            <p:cNvSpPr txBox="1"/>
            <p:nvPr/>
          </p:nvSpPr>
          <p:spPr>
            <a:xfrm>
              <a:off x="1446672" y="1123950"/>
              <a:ext cx="853724" cy="1247365"/>
            </a:xfrm>
            <a:prstGeom prst="rect">
              <a:avLst/>
            </a:prstGeom>
            <a:noFill/>
          </p:spPr>
          <p:txBody>
            <a:bodyPr wrap="square" rtlCol="0">
              <a:spAutoFit/>
            </a:bodyPr>
            <a:lstStyle/>
            <a:p>
              <a:pPr algn="ctr"/>
              <a:r>
                <a:rPr lang="en-US" b="1" dirty="0" smtClean="0">
                  <a:solidFill>
                    <a:schemeClr val="bg1"/>
                  </a:solidFill>
                </a:rPr>
                <a:t>1</a:t>
              </a:r>
            </a:p>
            <a:p>
              <a:pPr algn="ctr"/>
              <a:r>
                <a:rPr lang="en-US" b="1" dirty="0" err="1" smtClean="0">
                  <a:solidFill>
                    <a:schemeClr val="bg1"/>
                  </a:solidFill>
                </a:rPr>
                <a:t>Rác</a:t>
              </a:r>
              <a:r>
                <a:rPr lang="en-US" b="1" dirty="0" smtClean="0">
                  <a:solidFill>
                    <a:schemeClr val="bg1"/>
                  </a:solidFill>
                </a:rPr>
                <a:t> </a:t>
              </a:r>
              <a:r>
                <a:rPr lang="en-US" b="1" dirty="0" err="1" smtClean="0">
                  <a:solidFill>
                    <a:schemeClr val="bg1"/>
                  </a:solidFill>
                </a:rPr>
                <a:t>sinh</a:t>
              </a:r>
              <a:r>
                <a:rPr lang="en-US" b="1" dirty="0" smtClean="0">
                  <a:solidFill>
                    <a:schemeClr val="bg1"/>
                  </a:solidFill>
                </a:rPr>
                <a:t> </a:t>
              </a:r>
            </a:p>
            <a:p>
              <a:pPr algn="ctr"/>
              <a:r>
                <a:rPr lang="en-US" b="1" dirty="0" err="1" smtClean="0">
                  <a:solidFill>
                    <a:schemeClr val="bg1"/>
                  </a:solidFill>
                </a:rPr>
                <a:t>hoạt</a:t>
              </a:r>
              <a:endParaRPr lang="en-US" b="1" dirty="0">
                <a:solidFill>
                  <a:schemeClr val="bg1"/>
                </a:solidFill>
              </a:endParaRPr>
            </a:p>
          </p:txBody>
        </p:sp>
      </p:grpSp>
      <p:grpSp>
        <p:nvGrpSpPr>
          <p:cNvPr id="13" name="Group 12"/>
          <p:cNvGrpSpPr/>
          <p:nvPr/>
        </p:nvGrpSpPr>
        <p:grpSpPr>
          <a:xfrm>
            <a:off x="6896100" y="2278794"/>
            <a:ext cx="2126472" cy="2801673"/>
            <a:chOff x="6439693" y="-120014"/>
            <a:chExt cx="2209800" cy="2911459"/>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693" y="-120014"/>
              <a:ext cx="2209800" cy="2911459"/>
            </a:xfrm>
            <a:prstGeom prst="rect">
              <a:avLst/>
            </a:prstGeom>
          </p:spPr>
        </p:pic>
        <p:sp>
          <p:nvSpPr>
            <p:cNvPr id="29" name="TextBox 28"/>
            <p:cNvSpPr txBox="1"/>
            <p:nvPr/>
          </p:nvSpPr>
          <p:spPr>
            <a:xfrm>
              <a:off x="7271146" y="976281"/>
              <a:ext cx="804908" cy="1247365"/>
            </a:xfrm>
            <a:prstGeom prst="rect">
              <a:avLst/>
            </a:prstGeom>
            <a:noFill/>
          </p:spPr>
          <p:txBody>
            <a:bodyPr wrap="square" rtlCol="0">
              <a:spAutoFit/>
            </a:bodyPr>
            <a:lstStyle/>
            <a:p>
              <a:pPr algn="ctr"/>
              <a:r>
                <a:rPr lang="en-US" b="1" dirty="0" smtClean="0">
                  <a:solidFill>
                    <a:schemeClr val="bg1"/>
                  </a:solidFill>
                </a:rPr>
                <a:t>2</a:t>
              </a:r>
            </a:p>
            <a:p>
              <a:pPr algn="ctr"/>
              <a:r>
                <a:rPr lang="en-US" b="1" dirty="0" err="1" smtClean="0">
                  <a:solidFill>
                    <a:schemeClr val="bg1"/>
                  </a:solidFill>
                </a:rPr>
                <a:t>Rác</a:t>
              </a:r>
              <a:r>
                <a:rPr lang="en-US" b="1" dirty="0" smtClean="0">
                  <a:solidFill>
                    <a:schemeClr val="bg1"/>
                  </a:solidFill>
                </a:rPr>
                <a:t> </a:t>
              </a:r>
              <a:r>
                <a:rPr lang="en-US" b="1" dirty="0" err="1" smtClean="0">
                  <a:solidFill>
                    <a:schemeClr val="bg1"/>
                  </a:solidFill>
                </a:rPr>
                <a:t>thải</a:t>
              </a:r>
              <a:r>
                <a:rPr lang="en-US" b="1" dirty="0" smtClean="0">
                  <a:solidFill>
                    <a:schemeClr val="bg1"/>
                  </a:solidFill>
                </a:rPr>
                <a:t> </a:t>
              </a:r>
              <a:r>
                <a:rPr lang="en-US" b="1" dirty="0" err="1" smtClean="0">
                  <a:solidFill>
                    <a:schemeClr val="bg1"/>
                  </a:solidFill>
                </a:rPr>
                <a:t>nhựa</a:t>
              </a:r>
              <a:endParaRPr lang="en-US" b="1" dirty="0">
                <a:solidFill>
                  <a:schemeClr val="bg1"/>
                </a:solidFill>
              </a:endParaRPr>
            </a:p>
          </p:txBody>
        </p:sp>
      </p:grpSp>
      <p:pic>
        <p:nvPicPr>
          <p:cNvPr id="2052"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498" y="2488757"/>
            <a:ext cx="1466056" cy="135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9437" y="3130762"/>
            <a:ext cx="576262" cy="116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Trash and garbage set in cartoon Royalty Free Vector Image">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62614" b="74205" l="9000" r="34800"/>
                    </a14:imgEffect>
                  </a14:imgLayer>
                </a14:imgProps>
              </a:ext>
              <a:ext uri="{28A0092B-C50C-407E-A947-70E740481C1C}">
                <a14:useLocalDpi xmlns:a14="http://schemas.microsoft.com/office/drawing/2010/main" val="0"/>
              </a:ext>
            </a:extLst>
          </a:blip>
          <a:srcRect l="6100" t="61309" r="64834" b="24788"/>
          <a:stretch/>
        </p:blipFill>
        <p:spPr bwMode="auto">
          <a:xfrm rot="17601873">
            <a:off x="2394326" y="4245926"/>
            <a:ext cx="1108407" cy="46654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11772" y="4013663"/>
            <a:ext cx="831453" cy="93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4239" y="3705655"/>
            <a:ext cx="972343" cy="131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023" y="0"/>
            <a:ext cx="2628506" cy="258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33" b="89908" l="9804" r="94608"/>
                    </a14:imgEffect>
                  </a14:imgLayer>
                </a14:imgProps>
              </a:ext>
              <a:ext uri="{28A0092B-C50C-407E-A947-70E740481C1C}">
                <a14:useLocalDpi xmlns:a14="http://schemas.microsoft.com/office/drawing/2010/main" val="0"/>
              </a:ext>
            </a:extLst>
          </a:blip>
          <a:stretch>
            <a:fillRect/>
          </a:stretch>
        </p:blipFill>
        <p:spPr bwMode="auto">
          <a:xfrm>
            <a:off x="3127669" y="2710880"/>
            <a:ext cx="840786" cy="90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18042" y="4159011"/>
            <a:ext cx="1119052" cy="93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43972" y="463075"/>
            <a:ext cx="6342333" cy="1077218"/>
          </a:xfrm>
          <a:prstGeom prst="rect">
            <a:avLst/>
          </a:prstGeom>
        </p:spPr>
        <p:txBody>
          <a:bodyPr wrap="square">
            <a:spAutoFit/>
          </a:bodyPr>
          <a:lstStyle/>
          <a:p>
            <a:pPr algn="ctr"/>
            <a:r>
              <a:rPr lang="en-US" sz="3200" dirty="0" smtClean="0">
                <a:solidFill>
                  <a:srgbClr val="FF0000"/>
                </a:solidFill>
                <a:latin typeface="Segoe UI Black" panose="020B0A02040204020203" pitchFamily="34" charset="0"/>
                <a:ea typeface="Segoe UI Black" panose="020B0A02040204020203" pitchFamily="34" charset="0"/>
              </a:rPr>
              <a:t>TRÒ CHƠI </a:t>
            </a:r>
          </a:p>
          <a:p>
            <a:pPr algn="ctr"/>
            <a:r>
              <a:rPr lang="en-US" sz="3200" dirty="0" smtClean="0">
                <a:solidFill>
                  <a:srgbClr val="FF0000"/>
                </a:solidFill>
                <a:latin typeface="Segoe UI Black" panose="020B0A02040204020203" pitchFamily="34" charset="0"/>
                <a:ea typeface="Segoe UI Black" panose="020B0A02040204020203" pitchFamily="34" charset="0"/>
              </a:rPr>
              <a:t>PHÂN LOẠI RÁC THẢI</a:t>
            </a:r>
            <a:endParaRPr lang="en-US" sz="3200" dirty="0">
              <a:solidFill>
                <a:srgbClr val="FF0000"/>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4010720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657" y="3433763"/>
            <a:ext cx="2364581" cy="841772"/>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2877742"/>
            <a:ext cx="2457450" cy="68699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00300"/>
            <a:ext cx="3756423" cy="155243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060" y="2099073"/>
            <a:ext cx="2176463" cy="72985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379" y="1528763"/>
            <a:ext cx="2282428" cy="70604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1862" y="1781176"/>
            <a:ext cx="3542164" cy="96729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9941" y="966788"/>
            <a:ext cx="2118122" cy="52268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6951" y="819150"/>
            <a:ext cx="3344193" cy="197970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81" y="1528764"/>
            <a:ext cx="2885251" cy="178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49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777923" y="1682033"/>
            <a:ext cx="7167001" cy="15524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1211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6" descr="Pictu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778518"/>
            <a:ext cx="2571750" cy="256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WordArt 7"/>
          <p:cNvSpPr>
            <a:spLocks noChangeArrowheads="1" noChangeShapeType="1" noTextEdit="1"/>
          </p:cNvSpPr>
          <p:nvPr/>
        </p:nvSpPr>
        <p:spPr bwMode="auto">
          <a:xfrm>
            <a:off x="2390887" y="895350"/>
            <a:ext cx="4495800" cy="1066800"/>
          </a:xfrm>
          <a:prstGeom prst="rect">
            <a:avLst/>
          </a:prstGeom>
        </p:spPr>
        <p:txBody>
          <a:bodyPr wrap="none" fromWordArt="1">
            <a:prstTxWarp prst="textDeflateBottom">
              <a:avLst>
                <a:gd name="adj" fmla="val 54884"/>
              </a:avLst>
            </a:prstTxWarp>
          </a:bodyPr>
          <a:lstStyle/>
          <a:p>
            <a:pPr algn="ct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Chiếc</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nón</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kỳ</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diệu</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30724" name="AutoShape 10">
            <a:hlinkClick r:id="" action="ppaction://hlinkshowjump?jump=nextslide" highlightClick="1"/>
          </p:cNvPr>
          <p:cNvSpPr>
            <a:spLocks noChangeArrowheads="1"/>
          </p:cNvSpPr>
          <p:nvPr/>
        </p:nvSpPr>
        <p:spPr bwMode="auto">
          <a:xfrm>
            <a:off x="3600450" y="4514850"/>
            <a:ext cx="1828800" cy="400050"/>
          </a:xfrm>
          <a:prstGeom prst="actionButtonBlank">
            <a:avLst/>
          </a:prstGeom>
          <a:gradFill rotWithShape="1">
            <a:gsLst>
              <a:gs pos="0">
                <a:srgbClr val="004776"/>
              </a:gs>
              <a:gs pos="50000">
                <a:srgbClr val="0099FF"/>
              </a:gs>
              <a:gs pos="100000">
                <a:srgbClr val="004776"/>
              </a:gs>
            </a:gsLst>
            <a:lin ang="5400000" scaled="1"/>
          </a:gra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spcBef>
                <a:spcPct val="50000"/>
              </a:spcBef>
            </a:pPr>
            <a:r>
              <a:rPr lang="en-US" altLang="en-US" sz="2100" b="1" dirty="0"/>
              <a:t>Play</a:t>
            </a:r>
            <a:endParaRPr lang="vi-VN" altLang="en-US" sz="2100" dirty="0">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678332" y="272202"/>
            <a:ext cx="2502570" cy="588858"/>
          </a:xfrm>
          <a:prstGeom prst="rect">
            <a:avLst/>
          </a:prstGeom>
        </p:spPr>
      </p:pic>
    </p:spTree>
    <p:extLst>
      <p:ext uri="{BB962C8B-B14F-4D97-AF65-F5344CB8AC3E}">
        <p14:creationId xmlns:p14="http://schemas.microsoft.com/office/powerpoint/2010/main" val="2644221082"/>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23"/>
                                        </p:tgtEl>
                                        <p:attrNameLst>
                                          <p:attrName>style.visibility</p:attrName>
                                        </p:attrNameLst>
                                      </p:cBhvr>
                                      <p:to>
                                        <p:strVal val="visible"/>
                                      </p:to>
                                    </p:set>
                                    <p:animEffect transition="in" filter="fade">
                                      <p:cBhvr>
                                        <p:cTn id="14" dur="1000"/>
                                        <p:tgtEl>
                                          <p:spTgt spid="30723"/>
                                        </p:tgtEl>
                                      </p:cBhvr>
                                    </p:animEffect>
                                    <p:anim calcmode="lin" valueType="num">
                                      <p:cBhvr>
                                        <p:cTn id="15" dur="1000" fill="hold"/>
                                        <p:tgtEl>
                                          <p:spTgt spid="30723"/>
                                        </p:tgtEl>
                                        <p:attrNameLst>
                                          <p:attrName>ppt_x</p:attrName>
                                        </p:attrNameLst>
                                      </p:cBhvr>
                                      <p:tavLst>
                                        <p:tav tm="0">
                                          <p:val>
                                            <p:strVal val="#ppt_x"/>
                                          </p:val>
                                        </p:tav>
                                        <p:tav tm="100000">
                                          <p:val>
                                            <p:strVal val="#ppt_x"/>
                                          </p:val>
                                        </p:tav>
                                      </p:tavLst>
                                    </p:anim>
                                    <p:anim calcmode="lin" valueType="num">
                                      <p:cBhvr>
                                        <p:cTn id="16" dur="1000" fill="hold"/>
                                        <p:tgtEl>
                                          <p:spTgt spid="307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22"/>
                                        </p:tgtEl>
                                        <p:attrNameLst>
                                          <p:attrName>style.visibility</p:attrName>
                                        </p:attrNameLst>
                                      </p:cBhvr>
                                      <p:to>
                                        <p:strVal val="visible"/>
                                      </p:to>
                                    </p:set>
                                    <p:animEffect transition="in" filter="fade">
                                      <p:cBhvr>
                                        <p:cTn id="21" dur="1000"/>
                                        <p:tgtEl>
                                          <p:spTgt spid="30722"/>
                                        </p:tgtEl>
                                      </p:cBhvr>
                                    </p:animEffect>
                                    <p:anim calcmode="lin" valueType="num">
                                      <p:cBhvr>
                                        <p:cTn id="22" dur="1000" fill="hold"/>
                                        <p:tgtEl>
                                          <p:spTgt spid="30722"/>
                                        </p:tgtEl>
                                        <p:attrNameLst>
                                          <p:attrName>ppt_x</p:attrName>
                                        </p:attrNameLst>
                                      </p:cBhvr>
                                      <p:tavLst>
                                        <p:tav tm="0">
                                          <p:val>
                                            <p:strVal val="#ppt_x"/>
                                          </p:val>
                                        </p:tav>
                                        <p:tav tm="100000">
                                          <p:val>
                                            <p:strVal val="#ppt_x"/>
                                          </p:val>
                                        </p:tav>
                                      </p:tavLst>
                                    </p:anim>
                                    <p:anim calcmode="lin" valueType="num">
                                      <p:cBhvr>
                                        <p:cTn id="23"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724"/>
                                        </p:tgtEl>
                                        <p:attrNameLst>
                                          <p:attrName>style.visibility</p:attrName>
                                        </p:attrNameLst>
                                      </p:cBhvr>
                                      <p:to>
                                        <p:strVal val="visible"/>
                                      </p:to>
                                    </p:set>
                                    <p:anim calcmode="lin" valueType="num">
                                      <p:cBhvr additive="base">
                                        <p:cTn id="28" dur="500" fill="hold"/>
                                        <p:tgtEl>
                                          <p:spTgt spid="30724"/>
                                        </p:tgtEl>
                                        <p:attrNameLst>
                                          <p:attrName>ppt_x</p:attrName>
                                        </p:attrNameLst>
                                      </p:cBhvr>
                                      <p:tavLst>
                                        <p:tav tm="0">
                                          <p:val>
                                            <p:strVal val="#ppt_x"/>
                                          </p:val>
                                        </p:tav>
                                        <p:tav tm="100000">
                                          <p:val>
                                            <p:strVal val="#ppt_x"/>
                                          </p:val>
                                        </p:tav>
                                      </p:tavLst>
                                    </p:anim>
                                    <p:anim calcmode="lin" valueType="num">
                                      <p:cBhvr additive="base">
                                        <p:cTn id="29"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ChangeArrowheads="1"/>
          </p:cNvSpPr>
          <p:nvPr/>
        </p:nvSpPr>
        <p:spPr bwMode="auto">
          <a:xfrm>
            <a:off x="1200150" y="342900"/>
            <a:ext cx="2457450" cy="245745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40" name="Picture 39" descr="Picture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14450" y="457200"/>
            <a:ext cx="2201863"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0</a:t>
            </a:r>
          </a:p>
        </p:txBody>
      </p:sp>
      <p:sp>
        <p:nvSpPr>
          <p:cNvPr id="19463" name="Rectangle 7"/>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1</a:t>
            </a:r>
          </a:p>
        </p:txBody>
      </p:sp>
      <p:sp>
        <p:nvSpPr>
          <p:cNvPr id="19464" name="AutoShape 8"/>
          <p:cNvSpPr>
            <a:spLocks noChangeArrowheads="1"/>
          </p:cNvSpPr>
          <p:nvPr/>
        </p:nvSpPr>
        <p:spPr bwMode="auto">
          <a:xfrm flipH="1">
            <a:off x="1143000" y="3943350"/>
            <a:ext cx="1028700" cy="628650"/>
          </a:xfrm>
          <a:prstGeom prst="leftArrow">
            <a:avLst>
              <a:gd name="adj1" fmla="val 50000"/>
              <a:gd name="adj2" fmla="val 40909"/>
            </a:avLst>
          </a:prstGeom>
          <a:gradFill rotWithShape="1">
            <a:gsLst>
              <a:gs pos="0">
                <a:srgbClr val="760000"/>
              </a:gs>
              <a:gs pos="50000">
                <a:srgbClr val="FF0000"/>
              </a:gs>
              <a:gs pos="100000">
                <a:srgbClr val="760000"/>
              </a:gs>
            </a:gsLst>
            <a:lin ang="5400000" scaled="1"/>
          </a:gradFill>
          <a:ln w="381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US" altLang="en-US" sz="1500" b="1">
                <a:solidFill>
                  <a:srgbClr val="FFFF00"/>
                </a:solidFill>
                <a:latin typeface="Arial" panose="020B0604020202020204" pitchFamily="34" charset="0"/>
              </a:rPr>
              <a:t>Thời gian</a:t>
            </a:r>
          </a:p>
        </p:txBody>
      </p:sp>
      <p:sp>
        <p:nvSpPr>
          <p:cNvPr id="19465" name="Rectangle 9"/>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2</a:t>
            </a:r>
          </a:p>
        </p:txBody>
      </p:sp>
      <p:sp>
        <p:nvSpPr>
          <p:cNvPr id="19466" name="Rectangle 10"/>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3</a:t>
            </a:r>
          </a:p>
        </p:txBody>
      </p:sp>
      <p:sp>
        <p:nvSpPr>
          <p:cNvPr id="19467" name="Rectangle 11"/>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4</a:t>
            </a:r>
          </a:p>
        </p:txBody>
      </p:sp>
      <p:sp>
        <p:nvSpPr>
          <p:cNvPr id="19468" name="Rectangle 12"/>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5</a:t>
            </a:r>
          </a:p>
        </p:txBody>
      </p:sp>
      <p:sp>
        <p:nvSpPr>
          <p:cNvPr id="19469" name="Rectangle 13"/>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6</a:t>
            </a:r>
          </a:p>
        </p:txBody>
      </p:sp>
      <p:sp>
        <p:nvSpPr>
          <p:cNvPr id="19470" name="Rectangle 14"/>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7</a:t>
            </a:r>
          </a:p>
        </p:txBody>
      </p:sp>
      <p:sp>
        <p:nvSpPr>
          <p:cNvPr id="19471" name="Rectangle 15"/>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8</a:t>
            </a:r>
          </a:p>
        </p:txBody>
      </p:sp>
      <p:sp>
        <p:nvSpPr>
          <p:cNvPr id="19472" name="Rectangle 16"/>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9</a:t>
            </a:r>
          </a:p>
        </p:txBody>
      </p:sp>
      <p:sp>
        <p:nvSpPr>
          <p:cNvPr id="19473" name="Rectangle 17"/>
          <p:cNvSpPr>
            <a:spLocks noChangeArrowheads="1"/>
          </p:cNvSpPr>
          <p:nvPr/>
        </p:nvSpPr>
        <p:spPr bwMode="auto">
          <a:xfrm>
            <a:off x="2228850" y="3943350"/>
            <a:ext cx="971550" cy="57150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en-US" sz="4950" b="1">
                <a:solidFill>
                  <a:srgbClr val="FFFF00"/>
                </a:solidFill>
                <a:latin typeface="Arial" charset="0"/>
                <a:ea typeface="+mn-ea"/>
              </a:rPr>
              <a:t>10</a:t>
            </a:r>
          </a:p>
        </p:txBody>
      </p:sp>
      <p:sp>
        <p:nvSpPr>
          <p:cNvPr id="19474" name="Rectangle 18"/>
          <p:cNvSpPr>
            <a:spLocks noChangeArrowheads="1"/>
          </p:cNvSpPr>
          <p:nvPr/>
        </p:nvSpPr>
        <p:spPr bwMode="auto">
          <a:xfrm>
            <a:off x="2228850" y="3943350"/>
            <a:ext cx="971550" cy="57150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US" altLang="en-US" sz="2100" b="1">
                <a:solidFill>
                  <a:srgbClr val="FFFF00"/>
                </a:solidFill>
                <a:latin typeface="Arial" panose="020B0604020202020204" pitchFamily="34" charset="0"/>
              </a:rPr>
              <a:t>Hết giờ</a:t>
            </a:r>
          </a:p>
        </p:txBody>
      </p:sp>
      <p:sp>
        <p:nvSpPr>
          <p:cNvPr id="16" name="SG_submit"/>
          <p:cNvSpPr>
            <a:spLocks noChangeArrowheads="1"/>
          </p:cNvSpPr>
          <p:nvPr/>
        </p:nvSpPr>
        <p:spPr bwMode="auto">
          <a:xfrm>
            <a:off x="171450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1</a:t>
            </a:r>
          </a:p>
        </p:txBody>
      </p:sp>
      <p:sp>
        <p:nvSpPr>
          <p:cNvPr id="31762" name="SG_submit"/>
          <p:cNvSpPr>
            <a:spLocks noChangeArrowheads="1"/>
          </p:cNvSpPr>
          <p:nvPr/>
        </p:nvSpPr>
        <p:spPr bwMode="auto">
          <a:xfrm>
            <a:off x="234315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2</a:t>
            </a:r>
          </a:p>
        </p:txBody>
      </p:sp>
      <p:sp>
        <p:nvSpPr>
          <p:cNvPr id="31763" name="SG_submit"/>
          <p:cNvSpPr>
            <a:spLocks noChangeArrowheads="1"/>
          </p:cNvSpPr>
          <p:nvPr/>
        </p:nvSpPr>
        <p:spPr bwMode="auto">
          <a:xfrm>
            <a:off x="297180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3</a:t>
            </a:r>
          </a:p>
        </p:txBody>
      </p:sp>
      <p:sp>
        <p:nvSpPr>
          <p:cNvPr id="4" name="SG_submit"/>
          <p:cNvSpPr>
            <a:spLocks noChangeArrowheads="1"/>
          </p:cNvSpPr>
          <p:nvPr/>
        </p:nvSpPr>
        <p:spPr bwMode="auto">
          <a:xfrm>
            <a:off x="360045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4</a:t>
            </a:r>
          </a:p>
        </p:txBody>
      </p:sp>
      <p:sp>
        <p:nvSpPr>
          <p:cNvPr id="5" name="SG_submit"/>
          <p:cNvSpPr>
            <a:spLocks noChangeArrowheads="1"/>
          </p:cNvSpPr>
          <p:nvPr/>
        </p:nvSpPr>
        <p:spPr bwMode="auto">
          <a:xfrm>
            <a:off x="422910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5</a:t>
            </a:r>
          </a:p>
        </p:txBody>
      </p:sp>
      <p:sp>
        <p:nvSpPr>
          <p:cNvPr id="31766" name="SG_submit"/>
          <p:cNvSpPr>
            <a:spLocks noChangeArrowheads="1"/>
          </p:cNvSpPr>
          <p:nvPr/>
        </p:nvSpPr>
        <p:spPr bwMode="auto">
          <a:xfrm>
            <a:off x="485775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6</a:t>
            </a:r>
          </a:p>
        </p:txBody>
      </p:sp>
      <p:sp>
        <p:nvSpPr>
          <p:cNvPr id="7" name="SG_submit"/>
          <p:cNvSpPr>
            <a:spLocks noChangeArrowheads="1"/>
          </p:cNvSpPr>
          <p:nvPr/>
        </p:nvSpPr>
        <p:spPr bwMode="auto">
          <a:xfrm>
            <a:off x="548640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7</a:t>
            </a:r>
          </a:p>
        </p:txBody>
      </p:sp>
      <p:sp>
        <p:nvSpPr>
          <p:cNvPr id="31768" name="SG_submit"/>
          <p:cNvSpPr>
            <a:spLocks noChangeArrowheads="1"/>
          </p:cNvSpPr>
          <p:nvPr/>
        </p:nvSpPr>
        <p:spPr bwMode="auto">
          <a:xfrm>
            <a:off x="611505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1</a:t>
            </a:r>
          </a:p>
        </p:txBody>
      </p:sp>
      <p:sp>
        <p:nvSpPr>
          <p:cNvPr id="31769" name="SG_submit"/>
          <p:cNvSpPr>
            <a:spLocks noChangeArrowheads="1"/>
          </p:cNvSpPr>
          <p:nvPr/>
        </p:nvSpPr>
        <p:spPr bwMode="auto">
          <a:xfrm>
            <a:off x="611505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8</a:t>
            </a:r>
          </a:p>
        </p:txBody>
      </p:sp>
      <p:sp>
        <p:nvSpPr>
          <p:cNvPr id="31770" name="SG_submit"/>
          <p:cNvSpPr>
            <a:spLocks noChangeArrowheads="1"/>
          </p:cNvSpPr>
          <p:nvPr/>
        </p:nvSpPr>
        <p:spPr bwMode="auto">
          <a:xfrm>
            <a:off x="674370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9</a:t>
            </a:r>
          </a:p>
        </p:txBody>
      </p:sp>
      <p:sp>
        <p:nvSpPr>
          <p:cNvPr id="11" name="SG_submit"/>
          <p:cNvSpPr>
            <a:spLocks noChangeArrowheads="1"/>
          </p:cNvSpPr>
          <p:nvPr/>
        </p:nvSpPr>
        <p:spPr bwMode="auto">
          <a:xfrm>
            <a:off x="7372350" y="4686300"/>
            <a:ext cx="62865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SG" altLang="en-US" sz="2100" b="1">
                <a:solidFill>
                  <a:srgbClr val="FFFFFF"/>
                </a:solidFill>
              </a:rPr>
              <a:t>10</a:t>
            </a:r>
          </a:p>
        </p:txBody>
      </p:sp>
      <p:sp>
        <p:nvSpPr>
          <p:cNvPr id="19486" name="AutoShape 30"/>
          <p:cNvSpPr>
            <a:spLocks noChangeArrowheads="1"/>
          </p:cNvSpPr>
          <p:nvPr/>
        </p:nvSpPr>
        <p:spPr bwMode="auto">
          <a:xfrm>
            <a:off x="3714750" y="228600"/>
            <a:ext cx="4171950" cy="1885950"/>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US" altLang="en-US" sz="2000" dirty="0" err="1">
                <a:solidFill>
                  <a:srgbClr val="FF3300"/>
                </a:solidFill>
                <a:latin typeface="Arial" panose="020B0604020202020204" pitchFamily="34" charset="0"/>
                <a:cs typeface="Arial" panose="020B0604020202020204" pitchFamily="34" charset="0"/>
              </a:rPr>
              <a:t>Câu</a:t>
            </a:r>
            <a:r>
              <a:rPr lang="en-US" altLang="en-US" sz="2000" dirty="0">
                <a:solidFill>
                  <a:srgbClr val="FF3300"/>
                </a:solidFill>
                <a:latin typeface="Arial" panose="020B0604020202020204" pitchFamily="34" charset="0"/>
                <a:cs typeface="Arial" panose="020B0604020202020204" pitchFamily="34" charset="0"/>
              </a:rPr>
              <a:t> 4: </a:t>
            </a:r>
          </a:p>
          <a:p>
            <a:pPr algn="ctr"/>
            <a:r>
              <a:rPr lang="en-US" sz="2000" i="1" dirty="0" smtClean="0">
                <a:latin typeface="Arial" panose="020B0604020202020204" pitchFamily="34" charset="0"/>
                <a:cs typeface="Arial" panose="020B0604020202020204" pitchFamily="34" charset="0"/>
              </a:rPr>
              <a:t>“</a:t>
            </a:r>
            <a:r>
              <a:rPr lang="vi-VN" sz="2000" i="1" dirty="0" smtClean="0">
                <a:latin typeface="Arial" panose="020B0604020202020204" pitchFamily="34" charset="0"/>
                <a:cs typeface="Arial" panose="020B0604020202020204" pitchFamily="34" charset="0"/>
              </a:rPr>
              <a:t>Xếp </a:t>
            </a:r>
            <a:r>
              <a:rPr lang="vi-VN" sz="2000" i="1" dirty="0">
                <a:latin typeface="Arial" panose="020B0604020202020204" pitchFamily="34" charset="0"/>
                <a:cs typeface="Arial" panose="020B0604020202020204" pitchFamily="34" charset="0"/>
              </a:rPr>
              <a:t>hàng khi sử dụng </a:t>
            </a:r>
            <a:r>
              <a:rPr lang="vi-VN" sz="2000" i="1" dirty="0" smtClean="0">
                <a:latin typeface="Arial" panose="020B0604020202020204" pitchFamily="34" charset="0"/>
                <a:cs typeface="Arial" panose="020B0604020202020204" pitchFamily="34" charset="0"/>
              </a:rPr>
              <a:t>các</a:t>
            </a:r>
            <a:r>
              <a:rPr lang="en-US" sz="2000" i="1" dirty="0" smtClean="0">
                <a:latin typeface="Arial" panose="020B0604020202020204" pitchFamily="34" charset="0"/>
                <a:cs typeface="Arial" panose="020B0604020202020204" pitchFamily="34" charset="0"/>
              </a:rPr>
              <a:t> </a:t>
            </a:r>
            <a:r>
              <a:rPr lang="vi-VN" sz="2000" i="1" dirty="0" smtClean="0">
                <a:latin typeface="Arial" panose="020B0604020202020204" pitchFamily="34" charset="0"/>
                <a:cs typeface="Arial" panose="020B0604020202020204" pitchFamily="34" charset="0"/>
              </a:rPr>
              <a:t>dịch vụ</a:t>
            </a:r>
            <a:endParaRPr lang="en-US" sz="2000" i="1" dirty="0" smtClean="0">
              <a:latin typeface="Arial" panose="020B0604020202020204" pitchFamily="34" charset="0"/>
              <a:cs typeface="Arial" panose="020B0604020202020204" pitchFamily="34" charset="0"/>
            </a:endParaRPr>
          </a:p>
          <a:p>
            <a:pPr algn="ctr"/>
            <a:r>
              <a:rPr lang="vi-VN" sz="2000" i="1" dirty="0" smtClean="0">
                <a:latin typeface="Arial" panose="020B0604020202020204" pitchFamily="34" charset="0"/>
                <a:cs typeface="Arial" panose="020B0604020202020204" pitchFamily="34" charset="0"/>
              </a:rPr>
              <a:t> </a:t>
            </a:r>
            <a:r>
              <a:rPr lang="vi-VN" sz="2000" i="1" dirty="0">
                <a:latin typeface="Arial" panose="020B0604020202020204" pitchFamily="34" charset="0"/>
                <a:cs typeface="Arial" panose="020B0604020202020204" pitchFamily="34" charset="0"/>
              </a:rPr>
              <a:t>công </a:t>
            </a:r>
            <a:r>
              <a:rPr lang="vi-VN" sz="2000" i="1" dirty="0" smtClean="0">
                <a:latin typeface="Arial" panose="020B0604020202020204" pitchFamily="34" charset="0"/>
                <a:cs typeface="Arial" panose="020B0604020202020204" pitchFamily="34" charset="0"/>
              </a:rPr>
              <a:t>cộng</a:t>
            </a:r>
            <a:r>
              <a:rPr lang="en-US" sz="2000" i="1" dirty="0" smtClean="0">
                <a:latin typeface="Arial" panose="020B0604020202020204" pitchFamily="34" charset="0"/>
                <a:cs typeface="Arial" panose="020B0604020202020204" pitchFamily="34" charset="0"/>
              </a:rPr>
              <a:t> </a:t>
            </a:r>
            <a:r>
              <a:rPr lang="vi-VN" sz="2000" i="1" dirty="0" smtClean="0">
                <a:latin typeface="Arial" panose="020B0604020202020204" pitchFamily="34" charset="0"/>
                <a:cs typeface="Arial" panose="020B0604020202020204" pitchFamily="34" charset="0"/>
              </a:rPr>
              <a:t>” </a:t>
            </a:r>
            <a:r>
              <a:rPr lang="vi-VN" sz="2000" i="1" dirty="0">
                <a:latin typeface="Arial" panose="020B0604020202020204" pitchFamily="34" charset="0"/>
                <a:cs typeface="Arial" panose="020B0604020202020204" pitchFamily="34" charset="0"/>
              </a:rPr>
              <a:t>là hành vi ứng xử </a:t>
            </a:r>
            <a:endParaRPr lang="en-US" sz="2000" i="1" dirty="0" smtClean="0">
              <a:latin typeface="Arial" panose="020B0604020202020204" pitchFamily="34" charset="0"/>
              <a:cs typeface="Arial" panose="020B0604020202020204" pitchFamily="34" charset="0"/>
            </a:endParaRPr>
          </a:p>
          <a:p>
            <a:pPr algn="ctr"/>
            <a:r>
              <a:rPr lang="vi-VN" sz="2000" i="1" dirty="0" smtClean="0">
                <a:latin typeface="Arial" panose="020B0604020202020204" pitchFamily="34" charset="0"/>
                <a:cs typeface="Arial" panose="020B0604020202020204" pitchFamily="34" charset="0"/>
              </a:rPr>
              <a:t>có </a:t>
            </a:r>
            <a:r>
              <a:rPr lang="vi-VN" sz="2000" i="1" dirty="0">
                <a:latin typeface="Arial" panose="020B0604020202020204" pitchFamily="34" charset="0"/>
                <a:cs typeface="Arial" panose="020B0604020202020204" pitchFamily="34" charset="0"/>
              </a:rPr>
              <a:t>văn hóa về:</a:t>
            </a:r>
            <a:endParaRPr lang="en-US" sz="2000" dirty="0">
              <a:latin typeface="Arial" panose="020B0604020202020204" pitchFamily="34" charset="0"/>
              <a:cs typeface="Arial" panose="020B0604020202020204" pitchFamily="34" charset="0"/>
            </a:endParaRPr>
          </a:p>
        </p:txBody>
      </p:sp>
      <p:sp>
        <p:nvSpPr>
          <p:cNvPr id="19487" name="Rectangle 31"/>
          <p:cNvSpPr>
            <a:spLocks noChangeArrowheads="1"/>
          </p:cNvSpPr>
          <p:nvPr/>
        </p:nvSpPr>
        <p:spPr bwMode="auto">
          <a:xfrm>
            <a:off x="3775075" y="2286000"/>
            <a:ext cx="4111625" cy="154305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r>
              <a:rPr lang="vi-VN" i="1" dirty="0">
                <a:solidFill>
                  <a:schemeClr val="tx1"/>
                </a:solidFill>
                <a:latin typeface="+mj-lt"/>
              </a:rPr>
              <a:t>A. Ngôn từ.</a:t>
            </a:r>
            <a:endParaRPr lang="en-US" dirty="0">
              <a:solidFill>
                <a:schemeClr val="tx1"/>
              </a:solidFill>
              <a:latin typeface="+mj-lt"/>
            </a:endParaRPr>
          </a:p>
          <a:p>
            <a:r>
              <a:rPr lang="vi-VN" i="1" dirty="0">
                <a:solidFill>
                  <a:schemeClr val="tx1"/>
                </a:solidFill>
                <a:latin typeface="+mj-lt"/>
              </a:rPr>
              <a:t>B. Hành vi, cử chỉ.</a:t>
            </a:r>
            <a:endParaRPr lang="en-US" dirty="0">
              <a:solidFill>
                <a:schemeClr val="tx1"/>
              </a:solidFill>
              <a:latin typeface="+mj-lt"/>
            </a:endParaRPr>
          </a:p>
          <a:p>
            <a:r>
              <a:rPr lang="vi-VN" i="1" dirty="0">
                <a:solidFill>
                  <a:schemeClr val="tx1"/>
                </a:solidFill>
                <a:latin typeface="+mj-lt"/>
              </a:rPr>
              <a:t>C. Thái độ.</a:t>
            </a:r>
            <a:endParaRPr lang="en-US" dirty="0">
              <a:solidFill>
                <a:schemeClr val="tx1"/>
              </a:solidFill>
              <a:latin typeface="+mj-lt"/>
            </a:endParaRPr>
          </a:p>
          <a:p>
            <a:r>
              <a:rPr lang="vi-VN" i="1" dirty="0">
                <a:solidFill>
                  <a:schemeClr val="tx1"/>
                </a:solidFill>
                <a:latin typeface="+mj-lt"/>
              </a:rPr>
              <a:t>D. Vẻ bề ngoài.</a:t>
            </a:r>
            <a:endParaRPr lang="en-US" dirty="0">
              <a:solidFill>
                <a:schemeClr val="tx1"/>
              </a:solidFill>
              <a:latin typeface="+mj-lt"/>
            </a:endParaRPr>
          </a:p>
          <a:p>
            <a:pPr algn="just" eaLnBrk="1" fontAlgn="auto" hangingPunct="1">
              <a:spcBef>
                <a:spcPts val="0"/>
              </a:spcBef>
              <a:spcAft>
                <a:spcPts val="0"/>
              </a:spcAft>
              <a:defRPr/>
            </a:pPr>
            <a:endParaRPr lang="en-US" sz="1275" dirty="0">
              <a:solidFill>
                <a:schemeClr val="tx1"/>
              </a:solidFill>
              <a:latin typeface="+mj-lt"/>
            </a:endParaRPr>
          </a:p>
        </p:txBody>
      </p:sp>
      <p:pic>
        <p:nvPicPr>
          <p:cNvPr id="19488" name="Picture 32" descr="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14950" y="38290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33" descr="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143500" y="37719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1" name="Line 3"/>
          <p:cNvSpPr>
            <a:spLocks noChangeShapeType="1"/>
          </p:cNvSpPr>
          <p:nvPr/>
        </p:nvSpPr>
        <p:spPr bwMode="auto">
          <a:xfrm flipV="1">
            <a:off x="2400300" y="2628900"/>
            <a:ext cx="1588" cy="563563"/>
          </a:xfrm>
          <a:prstGeom prst="line">
            <a:avLst/>
          </a:prstGeom>
          <a:noFill/>
          <a:ln w="76200">
            <a:solidFill>
              <a:srgbClr val="FF0000"/>
            </a:solidFill>
            <a:round/>
            <a:headEnd/>
            <a:tailEnd type="triangle" w="med" len="med"/>
          </a:ln>
        </p:spPr>
        <p:txBody>
          <a:bodyPr/>
          <a:lstStyle/>
          <a:p>
            <a:pPr eaLnBrk="1" fontAlgn="auto" hangingPunct="1">
              <a:spcBef>
                <a:spcPts val="0"/>
              </a:spcBef>
              <a:spcAft>
                <a:spcPts val="0"/>
              </a:spcAft>
              <a:defRPr/>
            </a:pPr>
            <a:endParaRPr lang="en-US" sz="1013">
              <a:latin typeface="+mn-lt"/>
              <a:ea typeface="+mn-ea"/>
            </a:endParaRPr>
          </a:p>
        </p:txBody>
      </p:sp>
      <p:sp>
        <p:nvSpPr>
          <p:cNvPr id="31777" name="Text Box 4"/>
          <p:cNvSpPr txBox="1">
            <a:spLocks noChangeArrowheads="1"/>
          </p:cNvSpPr>
          <p:nvPr/>
        </p:nvSpPr>
        <p:spPr bwMode="auto">
          <a:xfrm>
            <a:off x="1714500" y="3143250"/>
            <a:ext cx="1376363" cy="369888"/>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a14="http://schemas.microsoft.com/office/drawing/2010/main" w="38100">
                <a:solidFill>
                  <a:srgbClr val="FF3300"/>
                </a:solidFill>
                <a:miter lim="800000"/>
                <a:headEnd/>
                <a:tailEnd/>
              </a14:hiddenLine>
            </a:ext>
          </a:extLst>
        </p:spPr>
        <p:txBody>
          <a:bodyPr>
            <a:spAutoFit/>
          </a:bodyP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spcBef>
                <a:spcPct val="50000"/>
              </a:spcBef>
            </a:pPr>
            <a:endParaRPr lang="vi-VN" altLang="en-US" sz="1800" b="1">
              <a:solidFill>
                <a:schemeClr val="bg1"/>
              </a:solidFill>
              <a:latin typeface="Verdana" panose="020B0604030504040204" pitchFamily="34" charset="0"/>
            </a:endParaRPr>
          </a:p>
        </p:txBody>
      </p:sp>
      <p:sp>
        <p:nvSpPr>
          <p:cNvPr id="19493" name="WordArt 37"/>
          <p:cNvSpPr>
            <a:spLocks noChangeArrowheads="1" noChangeShapeType="1" noTextEdit="1"/>
          </p:cNvSpPr>
          <p:nvPr/>
        </p:nvSpPr>
        <p:spPr bwMode="auto">
          <a:xfrm>
            <a:off x="2000250" y="3162300"/>
            <a:ext cx="914400" cy="277813"/>
          </a:xfrm>
          <a:prstGeom prst="rect">
            <a:avLst/>
          </a:prstGeom>
        </p:spPr>
        <p:txBody>
          <a:bodyPr wrap="none" fromWordArt="1">
            <a:prstTxWarp prst="textPlain">
              <a:avLst>
                <a:gd name="adj" fmla="val 50000"/>
              </a:avLst>
            </a:prstTxWarp>
          </a:bodyPr>
          <a:lstStyle/>
          <a:p>
            <a:pPr algn="ctr"/>
            <a:r>
              <a:rPr lang="en-US" sz="2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Start</a:t>
            </a:r>
          </a:p>
        </p:txBody>
      </p:sp>
      <p:sp>
        <p:nvSpPr>
          <p:cNvPr id="19494" name="AutoShape 38"/>
          <p:cNvSpPr>
            <a:spLocks noChangeArrowheads="1"/>
          </p:cNvSpPr>
          <p:nvPr/>
        </p:nvSpPr>
        <p:spPr bwMode="auto">
          <a:xfrm>
            <a:off x="3733801" y="200025"/>
            <a:ext cx="4397375" cy="1885950"/>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US" altLang="en-US" sz="1800" dirty="0" err="1">
                <a:solidFill>
                  <a:srgbClr val="FF3300"/>
                </a:solidFill>
                <a:latin typeface="Arial" panose="020B0604020202020204" pitchFamily="34" charset="0"/>
                <a:cs typeface="Arial" panose="020B0604020202020204" pitchFamily="34" charset="0"/>
              </a:rPr>
              <a:t>Câu</a:t>
            </a:r>
            <a:r>
              <a:rPr lang="en-US" altLang="en-US" sz="1800" dirty="0">
                <a:solidFill>
                  <a:srgbClr val="FF3300"/>
                </a:solidFill>
                <a:latin typeface="Arial" panose="020B0604020202020204" pitchFamily="34" charset="0"/>
                <a:cs typeface="Arial" panose="020B0604020202020204" pitchFamily="34" charset="0"/>
              </a:rPr>
              <a:t> 7: </a:t>
            </a:r>
          </a:p>
          <a:p>
            <a:pPr algn="ctr"/>
            <a:r>
              <a:rPr lang="vi-VN" sz="1800" dirty="0">
                <a:latin typeface="+mn-lt"/>
              </a:rPr>
              <a:t>Em đang cầm điện thoại để xem phim </a:t>
            </a:r>
            <a:endParaRPr lang="en-US" sz="1800" dirty="0" smtClean="0">
              <a:latin typeface="+mn-lt"/>
            </a:endParaRPr>
          </a:p>
          <a:p>
            <a:pPr algn="ctr"/>
            <a:r>
              <a:rPr lang="vi-VN" sz="1800" dirty="0" smtClean="0">
                <a:latin typeface="+mn-lt"/>
              </a:rPr>
              <a:t>và </a:t>
            </a:r>
            <a:r>
              <a:rPr lang="vi-VN" sz="1800" dirty="0">
                <a:latin typeface="+mn-lt"/>
              </a:rPr>
              <a:t>bạn Trang nhắn tin hỏi em thông </a:t>
            </a:r>
            <a:r>
              <a:rPr lang="vi-VN" sz="1800" dirty="0" smtClean="0">
                <a:latin typeface="+mn-lt"/>
              </a:rPr>
              <a:t>tin</a:t>
            </a:r>
            <a:endParaRPr lang="en-US" sz="1800" dirty="0" smtClean="0">
              <a:latin typeface="+mn-lt"/>
            </a:endParaRPr>
          </a:p>
          <a:p>
            <a:pPr algn="ctr"/>
            <a:r>
              <a:rPr lang="vi-VN" sz="1800" dirty="0" smtClean="0">
                <a:latin typeface="+mn-lt"/>
              </a:rPr>
              <a:t> </a:t>
            </a:r>
            <a:r>
              <a:rPr lang="vi-VN" sz="1800" dirty="0">
                <a:latin typeface="+mn-lt"/>
              </a:rPr>
              <a:t>của cô giáo để xin nghỉ học. Em sẽ </a:t>
            </a:r>
            <a:r>
              <a:rPr lang="vi-VN" sz="1800" dirty="0" smtClean="0">
                <a:latin typeface="+mn-lt"/>
              </a:rPr>
              <a:t>làm</a:t>
            </a:r>
            <a:endParaRPr lang="en-US" sz="1800" dirty="0" smtClean="0">
              <a:latin typeface="+mn-lt"/>
            </a:endParaRPr>
          </a:p>
          <a:p>
            <a:pPr algn="ctr"/>
            <a:r>
              <a:rPr lang="vi-VN" sz="1800" dirty="0" smtClean="0">
                <a:latin typeface="+mn-lt"/>
              </a:rPr>
              <a:t> </a:t>
            </a:r>
            <a:r>
              <a:rPr lang="vi-VN" sz="1800" dirty="0">
                <a:latin typeface="+mn-lt"/>
              </a:rPr>
              <a:t>gì khi thấy tin nhắn của bạn?</a:t>
            </a:r>
            <a:endParaRPr lang="en-US" altLang="en-US" sz="2800" dirty="0">
              <a:solidFill>
                <a:srgbClr val="008000"/>
              </a:solidFill>
              <a:latin typeface="+mn-lt"/>
              <a:cs typeface="Arial" panose="020B0604020202020204" pitchFamily="34" charset="0"/>
            </a:endParaRPr>
          </a:p>
        </p:txBody>
      </p:sp>
      <p:sp>
        <p:nvSpPr>
          <p:cNvPr id="19495" name="Rectangle 39"/>
          <p:cNvSpPr>
            <a:spLocks noChangeArrowheads="1"/>
          </p:cNvSpPr>
          <p:nvPr/>
        </p:nvSpPr>
        <p:spPr bwMode="auto">
          <a:xfrm>
            <a:off x="3810000" y="2143125"/>
            <a:ext cx="4362449" cy="1685926"/>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r>
              <a:rPr lang="vi-VN" sz="1500" dirty="0" smtClean="0">
                <a:solidFill>
                  <a:schemeClr val="tx1"/>
                </a:solidFill>
                <a:latin typeface="Arial" panose="020B0604020202020204" pitchFamily="34" charset="0"/>
                <a:cs typeface="Arial" panose="020B0604020202020204" pitchFamily="34" charset="0"/>
              </a:rPr>
              <a:t>A. Giả </a:t>
            </a:r>
            <a:r>
              <a:rPr lang="vi-VN" sz="1500" dirty="0">
                <a:solidFill>
                  <a:schemeClr val="tx1"/>
                </a:solidFill>
                <a:latin typeface="Arial" panose="020B0604020202020204" pitchFamily="34" charset="0"/>
                <a:cs typeface="Arial" panose="020B0604020202020204" pitchFamily="34" charset="0"/>
              </a:rPr>
              <a:t>vờ không nhìn thấy tin nhắn đó và </a:t>
            </a:r>
            <a:r>
              <a:rPr lang="vi-VN" sz="1500" dirty="0" smtClean="0">
                <a:solidFill>
                  <a:schemeClr val="tx1"/>
                </a:solidFill>
                <a:latin typeface="Arial" panose="020B0604020202020204" pitchFamily="34" charset="0"/>
                <a:cs typeface="Arial" panose="020B0604020202020204" pitchFamily="34" charset="0"/>
              </a:rPr>
              <a:t>không</a:t>
            </a:r>
            <a:endParaRPr lang="en-US" sz="1500" dirty="0" smtClean="0">
              <a:solidFill>
                <a:schemeClr val="tx1"/>
              </a:solidFill>
              <a:latin typeface="Arial" panose="020B0604020202020204" pitchFamily="34" charset="0"/>
              <a:cs typeface="Arial" panose="020B0604020202020204" pitchFamily="34" charset="0"/>
            </a:endParaRPr>
          </a:p>
          <a:p>
            <a:r>
              <a:rPr lang="en-US" sz="1500" dirty="0" smtClean="0">
                <a:solidFill>
                  <a:schemeClr val="tx1"/>
                </a:solidFill>
                <a:latin typeface="Arial" panose="020B0604020202020204" pitchFamily="34" charset="0"/>
                <a:cs typeface="Arial" panose="020B0604020202020204" pitchFamily="34" charset="0"/>
              </a:rPr>
              <a:t>   </a:t>
            </a:r>
            <a:r>
              <a:rPr lang="vi-VN" sz="1500" dirty="0" smtClean="0">
                <a:solidFill>
                  <a:schemeClr val="tx1"/>
                </a:solidFill>
                <a:latin typeface="Arial" panose="020B0604020202020204" pitchFamily="34" charset="0"/>
                <a:cs typeface="Arial" panose="020B0604020202020204" pitchFamily="34" charset="0"/>
              </a:rPr>
              <a:t> </a:t>
            </a:r>
            <a:r>
              <a:rPr lang="vi-VN" sz="1500" dirty="0">
                <a:solidFill>
                  <a:schemeClr val="tx1"/>
                </a:solidFill>
                <a:latin typeface="Arial" panose="020B0604020202020204" pitchFamily="34" charset="0"/>
                <a:cs typeface="Arial" panose="020B0604020202020204" pitchFamily="34" charset="0"/>
              </a:rPr>
              <a:t>trả lời.</a:t>
            </a:r>
            <a:endParaRPr lang="en-US" sz="1500" dirty="0">
              <a:solidFill>
                <a:schemeClr val="tx1"/>
              </a:solidFill>
              <a:latin typeface="Arial" panose="020B0604020202020204" pitchFamily="34" charset="0"/>
              <a:cs typeface="Arial" panose="020B0604020202020204" pitchFamily="34" charset="0"/>
            </a:endParaRPr>
          </a:p>
          <a:p>
            <a:r>
              <a:rPr lang="vi-VN" sz="1500" dirty="0">
                <a:solidFill>
                  <a:schemeClr val="tx1"/>
                </a:solidFill>
                <a:latin typeface="Arial" panose="020B0604020202020204" pitchFamily="34" charset="0"/>
                <a:cs typeface="Arial" panose="020B0604020202020204" pitchFamily="34" charset="0"/>
              </a:rPr>
              <a:t>B. Xem hết bộ phim mình đang xem dở rồi trả </a:t>
            </a:r>
            <a:r>
              <a:rPr lang="vi-VN" sz="1500" dirty="0" smtClean="0">
                <a:solidFill>
                  <a:schemeClr val="tx1"/>
                </a:solidFill>
                <a:latin typeface="Arial" panose="020B0604020202020204" pitchFamily="34" charset="0"/>
                <a:cs typeface="Arial" panose="020B0604020202020204" pitchFamily="34" charset="0"/>
              </a:rPr>
              <a:t>lời</a:t>
            </a:r>
            <a:endParaRPr lang="en-US" sz="1500" dirty="0" smtClean="0">
              <a:solidFill>
                <a:schemeClr val="tx1"/>
              </a:solidFill>
              <a:latin typeface="Arial" panose="020B0604020202020204" pitchFamily="34" charset="0"/>
              <a:cs typeface="Arial" panose="020B0604020202020204" pitchFamily="34" charset="0"/>
            </a:endParaRPr>
          </a:p>
          <a:p>
            <a:r>
              <a:rPr lang="en-US" sz="1500" dirty="0">
                <a:solidFill>
                  <a:schemeClr val="tx1"/>
                </a:solidFill>
                <a:latin typeface="Arial" panose="020B0604020202020204" pitchFamily="34" charset="0"/>
                <a:cs typeface="Arial" panose="020B0604020202020204" pitchFamily="34" charset="0"/>
              </a:rPr>
              <a:t> </a:t>
            </a:r>
            <a:r>
              <a:rPr lang="en-US" sz="1500" dirty="0" smtClean="0">
                <a:solidFill>
                  <a:schemeClr val="tx1"/>
                </a:solidFill>
                <a:latin typeface="Arial" panose="020B0604020202020204" pitchFamily="34" charset="0"/>
                <a:cs typeface="Arial" panose="020B0604020202020204" pitchFamily="34" charset="0"/>
              </a:rPr>
              <a:t>  </a:t>
            </a:r>
            <a:r>
              <a:rPr lang="vi-VN" sz="1500" dirty="0" smtClean="0">
                <a:solidFill>
                  <a:schemeClr val="tx1"/>
                </a:solidFill>
                <a:latin typeface="Arial" panose="020B0604020202020204" pitchFamily="34" charset="0"/>
                <a:cs typeface="Arial" panose="020B0604020202020204" pitchFamily="34" charset="0"/>
              </a:rPr>
              <a:t> </a:t>
            </a:r>
            <a:r>
              <a:rPr lang="vi-VN" sz="1500" dirty="0">
                <a:solidFill>
                  <a:schemeClr val="tx1"/>
                </a:solidFill>
                <a:latin typeface="Arial" panose="020B0604020202020204" pitchFamily="34" charset="0"/>
                <a:cs typeface="Arial" panose="020B0604020202020204" pitchFamily="34" charset="0"/>
              </a:rPr>
              <a:t>tin nhắn sau.</a:t>
            </a:r>
            <a:endParaRPr lang="en-US" sz="1500" dirty="0">
              <a:solidFill>
                <a:schemeClr val="tx1"/>
              </a:solidFill>
              <a:latin typeface="Arial" panose="020B0604020202020204" pitchFamily="34" charset="0"/>
              <a:cs typeface="Arial" panose="020B0604020202020204" pitchFamily="34" charset="0"/>
            </a:endParaRPr>
          </a:p>
          <a:p>
            <a:r>
              <a:rPr lang="vi-VN" sz="1500" dirty="0">
                <a:solidFill>
                  <a:schemeClr val="tx1"/>
                </a:solidFill>
                <a:latin typeface="Arial" panose="020B0604020202020204" pitchFamily="34" charset="0"/>
                <a:cs typeface="Arial" panose="020B0604020202020204" pitchFamily="34" charset="0"/>
              </a:rPr>
              <a:t>C. Trả lời bạn Trang ngay và sau đó lại tiếp tục </a:t>
            </a:r>
            <a:endParaRPr lang="en-US" sz="1500" dirty="0" smtClean="0">
              <a:solidFill>
                <a:schemeClr val="tx1"/>
              </a:solidFill>
              <a:latin typeface="Arial" panose="020B0604020202020204" pitchFamily="34" charset="0"/>
              <a:cs typeface="Arial" panose="020B0604020202020204" pitchFamily="34" charset="0"/>
            </a:endParaRPr>
          </a:p>
          <a:p>
            <a:r>
              <a:rPr lang="en-US" sz="1500" dirty="0">
                <a:solidFill>
                  <a:schemeClr val="tx1"/>
                </a:solidFill>
                <a:latin typeface="Arial" panose="020B0604020202020204" pitchFamily="34" charset="0"/>
                <a:cs typeface="Arial" panose="020B0604020202020204" pitchFamily="34" charset="0"/>
              </a:rPr>
              <a:t> </a:t>
            </a:r>
            <a:r>
              <a:rPr lang="en-US" sz="1500" dirty="0" smtClean="0">
                <a:solidFill>
                  <a:schemeClr val="tx1"/>
                </a:solidFill>
                <a:latin typeface="Arial" panose="020B0604020202020204" pitchFamily="34" charset="0"/>
                <a:cs typeface="Arial" panose="020B0604020202020204" pitchFamily="34" charset="0"/>
              </a:rPr>
              <a:t>   </a:t>
            </a:r>
            <a:r>
              <a:rPr lang="vi-VN" sz="1500" dirty="0" smtClean="0">
                <a:solidFill>
                  <a:schemeClr val="tx1"/>
                </a:solidFill>
                <a:latin typeface="Arial" panose="020B0604020202020204" pitchFamily="34" charset="0"/>
                <a:cs typeface="Arial" panose="020B0604020202020204" pitchFamily="34" charset="0"/>
              </a:rPr>
              <a:t>xem </a:t>
            </a:r>
            <a:r>
              <a:rPr lang="vi-VN" sz="1500" dirty="0">
                <a:solidFill>
                  <a:schemeClr val="tx1"/>
                </a:solidFill>
                <a:latin typeface="Arial" panose="020B0604020202020204" pitchFamily="34" charset="0"/>
                <a:cs typeface="Arial" panose="020B0604020202020204" pitchFamily="34" charset="0"/>
              </a:rPr>
              <a:t>phim.</a:t>
            </a:r>
            <a:endParaRPr lang="en-US" sz="1500" dirty="0">
              <a:solidFill>
                <a:schemeClr val="tx1"/>
              </a:solidFill>
              <a:latin typeface="Arial" panose="020B0604020202020204" pitchFamily="34" charset="0"/>
              <a:cs typeface="Arial" panose="020B0604020202020204" pitchFamily="34" charset="0"/>
            </a:endParaRPr>
          </a:p>
          <a:p>
            <a:r>
              <a:rPr lang="vi-VN" sz="1500" dirty="0">
                <a:solidFill>
                  <a:schemeClr val="tx1"/>
                </a:solidFill>
                <a:latin typeface="Arial" panose="020B0604020202020204" pitchFamily="34" charset="0"/>
                <a:cs typeface="Arial" panose="020B0604020202020204" pitchFamily="34" charset="0"/>
              </a:rPr>
              <a:t>D. Cả A, B, C đều đúng.</a:t>
            </a:r>
            <a:endParaRPr lang="en-US" sz="1500" dirty="0">
              <a:solidFill>
                <a:schemeClr val="tx1"/>
              </a:solidFill>
              <a:latin typeface="Arial" panose="020B0604020202020204" pitchFamily="34" charset="0"/>
              <a:cs typeface="Arial" panose="020B0604020202020204" pitchFamily="34" charset="0"/>
            </a:endParaRPr>
          </a:p>
        </p:txBody>
      </p:sp>
      <p:sp>
        <p:nvSpPr>
          <p:cNvPr id="19496" name="AutoShape 40"/>
          <p:cNvSpPr>
            <a:spLocks noChangeArrowheads="1"/>
          </p:cNvSpPr>
          <p:nvPr/>
        </p:nvSpPr>
        <p:spPr bwMode="auto">
          <a:xfrm>
            <a:off x="3733800" y="185738"/>
            <a:ext cx="4171950" cy="1885950"/>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US" altLang="en-US" sz="2000" dirty="0" err="1">
                <a:solidFill>
                  <a:srgbClr val="FF3300"/>
                </a:solidFill>
                <a:latin typeface="Arial" panose="020B0604020202020204" pitchFamily="34" charset="0"/>
                <a:cs typeface="Arial" panose="020B0604020202020204" pitchFamily="34" charset="0"/>
              </a:rPr>
              <a:t>Câu</a:t>
            </a:r>
            <a:r>
              <a:rPr lang="en-US" altLang="en-US" sz="2000" dirty="0">
                <a:solidFill>
                  <a:srgbClr val="FF3300"/>
                </a:solidFill>
                <a:latin typeface="Arial" panose="020B0604020202020204" pitchFamily="34" charset="0"/>
                <a:cs typeface="Arial" panose="020B0604020202020204" pitchFamily="34" charset="0"/>
              </a:rPr>
              <a:t> 1: </a:t>
            </a:r>
          </a:p>
          <a:p>
            <a:pPr algn="ctr"/>
            <a:r>
              <a:rPr lang="vi-VN" sz="2000" dirty="0">
                <a:latin typeface="Arial" panose="020B0604020202020204" pitchFamily="34" charset="0"/>
                <a:cs typeface="Arial" panose="020B0604020202020204" pitchFamily="34" charset="0"/>
              </a:rPr>
              <a:t>Theo em, những việc nào dưới </a:t>
            </a:r>
            <a:endParaRPr lang="en-US" sz="2000" dirty="0" smtClean="0">
              <a:latin typeface="Arial" panose="020B0604020202020204" pitchFamily="34" charset="0"/>
              <a:cs typeface="Arial" panose="020B0604020202020204" pitchFamily="34" charset="0"/>
            </a:endParaRPr>
          </a:p>
          <a:p>
            <a:pPr algn="ctr"/>
            <a:r>
              <a:rPr lang="vi-VN" sz="2000" dirty="0" smtClean="0">
                <a:latin typeface="Arial" panose="020B0604020202020204" pitchFamily="34" charset="0"/>
                <a:cs typeface="Arial" panose="020B0604020202020204" pitchFamily="34" charset="0"/>
              </a:rPr>
              <a:t>đây </a:t>
            </a:r>
            <a:r>
              <a:rPr lang="vi-VN" sz="2000" dirty="0">
                <a:latin typeface="Arial" panose="020B0604020202020204" pitchFamily="34" charset="0"/>
                <a:cs typeface="Arial" panose="020B0604020202020204" pitchFamily="34" charset="0"/>
              </a:rPr>
              <a:t>là </a:t>
            </a:r>
            <a:r>
              <a:rPr lang="vi-VN" sz="2000" b="1" dirty="0" smtClean="0">
                <a:latin typeface="Arial" panose="020B0604020202020204" pitchFamily="34" charset="0"/>
                <a:cs typeface="Arial" panose="020B0604020202020204" pitchFamily="34" charset="0"/>
              </a:rPr>
              <a:t>không</a:t>
            </a:r>
            <a:r>
              <a:rPr lang="vi-VN" sz="2000" dirty="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"Giữ </a:t>
            </a:r>
            <a:r>
              <a:rPr lang="vi-VN" sz="2000" dirty="0">
                <a:latin typeface="Arial" panose="020B0604020202020204" pitchFamily="34" charset="0"/>
                <a:cs typeface="Arial" panose="020B0604020202020204" pitchFamily="34" charset="0"/>
              </a:rPr>
              <a:t>gìn hình ảnh </a:t>
            </a:r>
            <a:endParaRPr lang="en-US" sz="2000" dirty="0" smtClean="0">
              <a:latin typeface="Arial" panose="020B0604020202020204" pitchFamily="34" charset="0"/>
              <a:cs typeface="Arial" panose="020B0604020202020204" pitchFamily="34" charset="0"/>
            </a:endParaRPr>
          </a:p>
          <a:p>
            <a:pPr algn="ctr"/>
            <a:r>
              <a:rPr lang="vi-VN" sz="2000" dirty="0" smtClean="0">
                <a:latin typeface="Arial" panose="020B0604020202020204" pitchFamily="34" charset="0"/>
                <a:cs typeface="Arial" panose="020B0604020202020204" pitchFamily="34" charset="0"/>
              </a:rPr>
              <a:t>bản </a:t>
            </a:r>
            <a:r>
              <a:rPr lang="vi-VN" sz="2000" dirty="0">
                <a:latin typeface="Arial" panose="020B0604020202020204" pitchFamily="34" charset="0"/>
                <a:cs typeface="Arial" panose="020B0604020202020204" pitchFamily="34" charset="0"/>
              </a:rPr>
              <a:t>thân trên không gian mạng" </a:t>
            </a:r>
            <a:endParaRPr lang="en-US" sz="2000" dirty="0" smtClean="0">
              <a:latin typeface="Arial" panose="020B0604020202020204" pitchFamily="34" charset="0"/>
              <a:cs typeface="Arial" panose="020B0604020202020204" pitchFamily="34" charset="0"/>
            </a:endParaRPr>
          </a:p>
          <a:p>
            <a:pPr algn="ctr"/>
            <a:r>
              <a:rPr lang="vi-VN" sz="2000" dirty="0" smtClean="0">
                <a:latin typeface="Arial" panose="020B0604020202020204" pitchFamily="34" charset="0"/>
                <a:cs typeface="Arial" panose="020B0604020202020204" pitchFamily="34" charset="0"/>
              </a:rPr>
              <a:t>khi </a:t>
            </a:r>
            <a:r>
              <a:rPr lang="vi-VN" sz="2000" dirty="0">
                <a:latin typeface="Arial" panose="020B0604020202020204" pitchFamily="34" charset="0"/>
                <a:cs typeface="Arial" panose="020B0604020202020204" pitchFamily="34" charset="0"/>
              </a:rPr>
              <a:t>sử dụng mạng xã </a:t>
            </a:r>
            <a:r>
              <a:rPr lang="vi-VN" sz="2000" dirty="0" smtClean="0">
                <a:latin typeface="Arial" panose="020B0604020202020204" pitchFamily="34" charset="0"/>
                <a:cs typeface="Arial" panose="020B0604020202020204" pitchFamily="34" charset="0"/>
              </a:rPr>
              <a:t>hội</a:t>
            </a:r>
            <a:r>
              <a:rPr lang="en-US" altLang="en-US" sz="2000" dirty="0" smtClean="0">
                <a:solidFill>
                  <a:srgbClr val="008000"/>
                </a:solidFill>
                <a:latin typeface="Arial" panose="020B0604020202020204" pitchFamily="34" charset="0"/>
                <a:cs typeface="Arial" panose="020B0604020202020204" pitchFamily="34" charset="0"/>
              </a:rPr>
              <a:t>?</a:t>
            </a:r>
            <a:endParaRPr lang="en-US" altLang="en-US" sz="2000" dirty="0">
              <a:solidFill>
                <a:srgbClr val="008000"/>
              </a:solidFill>
              <a:latin typeface="Arial" panose="020B0604020202020204" pitchFamily="34" charset="0"/>
              <a:cs typeface="Arial" panose="020B0604020202020204" pitchFamily="34" charset="0"/>
            </a:endParaRPr>
          </a:p>
        </p:txBody>
      </p:sp>
      <p:sp>
        <p:nvSpPr>
          <p:cNvPr id="19497" name="Rectangle 41"/>
          <p:cNvSpPr>
            <a:spLocks noChangeArrowheads="1"/>
          </p:cNvSpPr>
          <p:nvPr/>
        </p:nvSpPr>
        <p:spPr bwMode="auto">
          <a:xfrm>
            <a:off x="3810000" y="2128838"/>
            <a:ext cx="4422777" cy="1243012"/>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defRPr/>
            </a:pPr>
            <a:r>
              <a:rPr lang="en-US" sz="1400" dirty="0">
                <a:solidFill>
                  <a:schemeClr val="tx1"/>
                </a:solidFill>
                <a:latin typeface="Arial" panose="020B0604020202020204" pitchFamily="34" charset="0"/>
                <a:cs typeface="Arial" panose="020B0604020202020204" pitchFamily="34" charset="0"/>
              </a:rPr>
              <a:t>A.</a:t>
            </a:r>
            <a:r>
              <a:rPr lang="vi-VN" sz="1400" dirty="0">
                <a:solidFill>
                  <a:schemeClr val="tx1"/>
                </a:solidFill>
                <a:latin typeface="Arial" panose="020B0604020202020204" pitchFamily="34" charset="0"/>
                <a:cs typeface="Arial" panose="020B0604020202020204" pitchFamily="34" charset="0"/>
              </a:rPr>
              <a:t> Dùng hình đại diện là ảnh của người khác.</a:t>
            </a:r>
            <a:br>
              <a:rPr lang="vi-VN"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B.</a:t>
            </a:r>
            <a:r>
              <a:rPr lang="vi-VN" sz="1400" dirty="0">
                <a:solidFill>
                  <a:schemeClr val="tx1"/>
                </a:solidFill>
                <a:latin typeface="Arial" panose="020B0604020202020204" pitchFamily="34" charset="0"/>
                <a:cs typeface="Arial" panose="020B0604020202020204" pitchFamily="34" charset="0"/>
              </a:rPr>
              <a:t> Dùng hình ảnh thực của mình làm hình đại diện.</a:t>
            </a:r>
            <a:r>
              <a:rPr lang="en-US" sz="1400" dirty="0">
                <a:solidFill>
                  <a:schemeClr val="tx1"/>
                </a:solidFill>
                <a:latin typeface="Arial" panose="020B0604020202020204" pitchFamily="34" charset="0"/>
                <a:cs typeface="Arial" panose="020B0604020202020204" pitchFamily="34" charset="0"/>
              </a:rPr>
              <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C.</a:t>
            </a:r>
            <a:r>
              <a:rPr lang="vi-VN"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Nói</a:t>
            </a:r>
            <a:r>
              <a:rPr lang="en-US" sz="1400" dirty="0">
                <a:solidFill>
                  <a:schemeClr val="tx1"/>
                </a:solidFill>
                <a:latin typeface="Arial" panose="020B0604020202020204" pitchFamily="34" charset="0"/>
                <a:cs typeface="Arial" panose="020B0604020202020204" pitchFamily="34" charset="0"/>
              </a:rPr>
              <a:t> </a:t>
            </a:r>
            <a:r>
              <a:rPr lang="vi-VN" sz="1400" dirty="0">
                <a:solidFill>
                  <a:schemeClr val="tx1"/>
                </a:solidFill>
                <a:latin typeface="Arial" panose="020B0604020202020204" pitchFamily="34" charset="0"/>
                <a:cs typeface="Arial" panose="020B0604020202020204" pitchFamily="34" charset="0"/>
              </a:rPr>
              <a:t>tục, chửi thề</a:t>
            </a:r>
            <a:r>
              <a:rPr lang="en-US" sz="1400" dirty="0">
                <a:solidFill>
                  <a:schemeClr val="tx1"/>
                </a:solidFill>
                <a:latin typeface="Arial" panose="020B0604020202020204" pitchFamily="34" charset="0"/>
                <a:cs typeface="Arial" panose="020B0604020202020204" pitchFamily="34" charset="0"/>
              </a:rPr>
              <a:t>, q</a:t>
            </a:r>
            <a:r>
              <a:rPr lang="vi-VN" sz="1400" dirty="0">
                <a:solidFill>
                  <a:schemeClr val="tx1"/>
                </a:solidFill>
                <a:latin typeface="Arial" panose="020B0604020202020204" pitchFamily="34" charset="0"/>
                <a:cs typeface="Arial" panose="020B0604020202020204" pitchFamily="34" charset="0"/>
              </a:rPr>
              <a:t>uần áo xộc xệch, đầu tóc rối bù.</a:t>
            </a:r>
            <a:br>
              <a:rPr lang="vi-VN"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D. </a:t>
            </a:r>
            <a:r>
              <a:rPr lang="en-US" sz="1400" dirty="0" err="1">
                <a:solidFill>
                  <a:schemeClr val="tx1"/>
                </a:solidFill>
                <a:latin typeface="Arial" panose="020B0604020202020204" pitchFamily="34" charset="0"/>
                <a:cs typeface="Arial" panose="020B0604020202020204" pitchFamily="34" charset="0"/>
              </a:rPr>
              <a:t>Dùng</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hình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ảnh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tập</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thể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làm</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hình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đại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diện</a:t>
            </a:r>
            <a:r>
              <a:rPr lang="en-US" sz="1400" dirty="0">
                <a:solidFill>
                  <a:schemeClr val="tx1"/>
                </a:solidFill>
                <a:latin typeface="Arial" panose="020B0604020202020204" pitchFamily="34" charset="0"/>
                <a:cs typeface="Arial" panose="020B0604020202020204" pitchFamily="34" charset="0"/>
              </a:rPr>
              <a:t>. </a:t>
            </a:r>
          </a:p>
        </p:txBody>
      </p:sp>
      <p:pic>
        <p:nvPicPr>
          <p:cNvPr id="19498" name="Picture 42" descr="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314950" y="382905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9" name="AutoShape 43"/>
          <p:cNvSpPr>
            <a:spLocks noChangeArrowheads="1"/>
          </p:cNvSpPr>
          <p:nvPr/>
        </p:nvSpPr>
        <p:spPr bwMode="auto">
          <a:xfrm>
            <a:off x="3733800" y="185738"/>
            <a:ext cx="4171950" cy="1885950"/>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a:r>
              <a:rPr lang="en-US" altLang="en-US" sz="2100" dirty="0" err="1">
                <a:solidFill>
                  <a:srgbClr val="FF3300"/>
                </a:solidFill>
                <a:latin typeface="Arial" panose="020B0604020202020204" pitchFamily="34" charset="0"/>
                <a:cs typeface="Arial" panose="020B0604020202020204" pitchFamily="34" charset="0"/>
              </a:rPr>
              <a:t>Câu</a:t>
            </a:r>
            <a:r>
              <a:rPr lang="en-US" altLang="en-US" sz="2100" dirty="0">
                <a:solidFill>
                  <a:srgbClr val="FF3300"/>
                </a:solidFill>
                <a:latin typeface="Arial" panose="020B0604020202020204" pitchFamily="34" charset="0"/>
                <a:cs typeface="Arial" panose="020B0604020202020204" pitchFamily="34" charset="0"/>
              </a:rPr>
              <a:t> 5: </a:t>
            </a:r>
            <a:endParaRPr lang="en-US" altLang="en-US" sz="2100" dirty="0" smtClean="0">
              <a:solidFill>
                <a:srgbClr val="FF3300"/>
              </a:solidFill>
              <a:latin typeface="Arial" panose="020B0604020202020204" pitchFamily="34" charset="0"/>
              <a:cs typeface="Arial" panose="020B0604020202020204" pitchFamily="34" charset="0"/>
            </a:endParaRPr>
          </a:p>
          <a:p>
            <a:pPr algn="ctr"/>
            <a:r>
              <a:rPr lang="vi-VN" sz="2100" dirty="0" smtClean="0">
                <a:latin typeface="Arial" panose="020B0604020202020204" pitchFamily="34" charset="0"/>
                <a:cs typeface="Arial" panose="020B0604020202020204" pitchFamily="34" charset="0"/>
              </a:rPr>
              <a:t>Những hành động nào dưới đây</a:t>
            </a:r>
            <a:endParaRPr lang="en-US" sz="2100" dirty="0" smtClean="0">
              <a:latin typeface="Arial" panose="020B0604020202020204" pitchFamily="34" charset="0"/>
              <a:cs typeface="Arial" panose="020B0604020202020204" pitchFamily="34" charset="0"/>
            </a:endParaRPr>
          </a:p>
          <a:p>
            <a:pPr algn="ctr"/>
            <a:r>
              <a:rPr lang="vi-VN" sz="2100" dirty="0" smtClean="0">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không</a:t>
            </a:r>
            <a:r>
              <a:rPr lang="vi-VN" sz="2100" dirty="0" smtClean="0">
                <a:latin typeface="Arial" panose="020B0604020202020204" pitchFamily="34" charset="0"/>
                <a:cs typeface="Arial" panose="020B0604020202020204" pitchFamily="34" charset="0"/>
              </a:rPr>
              <a:t> tử tế với người khác </a:t>
            </a:r>
            <a:endParaRPr lang="en-US" sz="2100" dirty="0" smtClean="0">
              <a:latin typeface="Arial" panose="020B0604020202020204" pitchFamily="34" charset="0"/>
              <a:cs typeface="Arial" panose="020B0604020202020204" pitchFamily="34" charset="0"/>
            </a:endParaRPr>
          </a:p>
          <a:p>
            <a:pPr algn="ctr"/>
            <a:r>
              <a:rPr lang="vi-VN" sz="2100" dirty="0" smtClean="0">
                <a:latin typeface="Arial" panose="020B0604020202020204" pitchFamily="34" charset="0"/>
                <a:cs typeface="Arial" panose="020B0604020202020204" pitchFamily="34" charset="0"/>
              </a:rPr>
              <a:t>trên không gian mạng?</a:t>
            </a:r>
            <a:endParaRPr lang="en-US" altLang="en-US" sz="2100" dirty="0">
              <a:solidFill>
                <a:srgbClr val="FF3300"/>
              </a:solidFill>
              <a:latin typeface="Arial" panose="020B0604020202020204" pitchFamily="34" charset="0"/>
              <a:cs typeface="Arial" panose="020B0604020202020204" pitchFamily="34" charset="0"/>
            </a:endParaRPr>
          </a:p>
        </p:txBody>
      </p:sp>
      <p:sp>
        <p:nvSpPr>
          <p:cNvPr id="19500" name="Rectangle 44"/>
          <p:cNvSpPr>
            <a:spLocks noChangeArrowheads="1"/>
          </p:cNvSpPr>
          <p:nvPr/>
        </p:nvSpPr>
        <p:spPr bwMode="auto">
          <a:xfrm>
            <a:off x="3805237" y="2143126"/>
            <a:ext cx="4214813" cy="1296988"/>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defRPr/>
            </a:pPr>
            <a:r>
              <a:rPr lang="en-US" sz="1400" dirty="0" smtClean="0">
                <a:solidFill>
                  <a:schemeClr val="tx1"/>
                </a:solidFill>
                <a:latin typeface="Arial" panose="020B0604020202020204" pitchFamily="34" charset="0"/>
                <a:cs typeface="Arial" panose="020B0604020202020204" pitchFamily="34" charset="0"/>
              </a:rPr>
              <a:t>A. </a:t>
            </a:r>
            <a:r>
              <a:rPr lang="vi-VN" sz="1400" dirty="0">
                <a:solidFill>
                  <a:schemeClr val="tx1"/>
                </a:solidFill>
                <a:cs typeface="Arial" panose="020B0604020202020204" pitchFamily="34" charset="0"/>
              </a:rPr>
              <a:t>Gửi đoạn ghi âm cho mọi người liên quan để </a:t>
            </a:r>
            <a:endParaRPr lang="en-US" sz="1400" dirty="0">
              <a:solidFill>
                <a:schemeClr val="tx1"/>
              </a:solidFill>
              <a:latin typeface="Arial" panose="020B0604020202020204" pitchFamily="34" charset="0"/>
              <a:cs typeface="Arial" panose="020B0604020202020204" pitchFamily="34" charset="0"/>
            </a:endParaRPr>
          </a:p>
          <a:p>
            <a:pPr>
              <a:defRPr/>
            </a:pPr>
            <a:r>
              <a:rPr lang="en-US" sz="1400" dirty="0">
                <a:solidFill>
                  <a:schemeClr val="tx1"/>
                </a:solidFill>
                <a:latin typeface="Arial" panose="020B0604020202020204" pitchFamily="34" charset="0"/>
                <a:cs typeface="Arial" panose="020B0604020202020204" pitchFamily="34" charset="0"/>
              </a:rPr>
              <a:t>     </a:t>
            </a:r>
            <a:r>
              <a:rPr lang="vi-VN" sz="1400" dirty="0">
                <a:solidFill>
                  <a:schemeClr val="tx1"/>
                </a:solidFill>
                <a:cs typeface="Arial" panose="020B0604020202020204" pitchFamily="34" charset="0"/>
              </a:rPr>
              <a:t>nhắc lại rằng bạn đã có lỗi.</a:t>
            </a:r>
            <a:endParaRPr lang="en-US" sz="1400" dirty="0">
              <a:solidFill>
                <a:schemeClr val="tx1"/>
              </a:solidFill>
              <a:latin typeface="Arial" panose="020B0604020202020204" pitchFamily="34" charset="0"/>
              <a:cs typeface="Arial" panose="020B0604020202020204" pitchFamily="34" charset="0"/>
            </a:endParaRPr>
          </a:p>
          <a:p>
            <a:pPr>
              <a:defRPr/>
            </a:pPr>
            <a:r>
              <a:rPr lang="en-US" sz="1400" dirty="0" smtClean="0">
                <a:solidFill>
                  <a:schemeClr val="tx1"/>
                </a:solidFill>
                <a:latin typeface="Arial" panose="020B0604020202020204" pitchFamily="34" charset="0"/>
                <a:cs typeface="Arial" panose="020B0604020202020204" pitchFamily="34" charset="0"/>
              </a:rPr>
              <a:t>B</a:t>
            </a:r>
            <a:r>
              <a:rPr lang="en-US" sz="1400" dirty="0">
                <a:solidFill>
                  <a:schemeClr val="tx1"/>
                </a:solidFill>
                <a:latin typeface="Arial" panose="020B0604020202020204" pitchFamily="34" charset="0"/>
                <a:cs typeface="Arial" panose="020B0604020202020204" pitchFamily="34" charset="0"/>
              </a:rPr>
              <a:t>. K</a:t>
            </a:r>
            <a:r>
              <a:rPr lang="vi-VN" sz="1400" dirty="0" smtClean="0">
                <a:solidFill>
                  <a:schemeClr val="tx1"/>
                </a:solidFill>
                <a:latin typeface="Arial" panose="020B0604020202020204" pitchFamily="34" charset="0"/>
                <a:cs typeface="Arial" panose="020B0604020202020204" pitchFamily="34" charset="0"/>
              </a:rPr>
              <a:t>hông </a:t>
            </a:r>
            <a:r>
              <a:rPr lang="vi-VN" sz="1400" dirty="0">
                <a:solidFill>
                  <a:schemeClr val="tx1"/>
                </a:solidFill>
                <a:latin typeface="Arial" panose="020B0604020202020204" pitchFamily="34" charset="0"/>
                <a:cs typeface="Arial" panose="020B0604020202020204" pitchFamily="34" charset="0"/>
              </a:rPr>
              <a:t>nói hết cho </a:t>
            </a:r>
            <a:r>
              <a:rPr lang="vi-VN" sz="1400" dirty="0" smtClean="0">
                <a:solidFill>
                  <a:schemeClr val="tx1"/>
                </a:solidFill>
                <a:latin typeface="Arial" panose="020B0604020202020204" pitchFamily="34" charset="0"/>
                <a:cs typeface="Arial" panose="020B0604020202020204" pitchFamily="34" charset="0"/>
              </a:rPr>
              <a:t>bạn những </a:t>
            </a:r>
            <a:r>
              <a:rPr lang="vi-VN" sz="1400" dirty="0">
                <a:solidFill>
                  <a:schemeClr val="tx1"/>
                </a:solidFill>
                <a:latin typeface="Arial" panose="020B0604020202020204" pitchFamily="34" charset="0"/>
                <a:cs typeface="Arial" panose="020B0604020202020204" pitchFamily="34" charset="0"/>
              </a:rPr>
              <a:t>"bí mật" của mình.</a:t>
            </a:r>
            <a:br>
              <a:rPr lang="vi-VN" sz="1400" dirty="0">
                <a:solidFill>
                  <a:schemeClr val="tx1"/>
                </a:solidFill>
                <a:latin typeface="Arial" panose="020B0604020202020204" pitchFamily="34" charset="0"/>
                <a:cs typeface="Arial" panose="020B0604020202020204" pitchFamily="34" charset="0"/>
              </a:rPr>
            </a:br>
            <a:r>
              <a:rPr lang="en-US" sz="1400" dirty="0" err="1" smtClean="0">
                <a:solidFill>
                  <a:schemeClr val="tx1"/>
                </a:solidFill>
                <a:latin typeface="Arial" panose="020B0604020202020204" pitchFamily="34" charset="0"/>
                <a:cs typeface="Arial" panose="020B0604020202020204" pitchFamily="34" charset="0"/>
              </a:rPr>
              <a:t>C.Chia</a:t>
            </a:r>
            <a:r>
              <a:rPr lang="en-US" sz="1400" dirty="0" smtClean="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sẻ</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thông</a:t>
            </a:r>
            <a:r>
              <a:rPr lang="en-US" sz="1400" dirty="0">
                <a:solidFill>
                  <a:schemeClr val="tx1"/>
                </a:solidFill>
                <a:latin typeface="Arial" panose="020B0604020202020204" pitchFamily="34" charset="0"/>
                <a:cs typeface="Arial" panose="020B0604020202020204" pitchFamily="34" charset="0"/>
              </a:rPr>
              <a:t> tin </a:t>
            </a:r>
            <a:r>
              <a:rPr lang="en-US" sz="1400" dirty="0" err="1">
                <a:solidFill>
                  <a:schemeClr val="tx1"/>
                </a:solidFill>
                <a:latin typeface="Arial" panose="020B0604020202020204" pitchFamily="34" charset="0"/>
                <a:cs typeface="Arial" panose="020B0604020202020204" pitchFamily="34" charset="0"/>
              </a:rPr>
              <a:t>của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bản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thân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với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bạn</a:t>
            </a:r>
            <a:r>
              <a:rPr lang="vi-VN" sz="1400" dirty="0">
                <a:solidFill>
                  <a:schemeClr val="tx1"/>
                </a:solidFill>
                <a:latin typeface="Arial" panose="020B0604020202020204" pitchFamily="34" charset="0"/>
                <a:cs typeface="Arial" panose="020B0604020202020204" pitchFamily="34" charset="0"/>
              </a:rPr>
              <a:t>.</a:t>
            </a:r>
            <a:br>
              <a:rPr lang="vi-VN"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D.</a:t>
            </a:r>
            <a:r>
              <a:rPr lang="vi-VN"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K</a:t>
            </a:r>
            <a:r>
              <a:rPr lang="vi-VN" sz="1400" dirty="0">
                <a:solidFill>
                  <a:schemeClr val="tx1"/>
                </a:solidFill>
                <a:cs typeface="Arial" panose="020B0604020202020204" pitchFamily="34" charset="0"/>
              </a:rPr>
              <a:t>hông cho bạn dùng chung tài khoản mạng</a:t>
            </a:r>
            <a:r>
              <a:rPr lang="vi-VN" sz="1400" dirty="0" smtClean="0">
                <a:solidFill>
                  <a:schemeClr val="tx1"/>
                </a:solidFill>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sp>
        <p:nvSpPr>
          <p:cNvPr id="19501" name="AutoShape 45"/>
          <p:cNvSpPr>
            <a:spLocks noChangeArrowheads="1"/>
          </p:cNvSpPr>
          <p:nvPr/>
        </p:nvSpPr>
        <p:spPr bwMode="auto">
          <a:xfrm>
            <a:off x="3733800" y="133350"/>
            <a:ext cx="4171950" cy="1885950"/>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chemeClr val="tx1"/>
                </a:solidFill>
                <a:latin typeface="Calibri" panose="020F0502020204030204" pitchFamily="34" charset="0"/>
                <a:ea typeface="等线" panose="02010600030101010101" pitchFamily="2" charset="-122"/>
              </a:defRPr>
            </a:lvl1pPr>
            <a:lvl2pPr marL="742950" indent="-285750">
              <a:defRPr sz="1300">
                <a:solidFill>
                  <a:schemeClr val="tx1"/>
                </a:solidFill>
                <a:latin typeface="Calibri" panose="020F0502020204030204" pitchFamily="34" charset="0"/>
                <a:ea typeface="等线" panose="02010600030101010101" pitchFamily="2" charset="-122"/>
              </a:defRPr>
            </a:lvl2pPr>
            <a:lvl3pPr marL="1143000" indent="-228600">
              <a:defRPr sz="1300">
                <a:solidFill>
                  <a:schemeClr val="tx1"/>
                </a:solidFill>
                <a:latin typeface="Calibri" panose="020F0502020204030204" pitchFamily="34" charset="0"/>
                <a:ea typeface="等线" panose="02010600030101010101" pitchFamily="2" charset="-122"/>
              </a:defRPr>
            </a:lvl3pPr>
            <a:lvl4pPr marL="1600200" indent="-228600">
              <a:defRPr sz="1300">
                <a:solidFill>
                  <a:schemeClr val="tx1"/>
                </a:solidFill>
                <a:latin typeface="Calibri" panose="020F0502020204030204" pitchFamily="34" charset="0"/>
                <a:ea typeface="等线" panose="02010600030101010101" pitchFamily="2" charset="-122"/>
              </a:defRPr>
            </a:lvl4pPr>
            <a:lvl5pPr marL="2057400" indent="-228600">
              <a:defRPr sz="1300">
                <a:solidFill>
                  <a:schemeClr val="tx1"/>
                </a:solidFill>
                <a:latin typeface="Calibri" panose="020F0502020204030204" pitchFamily="34" charset="0"/>
                <a:ea typeface="等线"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等线" panose="02010600030101010101" pitchFamily="2" charset="-122"/>
              </a:defRPr>
            </a:lvl9pPr>
          </a:lstStyle>
          <a:p>
            <a:pPr algn="ctr" eaLnBrk="1" hangingPunct="1"/>
            <a:r>
              <a:rPr lang="en-US" altLang="en-US" sz="2400" dirty="0" err="1">
                <a:solidFill>
                  <a:srgbClr val="FF3300"/>
                </a:solidFill>
                <a:latin typeface="Arial" panose="020B0604020202020204" pitchFamily="34" charset="0"/>
                <a:cs typeface="Arial" panose="020B0604020202020204" pitchFamily="34" charset="0"/>
              </a:rPr>
              <a:t>Câu</a:t>
            </a:r>
            <a:r>
              <a:rPr lang="en-US" altLang="en-US" sz="2400" dirty="0">
                <a:solidFill>
                  <a:srgbClr val="FF3300"/>
                </a:solidFill>
                <a:latin typeface="Arial" panose="020B0604020202020204" pitchFamily="34" charset="0"/>
                <a:cs typeface="Arial" panose="020B0604020202020204" pitchFamily="34" charset="0"/>
              </a:rPr>
              <a:t> 10: </a:t>
            </a:r>
            <a:endParaRPr lang="en-US" altLang="en-US" sz="2400" dirty="0" smtClean="0">
              <a:solidFill>
                <a:srgbClr val="FF3300"/>
              </a:solidFill>
              <a:latin typeface="Arial" panose="020B0604020202020204" pitchFamily="34" charset="0"/>
              <a:cs typeface="Arial" panose="020B0604020202020204" pitchFamily="34" charset="0"/>
            </a:endParaRPr>
          </a:p>
          <a:p>
            <a:pPr algn="ctr"/>
            <a:r>
              <a:rPr lang="vi-VN" sz="1800" dirty="0">
                <a:latin typeface="Arial" panose="020B0604020202020204" pitchFamily="34" charset="0"/>
                <a:cs typeface="Arial" panose="020B0604020202020204" pitchFamily="34" charset="0"/>
              </a:rPr>
              <a:t>Bạn Nam đang ngồi ăn trưa với bạn bè </a:t>
            </a:r>
            <a:endParaRPr lang="en-US" sz="1800" dirty="0" smtClean="0">
              <a:latin typeface="Arial" panose="020B0604020202020204" pitchFamily="34" charset="0"/>
              <a:cs typeface="Arial" panose="020B0604020202020204" pitchFamily="34" charset="0"/>
            </a:endParaRPr>
          </a:p>
          <a:p>
            <a:pPr algn="ctr"/>
            <a:r>
              <a:rPr lang="vi-VN" sz="1800" dirty="0" smtClean="0">
                <a:latin typeface="Arial" panose="020B0604020202020204" pitchFamily="34" charset="0"/>
                <a:cs typeface="Arial" panose="020B0604020202020204" pitchFamily="34" charset="0"/>
              </a:rPr>
              <a:t>thì </a:t>
            </a:r>
            <a:r>
              <a:rPr lang="vi-VN" sz="1800" dirty="0">
                <a:latin typeface="Arial" panose="020B0604020202020204" pitchFamily="34" charset="0"/>
                <a:cs typeface="Arial" panose="020B0604020202020204" pitchFamily="34" charset="0"/>
              </a:rPr>
              <a:t>nhận được cuộc gọi của chị gái, </a:t>
            </a:r>
            <a:endParaRPr lang="en-US" sz="1800" dirty="0" smtClean="0">
              <a:latin typeface="Arial" panose="020B0604020202020204" pitchFamily="34" charset="0"/>
              <a:cs typeface="Arial" panose="020B0604020202020204" pitchFamily="34" charset="0"/>
            </a:endParaRPr>
          </a:p>
          <a:p>
            <a:pPr algn="ctr"/>
            <a:r>
              <a:rPr lang="vi-VN" sz="1800" dirty="0" smtClean="0">
                <a:latin typeface="Arial" panose="020B0604020202020204" pitchFamily="34" charset="0"/>
                <a:cs typeface="Arial" panose="020B0604020202020204" pitchFamily="34" charset="0"/>
              </a:rPr>
              <a:t>bạn </a:t>
            </a:r>
            <a:r>
              <a:rPr lang="vi-VN" sz="1800" dirty="0">
                <a:latin typeface="Arial" panose="020B0604020202020204" pitchFamily="34" charset="0"/>
                <a:cs typeface="Arial" panose="020B0604020202020204" pitchFamily="34" charset="0"/>
              </a:rPr>
              <a:t>Nam nên làm gì để thể hiện </a:t>
            </a:r>
            <a:endParaRPr lang="en-US" sz="1800" dirty="0" smtClean="0">
              <a:latin typeface="Arial" panose="020B0604020202020204" pitchFamily="34" charset="0"/>
              <a:cs typeface="Arial" panose="020B0604020202020204" pitchFamily="34" charset="0"/>
            </a:endParaRPr>
          </a:p>
          <a:p>
            <a:pPr algn="ctr"/>
            <a:r>
              <a:rPr lang="vi-VN" sz="1800" dirty="0" smtClean="0">
                <a:latin typeface="Arial" panose="020B0604020202020204" pitchFamily="34" charset="0"/>
                <a:cs typeface="Arial" panose="020B0604020202020204" pitchFamily="34" charset="0"/>
              </a:rPr>
              <a:t>sự </a:t>
            </a:r>
            <a:r>
              <a:rPr lang="vi-VN" sz="1800" dirty="0">
                <a:latin typeface="Arial" panose="020B0604020202020204" pitchFamily="34" charset="0"/>
                <a:cs typeface="Arial" panose="020B0604020202020204" pitchFamily="34" charset="0"/>
              </a:rPr>
              <a:t>tôn trọng với bạn bè của mình?</a:t>
            </a:r>
            <a:endParaRPr lang="en-US" altLang="en-US" sz="3600" dirty="0">
              <a:solidFill>
                <a:srgbClr val="00B050"/>
              </a:solidFill>
              <a:latin typeface="Arial" panose="020B0604020202020204" pitchFamily="34" charset="0"/>
              <a:cs typeface="Arial" panose="020B0604020202020204" pitchFamily="34" charset="0"/>
            </a:endParaRPr>
          </a:p>
        </p:txBody>
      </p:sp>
      <p:sp>
        <p:nvSpPr>
          <p:cNvPr id="19502" name="Rectangle 46"/>
          <p:cNvSpPr>
            <a:spLocks noChangeArrowheads="1"/>
          </p:cNvSpPr>
          <p:nvPr/>
        </p:nvSpPr>
        <p:spPr bwMode="auto">
          <a:xfrm>
            <a:off x="3810000" y="2286000"/>
            <a:ext cx="4572000" cy="108585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r>
              <a:rPr lang="vi-VN" sz="1400" i="1" dirty="0">
                <a:solidFill>
                  <a:schemeClr val="tx1"/>
                </a:solidFill>
                <a:latin typeface="Arial" panose="020B0604020202020204" pitchFamily="34" charset="0"/>
                <a:cs typeface="Arial" panose="020B0604020202020204" pitchFamily="34" charset="0"/>
              </a:rPr>
              <a:t>A. Vẫn ngồi trên bàn ăn và nói rất to vào điện thoại.</a:t>
            </a:r>
            <a:endParaRPr lang="en-US" sz="1400" dirty="0">
              <a:solidFill>
                <a:schemeClr val="tx1"/>
              </a:solidFill>
              <a:latin typeface="Arial" panose="020B0604020202020204" pitchFamily="34" charset="0"/>
              <a:cs typeface="Arial" panose="020B0604020202020204" pitchFamily="34" charset="0"/>
            </a:endParaRPr>
          </a:p>
          <a:p>
            <a:r>
              <a:rPr lang="vi-VN" sz="1400" i="1" dirty="0">
                <a:solidFill>
                  <a:schemeClr val="tx1"/>
                </a:solidFill>
                <a:latin typeface="Arial" panose="020B0604020202020204" pitchFamily="34" charset="0"/>
                <a:cs typeface="Arial" panose="020B0604020202020204" pitchFamily="34" charset="0"/>
              </a:rPr>
              <a:t>B. Đứng dậy xin lỗi và đi ra ngoài để nghe điện thoại.</a:t>
            </a:r>
            <a:endParaRPr lang="en-US" sz="1400" dirty="0">
              <a:solidFill>
                <a:schemeClr val="tx1"/>
              </a:solidFill>
              <a:latin typeface="Arial" panose="020B0604020202020204" pitchFamily="34" charset="0"/>
              <a:cs typeface="Arial" panose="020B0604020202020204" pitchFamily="34" charset="0"/>
            </a:endParaRPr>
          </a:p>
          <a:p>
            <a:r>
              <a:rPr lang="vi-VN" sz="1400" i="1" dirty="0">
                <a:solidFill>
                  <a:schemeClr val="tx1"/>
                </a:solidFill>
                <a:latin typeface="Arial" panose="020B0604020202020204" pitchFamily="34" charset="0"/>
                <a:cs typeface="Arial" panose="020B0604020202020204" pitchFamily="34" charset="0"/>
              </a:rPr>
              <a:t>C. Tắt máy và không quan tâm đến cuộc gọi của chị gái.</a:t>
            </a:r>
            <a:endParaRPr lang="en-US" sz="1400" dirty="0">
              <a:solidFill>
                <a:schemeClr val="tx1"/>
              </a:solidFill>
              <a:latin typeface="Arial" panose="020B0604020202020204" pitchFamily="34" charset="0"/>
              <a:cs typeface="Arial" panose="020B0604020202020204" pitchFamily="34" charset="0"/>
            </a:endParaRPr>
          </a:p>
          <a:p>
            <a:r>
              <a:rPr lang="vi-VN" sz="1400" i="1" dirty="0">
                <a:solidFill>
                  <a:schemeClr val="tx1"/>
                </a:solidFill>
                <a:latin typeface="Arial" panose="020B0604020202020204" pitchFamily="34" charset="0"/>
                <a:cs typeface="Arial" panose="020B0604020202020204" pitchFamily="34" charset="0"/>
              </a:rPr>
              <a:t>D. Cả A, B, C đều đúng.</a:t>
            </a:r>
            <a:endParaRPr lang="en-US" sz="1400" dirty="0">
              <a:solidFill>
                <a:schemeClr val="tx1"/>
              </a:solidFill>
              <a:latin typeface="Arial" panose="020B0604020202020204" pitchFamily="34" charset="0"/>
              <a:cs typeface="Arial" panose="020B0604020202020204" pitchFamily="34" charset="0"/>
            </a:endParaRPr>
          </a:p>
        </p:txBody>
      </p:sp>
      <p:sp>
        <p:nvSpPr>
          <p:cNvPr id="19503" name="AutoShape 47">
            <a:hlinkClick r:id="" action="ppaction://hlinkshowjump?jump=endshow" highlightClick="1"/>
          </p:cNvPr>
          <p:cNvSpPr>
            <a:spLocks noChangeArrowheads="1"/>
          </p:cNvSpPr>
          <p:nvPr/>
        </p:nvSpPr>
        <p:spPr bwMode="auto">
          <a:xfrm>
            <a:off x="1143000" y="4686300"/>
            <a:ext cx="569913" cy="411163"/>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013">
              <a:latin typeface="+mn-lt"/>
              <a:ea typeface="+mn-ea"/>
            </a:endParaRPr>
          </a:p>
        </p:txBody>
      </p:sp>
    </p:spTree>
    <p:extLst>
      <p:ext uri="{BB962C8B-B14F-4D97-AF65-F5344CB8AC3E}">
        <p14:creationId xmlns:p14="http://schemas.microsoft.com/office/powerpoint/2010/main" val="1528661105"/>
      </p:ext>
    </p:extLst>
  </p:cSld>
  <p:clrMapOvr>
    <a:masterClrMapping/>
  </p:clrMapOvr>
  <p:transition>
    <p:comb/>
  </p:transition>
  <p:timing>
    <p:tnLst>
      <p:par>
        <p:cTn id="1" dur="indefinite" restart="never" nodeType="tmRoot">
          <p:childTnLst>
            <p:seq concurrent="1" nextAc="seek">
              <p:cTn id="2" restart="whenNotActive" fill="hold" evtFilter="cancelBubble" nodeType="interactiveSeq">
                <p:stCondLst>
                  <p:cond evt="onClick" delay="0">
                    <p:tgtEl>
                      <p:spTgt spid="1946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9463"/>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MS910219458.WAV"/>
                                        </p:tgtEl>
                                      </p:cMediaNode>
                                    </p:audio>
                                  </p:sub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9465"/>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MS910219458.WAV"/>
                                        </p:tgtEl>
                                      </p:cMediaNode>
                                    </p:audio>
                                  </p:sub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946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MS910219458.WAV"/>
                                        </p:tgtEl>
                                      </p:cMediaNode>
                                    </p:audio>
                                  </p:sub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946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MS910219458.WAV"/>
                                        </p:tgtEl>
                                      </p:cMediaNode>
                                    </p:audio>
                                  </p:subTnLst>
                                </p:cTn>
                              </p:par>
                            </p:childTnLst>
                          </p:cTn>
                        </p:par>
                        <p:par>
                          <p:cTn id="19" fill="hold" nodeType="afterGroup">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946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MS910219458.WAV"/>
                                        </p:tgtEl>
                                      </p:cMediaNode>
                                    </p:audio>
                                  </p:subTnLst>
                                </p:cTn>
                              </p:par>
                            </p:childTnLst>
                          </p:cTn>
                        </p:par>
                        <p:par>
                          <p:cTn id="22" fill="hold" nodeType="afterGroup">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946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MS910219458.WAV"/>
                                        </p:tgtEl>
                                      </p:cMediaNode>
                                    </p:audio>
                                  </p:subTnLst>
                                </p:cTn>
                              </p:par>
                            </p:childTnLst>
                          </p:cTn>
                        </p:par>
                        <p:par>
                          <p:cTn id="25" fill="hold" nodeType="afterGroup">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947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MS910219458.WAV"/>
                                        </p:tgtEl>
                                      </p:cMediaNode>
                                    </p:audio>
                                  </p:subTnLst>
                                </p:cTn>
                              </p:par>
                            </p:childTnLst>
                          </p:cTn>
                        </p:par>
                        <p:par>
                          <p:cTn id="28" fill="hold" nodeType="afterGroup">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947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MS910219458.WAV"/>
                                        </p:tgtEl>
                                      </p:cMediaNode>
                                    </p:audio>
                                  </p:subTnLst>
                                </p:cTn>
                              </p:par>
                            </p:childTnLst>
                          </p:cTn>
                        </p:par>
                        <p:par>
                          <p:cTn id="31" fill="hold" nodeType="afterGroup">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947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MS910219458.WAV"/>
                                        </p:tgtEl>
                                      </p:cMediaNode>
                                    </p:audio>
                                  </p:subTnLst>
                                </p:cTn>
                              </p:par>
                            </p:childTnLst>
                          </p:cTn>
                        </p:par>
                        <p:par>
                          <p:cTn id="34" fill="hold" nodeType="afterGroup">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947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MS910219458.WAV"/>
                                        </p:tgtEl>
                                      </p:cMediaNode>
                                    </p:audio>
                                  </p:subTnLst>
                                </p:cTn>
                              </p:par>
                            </p:childTnLst>
                          </p:cTn>
                        </p:par>
                        <p:par>
                          <p:cTn id="37" fill="hold" nodeType="afterGroup">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947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oong.WAV"/>
                                        </p:tgtEl>
                                      </p:cMediaNode>
                                    </p:audio>
                                  </p:subTnLst>
                                </p:cTn>
                              </p:par>
                            </p:childTnLst>
                          </p:cTn>
                        </p:par>
                      </p:childTnLst>
                    </p:cTn>
                  </p:par>
                </p:childTnLst>
              </p:cTn>
              <p:nextCondLst>
                <p:cond evt="onClick" delay="0">
                  <p:tgtEl>
                    <p:spTgt spid="19464"/>
                  </p:tgtEl>
                </p:cond>
              </p:nextCondLst>
            </p:seq>
            <p:seq concurrent="1" nextAc="seek">
              <p:cTn id="40" restart="whenNotActive" fill="hold" evtFilter="cancelBubble" nodeType="interactiveSeq">
                <p:stCondLst>
                  <p:cond evt="onClick" delay="0">
                    <p:tgtEl>
                      <p:spTgt spid="19493"/>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8" presetClass="emph" presetSubtype="0" fill="hold" nodeType="clickEffect">
                                  <p:stCondLst>
                                    <p:cond delay="0"/>
                                  </p:stCondLst>
                                  <p:childTnLst>
                                    <p:animRot by="24000000">
                                      <p:cBhvr>
                                        <p:cTn id="44" dur="2000" fill="hold"/>
                                        <p:tgtEl>
                                          <p:spTgt spid="40"/>
                                        </p:tgtEl>
                                        <p:attrNameLst>
                                          <p:attrName>r</p:attrName>
                                        </p:attrNameLst>
                                      </p:cBhvr>
                                    </p:animRot>
                                  </p:childTnLst>
                                  <p:subTnLst>
                                    <p:audio>
                                      <p:cMediaNode>
                                        <p:cTn display="0" masterRel="sameClick">
                                          <p:stCondLst>
                                            <p:cond evt="begin" delay="0">
                                              <p:tn val="43"/>
                                            </p:cond>
                                          </p:stCondLst>
                                          <p:endCondLst>
                                            <p:cond evt="onStopAudio" delay="0">
                                              <p:tgtEl>
                                                <p:sldTgt/>
                                              </p:tgtEl>
                                            </p:cond>
                                          </p:endCondLst>
                                        </p:cTn>
                                        <p:tgtEl>
                                          <p:sndTgt r:embed="rId4" name="spin-w-end4.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fill="hold" nodeType="clickEffect">
                                  <p:stCondLst>
                                    <p:cond delay="0"/>
                                  </p:stCondLst>
                                  <p:childTnLst>
                                    <p:animRot by="26400000">
                                      <p:cBhvr>
                                        <p:cTn id="48" dur="2000" fill="hold"/>
                                        <p:tgtEl>
                                          <p:spTgt spid="40"/>
                                        </p:tgtEl>
                                        <p:attrNameLst>
                                          <p:attrName>r</p:attrName>
                                        </p:attrNameLst>
                                      </p:cBhvr>
                                    </p:animRot>
                                  </p:childTnLst>
                                  <p:subTnLst>
                                    <p:audio>
                                      <p:cMediaNode>
                                        <p:cTn display="0" masterRel="sameClick">
                                          <p:stCondLst>
                                            <p:cond evt="begin" delay="0">
                                              <p:tn val="47"/>
                                            </p:cond>
                                          </p:stCondLst>
                                          <p:endCondLst>
                                            <p:cond evt="onStopAudio" delay="0">
                                              <p:tgtEl>
                                                <p:sldTgt/>
                                              </p:tgtEl>
                                            </p:cond>
                                          </p:endCondLst>
                                        </p:cTn>
                                        <p:tgtEl>
                                          <p:sndTgt r:embed="rId4" name="spin-w-end4.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mph" presetSubtype="0" fill="hold" nodeType="clickEffect">
                                  <p:stCondLst>
                                    <p:cond delay="0"/>
                                  </p:stCondLst>
                                  <p:childTnLst>
                                    <p:animRot by="28800000">
                                      <p:cBhvr>
                                        <p:cTn id="52" dur="2000" fill="hold"/>
                                        <p:tgtEl>
                                          <p:spTgt spid="40"/>
                                        </p:tgtEl>
                                        <p:attrNameLst>
                                          <p:attrName>r</p:attrName>
                                        </p:attrNameLst>
                                      </p:cBhvr>
                                    </p:animRot>
                                  </p:childTnLst>
                                  <p:subTnLst>
                                    <p:audio>
                                      <p:cMediaNode>
                                        <p:cTn display="0" masterRel="sameClick">
                                          <p:stCondLst>
                                            <p:cond evt="begin" delay="0">
                                              <p:tn val="51"/>
                                            </p:cond>
                                          </p:stCondLst>
                                          <p:endCondLst>
                                            <p:cond evt="onStopAudio" delay="0">
                                              <p:tgtEl>
                                                <p:sldTgt/>
                                              </p:tgtEl>
                                            </p:cond>
                                          </p:endCondLst>
                                        </p:cTn>
                                        <p:tgtEl>
                                          <p:sndTgt r:embed="rId4" name="spin-w-end4.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mph" presetSubtype="0" fill="hold" nodeType="clickEffect">
                                  <p:stCondLst>
                                    <p:cond delay="0"/>
                                  </p:stCondLst>
                                  <p:childTnLst>
                                    <p:animRot by="28800000">
                                      <p:cBhvr>
                                        <p:cTn id="56" dur="2000" fill="hold"/>
                                        <p:tgtEl>
                                          <p:spTgt spid="40"/>
                                        </p:tgtEl>
                                        <p:attrNameLst>
                                          <p:attrName>r</p:attrName>
                                        </p:attrNameLst>
                                      </p:cBhvr>
                                    </p:animRot>
                                  </p:childTnLst>
                                  <p:subTnLst>
                                    <p:audio>
                                      <p:cMediaNode>
                                        <p:cTn display="0" masterRel="sameClick">
                                          <p:stCondLst>
                                            <p:cond evt="begin" delay="0">
                                              <p:tn val="55"/>
                                            </p:cond>
                                          </p:stCondLst>
                                          <p:endCondLst>
                                            <p:cond evt="onStopAudio" delay="0">
                                              <p:tgtEl>
                                                <p:sldTgt/>
                                              </p:tgtEl>
                                            </p:cond>
                                          </p:endCondLst>
                                        </p:cTn>
                                        <p:tgtEl>
                                          <p:sndTgt r:embed="rId4" name="spin-w-end4.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mph" presetSubtype="0" fill="hold" nodeType="clickEffect">
                                  <p:stCondLst>
                                    <p:cond delay="0"/>
                                  </p:stCondLst>
                                  <p:childTnLst>
                                    <p:animRot by="38400000">
                                      <p:cBhvr>
                                        <p:cTn id="60" dur="2000" fill="hold"/>
                                        <p:tgtEl>
                                          <p:spTgt spid="40"/>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4" name="spin-w-end4.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mph" presetSubtype="0" fill="hold" nodeType="clickEffect">
                                  <p:stCondLst>
                                    <p:cond delay="0"/>
                                  </p:stCondLst>
                                  <p:childTnLst>
                                    <p:animRot by="31200000">
                                      <p:cBhvr>
                                        <p:cTn id="64" dur="2000" fill="hold"/>
                                        <p:tgtEl>
                                          <p:spTgt spid="40"/>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4" name="spin-w-end4.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mph" presetSubtype="0" fill="hold" nodeType="clickEffect">
                                  <p:stCondLst>
                                    <p:cond delay="0"/>
                                  </p:stCondLst>
                                  <p:childTnLst>
                                    <p:animRot by="26400000">
                                      <p:cBhvr>
                                        <p:cTn id="68" dur="2000" fill="hold"/>
                                        <p:tgtEl>
                                          <p:spTgt spid="40"/>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4" name="spin-w-end4.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mph" presetSubtype="0" fill="hold" nodeType="clickEffect">
                                  <p:stCondLst>
                                    <p:cond delay="0"/>
                                  </p:stCondLst>
                                  <p:childTnLst>
                                    <p:animRot by="31200000">
                                      <p:cBhvr>
                                        <p:cTn id="72" dur="2000" fill="hold"/>
                                        <p:tgtEl>
                                          <p:spTgt spid="40"/>
                                        </p:tgtEl>
                                        <p:attrNameLst>
                                          <p:attrName>r</p:attrName>
                                        </p:attrNameLst>
                                      </p:cBhvr>
                                    </p:animRot>
                                  </p:childTnLst>
                                  <p:subTnLst>
                                    <p:audio>
                                      <p:cMediaNode>
                                        <p:cTn display="0" masterRel="sameClick">
                                          <p:stCondLst>
                                            <p:cond evt="begin" delay="0">
                                              <p:tn val="71"/>
                                            </p:cond>
                                          </p:stCondLst>
                                          <p:endCondLst>
                                            <p:cond evt="onStopAudio" delay="0">
                                              <p:tgtEl>
                                                <p:sldTgt/>
                                              </p:tgtEl>
                                            </p:cond>
                                          </p:endCondLst>
                                        </p:cTn>
                                        <p:tgtEl>
                                          <p:sndTgt r:embed="rId4" name="spin-w-end4.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mph" presetSubtype="0" fill="hold" nodeType="clickEffect">
                                  <p:stCondLst>
                                    <p:cond delay="0"/>
                                  </p:stCondLst>
                                  <p:childTnLst>
                                    <p:animRot by="36000000">
                                      <p:cBhvr>
                                        <p:cTn id="76" dur="2000" fill="hold"/>
                                        <p:tgtEl>
                                          <p:spTgt spid="40"/>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4" name="spin-w-end4.wav"/>
                                        </p:tgtEl>
                                      </p:cMediaNode>
                                    </p:audio>
                                  </p:subTnLst>
                                </p:cTn>
                              </p:par>
                            </p:childTnLst>
                          </p:cTn>
                        </p:par>
                      </p:childTnLst>
                    </p:cTn>
                  </p:par>
                </p:childTnLst>
              </p:cTn>
              <p:nextCondLst>
                <p:cond evt="onClick" delay="0">
                  <p:tgtEl>
                    <p:spTgt spid="19493"/>
                  </p:tgtEl>
                </p:cond>
              </p:nextCondLst>
            </p:seq>
            <p:seq concurrent="1" nextAc="seek">
              <p:cTn id="77" restart="whenNotActive" fill="hold" evtFilter="cancelBubble" nodeType="interactiveSeq">
                <p:stCondLst>
                  <p:cond evt="onClick" delay="0">
                    <p:tgtEl>
                      <p:spTgt spid="4"/>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19486"/>
                                        </p:tgtEl>
                                        <p:attrNameLst>
                                          <p:attrName>style.visibility</p:attrName>
                                        </p:attrNameLst>
                                      </p:cBhvr>
                                      <p:to>
                                        <p:strVal val="visible"/>
                                      </p:to>
                                    </p:set>
                                    <p:anim calcmode="lin" valueType="num">
                                      <p:cBhvr additive="base">
                                        <p:cTn id="82" dur="500" fill="hold"/>
                                        <p:tgtEl>
                                          <p:spTgt spid="19486"/>
                                        </p:tgtEl>
                                        <p:attrNameLst>
                                          <p:attrName>ppt_x</p:attrName>
                                        </p:attrNameLst>
                                      </p:cBhvr>
                                      <p:tavLst>
                                        <p:tav tm="0">
                                          <p:val>
                                            <p:strVal val="1+#ppt_w/2"/>
                                          </p:val>
                                        </p:tav>
                                        <p:tav tm="100000">
                                          <p:val>
                                            <p:strVal val="#ppt_x"/>
                                          </p:val>
                                        </p:tav>
                                      </p:tavLst>
                                    </p:anim>
                                    <p:anim calcmode="lin" valueType="num">
                                      <p:cBhvr additive="base">
                                        <p:cTn id="83" dur="500" fill="hold"/>
                                        <p:tgtEl>
                                          <p:spTgt spid="194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5" name="spin-intro.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19487"/>
                                        </p:tgtEl>
                                        <p:attrNameLst>
                                          <p:attrName>style.visibility</p:attrName>
                                        </p:attrNameLst>
                                      </p:cBhvr>
                                      <p:to>
                                        <p:strVal val="visible"/>
                                      </p:to>
                                    </p:set>
                                    <p:anim calcmode="lin" valueType="num">
                                      <p:cBhvr additive="base">
                                        <p:cTn id="88" dur="500" fill="hold"/>
                                        <p:tgtEl>
                                          <p:spTgt spid="19487"/>
                                        </p:tgtEl>
                                        <p:attrNameLst>
                                          <p:attrName>ppt_x</p:attrName>
                                        </p:attrNameLst>
                                      </p:cBhvr>
                                      <p:tavLst>
                                        <p:tav tm="0">
                                          <p:val>
                                            <p:strVal val="1+#ppt_w/2"/>
                                          </p:val>
                                        </p:tav>
                                        <p:tav tm="100000">
                                          <p:val>
                                            <p:strVal val="#ppt_x"/>
                                          </p:val>
                                        </p:tav>
                                      </p:tavLst>
                                    </p:anim>
                                    <p:anim calcmode="lin" valueType="num">
                                      <p:cBhvr additive="base">
                                        <p:cTn id="89" dur="500" fill="hold"/>
                                        <p:tgtEl>
                                          <p:spTgt spid="19487"/>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nodeType="clickEffect">
                                  <p:stCondLst>
                                    <p:cond delay="0"/>
                                  </p:stCondLst>
                                  <p:childTnLst>
                                    <p:set>
                                      <p:cBhvr>
                                        <p:cTn id="93" dur="1" fill="hold">
                                          <p:stCondLst>
                                            <p:cond delay="0"/>
                                          </p:stCondLst>
                                        </p:cTn>
                                        <p:tgtEl>
                                          <p:spTgt spid="19489"/>
                                        </p:tgtEl>
                                        <p:attrNameLst>
                                          <p:attrName>style.visibility</p:attrName>
                                        </p:attrNameLst>
                                      </p:cBhvr>
                                      <p:to>
                                        <p:strVal val="visible"/>
                                      </p:to>
                                    </p:set>
                                    <p:anim calcmode="lin" valueType="num">
                                      <p:cBhvr additive="base">
                                        <p:cTn id="94" dur="2000" fill="hold"/>
                                        <p:tgtEl>
                                          <p:spTgt spid="19489"/>
                                        </p:tgtEl>
                                        <p:attrNameLst>
                                          <p:attrName>ppt_x</p:attrName>
                                        </p:attrNameLst>
                                      </p:cBhvr>
                                      <p:tavLst>
                                        <p:tav tm="0">
                                          <p:val>
                                            <p:strVal val="1+#ppt_w/2"/>
                                          </p:val>
                                        </p:tav>
                                        <p:tav tm="100000">
                                          <p:val>
                                            <p:strVal val="#ppt_x"/>
                                          </p:val>
                                        </p:tav>
                                      </p:tavLst>
                                    </p:anim>
                                    <p:anim calcmode="lin" valueType="num">
                                      <p:cBhvr additive="base">
                                        <p:cTn id="95" dur="2000" fill="hold"/>
                                        <p:tgtEl>
                                          <p:spTgt spid="194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6" name="claps.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xit" presetSubtype="8" fill="hold" nodeType="clickEffect">
                                  <p:stCondLst>
                                    <p:cond delay="0"/>
                                  </p:stCondLst>
                                  <p:childTnLst>
                                    <p:anim calcmode="lin" valueType="num">
                                      <p:cBhvr additive="base">
                                        <p:cTn id="99" dur="500"/>
                                        <p:tgtEl>
                                          <p:spTgt spid="19489"/>
                                        </p:tgtEl>
                                        <p:attrNameLst>
                                          <p:attrName>ppt_x</p:attrName>
                                        </p:attrNameLst>
                                      </p:cBhvr>
                                      <p:tavLst>
                                        <p:tav tm="0">
                                          <p:val>
                                            <p:strVal val="ppt_x"/>
                                          </p:val>
                                        </p:tav>
                                        <p:tav tm="100000">
                                          <p:val>
                                            <p:strVal val="0-ppt_w/2"/>
                                          </p:val>
                                        </p:tav>
                                      </p:tavLst>
                                    </p:anim>
                                    <p:anim calcmode="lin" valueType="num">
                                      <p:cBhvr additive="base">
                                        <p:cTn id="100" dur="500"/>
                                        <p:tgtEl>
                                          <p:spTgt spid="19489"/>
                                        </p:tgtEl>
                                        <p:attrNameLst>
                                          <p:attrName>ppt_y</p:attrName>
                                        </p:attrNameLst>
                                      </p:cBhvr>
                                      <p:tavLst>
                                        <p:tav tm="0">
                                          <p:val>
                                            <p:strVal val="ppt_y"/>
                                          </p:val>
                                        </p:tav>
                                        <p:tav tm="100000">
                                          <p:val>
                                            <p:strVal val="ppt_y"/>
                                          </p:val>
                                        </p:tav>
                                      </p:tavLst>
                                    </p:anim>
                                    <p:set>
                                      <p:cBhvr>
                                        <p:cTn id="101" dur="1" fill="hold">
                                          <p:stCondLst>
                                            <p:cond delay="499"/>
                                          </p:stCondLst>
                                        </p:cTn>
                                        <p:tgtEl>
                                          <p:spTgt spid="19489"/>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19486"/>
                                        </p:tgtEl>
                                      </p:cBhvr>
                                    </p:animEffect>
                                    <p:set>
                                      <p:cBhvr>
                                        <p:cTn id="106" dur="1" fill="hold">
                                          <p:stCondLst>
                                            <p:cond delay="499"/>
                                          </p:stCondLst>
                                        </p:cTn>
                                        <p:tgtEl>
                                          <p:spTgt spid="19486"/>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19487"/>
                                        </p:tgtEl>
                                      </p:cBhvr>
                                    </p:animEffect>
                                    <p:set>
                                      <p:cBhvr>
                                        <p:cTn id="109" dur="1" fill="hold">
                                          <p:stCondLst>
                                            <p:cond delay="499"/>
                                          </p:stCondLst>
                                        </p:cTn>
                                        <p:tgtEl>
                                          <p:spTgt spid="1948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10" restart="whenNotActive" fill="hold" evtFilter="cancelBubble" nodeType="interactiveSeq">
                <p:stCondLst>
                  <p:cond evt="onClick" delay="0">
                    <p:tgtEl>
                      <p:spTgt spid="7"/>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19494"/>
                                        </p:tgtEl>
                                        <p:attrNameLst>
                                          <p:attrName>style.visibility</p:attrName>
                                        </p:attrNameLst>
                                      </p:cBhvr>
                                      <p:to>
                                        <p:strVal val="visible"/>
                                      </p:to>
                                    </p:set>
                                    <p:anim calcmode="lin" valueType="num">
                                      <p:cBhvr additive="base">
                                        <p:cTn id="115" dur="500" fill="hold"/>
                                        <p:tgtEl>
                                          <p:spTgt spid="19494"/>
                                        </p:tgtEl>
                                        <p:attrNameLst>
                                          <p:attrName>ppt_x</p:attrName>
                                        </p:attrNameLst>
                                      </p:cBhvr>
                                      <p:tavLst>
                                        <p:tav tm="0">
                                          <p:val>
                                            <p:strVal val="1+#ppt_w/2"/>
                                          </p:val>
                                        </p:tav>
                                        <p:tav tm="100000">
                                          <p:val>
                                            <p:strVal val="#ppt_x"/>
                                          </p:val>
                                        </p:tav>
                                      </p:tavLst>
                                    </p:anim>
                                    <p:anim calcmode="lin" valueType="num">
                                      <p:cBhvr additive="base">
                                        <p:cTn id="116" dur="500" fill="hold"/>
                                        <p:tgtEl>
                                          <p:spTgt spid="194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5" name="spin-intro.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19495"/>
                                        </p:tgtEl>
                                        <p:attrNameLst>
                                          <p:attrName>style.visibility</p:attrName>
                                        </p:attrNameLst>
                                      </p:cBhvr>
                                      <p:to>
                                        <p:strVal val="visible"/>
                                      </p:to>
                                    </p:set>
                                    <p:anim calcmode="lin" valueType="num">
                                      <p:cBhvr additive="base">
                                        <p:cTn id="121" dur="500" fill="hold"/>
                                        <p:tgtEl>
                                          <p:spTgt spid="19495"/>
                                        </p:tgtEl>
                                        <p:attrNameLst>
                                          <p:attrName>ppt_x</p:attrName>
                                        </p:attrNameLst>
                                      </p:cBhvr>
                                      <p:tavLst>
                                        <p:tav tm="0">
                                          <p:val>
                                            <p:strVal val="1+#ppt_w/2"/>
                                          </p:val>
                                        </p:tav>
                                        <p:tav tm="100000">
                                          <p:val>
                                            <p:strVal val="#ppt_x"/>
                                          </p:val>
                                        </p:tav>
                                      </p:tavLst>
                                    </p:anim>
                                    <p:anim calcmode="lin" valueType="num">
                                      <p:cBhvr additive="base">
                                        <p:cTn id="122" dur="500" fill="hold"/>
                                        <p:tgtEl>
                                          <p:spTgt spid="19495"/>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2" fill="hold" nodeType="clickEffect">
                                  <p:stCondLst>
                                    <p:cond delay="0"/>
                                  </p:stCondLst>
                                  <p:childTnLst>
                                    <p:set>
                                      <p:cBhvr>
                                        <p:cTn id="126" dur="1" fill="hold">
                                          <p:stCondLst>
                                            <p:cond delay="0"/>
                                          </p:stCondLst>
                                        </p:cTn>
                                        <p:tgtEl>
                                          <p:spTgt spid="19498"/>
                                        </p:tgtEl>
                                        <p:attrNameLst>
                                          <p:attrName>style.visibility</p:attrName>
                                        </p:attrNameLst>
                                      </p:cBhvr>
                                      <p:to>
                                        <p:strVal val="visible"/>
                                      </p:to>
                                    </p:set>
                                    <p:anim calcmode="lin" valueType="num">
                                      <p:cBhvr additive="base">
                                        <p:cTn id="127" dur="2000" fill="hold"/>
                                        <p:tgtEl>
                                          <p:spTgt spid="19498"/>
                                        </p:tgtEl>
                                        <p:attrNameLst>
                                          <p:attrName>ppt_x</p:attrName>
                                        </p:attrNameLst>
                                      </p:cBhvr>
                                      <p:tavLst>
                                        <p:tav tm="0">
                                          <p:val>
                                            <p:strVal val="1+#ppt_w/2"/>
                                          </p:val>
                                        </p:tav>
                                        <p:tav tm="100000">
                                          <p:val>
                                            <p:strVal val="#ppt_x"/>
                                          </p:val>
                                        </p:tav>
                                      </p:tavLst>
                                    </p:anim>
                                    <p:anim calcmode="lin" valueType="num">
                                      <p:cBhvr additive="base">
                                        <p:cTn id="128" dur="2000" fill="hold"/>
                                        <p:tgtEl>
                                          <p:spTgt spid="194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6" name="claps.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xit" presetSubtype="8" fill="hold" nodeType="clickEffect">
                                  <p:stCondLst>
                                    <p:cond delay="0"/>
                                  </p:stCondLst>
                                  <p:childTnLst>
                                    <p:anim calcmode="lin" valueType="num">
                                      <p:cBhvr additive="base">
                                        <p:cTn id="132" dur="500"/>
                                        <p:tgtEl>
                                          <p:spTgt spid="19498"/>
                                        </p:tgtEl>
                                        <p:attrNameLst>
                                          <p:attrName>ppt_x</p:attrName>
                                        </p:attrNameLst>
                                      </p:cBhvr>
                                      <p:tavLst>
                                        <p:tav tm="0">
                                          <p:val>
                                            <p:strVal val="ppt_x"/>
                                          </p:val>
                                        </p:tav>
                                        <p:tav tm="100000">
                                          <p:val>
                                            <p:strVal val="0-ppt_w/2"/>
                                          </p:val>
                                        </p:tav>
                                      </p:tavLst>
                                    </p:anim>
                                    <p:anim calcmode="lin" valueType="num">
                                      <p:cBhvr additive="base">
                                        <p:cTn id="133" dur="500"/>
                                        <p:tgtEl>
                                          <p:spTgt spid="19498"/>
                                        </p:tgtEl>
                                        <p:attrNameLst>
                                          <p:attrName>ppt_y</p:attrName>
                                        </p:attrNameLst>
                                      </p:cBhvr>
                                      <p:tavLst>
                                        <p:tav tm="0">
                                          <p:val>
                                            <p:strVal val="ppt_y"/>
                                          </p:val>
                                        </p:tav>
                                        <p:tav tm="100000">
                                          <p:val>
                                            <p:strVal val="ppt_y"/>
                                          </p:val>
                                        </p:tav>
                                      </p:tavLst>
                                    </p:anim>
                                    <p:set>
                                      <p:cBhvr>
                                        <p:cTn id="134" dur="1" fill="hold">
                                          <p:stCondLst>
                                            <p:cond delay="499"/>
                                          </p:stCondLst>
                                        </p:cTn>
                                        <p:tgtEl>
                                          <p:spTgt spid="19498"/>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xit" presetSubtype="10" fill="hold" grpId="1" nodeType="clickEffect">
                                  <p:stCondLst>
                                    <p:cond delay="0"/>
                                  </p:stCondLst>
                                  <p:childTnLst>
                                    <p:animEffect transition="out" filter="blinds(horizontal)">
                                      <p:cBhvr>
                                        <p:cTn id="138" dur="500"/>
                                        <p:tgtEl>
                                          <p:spTgt spid="19494"/>
                                        </p:tgtEl>
                                      </p:cBhvr>
                                    </p:animEffect>
                                    <p:set>
                                      <p:cBhvr>
                                        <p:cTn id="139" dur="1" fill="hold">
                                          <p:stCondLst>
                                            <p:cond delay="499"/>
                                          </p:stCondLst>
                                        </p:cTn>
                                        <p:tgtEl>
                                          <p:spTgt spid="19494"/>
                                        </p:tgtEl>
                                        <p:attrNameLst>
                                          <p:attrName>style.visibility</p:attrName>
                                        </p:attrNameLst>
                                      </p:cBhvr>
                                      <p:to>
                                        <p:strVal val="hidden"/>
                                      </p:to>
                                    </p:set>
                                  </p:childTnLst>
                                </p:cTn>
                              </p:par>
                              <p:par>
                                <p:cTn id="140" presetID="3" presetClass="exit" presetSubtype="10" fill="hold" grpId="1" nodeType="withEffect">
                                  <p:stCondLst>
                                    <p:cond delay="0"/>
                                  </p:stCondLst>
                                  <p:childTnLst>
                                    <p:animEffect transition="out" filter="blinds(horizontal)">
                                      <p:cBhvr>
                                        <p:cTn id="141" dur="500"/>
                                        <p:tgtEl>
                                          <p:spTgt spid="19495"/>
                                        </p:tgtEl>
                                      </p:cBhvr>
                                    </p:animEffect>
                                    <p:set>
                                      <p:cBhvr>
                                        <p:cTn id="142" dur="1" fill="hold">
                                          <p:stCondLst>
                                            <p:cond delay="499"/>
                                          </p:stCondLst>
                                        </p:cTn>
                                        <p:tgtEl>
                                          <p:spTgt spid="1949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3" restart="whenNotActive" fill="hold" evtFilter="cancelBubble" nodeType="interactiveSeq">
                <p:stCondLst>
                  <p:cond evt="onClick" delay="0">
                    <p:tgtEl>
                      <p:spTgt spid="16"/>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2" presetClass="entr" presetSubtype="2" fill="hold" grpId="0" nodeType="clickEffect">
                                  <p:stCondLst>
                                    <p:cond delay="0"/>
                                  </p:stCondLst>
                                  <p:childTnLst>
                                    <p:set>
                                      <p:cBhvr>
                                        <p:cTn id="147" dur="1" fill="hold">
                                          <p:stCondLst>
                                            <p:cond delay="0"/>
                                          </p:stCondLst>
                                        </p:cTn>
                                        <p:tgtEl>
                                          <p:spTgt spid="19496"/>
                                        </p:tgtEl>
                                        <p:attrNameLst>
                                          <p:attrName>style.visibility</p:attrName>
                                        </p:attrNameLst>
                                      </p:cBhvr>
                                      <p:to>
                                        <p:strVal val="visible"/>
                                      </p:to>
                                    </p:set>
                                    <p:anim calcmode="lin" valueType="num">
                                      <p:cBhvr additive="base">
                                        <p:cTn id="148" dur="500" fill="hold"/>
                                        <p:tgtEl>
                                          <p:spTgt spid="19496"/>
                                        </p:tgtEl>
                                        <p:attrNameLst>
                                          <p:attrName>ppt_x</p:attrName>
                                        </p:attrNameLst>
                                      </p:cBhvr>
                                      <p:tavLst>
                                        <p:tav tm="0">
                                          <p:val>
                                            <p:strVal val="1+#ppt_w/2"/>
                                          </p:val>
                                        </p:tav>
                                        <p:tav tm="100000">
                                          <p:val>
                                            <p:strVal val="#ppt_x"/>
                                          </p:val>
                                        </p:tav>
                                      </p:tavLst>
                                    </p:anim>
                                    <p:anim calcmode="lin" valueType="num">
                                      <p:cBhvr additive="base">
                                        <p:cTn id="149" dur="500" fill="hold"/>
                                        <p:tgtEl>
                                          <p:spTgt spid="194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5" name="spin-intro.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2" fill="hold" grpId="0" nodeType="clickEffect">
                                  <p:stCondLst>
                                    <p:cond delay="0"/>
                                  </p:stCondLst>
                                  <p:childTnLst>
                                    <p:set>
                                      <p:cBhvr>
                                        <p:cTn id="153" dur="1" fill="hold">
                                          <p:stCondLst>
                                            <p:cond delay="0"/>
                                          </p:stCondLst>
                                        </p:cTn>
                                        <p:tgtEl>
                                          <p:spTgt spid="19497"/>
                                        </p:tgtEl>
                                        <p:attrNameLst>
                                          <p:attrName>style.visibility</p:attrName>
                                        </p:attrNameLst>
                                      </p:cBhvr>
                                      <p:to>
                                        <p:strVal val="visible"/>
                                      </p:to>
                                    </p:set>
                                    <p:anim calcmode="lin" valueType="num">
                                      <p:cBhvr additive="base">
                                        <p:cTn id="154" dur="500" fill="hold"/>
                                        <p:tgtEl>
                                          <p:spTgt spid="19497"/>
                                        </p:tgtEl>
                                        <p:attrNameLst>
                                          <p:attrName>ppt_x</p:attrName>
                                        </p:attrNameLst>
                                      </p:cBhvr>
                                      <p:tavLst>
                                        <p:tav tm="0">
                                          <p:val>
                                            <p:strVal val="1+#ppt_w/2"/>
                                          </p:val>
                                        </p:tav>
                                        <p:tav tm="100000">
                                          <p:val>
                                            <p:strVal val="#ppt_x"/>
                                          </p:val>
                                        </p:tav>
                                      </p:tavLst>
                                    </p:anim>
                                    <p:anim calcmode="lin" valueType="num">
                                      <p:cBhvr additive="base">
                                        <p:cTn id="155" dur="500" fill="hold"/>
                                        <p:tgtEl>
                                          <p:spTgt spid="19497"/>
                                        </p:tgtEl>
                                        <p:attrNameLst>
                                          <p:attrName>ppt_y</p:attrName>
                                        </p:attrNameLst>
                                      </p:cBhvr>
                                      <p:tavLst>
                                        <p:tav tm="0">
                                          <p:val>
                                            <p:strVal val="#ppt_y"/>
                                          </p:val>
                                        </p:tav>
                                        <p:tav tm="100000">
                                          <p:val>
                                            <p:strVal val="#ppt_y"/>
                                          </p:val>
                                        </p:tav>
                                      </p:tavLst>
                                    </p:anim>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2" fill="hold" nodeType="clickEffect">
                                  <p:stCondLst>
                                    <p:cond delay="0"/>
                                  </p:stCondLst>
                                  <p:childTnLst>
                                    <p:set>
                                      <p:cBhvr>
                                        <p:cTn id="159" dur="1" fill="hold">
                                          <p:stCondLst>
                                            <p:cond delay="0"/>
                                          </p:stCondLst>
                                        </p:cTn>
                                        <p:tgtEl>
                                          <p:spTgt spid="19498"/>
                                        </p:tgtEl>
                                        <p:attrNameLst>
                                          <p:attrName>style.visibility</p:attrName>
                                        </p:attrNameLst>
                                      </p:cBhvr>
                                      <p:to>
                                        <p:strVal val="visible"/>
                                      </p:to>
                                    </p:set>
                                    <p:anim calcmode="lin" valueType="num">
                                      <p:cBhvr additive="base">
                                        <p:cTn id="160" dur="2000" fill="hold"/>
                                        <p:tgtEl>
                                          <p:spTgt spid="19498"/>
                                        </p:tgtEl>
                                        <p:attrNameLst>
                                          <p:attrName>ppt_x</p:attrName>
                                        </p:attrNameLst>
                                      </p:cBhvr>
                                      <p:tavLst>
                                        <p:tav tm="0">
                                          <p:val>
                                            <p:strVal val="1+#ppt_w/2"/>
                                          </p:val>
                                        </p:tav>
                                        <p:tav tm="100000">
                                          <p:val>
                                            <p:strVal val="#ppt_x"/>
                                          </p:val>
                                        </p:tav>
                                      </p:tavLst>
                                    </p:anim>
                                    <p:anim calcmode="lin" valueType="num">
                                      <p:cBhvr additive="base">
                                        <p:cTn id="161" dur="2000" fill="hold"/>
                                        <p:tgtEl>
                                          <p:spTgt spid="19498"/>
                                        </p:tgtEl>
                                        <p:attrNameLst>
                                          <p:attrName>ppt_y</p:attrName>
                                        </p:attrNameLst>
                                      </p:cBhvr>
                                      <p:tavLst>
                                        <p:tav tm="0">
                                          <p:val>
                                            <p:strVal val="#ppt_y"/>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xit" presetSubtype="8" fill="hold" nodeType="clickEffect">
                                  <p:stCondLst>
                                    <p:cond delay="0"/>
                                  </p:stCondLst>
                                  <p:childTnLst>
                                    <p:anim calcmode="lin" valueType="num">
                                      <p:cBhvr additive="base">
                                        <p:cTn id="165" dur="500"/>
                                        <p:tgtEl>
                                          <p:spTgt spid="19498"/>
                                        </p:tgtEl>
                                        <p:attrNameLst>
                                          <p:attrName>ppt_x</p:attrName>
                                        </p:attrNameLst>
                                      </p:cBhvr>
                                      <p:tavLst>
                                        <p:tav tm="0">
                                          <p:val>
                                            <p:strVal val="ppt_x"/>
                                          </p:val>
                                        </p:tav>
                                        <p:tav tm="100000">
                                          <p:val>
                                            <p:strVal val="0-ppt_w/2"/>
                                          </p:val>
                                        </p:tav>
                                      </p:tavLst>
                                    </p:anim>
                                    <p:anim calcmode="lin" valueType="num">
                                      <p:cBhvr additive="base">
                                        <p:cTn id="166" dur="500"/>
                                        <p:tgtEl>
                                          <p:spTgt spid="19498"/>
                                        </p:tgtEl>
                                        <p:attrNameLst>
                                          <p:attrName>ppt_y</p:attrName>
                                        </p:attrNameLst>
                                      </p:cBhvr>
                                      <p:tavLst>
                                        <p:tav tm="0">
                                          <p:val>
                                            <p:strVal val="ppt_y"/>
                                          </p:val>
                                        </p:tav>
                                        <p:tav tm="100000">
                                          <p:val>
                                            <p:strVal val="ppt_y"/>
                                          </p:val>
                                        </p:tav>
                                      </p:tavLst>
                                    </p:anim>
                                    <p:set>
                                      <p:cBhvr>
                                        <p:cTn id="167" dur="1" fill="hold">
                                          <p:stCondLst>
                                            <p:cond delay="499"/>
                                          </p:stCondLst>
                                        </p:cTn>
                                        <p:tgtEl>
                                          <p:spTgt spid="19498"/>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 presetClass="exit" presetSubtype="10" fill="hold" grpId="1" nodeType="clickEffect">
                                  <p:stCondLst>
                                    <p:cond delay="0"/>
                                  </p:stCondLst>
                                  <p:childTnLst>
                                    <p:animEffect transition="out" filter="blinds(horizontal)">
                                      <p:cBhvr>
                                        <p:cTn id="171" dur="500"/>
                                        <p:tgtEl>
                                          <p:spTgt spid="19496"/>
                                        </p:tgtEl>
                                      </p:cBhvr>
                                    </p:animEffect>
                                    <p:set>
                                      <p:cBhvr>
                                        <p:cTn id="172" dur="1" fill="hold">
                                          <p:stCondLst>
                                            <p:cond delay="499"/>
                                          </p:stCondLst>
                                        </p:cTn>
                                        <p:tgtEl>
                                          <p:spTgt spid="19496"/>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19497"/>
                                        </p:tgtEl>
                                      </p:cBhvr>
                                    </p:animEffect>
                                    <p:set>
                                      <p:cBhvr>
                                        <p:cTn id="175" dur="1" fill="hold">
                                          <p:stCondLst>
                                            <p:cond delay="499"/>
                                          </p:stCondLst>
                                        </p:cTn>
                                        <p:tgtEl>
                                          <p:spTgt spid="1949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76" restart="whenNotActive" fill="hold" evtFilter="cancelBubble" nodeType="interactiveSeq">
                <p:stCondLst>
                  <p:cond evt="onClick" delay="0">
                    <p:tgtEl>
                      <p:spTgt spid="5"/>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2" presetClass="entr" presetSubtype="2" fill="hold" grpId="0" nodeType="clickEffect">
                                  <p:stCondLst>
                                    <p:cond delay="0"/>
                                  </p:stCondLst>
                                  <p:childTnLst>
                                    <p:set>
                                      <p:cBhvr>
                                        <p:cTn id="180" dur="1" fill="hold">
                                          <p:stCondLst>
                                            <p:cond delay="0"/>
                                          </p:stCondLst>
                                        </p:cTn>
                                        <p:tgtEl>
                                          <p:spTgt spid="19499"/>
                                        </p:tgtEl>
                                        <p:attrNameLst>
                                          <p:attrName>style.visibility</p:attrName>
                                        </p:attrNameLst>
                                      </p:cBhvr>
                                      <p:to>
                                        <p:strVal val="visible"/>
                                      </p:to>
                                    </p:set>
                                    <p:anim calcmode="lin" valueType="num">
                                      <p:cBhvr additive="base">
                                        <p:cTn id="181" dur="500" fill="hold"/>
                                        <p:tgtEl>
                                          <p:spTgt spid="19499"/>
                                        </p:tgtEl>
                                        <p:attrNameLst>
                                          <p:attrName>ppt_x</p:attrName>
                                        </p:attrNameLst>
                                      </p:cBhvr>
                                      <p:tavLst>
                                        <p:tav tm="0">
                                          <p:val>
                                            <p:strVal val="1+#ppt_w/2"/>
                                          </p:val>
                                        </p:tav>
                                        <p:tav tm="100000">
                                          <p:val>
                                            <p:strVal val="#ppt_x"/>
                                          </p:val>
                                        </p:tav>
                                      </p:tavLst>
                                    </p:anim>
                                    <p:anim calcmode="lin" valueType="num">
                                      <p:cBhvr additive="base">
                                        <p:cTn id="182" dur="500" fill="hold"/>
                                        <p:tgtEl>
                                          <p:spTgt spid="194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5" name="spin-intro.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2" fill="hold" grpId="0" nodeType="clickEffect">
                                  <p:stCondLst>
                                    <p:cond delay="0"/>
                                  </p:stCondLst>
                                  <p:childTnLst>
                                    <p:set>
                                      <p:cBhvr>
                                        <p:cTn id="186" dur="1" fill="hold">
                                          <p:stCondLst>
                                            <p:cond delay="0"/>
                                          </p:stCondLst>
                                        </p:cTn>
                                        <p:tgtEl>
                                          <p:spTgt spid="19500"/>
                                        </p:tgtEl>
                                        <p:attrNameLst>
                                          <p:attrName>style.visibility</p:attrName>
                                        </p:attrNameLst>
                                      </p:cBhvr>
                                      <p:to>
                                        <p:strVal val="visible"/>
                                      </p:to>
                                    </p:set>
                                    <p:anim calcmode="lin" valueType="num">
                                      <p:cBhvr additive="base">
                                        <p:cTn id="187" dur="500" fill="hold"/>
                                        <p:tgtEl>
                                          <p:spTgt spid="19500"/>
                                        </p:tgtEl>
                                        <p:attrNameLst>
                                          <p:attrName>ppt_x</p:attrName>
                                        </p:attrNameLst>
                                      </p:cBhvr>
                                      <p:tavLst>
                                        <p:tav tm="0">
                                          <p:val>
                                            <p:strVal val="1+#ppt_w/2"/>
                                          </p:val>
                                        </p:tav>
                                        <p:tav tm="100000">
                                          <p:val>
                                            <p:strVal val="#ppt_x"/>
                                          </p:val>
                                        </p:tav>
                                      </p:tavLst>
                                    </p:anim>
                                    <p:anim calcmode="lin" valueType="num">
                                      <p:cBhvr additive="base">
                                        <p:cTn id="188" dur="500" fill="hold"/>
                                        <p:tgtEl>
                                          <p:spTgt spid="19500"/>
                                        </p:tgtEl>
                                        <p:attrNameLst>
                                          <p:attrName>ppt_y</p:attrName>
                                        </p:attrNameLst>
                                      </p:cBhvr>
                                      <p:tavLst>
                                        <p:tav tm="0">
                                          <p:val>
                                            <p:strVal val="#ppt_y"/>
                                          </p:val>
                                        </p:tav>
                                        <p:tav tm="100000">
                                          <p:val>
                                            <p:strVal val="#ppt_y"/>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2" fill="hold" nodeType="clickEffect">
                                  <p:stCondLst>
                                    <p:cond delay="0"/>
                                  </p:stCondLst>
                                  <p:childTnLst>
                                    <p:set>
                                      <p:cBhvr>
                                        <p:cTn id="192" dur="1" fill="hold">
                                          <p:stCondLst>
                                            <p:cond delay="0"/>
                                          </p:stCondLst>
                                        </p:cTn>
                                        <p:tgtEl>
                                          <p:spTgt spid="19488"/>
                                        </p:tgtEl>
                                        <p:attrNameLst>
                                          <p:attrName>style.visibility</p:attrName>
                                        </p:attrNameLst>
                                      </p:cBhvr>
                                      <p:to>
                                        <p:strVal val="visible"/>
                                      </p:to>
                                    </p:set>
                                    <p:anim calcmode="lin" valueType="num">
                                      <p:cBhvr additive="base">
                                        <p:cTn id="193" dur="2000" fill="hold"/>
                                        <p:tgtEl>
                                          <p:spTgt spid="19488"/>
                                        </p:tgtEl>
                                        <p:attrNameLst>
                                          <p:attrName>ppt_x</p:attrName>
                                        </p:attrNameLst>
                                      </p:cBhvr>
                                      <p:tavLst>
                                        <p:tav tm="0">
                                          <p:val>
                                            <p:strVal val="1+#ppt_w/2"/>
                                          </p:val>
                                        </p:tav>
                                        <p:tav tm="100000">
                                          <p:val>
                                            <p:strVal val="#ppt_x"/>
                                          </p:val>
                                        </p:tav>
                                      </p:tavLst>
                                    </p:anim>
                                    <p:anim calcmode="lin" valueType="num">
                                      <p:cBhvr additive="base">
                                        <p:cTn id="194" dur="2000" fill="hold"/>
                                        <p:tgtEl>
                                          <p:spTgt spid="194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6" name="claps.WAV"/>
                                        </p:tgtEl>
                                      </p:cMediaNode>
                                    </p:audio>
                                  </p:sub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xit" presetSubtype="10" fill="hold" grpId="1" nodeType="clickEffect">
                                  <p:stCondLst>
                                    <p:cond delay="0"/>
                                  </p:stCondLst>
                                  <p:childTnLst>
                                    <p:animEffect transition="out" filter="blinds(horizontal)">
                                      <p:cBhvr>
                                        <p:cTn id="198" dur="500"/>
                                        <p:tgtEl>
                                          <p:spTgt spid="19499"/>
                                        </p:tgtEl>
                                      </p:cBhvr>
                                    </p:animEffect>
                                    <p:set>
                                      <p:cBhvr>
                                        <p:cTn id="199" dur="1" fill="hold">
                                          <p:stCondLst>
                                            <p:cond delay="499"/>
                                          </p:stCondLst>
                                        </p:cTn>
                                        <p:tgtEl>
                                          <p:spTgt spid="19499"/>
                                        </p:tgtEl>
                                        <p:attrNameLst>
                                          <p:attrName>style.visibility</p:attrName>
                                        </p:attrNameLst>
                                      </p:cBhvr>
                                      <p:to>
                                        <p:strVal val="hidden"/>
                                      </p:to>
                                    </p:set>
                                  </p:childTnLst>
                                </p:cTn>
                              </p:par>
                              <p:par>
                                <p:cTn id="200" presetID="3" presetClass="exit" presetSubtype="10" fill="hold" grpId="1" nodeType="withEffect">
                                  <p:stCondLst>
                                    <p:cond delay="0"/>
                                  </p:stCondLst>
                                  <p:childTnLst>
                                    <p:animEffect transition="out" filter="blinds(horizontal)">
                                      <p:cBhvr>
                                        <p:cTn id="201" dur="500"/>
                                        <p:tgtEl>
                                          <p:spTgt spid="19500"/>
                                        </p:tgtEl>
                                      </p:cBhvr>
                                    </p:animEffect>
                                    <p:set>
                                      <p:cBhvr>
                                        <p:cTn id="202" dur="1" fill="hold">
                                          <p:stCondLst>
                                            <p:cond delay="499"/>
                                          </p:stCondLst>
                                        </p:cTn>
                                        <p:tgtEl>
                                          <p:spTgt spid="19500"/>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xit" presetSubtype="8" fill="hold" nodeType="clickEffect">
                                  <p:stCondLst>
                                    <p:cond delay="0"/>
                                  </p:stCondLst>
                                  <p:childTnLst>
                                    <p:anim calcmode="lin" valueType="num">
                                      <p:cBhvr additive="base">
                                        <p:cTn id="206" dur="500"/>
                                        <p:tgtEl>
                                          <p:spTgt spid="19488"/>
                                        </p:tgtEl>
                                        <p:attrNameLst>
                                          <p:attrName>ppt_x</p:attrName>
                                        </p:attrNameLst>
                                      </p:cBhvr>
                                      <p:tavLst>
                                        <p:tav tm="0">
                                          <p:val>
                                            <p:strVal val="ppt_x"/>
                                          </p:val>
                                        </p:tav>
                                        <p:tav tm="100000">
                                          <p:val>
                                            <p:strVal val="0-ppt_w/2"/>
                                          </p:val>
                                        </p:tav>
                                      </p:tavLst>
                                    </p:anim>
                                    <p:anim calcmode="lin" valueType="num">
                                      <p:cBhvr additive="base">
                                        <p:cTn id="207" dur="500"/>
                                        <p:tgtEl>
                                          <p:spTgt spid="19488"/>
                                        </p:tgtEl>
                                        <p:attrNameLst>
                                          <p:attrName>ppt_y</p:attrName>
                                        </p:attrNameLst>
                                      </p:cBhvr>
                                      <p:tavLst>
                                        <p:tav tm="0">
                                          <p:val>
                                            <p:strVal val="ppt_y"/>
                                          </p:val>
                                        </p:tav>
                                        <p:tav tm="100000">
                                          <p:val>
                                            <p:strVal val="ppt_y"/>
                                          </p:val>
                                        </p:tav>
                                      </p:tavLst>
                                    </p:anim>
                                    <p:set>
                                      <p:cBhvr>
                                        <p:cTn id="208" dur="1" fill="hold">
                                          <p:stCondLst>
                                            <p:cond delay="499"/>
                                          </p:stCondLst>
                                        </p:cTn>
                                        <p:tgtEl>
                                          <p:spTgt spid="1948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9" restart="whenNotActive" fill="hold" evtFilter="cancelBubble" nodeType="interactiveSeq">
                <p:stCondLst>
                  <p:cond evt="onClick" delay="0">
                    <p:tgtEl>
                      <p:spTgt spid="11"/>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2" presetClass="entr" presetSubtype="2" fill="hold" grpId="0" nodeType="clickEffect">
                                  <p:stCondLst>
                                    <p:cond delay="0"/>
                                  </p:stCondLst>
                                  <p:childTnLst>
                                    <p:set>
                                      <p:cBhvr>
                                        <p:cTn id="213" dur="1" fill="hold">
                                          <p:stCondLst>
                                            <p:cond delay="0"/>
                                          </p:stCondLst>
                                        </p:cTn>
                                        <p:tgtEl>
                                          <p:spTgt spid="19501"/>
                                        </p:tgtEl>
                                        <p:attrNameLst>
                                          <p:attrName>style.visibility</p:attrName>
                                        </p:attrNameLst>
                                      </p:cBhvr>
                                      <p:to>
                                        <p:strVal val="visible"/>
                                      </p:to>
                                    </p:set>
                                    <p:anim calcmode="lin" valueType="num">
                                      <p:cBhvr additive="base">
                                        <p:cTn id="214" dur="500" fill="hold"/>
                                        <p:tgtEl>
                                          <p:spTgt spid="19501"/>
                                        </p:tgtEl>
                                        <p:attrNameLst>
                                          <p:attrName>ppt_x</p:attrName>
                                        </p:attrNameLst>
                                      </p:cBhvr>
                                      <p:tavLst>
                                        <p:tav tm="0">
                                          <p:val>
                                            <p:strVal val="1+#ppt_w/2"/>
                                          </p:val>
                                        </p:tav>
                                        <p:tav tm="100000">
                                          <p:val>
                                            <p:strVal val="#ppt_x"/>
                                          </p:val>
                                        </p:tav>
                                      </p:tavLst>
                                    </p:anim>
                                    <p:anim calcmode="lin" valueType="num">
                                      <p:cBhvr additive="base">
                                        <p:cTn id="215" dur="500" fill="hold"/>
                                        <p:tgtEl>
                                          <p:spTgt spid="195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5" name="spin-intro.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2" presetClass="entr" presetSubtype="2" fill="hold" grpId="0" nodeType="clickEffect">
                                  <p:stCondLst>
                                    <p:cond delay="0"/>
                                  </p:stCondLst>
                                  <p:childTnLst>
                                    <p:set>
                                      <p:cBhvr>
                                        <p:cTn id="219" dur="1" fill="hold">
                                          <p:stCondLst>
                                            <p:cond delay="0"/>
                                          </p:stCondLst>
                                        </p:cTn>
                                        <p:tgtEl>
                                          <p:spTgt spid="19502"/>
                                        </p:tgtEl>
                                        <p:attrNameLst>
                                          <p:attrName>style.visibility</p:attrName>
                                        </p:attrNameLst>
                                      </p:cBhvr>
                                      <p:to>
                                        <p:strVal val="visible"/>
                                      </p:to>
                                    </p:set>
                                    <p:anim calcmode="lin" valueType="num">
                                      <p:cBhvr additive="base">
                                        <p:cTn id="220" dur="500" fill="hold"/>
                                        <p:tgtEl>
                                          <p:spTgt spid="19502"/>
                                        </p:tgtEl>
                                        <p:attrNameLst>
                                          <p:attrName>ppt_x</p:attrName>
                                        </p:attrNameLst>
                                      </p:cBhvr>
                                      <p:tavLst>
                                        <p:tav tm="0">
                                          <p:val>
                                            <p:strVal val="1+#ppt_w/2"/>
                                          </p:val>
                                        </p:tav>
                                        <p:tav tm="100000">
                                          <p:val>
                                            <p:strVal val="#ppt_x"/>
                                          </p:val>
                                        </p:tav>
                                      </p:tavLst>
                                    </p:anim>
                                    <p:anim calcmode="lin" valueType="num">
                                      <p:cBhvr additive="base">
                                        <p:cTn id="221" dur="500" fill="hold"/>
                                        <p:tgtEl>
                                          <p:spTgt spid="19502"/>
                                        </p:tgtEl>
                                        <p:attrNameLst>
                                          <p:attrName>ppt_y</p:attrName>
                                        </p:attrNameLst>
                                      </p:cBhvr>
                                      <p:tavLst>
                                        <p:tav tm="0">
                                          <p:val>
                                            <p:strVal val="#ppt_y"/>
                                          </p:val>
                                        </p:tav>
                                        <p:tav tm="100000">
                                          <p:val>
                                            <p:strVal val="#ppt_y"/>
                                          </p:val>
                                        </p:tav>
                                      </p:tavLst>
                                    </p:anim>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2" fill="hold" nodeType="clickEffect">
                                  <p:stCondLst>
                                    <p:cond delay="0"/>
                                  </p:stCondLst>
                                  <p:childTnLst>
                                    <p:set>
                                      <p:cBhvr>
                                        <p:cTn id="225" dur="1" fill="hold">
                                          <p:stCondLst>
                                            <p:cond delay="0"/>
                                          </p:stCondLst>
                                        </p:cTn>
                                        <p:tgtEl>
                                          <p:spTgt spid="19489"/>
                                        </p:tgtEl>
                                        <p:attrNameLst>
                                          <p:attrName>style.visibility</p:attrName>
                                        </p:attrNameLst>
                                      </p:cBhvr>
                                      <p:to>
                                        <p:strVal val="visible"/>
                                      </p:to>
                                    </p:set>
                                    <p:anim calcmode="lin" valueType="num">
                                      <p:cBhvr additive="base">
                                        <p:cTn id="226" dur="2000" fill="hold"/>
                                        <p:tgtEl>
                                          <p:spTgt spid="19489"/>
                                        </p:tgtEl>
                                        <p:attrNameLst>
                                          <p:attrName>ppt_x</p:attrName>
                                        </p:attrNameLst>
                                      </p:cBhvr>
                                      <p:tavLst>
                                        <p:tav tm="0">
                                          <p:val>
                                            <p:strVal val="1+#ppt_w/2"/>
                                          </p:val>
                                        </p:tav>
                                        <p:tav tm="100000">
                                          <p:val>
                                            <p:strVal val="#ppt_x"/>
                                          </p:val>
                                        </p:tav>
                                      </p:tavLst>
                                    </p:anim>
                                    <p:anim calcmode="lin" valueType="num">
                                      <p:cBhvr additive="base">
                                        <p:cTn id="227" dur="2000" fill="hold"/>
                                        <p:tgtEl>
                                          <p:spTgt spid="194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6" name="claps.WAV"/>
                                        </p:tgtEl>
                                      </p:cMediaNode>
                                    </p:audio>
                                  </p:subTnLst>
                                </p:cTn>
                              </p:par>
                            </p:childTnLst>
                          </p:cTn>
                        </p:par>
                      </p:childTnLst>
                    </p:cTn>
                  </p:par>
                  <p:par>
                    <p:cTn id="228" fill="hold" nodeType="clickPar">
                      <p:stCondLst>
                        <p:cond delay="indefinite"/>
                      </p:stCondLst>
                      <p:childTnLst>
                        <p:par>
                          <p:cTn id="229" fill="hold" nodeType="withGroup">
                            <p:stCondLst>
                              <p:cond delay="0"/>
                            </p:stCondLst>
                            <p:childTnLst>
                              <p:par>
                                <p:cTn id="230" presetID="3" presetClass="exit" presetSubtype="10" fill="hold" grpId="1" nodeType="clickEffect">
                                  <p:stCondLst>
                                    <p:cond delay="0"/>
                                  </p:stCondLst>
                                  <p:childTnLst>
                                    <p:animEffect transition="out" filter="blinds(horizontal)">
                                      <p:cBhvr>
                                        <p:cTn id="231" dur="500"/>
                                        <p:tgtEl>
                                          <p:spTgt spid="19501"/>
                                        </p:tgtEl>
                                      </p:cBhvr>
                                    </p:animEffect>
                                    <p:set>
                                      <p:cBhvr>
                                        <p:cTn id="232" dur="1" fill="hold">
                                          <p:stCondLst>
                                            <p:cond delay="499"/>
                                          </p:stCondLst>
                                        </p:cTn>
                                        <p:tgtEl>
                                          <p:spTgt spid="19501"/>
                                        </p:tgtEl>
                                        <p:attrNameLst>
                                          <p:attrName>style.visibility</p:attrName>
                                        </p:attrNameLst>
                                      </p:cBhvr>
                                      <p:to>
                                        <p:strVal val="hidden"/>
                                      </p:to>
                                    </p:set>
                                  </p:childTnLst>
                                </p:cTn>
                              </p:par>
                              <p:par>
                                <p:cTn id="233" presetID="3" presetClass="exit" presetSubtype="10" fill="hold" grpId="1" nodeType="withEffect">
                                  <p:stCondLst>
                                    <p:cond delay="0"/>
                                  </p:stCondLst>
                                  <p:childTnLst>
                                    <p:animEffect transition="out" filter="blinds(horizontal)">
                                      <p:cBhvr>
                                        <p:cTn id="234" dur="500"/>
                                        <p:tgtEl>
                                          <p:spTgt spid="19502"/>
                                        </p:tgtEl>
                                      </p:cBhvr>
                                    </p:animEffect>
                                    <p:set>
                                      <p:cBhvr>
                                        <p:cTn id="235" dur="1" fill="hold">
                                          <p:stCondLst>
                                            <p:cond delay="499"/>
                                          </p:stCondLst>
                                        </p:cTn>
                                        <p:tgtEl>
                                          <p:spTgt spid="19502"/>
                                        </p:tgtEl>
                                        <p:attrNameLst>
                                          <p:attrName>style.visibility</p:attrName>
                                        </p:attrNameLst>
                                      </p:cBhvr>
                                      <p:to>
                                        <p:strVal val="hidden"/>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2" presetClass="exit" presetSubtype="8" fill="hold" nodeType="clickEffect">
                                  <p:stCondLst>
                                    <p:cond delay="0"/>
                                  </p:stCondLst>
                                  <p:childTnLst>
                                    <p:anim calcmode="lin" valueType="num">
                                      <p:cBhvr additive="base">
                                        <p:cTn id="239" dur="500"/>
                                        <p:tgtEl>
                                          <p:spTgt spid="19489"/>
                                        </p:tgtEl>
                                        <p:attrNameLst>
                                          <p:attrName>ppt_x</p:attrName>
                                        </p:attrNameLst>
                                      </p:cBhvr>
                                      <p:tavLst>
                                        <p:tav tm="0">
                                          <p:val>
                                            <p:strVal val="ppt_x"/>
                                          </p:val>
                                        </p:tav>
                                        <p:tav tm="100000">
                                          <p:val>
                                            <p:strVal val="0-ppt_w/2"/>
                                          </p:val>
                                        </p:tav>
                                      </p:tavLst>
                                    </p:anim>
                                    <p:anim calcmode="lin" valueType="num">
                                      <p:cBhvr additive="base">
                                        <p:cTn id="240" dur="500"/>
                                        <p:tgtEl>
                                          <p:spTgt spid="19489"/>
                                        </p:tgtEl>
                                        <p:attrNameLst>
                                          <p:attrName>ppt_y</p:attrName>
                                        </p:attrNameLst>
                                      </p:cBhvr>
                                      <p:tavLst>
                                        <p:tav tm="0">
                                          <p:val>
                                            <p:strVal val="ppt_y"/>
                                          </p:val>
                                        </p:tav>
                                        <p:tav tm="100000">
                                          <p:val>
                                            <p:strVal val="ppt_y"/>
                                          </p:val>
                                        </p:tav>
                                      </p:tavLst>
                                    </p:anim>
                                    <p:set>
                                      <p:cBhvr>
                                        <p:cTn id="241" dur="1" fill="hold">
                                          <p:stCondLst>
                                            <p:cond delay="499"/>
                                          </p:stCondLst>
                                        </p:cTn>
                                        <p:tgtEl>
                                          <p:spTgt spid="1948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9462" grpId="0" animBg="1"/>
      <p:bldP spid="19463" grpId="0" animBg="1"/>
      <p:bldP spid="19465" grpId="0" animBg="1"/>
      <p:bldP spid="19466" grpId="0" animBg="1"/>
      <p:bldP spid="19467" grpId="0" animBg="1"/>
      <p:bldP spid="19468" grpId="0" animBg="1"/>
      <p:bldP spid="19469" grpId="0" animBg="1"/>
      <p:bldP spid="19470" grpId="0" animBg="1"/>
      <p:bldP spid="19471" grpId="0" animBg="1"/>
      <p:bldP spid="19472" grpId="0" animBg="1"/>
      <p:bldP spid="19473" grpId="0" animBg="1"/>
      <p:bldP spid="19474" grpId="0" animBg="1"/>
      <p:bldP spid="19486" grpId="0" animBg="1"/>
      <p:bldP spid="19486" grpId="1" animBg="1"/>
      <p:bldP spid="19487" grpId="0" animBg="1"/>
      <p:bldP spid="19487" grpId="1" animBg="1"/>
      <p:bldP spid="19494" grpId="0" animBg="1"/>
      <p:bldP spid="19494" grpId="1" animBg="1"/>
      <p:bldP spid="19495" grpId="0" animBg="1"/>
      <p:bldP spid="19495" grpId="1" animBg="1"/>
      <p:bldP spid="19496" grpId="0" animBg="1"/>
      <p:bldP spid="19496" grpId="1" animBg="1"/>
      <p:bldP spid="19497" grpId="0" animBg="1"/>
      <p:bldP spid="19497" grpId="1" animBg="1"/>
      <p:bldP spid="19499" grpId="0" animBg="1"/>
      <p:bldP spid="19499" grpId="1" animBg="1"/>
      <p:bldP spid="19500" grpId="0" animBg="1"/>
      <p:bldP spid="19500" grpId="1" animBg="1"/>
      <p:bldP spid="19501" grpId="0" animBg="1"/>
      <p:bldP spid="19501" grpId="1" animBg="1"/>
      <p:bldP spid="19502" grpId="0" animBg="1"/>
      <p:bldP spid="1950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23989" y="220341"/>
            <a:ext cx="2743496" cy="570901"/>
          </a:xfrm>
          <a:prstGeom prst="rect">
            <a:avLst/>
          </a:prstGeom>
        </p:spPr>
      </p:pic>
      <p:sp>
        <p:nvSpPr>
          <p:cNvPr id="2" name="Rectangle 1"/>
          <p:cNvSpPr/>
          <p:nvPr/>
        </p:nvSpPr>
        <p:spPr>
          <a:xfrm>
            <a:off x="914400" y="1275069"/>
            <a:ext cx="7315200" cy="2831544"/>
          </a:xfrm>
          <a:prstGeom prst="rect">
            <a:avLst/>
          </a:prstGeom>
        </p:spPr>
        <p:txBody>
          <a:bodyPr wrap="square">
            <a:spAutoFit/>
          </a:bodyPr>
          <a:lstStyle/>
          <a:p>
            <a:pPr algn="just">
              <a:spcBef>
                <a:spcPts val="600"/>
              </a:spcBef>
              <a:spcAft>
                <a:spcPts val="600"/>
              </a:spcAft>
            </a:pPr>
            <a:r>
              <a:rPr lang="vi-VN" sz="2400" b="1" u="sng" dirty="0">
                <a:solidFill>
                  <a:srgbClr val="002060"/>
                </a:solidFill>
                <a:latin typeface="Times New Roman" panose="02020603050405020304" pitchFamily="18" charset="0"/>
                <a:cs typeface="Times New Roman" panose="02020603050405020304" pitchFamily="18" charset="0"/>
              </a:rPr>
              <a:t>Bài </a:t>
            </a:r>
            <a:r>
              <a:rPr lang="en-US" sz="2400" b="1" u="sng" dirty="0" smtClean="0">
                <a:solidFill>
                  <a:srgbClr val="002060"/>
                </a:solidFill>
                <a:latin typeface="Times New Roman" panose="02020603050405020304" pitchFamily="18" charset="0"/>
                <a:cs typeface="Times New Roman" panose="02020603050405020304" pitchFamily="18" charset="0"/>
              </a:rPr>
              <a:t>1</a:t>
            </a:r>
            <a:r>
              <a:rPr lang="vi-VN" sz="2400" b="1" u="sng" dirty="0" smtClean="0">
                <a:solidFill>
                  <a:srgbClr val="002060"/>
                </a:solidFill>
                <a:latin typeface="Times New Roman" panose="02020603050405020304" pitchFamily="18" charset="0"/>
                <a:cs typeface="Times New Roman" panose="02020603050405020304" pitchFamily="18" charset="0"/>
              </a:rPr>
              <a:t>:</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mj-lt"/>
              </a:rPr>
              <a:t>Nếu bạn em đăng lên mạng một tấm ảnh có hình em mắt nhắm, biểu cảm khuôn mặt rất khó coi thì em nghĩ gì và sẽ làm gì?</a:t>
            </a:r>
            <a:endParaRPr lang="en-US" sz="2400" dirty="0">
              <a:solidFill>
                <a:srgbClr val="002060"/>
              </a:solidFill>
              <a:latin typeface="+mj-lt"/>
            </a:endParaRPr>
          </a:p>
          <a:p>
            <a:pPr algn="just">
              <a:spcBef>
                <a:spcPts val="600"/>
              </a:spcBef>
              <a:spcAft>
                <a:spcPts val="600"/>
              </a:spcAft>
            </a:pPr>
            <a:r>
              <a:rPr lang="vi-VN" sz="2400" b="1" u="sng" dirty="0" smtClean="0">
                <a:solidFill>
                  <a:srgbClr val="002060"/>
                </a:solidFill>
                <a:latin typeface="Times New Roman" panose="02020603050405020304" pitchFamily="18" charset="0"/>
                <a:cs typeface="Times New Roman" panose="02020603050405020304" pitchFamily="18" charset="0"/>
              </a:rPr>
              <a:t>Bài </a:t>
            </a:r>
            <a:r>
              <a:rPr lang="en-US" sz="2400" b="1" u="sng" dirty="0" smtClean="0">
                <a:solidFill>
                  <a:srgbClr val="002060"/>
                </a:solidFill>
                <a:latin typeface="Times New Roman" panose="02020603050405020304" pitchFamily="18" charset="0"/>
                <a:cs typeface="Times New Roman" panose="02020603050405020304" pitchFamily="18" charset="0"/>
              </a:rPr>
              <a:t>2</a:t>
            </a:r>
            <a:r>
              <a:rPr lang="vi-VN" sz="2400" b="1" u="sng" dirty="0" smtClean="0">
                <a:solidFill>
                  <a:srgbClr val="002060"/>
                </a:solidFill>
                <a:latin typeface="Times New Roman" panose="02020603050405020304" pitchFamily="18" charset="0"/>
                <a:cs typeface="Times New Roman" panose="02020603050405020304" pitchFamily="18" charset="0"/>
              </a:rPr>
              <a:t>:</a:t>
            </a:r>
            <a:r>
              <a:rPr lang="vi-VN" sz="2400" b="1"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mj-lt"/>
              </a:rPr>
              <a:t>Em hãy </a:t>
            </a:r>
            <a:r>
              <a:rPr lang="en-US" sz="2400" dirty="0" err="1" smtClean="0">
                <a:solidFill>
                  <a:srgbClr val="002060"/>
                </a:solidFill>
                <a:latin typeface="Times New Roman" panose="02020603050405020304" pitchFamily="18" charset="0"/>
                <a:cs typeface="Times New Roman" panose="02020603050405020304" pitchFamily="18" charset="0"/>
              </a:rPr>
              <a:t>tìm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hiểu</a:t>
            </a:r>
            <a:r>
              <a:rPr lang="en-US"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mj-lt"/>
              </a:rPr>
              <a:t>những </a:t>
            </a:r>
            <a:r>
              <a:rPr lang="vi-VN" sz="2400" dirty="0">
                <a:solidFill>
                  <a:srgbClr val="002060"/>
                </a:solidFill>
                <a:latin typeface="+mj-lt"/>
              </a:rPr>
              <a:t>quy tắc của mỗi cá nhân được nêu trong Điều 4 của Bộ quy tắc ứng xử trên mạng xã hội mà Bộ Thông tin và Truyền thông ban hành ngày 17/6/2021</a:t>
            </a:r>
            <a:r>
              <a:rPr lang="vi-VN" sz="2400" dirty="0" smtClean="0">
                <a:solidFill>
                  <a:srgbClr val="002060"/>
                </a:solidFill>
                <a:latin typeface="+mj-lt"/>
              </a:rPr>
              <a:t>.</a:t>
            </a:r>
            <a:endParaRPr lang="en-US" sz="2400" dirty="0">
              <a:solidFill>
                <a:srgbClr val="002060"/>
              </a:solidFill>
              <a:latin typeface="+mj-lt"/>
            </a:endParaRPr>
          </a:p>
        </p:txBody>
      </p:sp>
    </p:spTree>
    <p:extLst>
      <p:ext uri="{BB962C8B-B14F-4D97-AF65-F5344CB8AC3E}">
        <p14:creationId xmlns:p14="http://schemas.microsoft.com/office/powerpoint/2010/main" val="40798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qpApgCW3-g"/>
          <p:cNvPicPr>
            <a:picLocks noRot="1" noChangeAspect="1"/>
          </p:cNvPicPr>
          <p:nvPr>
            <a:videoFile r:link="rId1"/>
          </p:nvPr>
        </p:nvPicPr>
        <p:blipFill>
          <a:blip r:embed="rId3"/>
          <a:stretch>
            <a:fillRect/>
          </a:stretch>
        </p:blipFill>
        <p:spPr>
          <a:xfrm>
            <a:off x="533400" y="209550"/>
            <a:ext cx="7992533" cy="4495800"/>
          </a:xfrm>
          <a:prstGeom prst="rect">
            <a:avLst/>
          </a:prstGeom>
        </p:spPr>
      </p:pic>
    </p:spTree>
    <p:extLst>
      <p:ext uri="{BB962C8B-B14F-4D97-AF65-F5344CB8AC3E}">
        <p14:creationId xmlns:p14="http://schemas.microsoft.com/office/powerpoint/2010/main" val="4098458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1219200" y="1352550"/>
            <a:ext cx="6546985" cy="1421928"/>
          </a:xfrm>
          <a:prstGeom prst="rect">
            <a:avLst/>
          </a:prstGeom>
          <a:noFill/>
          <a:ln>
            <a:noFill/>
          </a:ln>
        </p:spPr>
        <p:txBody>
          <a:bodyPr wrap="none" rtlCol="0">
            <a:spAutoFit/>
          </a:bodyPr>
          <a:lstStyle/>
          <a:p>
            <a:pPr algn="ctr" defTabSz="685800">
              <a:lnSpc>
                <a:spcPct val="120000"/>
              </a:lnSpc>
            </a:pPr>
            <a:r>
              <a:rPr lang="en-US" sz="3600" b="1" dirty="0" smtClean="0">
                <a:ln w="28575">
                  <a:solidFill>
                    <a:prstClr val="white"/>
                  </a:solidFill>
                </a:ln>
                <a:solidFill>
                  <a:srgbClr val="3333CC"/>
                </a:solidFill>
                <a:latin typeface="Tahoma" panose="020B0604030504040204" pitchFamily="34" charset="0"/>
                <a:ea typeface="Tahoma" panose="020B0604030504040204" pitchFamily="34" charset="0"/>
                <a:cs typeface="Tahoma" panose="020B0604030504040204" pitchFamily="34" charset="0"/>
              </a:rPr>
              <a:t>TIẾT HỌC KẾT THÚC</a:t>
            </a:r>
          </a:p>
          <a:p>
            <a:pPr algn="ctr" defTabSz="685800">
              <a:lnSpc>
                <a:spcPct val="120000"/>
              </a:lnSpc>
            </a:pPr>
            <a:r>
              <a:rPr lang="en-US" sz="3600" b="1" dirty="0" smtClean="0">
                <a:ln w="28575">
                  <a:solidFill>
                    <a:prstClr val="white"/>
                  </a:solidFill>
                </a:ln>
                <a:solidFill>
                  <a:srgbClr val="3333CC"/>
                </a:solidFill>
                <a:latin typeface="Tahoma" panose="020B0604030504040204" pitchFamily="34" charset="0"/>
                <a:ea typeface="Tahoma" panose="020B0604030504040204" pitchFamily="34" charset="0"/>
                <a:cs typeface="Tahoma" panose="020B0604030504040204" pitchFamily="34" charset="0"/>
              </a:rPr>
              <a:t>XIN CHÂN THÀNH CẢM ƠN!</a:t>
            </a:r>
          </a:p>
        </p:txBody>
      </p:sp>
      <p:pic>
        <p:nvPicPr>
          <p:cNvPr id="2" name="Picture 1"/>
          <p:cNvPicPr>
            <a:picLocks noChangeAspect="1"/>
          </p:cNvPicPr>
          <p:nvPr/>
        </p:nvPicPr>
        <p:blipFill>
          <a:blip r:embed="rId3"/>
          <a:stretch>
            <a:fillRect/>
          </a:stretch>
        </p:blipFill>
        <p:spPr>
          <a:xfrm>
            <a:off x="7254051" y="4902960"/>
            <a:ext cx="1313331" cy="171823"/>
          </a:xfrm>
          <a:prstGeom prst="rect">
            <a:avLst/>
          </a:prstGeom>
        </p:spPr>
      </p:pic>
    </p:spTree>
    <p:extLst>
      <p:ext uri="{BB962C8B-B14F-4D97-AF65-F5344CB8AC3E}">
        <p14:creationId xmlns:p14="http://schemas.microsoft.com/office/powerpoint/2010/main" val="569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439693" y="104775"/>
            <a:ext cx="2209800" cy="2911459"/>
            <a:chOff x="6439693" y="104775"/>
            <a:chExt cx="2209800" cy="291145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693" y="104775"/>
              <a:ext cx="2209800" cy="2911459"/>
            </a:xfrm>
            <a:prstGeom prst="rect">
              <a:avLst/>
            </a:prstGeom>
          </p:spPr>
        </p:pic>
        <p:sp>
          <p:nvSpPr>
            <p:cNvPr id="29" name="TextBox 28"/>
            <p:cNvSpPr txBox="1"/>
            <p:nvPr/>
          </p:nvSpPr>
          <p:spPr>
            <a:xfrm>
              <a:off x="7467600" y="1156733"/>
              <a:ext cx="533400" cy="769441"/>
            </a:xfrm>
            <a:prstGeom prst="rect">
              <a:avLst/>
            </a:prstGeom>
            <a:noFill/>
          </p:spPr>
          <p:txBody>
            <a:bodyPr wrap="square" rtlCol="0">
              <a:spAutoFit/>
            </a:bodyPr>
            <a:lstStyle/>
            <a:p>
              <a:r>
                <a:rPr lang="en-US" sz="4400" b="1" dirty="0" smtClean="0">
                  <a:solidFill>
                    <a:schemeClr val="bg1"/>
                  </a:solidFill>
                </a:rPr>
                <a:t>2</a:t>
              </a:r>
              <a:endParaRPr lang="en-US" sz="4400" b="1" dirty="0">
                <a:solidFill>
                  <a:schemeClr val="bg1"/>
                </a:solidFill>
              </a:endParaRPr>
            </a:p>
          </p:txBody>
        </p:sp>
      </p:grpSp>
      <p:grpSp>
        <p:nvGrpSpPr>
          <p:cNvPr id="14" name="Group 13"/>
          <p:cNvGrpSpPr/>
          <p:nvPr/>
        </p:nvGrpSpPr>
        <p:grpSpPr>
          <a:xfrm>
            <a:off x="571502" y="104775"/>
            <a:ext cx="2209800" cy="2911459"/>
            <a:chOff x="571502" y="104775"/>
            <a:chExt cx="2209800" cy="2911459"/>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2" y="104775"/>
              <a:ext cx="2209800" cy="2911459"/>
            </a:xfrm>
            <a:prstGeom prst="rect">
              <a:avLst/>
            </a:prstGeom>
          </p:spPr>
        </p:pic>
        <p:sp>
          <p:nvSpPr>
            <p:cNvPr id="12" name="TextBox 11"/>
            <p:cNvSpPr txBox="1"/>
            <p:nvPr/>
          </p:nvSpPr>
          <p:spPr>
            <a:xfrm>
              <a:off x="1633471" y="862864"/>
              <a:ext cx="533400" cy="769441"/>
            </a:xfrm>
            <a:prstGeom prst="rect">
              <a:avLst/>
            </a:prstGeom>
            <a:noFill/>
          </p:spPr>
          <p:txBody>
            <a:bodyPr wrap="square" rtlCol="0">
              <a:spAutoFit/>
            </a:bodyPr>
            <a:lstStyle/>
            <a:p>
              <a:r>
                <a:rPr lang="en-US" sz="4400" b="1" dirty="0" smtClean="0">
                  <a:solidFill>
                    <a:schemeClr val="bg1"/>
                  </a:solidFill>
                </a:rPr>
                <a:t>1</a:t>
              </a:r>
              <a:endParaRPr lang="en-US" sz="4400" b="1" dirty="0">
                <a:solidFill>
                  <a:schemeClr val="bg1"/>
                </a:solidFill>
              </a:endParaRPr>
            </a:p>
          </p:txBody>
        </p:sp>
      </p:grpSp>
      <p:sp>
        <p:nvSpPr>
          <p:cNvPr id="32" name="TextBox 31"/>
          <p:cNvSpPr txBox="1"/>
          <p:nvPr/>
        </p:nvSpPr>
        <p:spPr>
          <a:xfrm>
            <a:off x="7320455" y="1762314"/>
            <a:ext cx="774556" cy="923330"/>
          </a:xfrm>
          <a:prstGeom prst="rect">
            <a:avLst/>
          </a:prstGeom>
          <a:noFill/>
        </p:spPr>
        <p:txBody>
          <a:bodyPr wrap="square" rtlCol="0">
            <a:spAutoFit/>
          </a:bodyPr>
          <a:lstStyle/>
          <a:p>
            <a:pPr algn="ctr"/>
            <a:r>
              <a:rPr lang="en-US" b="1" dirty="0" err="1" smtClean="0">
                <a:solidFill>
                  <a:schemeClr val="bg1"/>
                </a:solidFill>
              </a:rPr>
              <a:t>Rác</a:t>
            </a:r>
            <a:r>
              <a:rPr lang="en-US" b="1" dirty="0" smtClean="0">
                <a:solidFill>
                  <a:schemeClr val="bg1"/>
                </a:solidFill>
              </a:rPr>
              <a:t> </a:t>
            </a:r>
            <a:r>
              <a:rPr lang="en-US" b="1" dirty="0" err="1" smtClean="0">
                <a:solidFill>
                  <a:schemeClr val="bg1"/>
                </a:solidFill>
              </a:rPr>
              <a:t>thải</a:t>
            </a:r>
            <a:r>
              <a:rPr lang="en-US" b="1" dirty="0" smtClean="0">
                <a:solidFill>
                  <a:schemeClr val="bg1"/>
                </a:solidFill>
              </a:rPr>
              <a:t> </a:t>
            </a:r>
            <a:r>
              <a:rPr lang="en-US" b="1" dirty="0" err="1" smtClean="0">
                <a:solidFill>
                  <a:schemeClr val="bg1"/>
                </a:solidFill>
              </a:rPr>
              <a:t>nhựa</a:t>
            </a:r>
            <a:endParaRPr lang="en-US" b="1" dirty="0">
              <a:solidFill>
                <a:schemeClr val="bg1"/>
              </a:solidFill>
            </a:endParaRPr>
          </a:p>
        </p:txBody>
      </p:sp>
      <p:sp>
        <p:nvSpPr>
          <p:cNvPr id="30" name="TextBox 29"/>
          <p:cNvSpPr txBox="1"/>
          <p:nvPr/>
        </p:nvSpPr>
        <p:spPr>
          <a:xfrm>
            <a:off x="1417683" y="1565427"/>
            <a:ext cx="821531" cy="923330"/>
          </a:xfrm>
          <a:prstGeom prst="rect">
            <a:avLst/>
          </a:prstGeom>
          <a:noFill/>
        </p:spPr>
        <p:txBody>
          <a:bodyPr wrap="square" rtlCol="0">
            <a:spAutoFit/>
          </a:bodyPr>
          <a:lstStyle/>
          <a:p>
            <a:pPr algn="ctr"/>
            <a:r>
              <a:rPr lang="en-US" b="1" dirty="0" err="1" smtClean="0">
                <a:solidFill>
                  <a:schemeClr val="bg1"/>
                </a:solidFill>
              </a:rPr>
              <a:t>Rác</a:t>
            </a:r>
            <a:r>
              <a:rPr lang="en-US" b="1" dirty="0" smtClean="0">
                <a:solidFill>
                  <a:schemeClr val="bg1"/>
                </a:solidFill>
              </a:rPr>
              <a:t> </a:t>
            </a:r>
            <a:r>
              <a:rPr lang="en-US" b="1" dirty="0" err="1" smtClean="0">
                <a:solidFill>
                  <a:schemeClr val="bg1"/>
                </a:solidFill>
              </a:rPr>
              <a:t>sinh</a:t>
            </a:r>
            <a:r>
              <a:rPr lang="en-US" b="1" dirty="0" smtClean="0">
                <a:solidFill>
                  <a:schemeClr val="bg1"/>
                </a:solidFill>
              </a:rPr>
              <a:t> </a:t>
            </a:r>
          </a:p>
          <a:p>
            <a:pPr algn="ctr"/>
            <a:r>
              <a:rPr lang="en-US" b="1" dirty="0" err="1" smtClean="0">
                <a:solidFill>
                  <a:schemeClr val="bg1"/>
                </a:solidFill>
              </a:rPr>
              <a:t>hoạt</a:t>
            </a:r>
            <a:endParaRPr lang="en-US" b="1" dirty="0">
              <a:solidFill>
                <a:schemeClr val="bg1"/>
              </a:solidFill>
            </a:endParaRPr>
          </a:p>
        </p:txBody>
      </p:sp>
      <p:pic>
        <p:nvPicPr>
          <p:cNvPr id="2051" name="Picture 3">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633" b="89908" l="9804" r="94608"/>
                    </a14:imgEffect>
                  </a14:imgLayer>
                </a14:imgProps>
              </a:ext>
              <a:ext uri="{28A0092B-C50C-407E-A947-70E740481C1C}">
                <a14:useLocalDpi xmlns:a14="http://schemas.microsoft.com/office/drawing/2010/main" val="0"/>
              </a:ext>
            </a:extLst>
          </a:blip>
          <a:stretch>
            <a:fillRect/>
          </a:stretch>
        </p:blipFill>
        <p:spPr bwMode="auto">
          <a:xfrm>
            <a:off x="3127669" y="2710880"/>
            <a:ext cx="840786" cy="90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27498" y="2488757"/>
            <a:ext cx="1466056" cy="135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89437" y="3130762"/>
            <a:ext cx="576262" cy="116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Trash and garbage set in cartoon Royalty Free Vector Image">
            <a:hlinkClick r:id="rId12" action="ppaction://hlinksldjump"/>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62614" b="74205" l="9000" r="34800"/>
                    </a14:imgEffect>
                  </a14:imgLayer>
                </a14:imgProps>
              </a:ext>
              <a:ext uri="{28A0092B-C50C-407E-A947-70E740481C1C}">
                <a14:useLocalDpi xmlns:a14="http://schemas.microsoft.com/office/drawing/2010/main" val="0"/>
              </a:ext>
            </a:extLst>
          </a:blip>
          <a:srcRect l="6100" t="61309" r="64834" b="24788"/>
          <a:stretch/>
        </p:blipFill>
        <p:spPr bwMode="auto">
          <a:xfrm rot="17601873">
            <a:off x="2394326" y="4245926"/>
            <a:ext cx="1108407" cy="46654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11772" y="4013663"/>
            <a:ext cx="831453" cy="93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24239" y="3705655"/>
            <a:ext cx="972343" cy="131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5400" y="392350"/>
            <a:ext cx="8990977" cy="5145088"/>
            <a:chOff x="25400" y="392350"/>
            <a:chExt cx="8990977" cy="5145088"/>
          </a:xfrm>
        </p:grpSpPr>
        <p:pic>
          <p:nvPicPr>
            <p:cNvPr id="2058"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05738" y="392350"/>
              <a:ext cx="5145087"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6565699" y="1865445"/>
              <a:ext cx="2450678" cy="1917689"/>
              <a:chOff x="6403574" y="2387426"/>
              <a:chExt cx="2450678" cy="1917689"/>
            </a:xfrm>
          </p:grpSpPr>
          <p:sp>
            <p:nvSpPr>
              <p:cNvPr id="16" name="Cloud Callout 15"/>
              <p:cNvSpPr/>
              <p:nvPr/>
            </p:nvSpPr>
            <p:spPr>
              <a:xfrm>
                <a:off x="6403574" y="2387426"/>
                <a:ext cx="2450678" cy="1917689"/>
              </a:xfrm>
              <a:prstGeom prst="cloudCallout">
                <a:avLst>
                  <a:gd name="adj1" fmla="val -86243"/>
                  <a:gd name="adj2" fmla="val -196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9" descr="Trash and garbage set in cartoon Royalty Free Vector Image">
                <a:hlinkClick r:id="rId12" action="ppaction://hlinksldjump"/>
              </p:cNvPr>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backgroundRemoval t="62614" b="74205" l="9000" r="34800"/>
                        </a14:imgEffect>
                      </a14:imgLayer>
                    </a14:imgProps>
                  </a:ext>
                  <a:ext uri="{28A0092B-C50C-407E-A947-70E740481C1C}">
                    <a14:useLocalDpi xmlns:a14="http://schemas.microsoft.com/office/drawing/2010/main" val="0"/>
                  </a:ext>
                </a:extLst>
              </a:blip>
              <a:srcRect l="6100" t="61309" r="64834" b="24788"/>
              <a:stretch/>
            </p:blipFill>
            <p:spPr bwMode="auto">
              <a:xfrm rot="17601873">
                <a:off x="7507400" y="3530269"/>
                <a:ext cx="554203" cy="23327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79858" y="2521771"/>
                <a:ext cx="629757" cy="84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a:hlinkClick r:id="rId10" action="ppaction://hlinksldjump"/>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6000" y="2723788"/>
                <a:ext cx="288131" cy="58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48405" y="3164904"/>
                <a:ext cx="831453" cy="93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25400" y="1977910"/>
              <a:ext cx="2209800" cy="1692755"/>
              <a:chOff x="25400" y="1977910"/>
              <a:chExt cx="2209800" cy="1692755"/>
            </a:xfrm>
          </p:grpSpPr>
          <p:grpSp>
            <p:nvGrpSpPr>
              <p:cNvPr id="21" name="Group 20"/>
              <p:cNvGrpSpPr/>
              <p:nvPr/>
            </p:nvGrpSpPr>
            <p:grpSpPr>
              <a:xfrm>
                <a:off x="25400" y="1977910"/>
                <a:ext cx="2209800" cy="1692755"/>
                <a:chOff x="212528" y="1874805"/>
                <a:chExt cx="2209800" cy="1692755"/>
              </a:xfrm>
            </p:grpSpPr>
            <p:sp>
              <p:nvSpPr>
                <p:cNvPr id="20" name="Cloud Callout 19"/>
                <p:cNvSpPr/>
                <p:nvPr/>
              </p:nvSpPr>
              <p:spPr>
                <a:xfrm>
                  <a:off x="212528" y="1874805"/>
                  <a:ext cx="2209800" cy="1692755"/>
                </a:xfrm>
                <a:prstGeom prst="cloudCallout">
                  <a:avLst>
                    <a:gd name="adj1" fmla="val 85212"/>
                    <a:gd name="adj2" fmla="val -3332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4">
                  <a:hlinkClick r:id="rId8"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0528" y="2283460"/>
                  <a:ext cx="627376" cy="57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3">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633" b="89908" l="9804" r="94608"/>
                        </a14:imgEffect>
                      </a14:imgLayer>
                    </a14:imgProps>
                  </a:ext>
                  <a:ext uri="{28A0092B-C50C-407E-A947-70E740481C1C}">
                    <a14:useLocalDpi xmlns:a14="http://schemas.microsoft.com/office/drawing/2010/main" val="0"/>
                  </a:ext>
                </a:extLst>
              </a:blip>
              <a:stretch>
                <a:fillRect/>
              </a:stretch>
            </p:blipFill>
            <p:spPr bwMode="auto">
              <a:xfrm>
                <a:off x="1026114" y="2332673"/>
                <a:ext cx="840786" cy="90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a:hlinkClick r:id="rId25" action="ppaction://hlinksldjump"/>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0672" y="2848549"/>
                <a:ext cx="482806" cy="40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1" name="Right Arrow 30">
            <a:hlinkClick r:id="rId27" action="ppaction://hlinksldjump"/>
          </p:cNvPr>
          <p:cNvSpPr/>
          <p:nvPr/>
        </p:nvSpPr>
        <p:spPr>
          <a:xfrm>
            <a:off x="8156861"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hlinkClick r:id="rId25" action="ppaction://hlinksldjump"/>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97199" y="3705655"/>
            <a:ext cx="1493839" cy="124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71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051"/>
                    </p:tgtEl>
                  </p:cond>
                </p:stCondLst>
                <p:endSync evt="end" delay="0">
                  <p:rtn val="all"/>
                </p:endSync>
                <p:childTnLst>
                  <p:par>
                    <p:cTn id="9" fill="hold">
                      <p:stCondLst>
                        <p:cond delay="0"/>
                      </p:stCondLst>
                      <p:childTnLst>
                        <p:par>
                          <p:cTn id="10" fill="hold">
                            <p:stCondLst>
                              <p:cond delay="0"/>
                            </p:stCondLst>
                            <p:childTnLst>
                              <p:par>
                                <p:cTn id="11" presetID="44" presetClass="path" presetSubtype="0" accel="50000" decel="50000" fill="hold" nodeType="clickEffect">
                                  <p:stCondLst>
                                    <p:cond delay="0"/>
                                  </p:stCondLst>
                                  <p:childTnLst>
                                    <p:animMotion origin="layout" path="M -0.1783 -0.50185 L -0.16441 -0.53148 L -0.15191 -0.55123 L -0.11441 -0.56111 C -0.06163 -0.54876 -0.08246 -0.54413 -0.05885 -0.5216 C -0.04496 -0.49691 -0.03941 -0.44568 -0.03524 -0.42037 C -0.02969 -0.39475 -0.03194 -0.42963 -0.02552 -0.36852 L 0.00365 -0.05278 " pathEditMode="relative" rAng="0" ptsTypes="FAAffaFF">
                                      <p:cBhvr>
                                        <p:cTn id="12" dur="2000" spd="-100000" fill="hold"/>
                                        <p:tgtEl>
                                          <p:spTgt spid="2051"/>
                                        </p:tgtEl>
                                        <p:attrNameLst>
                                          <p:attrName>ppt_x</p:attrName>
                                          <p:attrName>ppt_y</p:attrName>
                                        </p:attrNameLst>
                                      </p:cBhvr>
                                      <p:rCtr x="9097" y="19475"/>
                                    </p:animMotion>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par>
                          <p:cTn id="13" fill="hold">
                            <p:stCondLst>
                              <p:cond delay="2000"/>
                            </p:stCondLst>
                            <p:childTnLst>
                              <p:par>
                                <p:cTn id="14" presetID="53" presetClass="exit" presetSubtype="32" fill="hold" nodeType="afterEffect">
                                  <p:stCondLst>
                                    <p:cond delay="0"/>
                                  </p:stCondLst>
                                  <p:childTnLst>
                                    <p:anim calcmode="lin" valueType="num">
                                      <p:cBhvr>
                                        <p:cTn id="15" dur="10"/>
                                        <p:tgtEl>
                                          <p:spTgt spid="2051"/>
                                        </p:tgtEl>
                                        <p:attrNameLst>
                                          <p:attrName>ppt_w</p:attrName>
                                        </p:attrNameLst>
                                      </p:cBhvr>
                                      <p:tavLst>
                                        <p:tav tm="0">
                                          <p:val>
                                            <p:strVal val="ppt_w"/>
                                          </p:val>
                                        </p:tav>
                                        <p:tav tm="100000">
                                          <p:val>
                                            <p:fltVal val="0"/>
                                          </p:val>
                                        </p:tav>
                                      </p:tavLst>
                                    </p:anim>
                                    <p:anim calcmode="lin" valueType="num">
                                      <p:cBhvr>
                                        <p:cTn id="16" dur="10"/>
                                        <p:tgtEl>
                                          <p:spTgt spid="2051"/>
                                        </p:tgtEl>
                                        <p:attrNameLst>
                                          <p:attrName>ppt_h</p:attrName>
                                        </p:attrNameLst>
                                      </p:cBhvr>
                                      <p:tavLst>
                                        <p:tav tm="0">
                                          <p:val>
                                            <p:strVal val="ppt_h"/>
                                          </p:val>
                                        </p:tav>
                                        <p:tav tm="100000">
                                          <p:val>
                                            <p:fltVal val="0"/>
                                          </p:val>
                                        </p:tav>
                                      </p:tavLst>
                                    </p:anim>
                                    <p:animEffect transition="out" filter="fade">
                                      <p:cBhvr>
                                        <p:cTn id="17" dur="10"/>
                                        <p:tgtEl>
                                          <p:spTgt spid="2051"/>
                                        </p:tgtEl>
                                      </p:cBhvr>
                                    </p:animEffect>
                                    <p:set>
                                      <p:cBhvr>
                                        <p:cTn id="18" dur="1" fill="hold">
                                          <p:stCondLst>
                                            <p:cond delay="9"/>
                                          </p:stCondLst>
                                        </p:cTn>
                                        <p:tgtEl>
                                          <p:spTgt spid="205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51"/>
                  </p:tgtEl>
                </p:cond>
              </p:nextCondLst>
            </p:seq>
            <p:seq concurrent="1" nextAc="seek">
              <p:cTn id="19" restart="whenNotActive" fill="hold" evtFilter="cancelBubble" nodeType="interactiveSeq">
                <p:stCondLst>
                  <p:cond evt="onClick" delay="0">
                    <p:tgtEl>
                      <p:spTgt spid="2052"/>
                    </p:tgtEl>
                  </p:cond>
                </p:stCondLst>
                <p:endSync evt="end" delay="0">
                  <p:rtn val="all"/>
                </p:endSync>
                <p:childTnLst>
                  <p:par>
                    <p:cTn id="20" fill="hold">
                      <p:stCondLst>
                        <p:cond delay="0"/>
                      </p:stCondLst>
                      <p:childTnLst>
                        <p:par>
                          <p:cTn id="21" fill="hold">
                            <p:stCondLst>
                              <p:cond delay="0"/>
                            </p:stCondLst>
                            <p:childTnLst>
                              <p:par>
                                <p:cTn id="22" presetID="44" presetClass="path" presetSubtype="0" accel="50000" decel="50000" fill="hold" nodeType="clickEffect">
                                  <p:stCondLst>
                                    <p:cond delay="0"/>
                                  </p:stCondLst>
                                  <p:childTnLst>
                                    <p:animMotion origin="layout" path="M -0.36753 -0.5142 L -0.3217 -0.54629 L -0.26614 -0.55864 L -0.22309 -0.54629 L -0.17864 -0.50679 C -0.16198 -0.49938 -0.13559 -0.45 -0.11336 -0.42037 C -0.08003 -0.37099 -0.0342 -0.24259 -0.02864 -0.2179 L -3.61111E-6 -0.00031 " pathEditMode="relative" rAng="0" ptsTypes="FAAAffFF">
                                      <p:cBhvr>
                                        <p:cTn id="23" dur="2000" spd="-100000" fill="hold"/>
                                        <p:tgtEl>
                                          <p:spTgt spid="2052"/>
                                        </p:tgtEl>
                                        <p:attrNameLst>
                                          <p:attrName>ppt_x</p:attrName>
                                          <p:attrName>ppt_y</p:attrName>
                                        </p:attrNameLst>
                                      </p:cBhvr>
                                      <p:rCtr x="18368" y="23457"/>
                                    </p:animMotion>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childTnLst>
                          </p:cTn>
                        </p:par>
                        <p:par>
                          <p:cTn id="24" fill="hold">
                            <p:stCondLst>
                              <p:cond delay="2000"/>
                            </p:stCondLst>
                            <p:childTnLst>
                              <p:par>
                                <p:cTn id="25" presetID="53" presetClass="exit" presetSubtype="32" fill="hold" nodeType="afterEffect">
                                  <p:stCondLst>
                                    <p:cond delay="0"/>
                                  </p:stCondLst>
                                  <p:childTnLst>
                                    <p:anim calcmode="lin" valueType="num">
                                      <p:cBhvr>
                                        <p:cTn id="26" dur="10"/>
                                        <p:tgtEl>
                                          <p:spTgt spid="2052"/>
                                        </p:tgtEl>
                                        <p:attrNameLst>
                                          <p:attrName>ppt_w</p:attrName>
                                        </p:attrNameLst>
                                      </p:cBhvr>
                                      <p:tavLst>
                                        <p:tav tm="0">
                                          <p:val>
                                            <p:strVal val="ppt_w"/>
                                          </p:val>
                                        </p:tav>
                                        <p:tav tm="100000">
                                          <p:val>
                                            <p:fltVal val="0"/>
                                          </p:val>
                                        </p:tav>
                                      </p:tavLst>
                                    </p:anim>
                                    <p:anim calcmode="lin" valueType="num">
                                      <p:cBhvr>
                                        <p:cTn id="27" dur="10"/>
                                        <p:tgtEl>
                                          <p:spTgt spid="2052"/>
                                        </p:tgtEl>
                                        <p:attrNameLst>
                                          <p:attrName>ppt_h</p:attrName>
                                        </p:attrNameLst>
                                      </p:cBhvr>
                                      <p:tavLst>
                                        <p:tav tm="0">
                                          <p:val>
                                            <p:strVal val="ppt_h"/>
                                          </p:val>
                                        </p:tav>
                                        <p:tav tm="100000">
                                          <p:val>
                                            <p:fltVal val="0"/>
                                          </p:val>
                                        </p:tav>
                                      </p:tavLst>
                                    </p:anim>
                                    <p:animEffect transition="out" filter="fade">
                                      <p:cBhvr>
                                        <p:cTn id="28" dur="10"/>
                                        <p:tgtEl>
                                          <p:spTgt spid="2052"/>
                                        </p:tgtEl>
                                      </p:cBhvr>
                                    </p:animEffect>
                                    <p:set>
                                      <p:cBhvr>
                                        <p:cTn id="29" dur="1" fill="hold">
                                          <p:stCondLst>
                                            <p:cond delay="9"/>
                                          </p:stCondLst>
                                        </p:cTn>
                                        <p:tgtEl>
                                          <p:spTgt spid="205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52"/>
                  </p:tgtEl>
                </p:cond>
              </p:nextCondLst>
            </p:seq>
            <p:seq concurrent="1" nextAc="seek">
              <p:cTn id="30" restart="whenNotActive" fill="hold" evtFilter="cancelBubble" nodeType="interactiveSeq">
                <p:stCondLst>
                  <p:cond evt="onClick" delay="0">
                    <p:tgtEl>
                      <p:spTgt spid="2053"/>
                    </p:tgtEl>
                  </p:cond>
                </p:stCondLst>
                <p:endSync evt="end" delay="0">
                  <p:rtn val="all"/>
                </p:endSync>
                <p:childTnLst>
                  <p:par>
                    <p:cTn id="31" fill="hold">
                      <p:stCondLst>
                        <p:cond delay="0"/>
                      </p:stCondLst>
                      <p:childTnLst>
                        <p:par>
                          <p:cTn id="32" fill="hold">
                            <p:stCondLst>
                              <p:cond delay="0"/>
                            </p:stCondLst>
                            <p:childTnLst>
                              <p:par>
                                <p:cTn id="33" presetID="44" presetClass="path" presetSubtype="0" accel="50000" decel="50000" fill="hold" nodeType="clickEffect">
                                  <p:stCondLst>
                                    <p:cond delay="0"/>
                                  </p:stCondLst>
                                  <p:childTnLst>
                                    <p:animMotion origin="layout" path="M 1.66667E-6 -2.22222E-6 L -0.01285 -0.2037 C -0.01146 -0.25555 -0.0184 -0.38642 -0.0059 -0.44074 C 0.00521 -0.50247 0.01076 -0.59136 0.02743 -0.61358 L 0.04687 -0.64568 L 0.09271 -0.65308 L 0.13298 -0.62839 " pathEditMode="relative" rAng="0" ptsTypes="FffFAAF">
                                      <p:cBhvr>
                                        <p:cTn id="34" dur="2000" fill="hold"/>
                                        <p:tgtEl>
                                          <p:spTgt spid="2053"/>
                                        </p:tgtEl>
                                        <p:attrNameLst>
                                          <p:attrName>ppt_x</p:attrName>
                                          <p:attrName>ppt_y</p:attrName>
                                        </p:attrNameLst>
                                      </p:cBhvr>
                                      <p:rCtr x="5729" y="-32654"/>
                                    </p:animMotion>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par>
                          <p:cTn id="35" fill="hold">
                            <p:stCondLst>
                              <p:cond delay="2000"/>
                            </p:stCondLst>
                            <p:childTnLst>
                              <p:par>
                                <p:cTn id="36" presetID="53" presetClass="exit" presetSubtype="32" fill="hold" nodeType="afterEffect">
                                  <p:stCondLst>
                                    <p:cond delay="0"/>
                                  </p:stCondLst>
                                  <p:childTnLst>
                                    <p:anim calcmode="lin" valueType="num">
                                      <p:cBhvr>
                                        <p:cTn id="37" dur="10"/>
                                        <p:tgtEl>
                                          <p:spTgt spid="2053"/>
                                        </p:tgtEl>
                                        <p:attrNameLst>
                                          <p:attrName>ppt_w</p:attrName>
                                        </p:attrNameLst>
                                      </p:cBhvr>
                                      <p:tavLst>
                                        <p:tav tm="0">
                                          <p:val>
                                            <p:strVal val="ppt_w"/>
                                          </p:val>
                                        </p:tav>
                                        <p:tav tm="100000">
                                          <p:val>
                                            <p:fltVal val="0"/>
                                          </p:val>
                                        </p:tav>
                                      </p:tavLst>
                                    </p:anim>
                                    <p:anim calcmode="lin" valueType="num">
                                      <p:cBhvr>
                                        <p:cTn id="38" dur="10"/>
                                        <p:tgtEl>
                                          <p:spTgt spid="2053"/>
                                        </p:tgtEl>
                                        <p:attrNameLst>
                                          <p:attrName>ppt_h</p:attrName>
                                        </p:attrNameLst>
                                      </p:cBhvr>
                                      <p:tavLst>
                                        <p:tav tm="0">
                                          <p:val>
                                            <p:strVal val="ppt_h"/>
                                          </p:val>
                                        </p:tav>
                                        <p:tav tm="100000">
                                          <p:val>
                                            <p:fltVal val="0"/>
                                          </p:val>
                                        </p:tav>
                                      </p:tavLst>
                                    </p:anim>
                                    <p:animEffect transition="out" filter="fade">
                                      <p:cBhvr>
                                        <p:cTn id="39" dur="10"/>
                                        <p:tgtEl>
                                          <p:spTgt spid="2053"/>
                                        </p:tgtEl>
                                      </p:cBhvr>
                                    </p:animEffect>
                                    <p:set>
                                      <p:cBhvr>
                                        <p:cTn id="40" dur="1" fill="hold">
                                          <p:stCondLst>
                                            <p:cond delay="9"/>
                                          </p:stCondLst>
                                        </p:cTn>
                                        <p:tgtEl>
                                          <p:spTgt spid="205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53"/>
                  </p:tgtEl>
                </p:cond>
              </p:nextCondLst>
            </p:seq>
            <p:seq concurrent="1" nextAc="seek">
              <p:cTn id="41" restart="whenNotActive" fill="hold" evtFilter="cancelBubble" nodeType="interactiveSeq">
                <p:stCondLst>
                  <p:cond evt="onClick" delay="0">
                    <p:tgtEl>
                      <p:spTgt spid="2055"/>
                    </p:tgtEl>
                  </p:cond>
                </p:stCondLst>
                <p:endSync evt="end" delay="0">
                  <p:rtn val="all"/>
                </p:endSync>
                <p:childTnLst>
                  <p:par>
                    <p:cTn id="42" fill="hold">
                      <p:stCondLst>
                        <p:cond delay="0"/>
                      </p:stCondLst>
                      <p:childTnLst>
                        <p:par>
                          <p:cTn id="43" fill="hold">
                            <p:stCondLst>
                              <p:cond delay="0"/>
                            </p:stCondLst>
                            <p:childTnLst>
                              <p:par>
                                <p:cTn id="44" presetID="44" presetClass="path" presetSubtype="0" accel="50000" decel="50000" fill="hold" nodeType="clickEffect">
                                  <p:stCondLst>
                                    <p:cond delay="0"/>
                                  </p:stCondLst>
                                  <p:childTnLst>
                                    <p:animMotion origin="layout" path="M 1.11111E-6 9.87654E-7 L 0.09861 -0.51266 C 0.10417 -0.55216 0.12361 -0.63117 0.14444 -0.67809 C 0.17083 -0.72253 0.19861 -0.77438 0.21944 -0.79414 L 0.26111 -0.82624 L 0.30139 -0.8287 L 0.3875 -0.77932 " pathEditMode="relative" rAng="0" ptsTypes="FffFAAF">
                                      <p:cBhvr>
                                        <p:cTn id="45" dur="2000" fill="hold"/>
                                        <p:tgtEl>
                                          <p:spTgt spid="2055"/>
                                        </p:tgtEl>
                                        <p:attrNameLst>
                                          <p:attrName>ppt_x</p:attrName>
                                          <p:attrName>ppt_y</p:attrName>
                                        </p:attrNameLst>
                                      </p:cBhvr>
                                      <p:rCtr x="19375" y="-41451"/>
                                    </p:animMotion>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par>
                          <p:cTn id="46" fill="hold">
                            <p:stCondLst>
                              <p:cond delay="2000"/>
                            </p:stCondLst>
                            <p:childTnLst>
                              <p:par>
                                <p:cTn id="47" presetID="53" presetClass="exit" presetSubtype="32" fill="hold" nodeType="afterEffect">
                                  <p:stCondLst>
                                    <p:cond delay="0"/>
                                  </p:stCondLst>
                                  <p:childTnLst>
                                    <p:anim calcmode="lin" valueType="num">
                                      <p:cBhvr>
                                        <p:cTn id="48" dur="10"/>
                                        <p:tgtEl>
                                          <p:spTgt spid="2055"/>
                                        </p:tgtEl>
                                        <p:attrNameLst>
                                          <p:attrName>ppt_w</p:attrName>
                                        </p:attrNameLst>
                                      </p:cBhvr>
                                      <p:tavLst>
                                        <p:tav tm="0">
                                          <p:val>
                                            <p:strVal val="ppt_w"/>
                                          </p:val>
                                        </p:tav>
                                        <p:tav tm="100000">
                                          <p:val>
                                            <p:fltVal val="0"/>
                                          </p:val>
                                        </p:tav>
                                      </p:tavLst>
                                    </p:anim>
                                    <p:anim calcmode="lin" valueType="num">
                                      <p:cBhvr>
                                        <p:cTn id="49" dur="10"/>
                                        <p:tgtEl>
                                          <p:spTgt spid="2055"/>
                                        </p:tgtEl>
                                        <p:attrNameLst>
                                          <p:attrName>ppt_h</p:attrName>
                                        </p:attrNameLst>
                                      </p:cBhvr>
                                      <p:tavLst>
                                        <p:tav tm="0">
                                          <p:val>
                                            <p:strVal val="ppt_h"/>
                                          </p:val>
                                        </p:tav>
                                        <p:tav tm="100000">
                                          <p:val>
                                            <p:fltVal val="0"/>
                                          </p:val>
                                        </p:tav>
                                      </p:tavLst>
                                    </p:anim>
                                    <p:animEffect transition="out" filter="fade">
                                      <p:cBhvr>
                                        <p:cTn id="50" dur="10"/>
                                        <p:tgtEl>
                                          <p:spTgt spid="2055"/>
                                        </p:tgtEl>
                                      </p:cBhvr>
                                    </p:animEffect>
                                    <p:set>
                                      <p:cBhvr>
                                        <p:cTn id="51" dur="1" fill="hold">
                                          <p:stCondLst>
                                            <p:cond delay="9"/>
                                          </p:stCondLst>
                                        </p:cTn>
                                        <p:tgtEl>
                                          <p:spTgt spid="205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55"/>
                  </p:tgtEl>
                </p:cond>
              </p:nextCondLst>
            </p:seq>
            <p:seq concurrent="1" nextAc="seek">
              <p:cTn id="52" restart="whenNotActive" fill="hold" evtFilter="cancelBubble" nodeType="interactiveSeq">
                <p:stCondLst>
                  <p:cond evt="onClick" delay="0">
                    <p:tgtEl>
                      <p:spTgt spid="2057"/>
                    </p:tgtEl>
                  </p:cond>
                </p:stCondLst>
                <p:endSync evt="end" delay="0">
                  <p:rtn val="all"/>
                </p:endSync>
                <p:childTnLst>
                  <p:par>
                    <p:cTn id="53" fill="hold">
                      <p:stCondLst>
                        <p:cond delay="0"/>
                      </p:stCondLst>
                      <p:childTnLst>
                        <p:par>
                          <p:cTn id="54" fill="hold">
                            <p:stCondLst>
                              <p:cond delay="0"/>
                            </p:stCondLst>
                            <p:childTnLst>
                              <p:par>
                                <p:cTn id="55" presetID="44" presetClass="path" presetSubtype="0" accel="50000" decel="50000" fill="hold" nodeType="clickEffect">
                                  <p:stCondLst>
                                    <p:cond delay="0"/>
                                  </p:stCondLst>
                                  <p:childTnLst>
                                    <p:animMotion origin="layout" path="M 0.01649 -0.04845 L 0.05243 -0.1929 L 0.08454 -0.28611 C 0.09861 -0.29444 0.1677 -0.63981 0.18993 -0.67932 C 0.21909 -0.72376 0.27604 -0.81481 0.2901 -0.80648 L 0.3901 -0.81882 L 0.4901 -0.76944 " pathEditMode="relative" rAng="0" ptsTypes="FAffFAF">
                                      <p:cBhvr>
                                        <p:cTn id="56" dur="2000" fill="hold"/>
                                        <p:tgtEl>
                                          <p:spTgt spid="2057"/>
                                        </p:tgtEl>
                                        <p:attrNameLst>
                                          <p:attrName>ppt_x</p:attrName>
                                          <p:attrName>ppt_y</p:attrName>
                                        </p:attrNameLst>
                                      </p:cBhvr>
                                      <p:rCtr x="23681" y="-38519"/>
                                    </p:animMotion>
                                  </p:childTnLst>
                                </p:cTn>
                              </p:par>
                            </p:childTnLst>
                          </p:cTn>
                        </p:par>
                        <p:par>
                          <p:cTn id="57" fill="hold">
                            <p:stCondLst>
                              <p:cond delay="2000"/>
                            </p:stCondLst>
                            <p:childTnLst>
                              <p:par>
                                <p:cTn id="58" presetID="53" presetClass="exit" presetSubtype="32" fill="hold" nodeType="afterEffect">
                                  <p:stCondLst>
                                    <p:cond delay="0"/>
                                  </p:stCondLst>
                                  <p:childTnLst>
                                    <p:anim calcmode="lin" valueType="num">
                                      <p:cBhvr>
                                        <p:cTn id="59" dur="500"/>
                                        <p:tgtEl>
                                          <p:spTgt spid="2057"/>
                                        </p:tgtEl>
                                        <p:attrNameLst>
                                          <p:attrName>ppt_w</p:attrName>
                                        </p:attrNameLst>
                                      </p:cBhvr>
                                      <p:tavLst>
                                        <p:tav tm="0">
                                          <p:val>
                                            <p:strVal val="ppt_w"/>
                                          </p:val>
                                        </p:tav>
                                        <p:tav tm="100000">
                                          <p:val>
                                            <p:fltVal val="0"/>
                                          </p:val>
                                        </p:tav>
                                      </p:tavLst>
                                    </p:anim>
                                    <p:anim calcmode="lin" valueType="num">
                                      <p:cBhvr>
                                        <p:cTn id="60" dur="500"/>
                                        <p:tgtEl>
                                          <p:spTgt spid="2057"/>
                                        </p:tgtEl>
                                        <p:attrNameLst>
                                          <p:attrName>ppt_h</p:attrName>
                                        </p:attrNameLst>
                                      </p:cBhvr>
                                      <p:tavLst>
                                        <p:tav tm="0">
                                          <p:val>
                                            <p:strVal val="ppt_h"/>
                                          </p:val>
                                        </p:tav>
                                        <p:tav tm="100000">
                                          <p:val>
                                            <p:fltVal val="0"/>
                                          </p:val>
                                        </p:tav>
                                      </p:tavLst>
                                    </p:anim>
                                    <p:animEffect transition="out" filter="fade">
                                      <p:cBhvr>
                                        <p:cTn id="61" dur="500"/>
                                        <p:tgtEl>
                                          <p:spTgt spid="2057"/>
                                        </p:tgtEl>
                                      </p:cBhvr>
                                    </p:animEffect>
                                    <p:set>
                                      <p:cBhvr>
                                        <p:cTn id="62" dur="1" fill="hold">
                                          <p:stCondLst>
                                            <p:cond delay="499"/>
                                          </p:stCondLst>
                                        </p:cTn>
                                        <p:tgtEl>
                                          <p:spTgt spid="205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57"/>
                  </p:tgtEl>
                </p:cond>
              </p:nextCondLst>
            </p:seq>
            <p:seq concurrent="1" nextAc="seek">
              <p:cTn id="63" restart="whenNotActive" fill="hold" evtFilter="cancelBubble" nodeType="interactiveSeq">
                <p:stCondLst>
                  <p:cond evt="onClick" delay="0">
                    <p:tgtEl>
                      <p:spTgt spid="2054"/>
                    </p:tgtEl>
                  </p:cond>
                </p:stCondLst>
                <p:endSync evt="end" delay="0">
                  <p:rtn val="all"/>
                </p:endSync>
                <p:childTnLst>
                  <p:par>
                    <p:cTn id="64" fill="hold">
                      <p:stCondLst>
                        <p:cond delay="0"/>
                      </p:stCondLst>
                      <p:childTnLst>
                        <p:par>
                          <p:cTn id="65" fill="hold">
                            <p:stCondLst>
                              <p:cond delay="0"/>
                            </p:stCondLst>
                            <p:childTnLst>
                              <p:par>
                                <p:cTn id="66" presetID="44" presetClass="path" presetSubtype="0" accel="50000" decel="50000" fill="hold" nodeType="clickEffect">
                                  <p:stCondLst>
                                    <p:cond delay="0"/>
                                  </p:stCondLst>
                                  <p:childTnLst>
                                    <p:animMotion origin="layout" path="M 0.00417 -0.02685 L -0.0026 -0.23519 C 0.00296 -0.29228 0.00365 -0.41914 0.01268 -0.48951 C 0.02188 -0.56235 0.03473 -0.62068 0.05296 -0.67222 C 0.07657 -0.72901 0.10834 -0.8071 0.1224 -0.79815 L 0.17379 -0.81574 L 0.24046 -0.75895 " pathEditMode="relative" rAng="0" ptsTypes="FfafFAF">
                                      <p:cBhvr>
                                        <p:cTn id="67" dur="2000" fill="hold"/>
                                        <p:tgtEl>
                                          <p:spTgt spid="2054"/>
                                        </p:tgtEl>
                                        <p:attrNameLst>
                                          <p:attrName>ppt_x</p:attrName>
                                          <p:attrName>ppt_y</p:attrName>
                                        </p:attrNameLst>
                                      </p:cBhvr>
                                      <p:rCtr x="11476" y="-39444"/>
                                    </p:animMotion>
                                  </p:childTnLst>
                                  <p:subTnLst>
                                    <p:audio>
                                      <p:cMediaNode vol="100000">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par>
                          <p:cTn id="68" fill="hold">
                            <p:stCondLst>
                              <p:cond delay="2000"/>
                            </p:stCondLst>
                            <p:childTnLst>
                              <p:par>
                                <p:cTn id="69" presetID="53" presetClass="exit" presetSubtype="32" fill="hold" nodeType="afterEffect">
                                  <p:stCondLst>
                                    <p:cond delay="0"/>
                                  </p:stCondLst>
                                  <p:childTnLst>
                                    <p:anim calcmode="lin" valueType="num">
                                      <p:cBhvr>
                                        <p:cTn id="70" dur="500"/>
                                        <p:tgtEl>
                                          <p:spTgt spid="2054"/>
                                        </p:tgtEl>
                                        <p:attrNameLst>
                                          <p:attrName>ppt_w</p:attrName>
                                        </p:attrNameLst>
                                      </p:cBhvr>
                                      <p:tavLst>
                                        <p:tav tm="0">
                                          <p:val>
                                            <p:strVal val="ppt_w"/>
                                          </p:val>
                                        </p:tav>
                                        <p:tav tm="100000">
                                          <p:val>
                                            <p:fltVal val="0"/>
                                          </p:val>
                                        </p:tav>
                                      </p:tavLst>
                                    </p:anim>
                                    <p:anim calcmode="lin" valueType="num">
                                      <p:cBhvr>
                                        <p:cTn id="71" dur="500"/>
                                        <p:tgtEl>
                                          <p:spTgt spid="2054"/>
                                        </p:tgtEl>
                                        <p:attrNameLst>
                                          <p:attrName>ppt_h</p:attrName>
                                        </p:attrNameLst>
                                      </p:cBhvr>
                                      <p:tavLst>
                                        <p:tav tm="0">
                                          <p:val>
                                            <p:strVal val="ppt_h"/>
                                          </p:val>
                                        </p:tav>
                                        <p:tav tm="100000">
                                          <p:val>
                                            <p:fltVal val="0"/>
                                          </p:val>
                                        </p:tav>
                                      </p:tavLst>
                                    </p:anim>
                                    <p:animEffect transition="out" filter="fade">
                                      <p:cBhvr>
                                        <p:cTn id="72" dur="500"/>
                                        <p:tgtEl>
                                          <p:spTgt spid="2054"/>
                                        </p:tgtEl>
                                      </p:cBhvr>
                                    </p:animEffect>
                                    <p:set>
                                      <p:cBhvr>
                                        <p:cTn id="73" dur="1" fill="hold">
                                          <p:stCondLst>
                                            <p:cond delay="499"/>
                                          </p:stCondLst>
                                        </p:cTn>
                                        <p:tgtEl>
                                          <p:spTgt spid="2054"/>
                                        </p:tgtEl>
                                        <p:attrNameLst>
                                          <p:attrName>style.visibility</p:attrName>
                                        </p:attrNameLst>
                                      </p:cBhvr>
                                      <p:to>
                                        <p:strVal val="hidden"/>
                                      </p:to>
                                    </p:set>
                                  </p:childTnLst>
                                  <p:subTnLst>
                                    <p:audio>
                                      <p:cMediaNode vol="100000">
                                        <p:cTn display="0" masterRel="sameClick">
                                          <p:stCondLst>
                                            <p:cond evt="begin" delay="0">
                                              <p:tn val="6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54"/>
                  </p:tgtEl>
                </p:cond>
              </p:nextCondLst>
            </p:seq>
            <p:seq concurrent="1" nextAc="seek">
              <p:cTn id="74" restart="whenNotActive" fill="hold" evtFilter="cancelBubble" nodeType="interactiveSeq">
                <p:stCondLst>
                  <p:cond evt="onClick" delay="0">
                    <p:tgtEl>
                      <p:spTgt spid="2050"/>
                    </p:tgtEl>
                  </p:cond>
                </p:stCondLst>
                <p:endSync evt="end" delay="0">
                  <p:rtn val="all"/>
                </p:endSync>
                <p:childTnLst>
                  <p:par>
                    <p:cTn id="75" fill="hold">
                      <p:stCondLst>
                        <p:cond delay="0"/>
                      </p:stCondLst>
                      <p:childTnLst>
                        <p:par>
                          <p:cTn id="76" fill="hold">
                            <p:stCondLst>
                              <p:cond delay="0"/>
                            </p:stCondLst>
                            <p:childTnLst>
                              <p:par>
                                <p:cTn id="77" presetID="44" presetClass="path" presetSubtype="0" accel="50000" decel="50000" fill="hold" nodeType="afterEffect">
                                  <p:stCondLst>
                                    <p:cond delay="0"/>
                                  </p:stCondLst>
                                  <p:childTnLst>
                                    <p:animMotion origin="layout" path="M -0.59809 -0.74753 L -0.46475 -0.75988 L -0.3342 -0.71543 C -0.26753 -0.69568 -0.25555 -0.65741 -0.22448 -0.61914 C -0.19271 -0.58241 -0.17118 -0.55494 -0.14409 -0.49568 C -0.11892 -0.45124 -0.07465 -0.27253 -0.06076 -0.26389 L -2.5E-6 1.97531E-6 " pathEditMode="relative" rAng="0" ptsTypes="FAfafFF">
                                      <p:cBhvr>
                                        <p:cTn id="78" dur="2000" spd="-100000" fill="hold"/>
                                        <p:tgtEl>
                                          <p:spTgt spid="2050"/>
                                        </p:tgtEl>
                                        <p:attrNameLst>
                                          <p:attrName>ppt_x</p:attrName>
                                          <p:attrName>ppt_y</p:attrName>
                                        </p:attrNameLst>
                                      </p:cBhvr>
                                      <p:rCtr x="29896" y="36759"/>
                                    </p:animMotion>
                                  </p:childTnLst>
                                  <p:subTnLst>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par>
                          <p:cTn id="79" fill="hold">
                            <p:stCondLst>
                              <p:cond delay="2000"/>
                            </p:stCondLst>
                            <p:childTnLst>
                              <p:par>
                                <p:cTn id="80" presetID="53" presetClass="exit" presetSubtype="32" fill="hold" nodeType="afterEffect">
                                  <p:stCondLst>
                                    <p:cond delay="0"/>
                                  </p:stCondLst>
                                  <p:childTnLst>
                                    <p:anim calcmode="lin" valueType="num">
                                      <p:cBhvr>
                                        <p:cTn id="81" dur="500"/>
                                        <p:tgtEl>
                                          <p:spTgt spid="2050"/>
                                        </p:tgtEl>
                                        <p:attrNameLst>
                                          <p:attrName>ppt_w</p:attrName>
                                        </p:attrNameLst>
                                      </p:cBhvr>
                                      <p:tavLst>
                                        <p:tav tm="0">
                                          <p:val>
                                            <p:strVal val="ppt_w"/>
                                          </p:val>
                                        </p:tav>
                                        <p:tav tm="100000">
                                          <p:val>
                                            <p:fltVal val="0"/>
                                          </p:val>
                                        </p:tav>
                                      </p:tavLst>
                                    </p:anim>
                                    <p:anim calcmode="lin" valueType="num">
                                      <p:cBhvr>
                                        <p:cTn id="82" dur="500"/>
                                        <p:tgtEl>
                                          <p:spTgt spid="2050"/>
                                        </p:tgtEl>
                                        <p:attrNameLst>
                                          <p:attrName>ppt_h</p:attrName>
                                        </p:attrNameLst>
                                      </p:cBhvr>
                                      <p:tavLst>
                                        <p:tav tm="0">
                                          <p:val>
                                            <p:strVal val="ppt_h"/>
                                          </p:val>
                                        </p:tav>
                                        <p:tav tm="100000">
                                          <p:val>
                                            <p:fltVal val="0"/>
                                          </p:val>
                                        </p:tav>
                                      </p:tavLst>
                                    </p:anim>
                                    <p:animEffect transition="out" filter="fade">
                                      <p:cBhvr>
                                        <p:cTn id="83" dur="500"/>
                                        <p:tgtEl>
                                          <p:spTgt spid="2050"/>
                                        </p:tgtEl>
                                      </p:cBhvr>
                                    </p:animEffect>
                                    <p:set>
                                      <p:cBhvr>
                                        <p:cTn id="84" dur="1" fill="hold">
                                          <p:stCondLst>
                                            <p:cond delay="499"/>
                                          </p:stCondLst>
                                        </p:cTn>
                                        <p:tgtEl>
                                          <p:spTgt spid="2050"/>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5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11962"/>
            <a:ext cx="5470563" cy="4759504"/>
          </a:xfrm>
          <a:prstGeom prst="rect">
            <a:avLst/>
          </a:prstGeom>
        </p:spPr>
      </p:pic>
      <p:sp>
        <p:nvSpPr>
          <p:cNvPr id="5" name="Right Arrow 4">
            <a:hlinkClick r:id="rId3" action="ppaction://hlinksldjump"/>
          </p:cNvPr>
          <p:cNvSpPr/>
          <p:nvPr/>
        </p:nvSpPr>
        <p:spPr>
          <a:xfrm>
            <a:off x="8156861"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411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ight Arrow 51">
            <a:hlinkClick r:id="rId3" action="ppaction://hlinksldjump"/>
          </p:cNvPr>
          <p:cNvSpPr/>
          <p:nvPr/>
        </p:nvSpPr>
        <p:spPr>
          <a:xfrm>
            <a:off x="8165592"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6886" y="701103"/>
            <a:ext cx="7790531" cy="2175447"/>
          </a:xfrm>
          <a:noFill/>
          <a:ln w="19050">
            <a:solidFill>
              <a:srgbClr val="FF0000"/>
            </a:solidFill>
          </a:ln>
        </p:spPr>
        <p:txBody>
          <a:bodyPr>
            <a:noAutofit/>
          </a:bodyPr>
          <a:lstStyle/>
          <a:p>
            <a:pPr algn="l"/>
            <a:r>
              <a:rPr lang="vi-VN" sz="2400" b="1" dirty="0">
                <a:solidFill>
                  <a:srgbClr val="FF0000"/>
                </a:solidFill>
                <a:latin typeface="Arial" panose="020B0604020202020204" pitchFamily="34" charset="0"/>
                <a:ea typeface="Calibri" panose="020F0502020204030204" pitchFamily="34" charset="0"/>
                <a:cs typeface="Arial" panose="020B0604020202020204" pitchFamily="34" charset="0"/>
              </a:rPr>
              <a:t>Câu 1.</a:t>
            </a:r>
            <a:r>
              <a:rPr lang="vi-VN" sz="2400" dirty="0">
                <a:solidFill>
                  <a:srgbClr val="FF0000"/>
                </a:solidFill>
                <a:latin typeface="Arial" panose="020B0604020202020204" pitchFamily="34" charset="0"/>
                <a:ea typeface="Calibri" panose="020F0502020204030204" pitchFamily="34" charset="0"/>
                <a:cs typeface="Arial" panose="020B0604020202020204" pitchFamily="34" charset="0"/>
              </a:rPr>
              <a:t> Messenger có thể giúp người dùng làm gì</a:t>
            </a:r>
            <a:r>
              <a:rPr lang="vi-VN" sz="2400"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2400" dirty="0" smtClean="0">
                <a:solidFill>
                  <a:srgbClr val="FF0000"/>
                </a:solidFill>
                <a:latin typeface="Arial" panose="020B0604020202020204" pitchFamily="34" charset="0"/>
                <a:ea typeface="Calibri" panose="020F0502020204030204" pitchFamily="34" charset="0"/>
                <a:cs typeface="Arial" panose="020B0604020202020204" pitchFamily="34" charset="0"/>
              </a:rPr>
              <a:t/>
            </a:r>
            <a:br>
              <a:rPr lang="en-US" sz="2400" dirty="0" smtClean="0">
                <a:solidFill>
                  <a:srgbClr val="FF0000"/>
                </a:solidFill>
                <a:latin typeface="Arial" panose="020B0604020202020204" pitchFamily="34" charset="0"/>
                <a:ea typeface="Calibri" panose="020F0502020204030204" pitchFamily="34" charset="0"/>
                <a:cs typeface="Arial" panose="020B0604020202020204" pitchFamily="34" charset="0"/>
              </a:rPr>
            </a:b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cuộc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thoại</a:t>
            </a:r>
            <a: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b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tệp</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b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400" dirty="0">
                <a:latin typeface="Arial" panose="020B0604020202020204" pitchFamily="34" charset="0"/>
                <a:ea typeface="Calibri" panose="020F0502020204030204" pitchFamily="34" charset="0"/>
                <a:cs typeface="Arial" panose="020B0604020202020204" pitchFamily="34" charset="0"/>
              </a:rPr>
              <a:t/>
            </a:r>
            <a:br>
              <a:rPr lang="en-US" sz="2400" dirty="0">
                <a:latin typeface="Arial" panose="020B0604020202020204" pitchFamily="34" charset="0"/>
                <a:ea typeface="Calibri" panose="020F0502020204030204" pitchFamily="34" charset="0"/>
                <a:cs typeface="Arial" panose="020B0604020202020204" pitchFamily="34" charset="0"/>
              </a:rPr>
            </a:b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D. </a:t>
            </a:r>
            <a:r>
              <a:rPr lang="pt-BR" sz="2400" dirty="0">
                <a:solidFill>
                  <a:srgbClr val="000000"/>
                </a:solidFill>
                <a:latin typeface="Arial" panose="020B0604020202020204" pitchFamily="34" charset="0"/>
                <a:ea typeface="Calibri" panose="020F0502020204030204" pitchFamily="34" charset="0"/>
                <a:cs typeface="Arial" panose="020B0604020202020204" pitchFamily="34" charset="0"/>
              </a:rPr>
              <a:t>Cả A, B, C đều đúng</a:t>
            </a:r>
            <a:r>
              <a:rPr lang="pt-BR"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54" name="Title 1"/>
          <p:cNvSpPr txBox="1">
            <a:spLocks/>
          </p:cNvSpPr>
          <p:nvPr/>
        </p:nvSpPr>
        <p:spPr>
          <a:xfrm>
            <a:off x="622300" y="3314104"/>
            <a:ext cx="7772400" cy="1102519"/>
          </a:xfrm>
          <a:prstGeom prst="rect">
            <a:avLst/>
          </a:prstGeom>
          <a:solidFill>
            <a:srgbClr val="C3ABE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D. </a:t>
            </a:r>
            <a:r>
              <a:rPr lang="pt-BR" sz="2400" dirty="0">
                <a:solidFill>
                  <a:srgbClr val="000000"/>
                </a:solidFill>
                <a:latin typeface="Arial" panose="020B0604020202020204" pitchFamily="34" charset="0"/>
                <a:ea typeface="Calibri" panose="020F0502020204030204" pitchFamily="34" charset="0"/>
                <a:cs typeface="Arial" panose="020B0604020202020204" pitchFamily="34" charset="0"/>
              </a:rPr>
              <a:t>Cả A, B, C đều đúng.</a:t>
            </a:r>
            <a:endParaRPr lang="en-US" sz="2400" dirty="0"/>
          </a:p>
        </p:txBody>
      </p:sp>
      <p:pic>
        <p:nvPicPr>
          <p:cNvPr id="55" name="Picture 3">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633" b="89908" l="9804" r="94608"/>
                    </a14:imgEffect>
                  </a14:imgLayer>
                </a14:imgProps>
              </a:ext>
              <a:ext uri="{28A0092B-C50C-407E-A947-70E740481C1C}">
                <a14:useLocalDpi xmlns:a14="http://schemas.microsoft.com/office/drawing/2010/main" val="0"/>
              </a:ext>
            </a:extLst>
          </a:blip>
          <a:stretch>
            <a:fillRect/>
          </a:stretch>
        </p:blipFill>
        <p:spPr bwMode="auto">
          <a:xfrm>
            <a:off x="8419287" y="0"/>
            <a:ext cx="649169" cy="70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71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2000" fill="hold"/>
                                        <p:tgtEl>
                                          <p:spTgt spid="54"/>
                                        </p:tgtEl>
                                        <p:attrNameLst>
                                          <p:attrName>ppt_x</p:attrName>
                                        </p:attrNameLst>
                                      </p:cBhvr>
                                      <p:tavLst>
                                        <p:tav tm="0">
                                          <p:val>
                                            <p:strVal val="#ppt_x"/>
                                          </p:val>
                                        </p:tav>
                                        <p:tav tm="100000">
                                          <p:val>
                                            <p:strVal val="#ppt_x"/>
                                          </p:val>
                                        </p:tav>
                                      </p:tavLst>
                                    </p:anim>
                                    <p:anim calcmode="lin" valueType="num">
                                      <p:cBhvr additive="base">
                                        <p:cTn id="14" dur="2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ight Arrow 51">
            <a:hlinkClick r:id="rId3" action="ppaction://hlinksldjump"/>
          </p:cNvPr>
          <p:cNvSpPr/>
          <p:nvPr/>
        </p:nvSpPr>
        <p:spPr>
          <a:xfrm>
            <a:off x="8165592"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9" descr="Trash and garbage set in cartoon Royalty Free Vector Image"/>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2614" b="74205" l="9000" r="34800"/>
                    </a14:imgEffect>
                  </a14:imgLayer>
                </a14:imgProps>
              </a:ext>
              <a:ext uri="{28A0092B-C50C-407E-A947-70E740481C1C}">
                <a14:useLocalDpi xmlns:a14="http://schemas.microsoft.com/office/drawing/2010/main" val="0"/>
              </a:ext>
            </a:extLst>
          </a:blip>
          <a:srcRect l="6100" t="61309" r="64834" b="24788"/>
          <a:stretch/>
        </p:blipFill>
        <p:spPr bwMode="auto">
          <a:xfrm rot="17601873">
            <a:off x="8375786" y="309306"/>
            <a:ext cx="759489" cy="319678"/>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ctrTitle"/>
          </p:nvPr>
        </p:nvSpPr>
        <p:spPr>
          <a:xfrm>
            <a:off x="685800" y="742950"/>
            <a:ext cx="8001000" cy="2362200"/>
          </a:xfrm>
          <a:noFill/>
          <a:ln w="19050">
            <a:solidFill>
              <a:srgbClr val="FF0000"/>
            </a:solidFill>
          </a:ln>
        </p:spPr>
        <p:txBody>
          <a:bodyPr>
            <a:noAutofit/>
          </a:bodyPr>
          <a:lstStyle/>
          <a:p>
            <a:pPr algn="l"/>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Câu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2</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rPr>
              <a:t> Đâu </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không </a:t>
            </a:r>
            <a:r>
              <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rPr>
              <a:t>phải là tác hại của việc sử dụng mạng xã hội quá nhiều</a:t>
            </a:r>
            <a:r>
              <a:rPr lang="vi-VN"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ảo</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B.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Sức</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khỏe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sa</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sút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Kết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nối</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với</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bạn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bè</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Không quan tâm đến mọi người xung quanh</a:t>
            </a:r>
            <a:r>
              <a:rPr lang="vi-VN"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34" name="Title 1"/>
          <p:cNvSpPr txBox="1">
            <a:spLocks/>
          </p:cNvSpPr>
          <p:nvPr/>
        </p:nvSpPr>
        <p:spPr>
          <a:xfrm>
            <a:off x="685798" y="3315890"/>
            <a:ext cx="8001001" cy="1102519"/>
          </a:xfrm>
          <a:prstGeom prst="rect">
            <a:avLst/>
          </a:prstGeom>
          <a:solidFill>
            <a:srgbClr val="C3ABE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C. </a:t>
            </a:r>
            <a:r>
              <a:rPr lang="en-US" sz="3200" dirty="0" err="1">
                <a:solidFill>
                  <a:srgbClr val="FF0000"/>
                </a:solidFill>
                <a:latin typeface="Calibri" panose="020F0502020204030204" pitchFamily="34" charset="0"/>
                <a:ea typeface="Calibri" panose="020F0502020204030204" pitchFamily="34" charset="0"/>
                <a:cs typeface="Calibri" panose="020F0502020204030204" pitchFamily="34" charset="0"/>
              </a:rPr>
              <a:t>Kết</a:t>
            </a: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ea typeface="Calibri" panose="020F0502020204030204" pitchFamily="34" charset="0"/>
                <a:cs typeface="Calibri" panose="020F0502020204030204" pitchFamily="34" charset="0"/>
              </a:rPr>
              <a:t>nối</a:t>
            </a: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ea typeface="Calibri" panose="020F0502020204030204" pitchFamily="34" charset="0"/>
                <a:cs typeface="Calibri" panose="020F0502020204030204" pitchFamily="34" charset="0"/>
              </a:rPr>
              <a:t>với</a:t>
            </a: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ea typeface="Calibri" panose="020F0502020204030204" pitchFamily="34" charset="0"/>
                <a:cs typeface="Calibri" panose="020F0502020204030204" pitchFamily="34" charset="0"/>
              </a:rPr>
              <a:t>bạn</a:t>
            </a: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ea typeface="Calibri" panose="020F0502020204030204" pitchFamily="34" charset="0"/>
                <a:cs typeface="Calibri" panose="020F0502020204030204" pitchFamily="34" charset="0"/>
              </a:rPr>
              <a:t>bè</a:t>
            </a: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FF0000"/>
              </a:solidFill>
            </a:endParaRPr>
          </a:p>
        </p:txBody>
      </p:sp>
    </p:spTree>
    <p:extLst>
      <p:ext uri="{BB962C8B-B14F-4D97-AF65-F5344CB8AC3E}">
        <p14:creationId xmlns:p14="http://schemas.microsoft.com/office/powerpoint/2010/main" val="254703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ppt_x"/>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2000" fill="hold"/>
                                        <p:tgtEl>
                                          <p:spTgt spid="34"/>
                                        </p:tgtEl>
                                        <p:attrNameLst>
                                          <p:attrName>ppt_x</p:attrName>
                                        </p:attrNameLst>
                                      </p:cBhvr>
                                      <p:tavLst>
                                        <p:tav tm="0">
                                          <p:val>
                                            <p:strVal val="#ppt_x"/>
                                          </p:val>
                                        </p:tav>
                                        <p:tav tm="100000">
                                          <p:val>
                                            <p:strVal val="#ppt_x"/>
                                          </p:val>
                                        </p:tav>
                                      </p:tavLst>
                                    </p:anim>
                                    <p:anim calcmode="lin" valueType="num">
                                      <p:cBhvr additive="base">
                                        <p:cTn id="14" dur="2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ight Arrow 51">
            <a:hlinkClick r:id="rId2" action="ppaction://hlinksldjump"/>
          </p:cNvPr>
          <p:cNvSpPr/>
          <p:nvPr/>
        </p:nvSpPr>
        <p:spPr>
          <a:xfrm>
            <a:off x="8165592"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736" y="23409"/>
            <a:ext cx="1197376" cy="110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1"/>
          <p:cNvSpPr>
            <a:spLocks noGrp="1"/>
          </p:cNvSpPr>
          <p:nvPr>
            <p:ph type="ctrTitle"/>
          </p:nvPr>
        </p:nvSpPr>
        <p:spPr>
          <a:xfrm>
            <a:off x="685800" y="955964"/>
            <a:ext cx="7772400" cy="2072986"/>
          </a:xfrm>
          <a:noFill/>
          <a:ln w="19050">
            <a:solidFill>
              <a:srgbClr val="FF0000"/>
            </a:solidFill>
          </a:ln>
        </p:spPr>
        <p:txBody>
          <a:bodyPr>
            <a:noAutofit/>
          </a:bodyPr>
          <a:lstStyle/>
          <a:p>
            <a:pPr algn="l">
              <a:spcAft>
                <a:spcPts val="800"/>
              </a:spcAft>
            </a:pP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Câu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3</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rPr>
              <a:t> Đâu là hành vi sai trái khi sử dụng mạng xã hội</a:t>
            </a:r>
            <a:r>
              <a:rPr lang="vi-VN"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Đăng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tải</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thông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tin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sai</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sự</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thật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b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B.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Nhắn tin quấy rối, đe dọa người khác.</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Quảng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cáo</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chia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sẻ</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thông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tin,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hình</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ảnh</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hàng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hóa</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bị</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cấm</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b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 </a:t>
            </a:r>
            <a:r>
              <a:rPr lang="pt-BR" sz="2400" dirty="0">
                <a:solidFill>
                  <a:srgbClr val="000000"/>
                </a:solidFill>
                <a:latin typeface="Calibri" panose="020F0502020204030204" pitchFamily="34" charset="0"/>
                <a:ea typeface="Calibri" panose="020F0502020204030204" pitchFamily="34" charset="0"/>
                <a:cs typeface="Calibri" panose="020F0502020204030204" pitchFamily="34" charset="0"/>
              </a:rPr>
              <a:t>Cả A, B, C đều đúng</a:t>
            </a:r>
            <a:r>
              <a:rPr lang="pt-BR"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9" name="Title 1"/>
          <p:cNvSpPr txBox="1">
            <a:spLocks/>
          </p:cNvSpPr>
          <p:nvPr/>
        </p:nvSpPr>
        <p:spPr>
          <a:xfrm>
            <a:off x="609600" y="3333750"/>
            <a:ext cx="7848600" cy="1102519"/>
          </a:xfrm>
          <a:prstGeom prst="rect">
            <a:avLst/>
          </a:prstGeom>
          <a:solidFill>
            <a:srgbClr val="C3ABE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rPr>
              <a:t>D. </a:t>
            </a:r>
            <a:r>
              <a:rPr lang="pt-BR" sz="2800" dirty="0">
                <a:solidFill>
                  <a:srgbClr val="FF0000"/>
                </a:solidFill>
                <a:latin typeface="Calibri" panose="020F0502020204030204" pitchFamily="34" charset="0"/>
                <a:ea typeface="Calibri" panose="020F0502020204030204" pitchFamily="34" charset="0"/>
                <a:cs typeface="Calibri" panose="020F0502020204030204" pitchFamily="34" charset="0"/>
              </a:rPr>
              <a:t>Cả A, B, C đều đúng.</a:t>
            </a:r>
            <a:endParaRPr lang="en-US" sz="2800" dirty="0">
              <a:solidFill>
                <a:srgbClr val="FF0000"/>
              </a:solidFill>
            </a:endParaRPr>
          </a:p>
        </p:txBody>
      </p:sp>
    </p:spTree>
    <p:extLst>
      <p:ext uri="{BB962C8B-B14F-4D97-AF65-F5344CB8AC3E}">
        <p14:creationId xmlns:p14="http://schemas.microsoft.com/office/powerpoint/2010/main" val="29859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000" fill="hold"/>
                                        <p:tgtEl>
                                          <p:spTgt spid="28"/>
                                        </p:tgtEl>
                                        <p:attrNameLst>
                                          <p:attrName>ppt_x</p:attrName>
                                        </p:attrNameLst>
                                      </p:cBhvr>
                                      <p:tavLst>
                                        <p:tav tm="0">
                                          <p:val>
                                            <p:strVal val="#ppt_x"/>
                                          </p:val>
                                        </p:tav>
                                        <p:tav tm="100000">
                                          <p:val>
                                            <p:strVal val="#ppt_x"/>
                                          </p:val>
                                        </p:tav>
                                      </p:tavLst>
                                    </p:anim>
                                    <p:anim calcmode="lin" valueType="num">
                                      <p:cBhvr additive="base">
                                        <p:cTn id="8"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0" fill="hold"/>
                                        <p:tgtEl>
                                          <p:spTgt spid="29"/>
                                        </p:tgtEl>
                                        <p:attrNameLst>
                                          <p:attrName>ppt_x</p:attrName>
                                        </p:attrNameLst>
                                      </p:cBhvr>
                                      <p:tavLst>
                                        <p:tav tm="0">
                                          <p:val>
                                            <p:strVal val="#ppt_x"/>
                                          </p:val>
                                        </p:tav>
                                        <p:tav tm="100000">
                                          <p:val>
                                            <p:strVal val="#ppt_x"/>
                                          </p:val>
                                        </p:tav>
                                      </p:tavLst>
                                    </p:anim>
                                    <p:anim calcmode="lin" valueType="num">
                                      <p:cBhvr additive="base">
                                        <p:cTn id="14"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ight Arrow 51">
            <a:hlinkClick r:id="rId2" action="ppaction://hlinksldjump"/>
          </p:cNvPr>
          <p:cNvSpPr/>
          <p:nvPr/>
        </p:nvSpPr>
        <p:spPr>
          <a:xfrm>
            <a:off x="8165592" y="4629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3065" y="114300"/>
            <a:ext cx="66346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a:spLocks noGrp="1"/>
          </p:cNvSpPr>
          <p:nvPr>
            <p:ph type="ctrTitle"/>
          </p:nvPr>
        </p:nvSpPr>
        <p:spPr>
          <a:xfrm>
            <a:off x="678872" y="235527"/>
            <a:ext cx="7486719" cy="3326823"/>
          </a:xfrm>
          <a:noFill/>
          <a:ln w="19050">
            <a:solidFill>
              <a:srgbClr val="FF0000"/>
            </a:solidFill>
          </a:ln>
        </p:spPr>
        <p:txBody>
          <a:bodyPr>
            <a:noAutofit/>
          </a:bodyPr>
          <a:lstStyle/>
          <a:p>
            <a:pPr algn="l">
              <a:spcAft>
                <a:spcPts val="800"/>
              </a:spcAft>
            </a:pP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vi-VN"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Câu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4</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rPr>
              <a:t> Trong các hành vi sau đây, hành vi nào </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không </a:t>
            </a:r>
            <a:r>
              <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rPr>
              <a:t>mang tính tiêu cực khi sử dụng mạng xã hội</a:t>
            </a:r>
            <a:r>
              <a:rPr lang="vi-VN"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Tẩy chay những thông tin đe dọa, bắt nạt,… gây hậu quả cho người khác</a:t>
            </a:r>
            <a:r>
              <a:rPr lang="vi-VN"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Đăng ảnh xúc phạm đến một người bạn của em.</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Đăng những thông tin có tính chất chống phá nhà nước.</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Chia sẻ những thông tin sai sự thật trong giai đoạn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dịch bệnh</a:t>
            </a:r>
            <a:r>
              <a:rPr lang="vi-VN"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b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28" name="Title 1"/>
          <p:cNvSpPr txBox="1">
            <a:spLocks/>
          </p:cNvSpPr>
          <p:nvPr/>
        </p:nvSpPr>
        <p:spPr>
          <a:xfrm>
            <a:off x="678873" y="3768947"/>
            <a:ext cx="7479792" cy="1102519"/>
          </a:xfrm>
          <a:prstGeom prst="rect">
            <a:avLst/>
          </a:prstGeom>
          <a:solidFill>
            <a:srgbClr val="C3ABE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 </a:t>
            </a:r>
            <a:r>
              <a:rPr lang="vi-VN" sz="2200" b="1" dirty="0">
                <a:solidFill>
                  <a:srgbClr val="FF0000"/>
                </a:solidFill>
                <a:latin typeface="Calibri" panose="020F0502020204030204" pitchFamily="34" charset="0"/>
                <a:ea typeface="Calibri" panose="020F0502020204030204" pitchFamily="34" charset="0"/>
                <a:cs typeface="Calibri" panose="020F0502020204030204" pitchFamily="34" charset="0"/>
              </a:rPr>
              <a:t>Tẩy chay những thông tin đe dọa, bắt nạt,… gây hậu quả cho người khác</a:t>
            </a:r>
            <a:r>
              <a:rPr lang="vi-VN" sz="22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2200" b="1" dirty="0">
              <a:solidFill>
                <a:srgbClr val="FF0000"/>
              </a:solidFill>
            </a:endParaRPr>
          </a:p>
        </p:txBody>
      </p:sp>
    </p:spTree>
    <p:extLst>
      <p:ext uri="{BB962C8B-B14F-4D97-AF65-F5344CB8AC3E}">
        <p14:creationId xmlns:p14="http://schemas.microsoft.com/office/powerpoint/2010/main" val="227606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2000" fill="hold"/>
                                        <p:tgtEl>
                                          <p:spTgt spid="28"/>
                                        </p:tgtEl>
                                        <p:attrNameLst>
                                          <p:attrName>ppt_x</p:attrName>
                                        </p:attrNameLst>
                                      </p:cBhvr>
                                      <p:tavLst>
                                        <p:tav tm="0">
                                          <p:val>
                                            <p:strVal val="#ppt_x"/>
                                          </p:val>
                                        </p:tav>
                                        <p:tav tm="100000">
                                          <p:val>
                                            <p:strVal val="#ppt_x"/>
                                          </p:val>
                                        </p:tav>
                                      </p:tavLst>
                                    </p:anim>
                                    <p:anim calcmode="lin" valueType="num">
                                      <p:cBhvr additive="base">
                                        <p:cTn id="14"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1873</Words>
  <Application>Microsoft Office PowerPoint</Application>
  <PresentationFormat>On-screen Show (16:9)</PresentationFormat>
  <Paragraphs>184</Paragraphs>
  <Slides>36</Slides>
  <Notes>3</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等线</vt:lpstr>
      <vt:lpstr>Arial</vt:lpstr>
      <vt:lpstr>Arial Black</vt:lpstr>
      <vt:lpstr>Calibri</vt:lpstr>
      <vt:lpstr>Calibri Light</vt:lpstr>
      <vt:lpstr>Segoe UI Black</vt:lpstr>
      <vt:lpstr>Tahoma</vt:lpstr>
      <vt:lpstr>Times New Roman</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Câu 1. Messenger có thể giúp người dùng làm gì? A. Thực hiện cuộc gọi thoại. B. Gửi hình ảnh, tệp tin cho bạn bè. C. Gửi hình ảnh động. D. Cả A, B, C đều đúng.</vt:lpstr>
      <vt:lpstr>Câu 2. Đâu không phải là tác hại của việc sử dụng mạng xã hội quá nhiều? A. Sống ảo. B. Sức khỏe sa sút. C. Kết nối với bạn bè. D. Không quan tâm đến mọi người xung quanh.</vt:lpstr>
      <vt:lpstr>Câu 3. Đâu là hành vi sai trái khi sử dụng mạng xã hội? A. Đăng tải thông tin sai sự thật. B. Nhắn tin quấy rối, đe dọa người khác. C. Quảng cáo, chia sẻ thông tin, hình ảnh hàng hóa bị cấm. D. Cả A, B, C đều đúng.</vt:lpstr>
      <vt:lpstr> Câu 4. Trong các hành vi sau đây, hành vi nào không mang tính tiêu cực khi sử dụng mạng xã hội? A. Tẩy chay những thông tin đe dọa, bắt nạt,… gây hậu quả cho người khác. B. Đăng ảnh xúc phạm đến một người bạn của em. C. Đăng những thông tin có tính chất chống phá nhà nước. D. Chia sẻ những thông tin sai sự thật trong giai đoạn  dịch bệnh. </vt:lpstr>
      <vt:lpstr>Câu 5. Lợi ích chính của việc sử dụng mạng xã hội là gì? A. Nghe nhạc. B. Kết nối mọi người trên thế giới với nhau. C. Xem phim D. Cả A, B, C đều đúng.</vt:lpstr>
      <vt:lpstr>Câu 5. Đâu không phải là chức năng của mạng xã hội? A. Tạo thông tin cá nhân. B. Bình luận, bày tỏ ý kiến với các nội dung ở các trang của        bạn bè. C. Gửi thư điện tử. D. Thông báo các sự kiện, hoạt động trên mạng hoặc ngoài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dc:title>
  <dc:creator>PC</dc:creator>
  <cp:lastModifiedBy>Admin</cp:lastModifiedBy>
  <cp:revision>108</cp:revision>
  <dcterms:created xsi:type="dcterms:W3CDTF">2020-08-29T07:27:57Z</dcterms:created>
  <dcterms:modified xsi:type="dcterms:W3CDTF">2022-11-15T06:37:51Z</dcterms:modified>
</cp:coreProperties>
</file>