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18"/>
  </p:notesMasterIdLst>
  <p:sldIdLst>
    <p:sldId id="338" r:id="rId2"/>
    <p:sldId id="339" r:id="rId3"/>
    <p:sldId id="343" r:id="rId4"/>
    <p:sldId id="277" r:id="rId5"/>
    <p:sldId id="297" r:id="rId6"/>
    <p:sldId id="284" r:id="rId7"/>
    <p:sldId id="304" r:id="rId8"/>
    <p:sldId id="315" r:id="rId9"/>
    <p:sldId id="335" r:id="rId10"/>
    <p:sldId id="317" r:id="rId11"/>
    <p:sldId id="340" r:id="rId12"/>
    <p:sldId id="318" r:id="rId13"/>
    <p:sldId id="342" r:id="rId14"/>
    <p:sldId id="341" r:id="rId15"/>
    <p:sldId id="311" r:id="rId16"/>
    <p:sldId id="344" r:id="rId17"/>
  </p:sldIdLst>
  <p:sldSz cx="9144000" cy="5143500" type="screen16x9"/>
  <p:notesSz cx="6954838" cy="9309100"/>
  <p:custDataLst>
    <p:tags r:id="rId1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FF99FF"/>
    <a:srgbClr val="CCFFFF"/>
    <a:srgbClr val="996633"/>
    <a:srgbClr val="FF3300"/>
    <a:srgbClr val="008000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55" autoAdjust="0"/>
    <p:restoredTop sz="94660"/>
  </p:normalViewPr>
  <p:slideViewPr>
    <p:cSldViewPr>
      <p:cViewPr varScale="1">
        <p:scale>
          <a:sx n="86" d="100"/>
          <a:sy n="86" d="100"/>
        </p:scale>
        <p:origin x="-936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emf"/><Relationship Id="rId4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image" Target="../media/image18.wmf"/><Relationship Id="rId7" Type="http://schemas.openxmlformats.org/officeDocument/2006/relationships/image" Target="../media/image25.wmf"/><Relationship Id="rId2" Type="http://schemas.openxmlformats.org/officeDocument/2006/relationships/image" Target="../media/image22.wmf"/><Relationship Id="rId1" Type="http://schemas.openxmlformats.org/officeDocument/2006/relationships/image" Target="../media/image17.wmf"/><Relationship Id="rId6" Type="http://schemas.openxmlformats.org/officeDocument/2006/relationships/image" Target="../media/image24.wmf"/><Relationship Id="rId11" Type="http://schemas.openxmlformats.org/officeDocument/2006/relationships/image" Target="../media/image29.wmf"/><Relationship Id="rId5" Type="http://schemas.openxmlformats.org/officeDocument/2006/relationships/image" Target="../media/image23.wmf"/><Relationship Id="rId10" Type="http://schemas.openxmlformats.org/officeDocument/2006/relationships/image" Target="../media/image28.wmf"/><Relationship Id="rId4" Type="http://schemas.openxmlformats.org/officeDocument/2006/relationships/image" Target="../media/image19.wmf"/><Relationship Id="rId9" Type="http://schemas.openxmlformats.org/officeDocument/2006/relationships/image" Target="../media/image27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40" units="1/cm"/>
          <inkml:channelProperty channel="Y" name="resolution" value="40" units="1/cm"/>
        </inkml:channelProperties>
      </inkml:inkSource>
      <inkml:timestamp xml:id="ts0" timeString="2008-12-02T15:58:09.703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0 0</inkml:trace>
  <inkml:trace contextRef="#ctx0" brushRef="#br0" timeOffset="531">0 0</inkml:trace>
  <inkml:trace contextRef="#ctx0" brushRef="#br0" timeOffset="859">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40" units="1/cm"/>
          <inkml:channelProperty channel="Y" name="resolution" value="40" units="1/cm"/>
        </inkml:channelProperties>
      </inkml:inkSource>
      <inkml:timestamp xml:id="ts0" timeString="2008-12-02T15:58:08.328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376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30" tIns="46465" rIns="92930" bIns="46465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9466" y="0"/>
            <a:ext cx="301376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30" tIns="46465" rIns="92930" bIns="4646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4650" y="698500"/>
            <a:ext cx="6205538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03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484" y="4421823"/>
            <a:ext cx="5563870" cy="4189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30" tIns="46465" rIns="92930" bIns="464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003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029"/>
            <a:ext cx="301376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30" tIns="46465" rIns="92930" bIns="46465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03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9466" y="8842029"/>
            <a:ext cx="301376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30" tIns="46465" rIns="92930" bIns="4646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C685E6F-83AA-4C1D-9B2E-837103D8F3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8856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328C19-8923-4724-B3DA-4F5C55DAE9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7291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BA4711-DB8F-4084-97B3-7064BFF2E2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3207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7EA208-0E41-4B1A-A13A-D2796136ED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37867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05978"/>
            <a:ext cx="8229600" cy="8572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00151"/>
            <a:ext cx="4038600" cy="16394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200151"/>
            <a:ext cx="4038600" cy="16394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2953943"/>
            <a:ext cx="4038600" cy="16406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2953943"/>
            <a:ext cx="4038600" cy="16406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46B16A-DA1E-4648-B6ED-B261464183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2506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200151"/>
            <a:ext cx="4038600" cy="16394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2953943"/>
            <a:ext cx="4038600" cy="16406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F7D09-04C2-4287-8AF2-71B0ED2E76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6088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1A8B40-A5B2-47C2-8730-8FDDBDA758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0211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5"/>
            <a:ext cx="7886700" cy="213955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B77CC6-1FD0-4D18-99C9-0542D1FCAB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1060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93FECC-7499-4288-A22A-2DBBEDC7A1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0955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9" y="1260872"/>
            <a:ext cx="3868737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9" y="1878807"/>
            <a:ext cx="3868737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788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7"/>
            <a:ext cx="3887788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16C73F-06B2-4213-B6F8-86EEAD56E5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8916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E1A3A3-6211-4354-95FD-DD1419FAA7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9575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3C0253-568E-48A6-AF17-1843D32DEF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6482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40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740569"/>
            <a:ext cx="4629150" cy="36552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40" y="1543051"/>
            <a:ext cx="2949575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21E2CF-5906-4AA6-9D25-701D02D3CC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4714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40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740569"/>
            <a:ext cx="4629150" cy="365521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40" y="1543051"/>
            <a:ext cx="2949575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20DF70-B8DD-4D0D-808F-740E252F2A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9297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rgbClr val="FFC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47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3919"/>
            <a:ext cx="2895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2F948D94-6751-4D97-9A06-EC18F5DF88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oleObject" Target="../embeddings/oleObject14.bin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16.wmf"/><Relationship Id="rId5" Type="http://schemas.openxmlformats.org/officeDocument/2006/relationships/oleObject" Target="../embeddings/oleObject15.bin"/><Relationship Id="rId10" Type="http://schemas.openxmlformats.org/officeDocument/2006/relationships/oleObject" Target="../embeddings/oleObject19.bin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8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23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30.bin"/><Relationship Id="rId18" Type="http://schemas.openxmlformats.org/officeDocument/2006/relationships/image" Target="../media/image26.wmf"/><Relationship Id="rId3" Type="http://schemas.openxmlformats.org/officeDocument/2006/relationships/oleObject" Target="../embeddings/oleObject25.bin"/><Relationship Id="rId21" Type="http://schemas.openxmlformats.org/officeDocument/2006/relationships/oleObject" Target="../embeddings/oleObject34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23.wmf"/><Relationship Id="rId17" Type="http://schemas.openxmlformats.org/officeDocument/2006/relationships/oleObject" Target="../embeddings/oleObject32.bin"/><Relationship Id="rId25" Type="http://schemas.openxmlformats.org/officeDocument/2006/relationships/image" Target="../media/image30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5.wmf"/><Relationship Id="rId20" Type="http://schemas.openxmlformats.org/officeDocument/2006/relationships/image" Target="../media/image27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9.bin"/><Relationship Id="rId24" Type="http://schemas.openxmlformats.org/officeDocument/2006/relationships/image" Target="../media/image29.wmf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23" Type="http://schemas.openxmlformats.org/officeDocument/2006/relationships/oleObject" Target="../embeddings/oleObject35.bin"/><Relationship Id="rId10" Type="http://schemas.openxmlformats.org/officeDocument/2006/relationships/image" Target="../media/image19.wmf"/><Relationship Id="rId19" Type="http://schemas.openxmlformats.org/officeDocument/2006/relationships/oleObject" Target="../embeddings/oleObject33.bin"/><Relationship Id="rId4" Type="http://schemas.openxmlformats.org/officeDocument/2006/relationships/image" Target="../media/image17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24.wmf"/><Relationship Id="rId22" Type="http://schemas.openxmlformats.org/officeDocument/2006/relationships/image" Target="../media/image28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../../../Users/ACER%204750/Downloads/Trac%20nghiem.ppt#-1,2,2. 2. 2. Slide 2" TargetMode="External"/><Relationship Id="rId13" Type="http://schemas.openxmlformats.org/officeDocument/2006/relationships/oleObject" Target="../embeddings/oleObject37.bin"/><Relationship Id="rId3" Type="http://schemas.openxmlformats.org/officeDocument/2006/relationships/audio" Target="../media/audio2.wav"/><Relationship Id="rId7" Type="http://schemas.openxmlformats.org/officeDocument/2006/relationships/hyperlink" Target="../../BAN%20ME%20THUOT/Local%20Settings/Temp/Trac%20nghiem.ppt#-1,2,2. 2. Slide 2" TargetMode="External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hyperlink" Target="../../BAN%20ME%20THUOT/Local%20Settings/Temp/Trac%20nghiem.ppt#-1,5,5. 5. Slide 5" TargetMode="External"/><Relationship Id="rId11" Type="http://schemas.openxmlformats.org/officeDocument/2006/relationships/oleObject" Target="../embeddings/oleObject36.bin"/><Relationship Id="rId5" Type="http://schemas.openxmlformats.org/officeDocument/2006/relationships/audio" Target="../media/audio1.wav"/><Relationship Id="rId10" Type="http://schemas.openxmlformats.org/officeDocument/2006/relationships/hyperlink" Target="../../../Users/ACER%204750/Downloads/Trac%20nghiem.ppt#-1,5,5. 5. Slide 5" TargetMode="External"/><Relationship Id="rId4" Type="http://schemas.openxmlformats.org/officeDocument/2006/relationships/hyperlink" Target="../../BAN%20ME%20THUOT/Local%20Settings/Temp/Trac%20nghiem.ppt#-1,2,2. 2. 2. Slide 2" TargetMode="External"/><Relationship Id="rId9" Type="http://schemas.openxmlformats.org/officeDocument/2006/relationships/hyperlink" Target="../../../Users/ACER%204750/Downloads/Trac%20nghiem.ppt#-1,2,2. 2. Slide 2" TargetMode="External"/><Relationship Id="rId14" Type="http://schemas.openxmlformats.org/officeDocument/2006/relationships/image" Target="../media/image32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35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41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2.emf"/><Relationship Id="rId5" Type="http://schemas.openxmlformats.org/officeDocument/2006/relationships/customXml" Target="../ink/ink2.xml"/><Relationship Id="rId4" Type="http://schemas.openxmlformats.org/officeDocument/2006/relationships/image" Target="../media/image4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8.wmf"/><Relationship Id="rId4" Type="http://schemas.openxmlformats.org/officeDocument/2006/relationships/image" Target="../media/image5.emf"/><Relationship Id="rId9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2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782638" y="398861"/>
            <a:ext cx="7345362" cy="10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ts val="600"/>
              </a:spcBef>
              <a:defRPr/>
            </a:pP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</a:rPr>
              <a:t>Hai đ</a:t>
            </a:r>
            <a:r>
              <a:rPr lang="vi-VN" sz="3000" b="1" dirty="0">
                <a:solidFill>
                  <a:schemeClr val="accent6">
                    <a:lumMod val="50000"/>
                  </a:schemeClr>
                </a:solidFill>
              </a:rPr>
              <a:t>ư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</a:rPr>
              <a:t>ờng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</a:rPr>
              <a:t>thẳng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</a:rPr>
              <a:t> (d): y = 2x – 3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</a:rPr>
              <a:t>và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  <a:p>
            <a:pPr algn="just">
              <a:spcBef>
                <a:spcPts val="600"/>
              </a:spcBef>
              <a:defRPr/>
            </a:pP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</a:rPr>
              <a:t>(d’): y = 2x + 5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</a:rPr>
              <a:t>nh</a:t>
            </a:r>
            <a:r>
              <a:rPr lang="vi-VN" sz="3000" b="1" dirty="0">
                <a:solidFill>
                  <a:schemeClr val="accent6">
                    <a:lumMod val="50000"/>
                  </a:schemeClr>
                </a:solidFill>
              </a:rPr>
              <a:t>ư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</a:rPr>
              <a:t>thế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</a:rPr>
              <a:t>nào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</a:rPr>
              <a:t>với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accent6">
                    <a:lumMod val="50000"/>
                  </a:schemeClr>
                </a:solidFill>
              </a:rPr>
              <a:t>nhau</a:t>
            </a:r>
            <a:r>
              <a:rPr lang="en-US" sz="3000" b="1" dirty="0">
                <a:solidFill>
                  <a:schemeClr val="accent6">
                    <a:lumMod val="50000"/>
                  </a:schemeClr>
                </a:solidFill>
              </a:rPr>
              <a:t> ? </a:t>
            </a:r>
          </a:p>
        </p:txBody>
      </p:sp>
      <p:pic>
        <p:nvPicPr>
          <p:cNvPr id="11267" name="Picture 3" descr="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877" y="4057650"/>
            <a:ext cx="1025525" cy="800100"/>
          </a:xfrm>
          <a:prstGeom prst="rect">
            <a:avLst/>
          </a:prstGeom>
          <a:solidFill>
            <a:srgbClr val="00B050"/>
          </a:solidFill>
          <a:ln>
            <a:noFill/>
          </a:ln>
        </p:spPr>
      </p:pic>
      <p:pic>
        <p:nvPicPr>
          <p:cNvPr id="11268" name="Picture 4" descr="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877" y="1493044"/>
            <a:ext cx="1025525" cy="800100"/>
          </a:xfrm>
          <a:prstGeom prst="rect">
            <a:avLst/>
          </a:prstGeom>
          <a:solidFill>
            <a:srgbClr val="00B050"/>
          </a:solidFill>
          <a:ln>
            <a:noFill/>
          </a:ln>
        </p:spPr>
      </p:pic>
      <p:pic>
        <p:nvPicPr>
          <p:cNvPr id="11269" name="Picture 5" descr="b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875" y="2350294"/>
            <a:ext cx="1027113" cy="800100"/>
          </a:xfrm>
          <a:prstGeom prst="rect">
            <a:avLst/>
          </a:prstGeom>
          <a:solidFill>
            <a:srgbClr val="00B050"/>
          </a:solidFill>
          <a:ln>
            <a:noFill/>
          </a:ln>
        </p:spPr>
      </p:pic>
      <p:pic>
        <p:nvPicPr>
          <p:cNvPr id="11270" name="Picture 6" descr="c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775" y="3207544"/>
            <a:ext cx="1025525" cy="800100"/>
          </a:xfrm>
          <a:prstGeom prst="rect">
            <a:avLst/>
          </a:prstGeom>
          <a:solidFill>
            <a:srgbClr val="00B050"/>
          </a:solidFill>
          <a:ln>
            <a:noFill/>
          </a:ln>
        </p:spPr>
      </p:pic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1406525" y="1658542"/>
            <a:ext cx="36385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Không có liên hệ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1393825" y="2539605"/>
            <a:ext cx="2590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Trùng nhau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1384300" y="3402808"/>
            <a:ext cx="2590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Cắt nhau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1384302" y="4229101"/>
            <a:ext cx="407101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Song song với nhau</a:t>
            </a: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5393755" y="1600201"/>
            <a:ext cx="1905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Sai</a:t>
            </a: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5393755" y="2489598"/>
            <a:ext cx="1905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Sai</a:t>
            </a:r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5393755" y="3371851"/>
            <a:ext cx="1905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Sai</a:t>
            </a:r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5355350" y="4171951"/>
            <a:ext cx="1905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Đúng</a:t>
            </a:r>
          </a:p>
        </p:txBody>
      </p:sp>
      <p:sp>
        <p:nvSpPr>
          <p:cNvPr id="11279" name="Oval 15"/>
          <p:cNvSpPr>
            <a:spLocks noChangeArrowheads="1"/>
          </p:cNvSpPr>
          <p:nvPr/>
        </p:nvSpPr>
        <p:spPr bwMode="auto">
          <a:xfrm>
            <a:off x="8763000" y="0"/>
            <a:ext cx="228600" cy="2286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1281" name="AutoShape 17"/>
          <p:cNvSpPr>
            <a:spLocks noChangeArrowheads="1"/>
          </p:cNvSpPr>
          <p:nvPr/>
        </p:nvSpPr>
        <p:spPr bwMode="auto">
          <a:xfrm>
            <a:off x="6684278" y="958741"/>
            <a:ext cx="2342705" cy="4032525"/>
          </a:xfrm>
          <a:prstGeom prst="cloudCallout">
            <a:avLst>
              <a:gd name="adj1" fmla="val -64146"/>
              <a:gd name="adj2" fmla="val 30451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n-US" sz="3600" b="1" dirty="0"/>
              <a:t>Chúc </a:t>
            </a:r>
            <a:r>
              <a:rPr lang="en-US" sz="3600" b="1" dirty="0" err="1"/>
              <a:t>mừng</a:t>
            </a:r>
            <a:r>
              <a:rPr lang="en-US" sz="3600" b="1" dirty="0"/>
              <a:t> </a:t>
            </a:r>
            <a:r>
              <a:rPr lang="en-US" sz="3600" b="1" dirty="0" err="1" smtClean="0"/>
              <a:t>các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em</a:t>
            </a:r>
            <a:r>
              <a:rPr lang="en-US" sz="3600" b="1" dirty="0" smtClean="0"/>
              <a:t> </a:t>
            </a:r>
            <a:r>
              <a:rPr lang="en-US" sz="3600" b="1" dirty="0"/>
              <a:t>đã trả lời đúng</a:t>
            </a:r>
          </a:p>
        </p:txBody>
      </p:sp>
      <p:sp>
        <p:nvSpPr>
          <p:cNvPr id="4113" name="Rectangle 18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304800" y="1428751"/>
            <a:ext cx="8534400" cy="1191"/>
          </a:xfrm>
          <a:prstGeom prst="lin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 advClick="0" advTm="900000">
    <p:zoom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2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7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12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68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12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 nodeType="clickPar">
                      <p:stCondLst>
                        <p:cond delay="0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69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12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 nodeType="clickPar">
                      <p:stCondLst>
                        <p:cond delay="0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7" presetClass="entr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5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4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5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7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5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0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5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3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70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112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 nodeType="clickPar">
                      <p:stCondLst>
                        <p:cond delay="0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4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0" dur="1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1" presetID="24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3" dur="1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4" presetID="4" presetClass="exit" presetSubtype="16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5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4" presetClass="exit" presetSubtype="16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8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4" presetClass="exit" presetSubtype="16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1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67"/>
                  </p:tgtEl>
                </p:cond>
              </p:nextCondLst>
            </p:seq>
          </p:childTnLst>
        </p:cTn>
      </p:par>
    </p:tnLst>
    <p:bldLst>
      <p:bldP spid="11275" grpId="0"/>
      <p:bldP spid="11275" grpId="1"/>
      <p:bldP spid="11275" grpId="2"/>
      <p:bldP spid="11275" grpId="3"/>
      <p:bldP spid="11275" grpId="4"/>
      <p:bldP spid="11276" grpId="0"/>
      <p:bldP spid="11276" grpId="1"/>
      <p:bldP spid="11276" grpId="2"/>
      <p:bldP spid="11276" grpId="3"/>
      <p:bldP spid="11276" grpId="4"/>
      <p:bldP spid="11277" grpId="0"/>
      <p:bldP spid="11277" grpId="1"/>
      <p:bldP spid="11277" grpId="2"/>
      <p:bldP spid="11277" grpId="3"/>
      <p:bldP spid="11277" grpId="4"/>
      <p:bldP spid="11278" grpId="0"/>
      <p:bldP spid="11278" grpId="1"/>
      <p:bldP spid="11278" grpId="2"/>
      <p:bldP spid="11278" grpId="3"/>
      <p:bldP spid="11278" grpId="4"/>
      <p:bldP spid="11281" grpId="0" animBg="1"/>
      <p:bldP spid="11281" grpId="1" animBg="1"/>
      <p:bldP spid="11281" grpId="2" animBg="1"/>
      <p:bldP spid="11281" grpId="3" animBg="1"/>
      <p:bldP spid="11281" grpId="4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Line 2"/>
          <p:cNvSpPr>
            <a:spLocks noChangeShapeType="1"/>
          </p:cNvSpPr>
          <p:nvPr/>
        </p:nvSpPr>
        <p:spPr bwMode="auto">
          <a:xfrm>
            <a:off x="4956175" y="469106"/>
            <a:ext cx="0" cy="467439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13319" name="Group 7"/>
          <p:cNvGrpSpPr>
            <a:grpSpLocks/>
          </p:cNvGrpSpPr>
          <p:nvPr/>
        </p:nvGrpSpPr>
        <p:grpSpPr bwMode="auto">
          <a:xfrm>
            <a:off x="321786" y="1584967"/>
            <a:ext cx="4341812" cy="708423"/>
            <a:chOff x="184" y="2362"/>
            <a:chExt cx="2735" cy="595"/>
          </a:xfrm>
        </p:grpSpPr>
        <p:sp>
          <p:nvSpPr>
            <p:cNvPr id="13341" name="Text Box 8"/>
            <p:cNvSpPr txBox="1">
              <a:spLocks noChangeArrowheads="1"/>
            </p:cNvSpPr>
            <p:nvPr/>
          </p:nvSpPr>
          <p:spPr bwMode="auto">
            <a:xfrm>
              <a:off x="184" y="2362"/>
              <a:ext cx="2735" cy="5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 dirty="0">
                  <a:latin typeface="Times New Roman" panose="02020603050405020304" pitchFamily="18" charset="0"/>
                </a:rPr>
                <a:t>*</a:t>
              </a:r>
              <a:r>
                <a:rPr lang="en-US" altLang="en-US" sz="2000" dirty="0">
                  <a:latin typeface="Times New Roman" panose="02020603050405020304" pitchFamily="18" charset="0"/>
                </a:rPr>
                <a:t> Khi</a:t>
              </a:r>
              <a:r>
                <a:rPr lang="en-US" altLang="en-US" sz="20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000" dirty="0">
                  <a:latin typeface="Times New Roman" panose="02020603050405020304" pitchFamily="18" charset="0"/>
                </a:rPr>
                <a:t>a &gt; 0 thì     là góc nhọn, a càng lớn thì      càng lớn</a:t>
              </a:r>
              <a:r>
                <a:rPr lang="en-US" altLang="en-US" sz="1800" dirty="0">
                  <a:latin typeface="Times New Roman" panose="02020603050405020304" pitchFamily="18" charset="0"/>
                </a:rPr>
                <a:t>  (0</a:t>
              </a:r>
              <a:r>
                <a:rPr lang="en-US" altLang="en-US" sz="1800" baseline="30000" dirty="0">
                  <a:latin typeface="Times New Roman" panose="02020603050405020304" pitchFamily="18" charset="0"/>
                </a:rPr>
                <a:t>0</a:t>
              </a:r>
              <a:r>
                <a:rPr lang="en-US" altLang="en-US" sz="1800" dirty="0">
                  <a:latin typeface="Times New Roman" panose="02020603050405020304" pitchFamily="18" charset="0"/>
                </a:rPr>
                <a:t> &lt; </a:t>
              </a:r>
              <a:r>
                <a:rPr lang="en-US" altLang="en-US" sz="1800" dirty="0">
                  <a:latin typeface="Times New Roman" panose="02020603050405020304" pitchFamily="18" charset="0"/>
                  <a:sym typeface="Symbol" panose="05050102010706020507" pitchFamily="18" charset="2"/>
                </a:rPr>
                <a:t></a:t>
              </a:r>
              <a:r>
                <a:rPr lang="en-US" altLang="en-US" sz="1800" dirty="0">
                  <a:latin typeface="Times New Roman" panose="02020603050405020304" pitchFamily="18" charset="0"/>
                </a:rPr>
                <a:t> &lt; 90</a:t>
              </a:r>
              <a:r>
                <a:rPr lang="en-US" altLang="en-US" sz="1800" baseline="30000" dirty="0">
                  <a:latin typeface="Times New Roman" panose="02020603050405020304" pitchFamily="18" charset="0"/>
                </a:rPr>
                <a:t>0</a:t>
              </a:r>
              <a:r>
                <a:rPr lang="en-US" altLang="en-US" sz="1800" dirty="0">
                  <a:latin typeface="Times New Roman" panose="02020603050405020304" pitchFamily="18" charset="0"/>
                </a:rPr>
                <a:t>) </a:t>
              </a:r>
              <a:endParaRPr lang="en-US" altLang="en-US" sz="2000" dirty="0"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3342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11631558"/>
                </p:ext>
              </p:extLst>
            </p:nvPr>
          </p:nvGraphicFramePr>
          <p:xfrm>
            <a:off x="1201" y="2504"/>
            <a:ext cx="170" cy="1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758" name="Equation" r:id="rId3" imgW="152334" imgH="139639" progId="">
                    <p:embed/>
                  </p:oleObj>
                </mc:Choice>
                <mc:Fallback>
                  <p:oleObj name="Equation" r:id="rId3" imgW="152334" imgH="139639" progId="">
                    <p:embed/>
                    <p:pic>
                      <p:nvPicPr>
                        <p:cNvPr id="0" name="Picture 27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01" y="2504"/>
                          <a:ext cx="170" cy="15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343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24209148"/>
                </p:ext>
              </p:extLst>
            </p:nvPr>
          </p:nvGraphicFramePr>
          <p:xfrm>
            <a:off x="481" y="2741"/>
            <a:ext cx="170" cy="1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759" name="Equation" r:id="rId5" imgW="152334" imgH="139639" progId="">
                    <p:embed/>
                  </p:oleObj>
                </mc:Choice>
                <mc:Fallback>
                  <p:oleObj name="Equation" r:id="rId5" imgW="152334" imgH="139639" progId="">
                    <p:embed/>
                    <p:pic>
                      <p:nvPicPr>
                        <p:cNvPr id="0" name="Picture 27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1" y="2741"/>
                          <a:ext cx="170" cy="15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320" name="Group 11"/>
          <p:cNvGrpSpPr>
            <a:grpSpLocks/>
          </p:cNvGrpSpPr>
          <p:nvPr/>
        </p:nvGrpSpPr>
        <p:grpSpPr bwMode="auto">
          <a:xfrm>
            <a:off x="290516" y="551261"/>
            <a:ext cx="4416425" cy="1034654"/>
            <a:chOff x="183" y="535"/>
            <a:chExt cx="2782" cy="869"/>
          </a:xfrm>
        </p:grpSpPr>
        <p:sp>
          <p:nvSpPr>
            <p:cNvPr id="13338" name="Text Box 12"/>
            <p:cNvSpPr txBox="1">
              <a:spLocks noChangeArrowheads="1"/>
            </p:cNvSpPr>
            <p:nvPr/>
          </p:nvSpPr>
          <p:spPr bwMode="auto">
            <a:xfrm>
              <a:off x="183" y="535"/>
              <a:ext cx="2782" cy="5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dirty="0">
                  <a:latin typeface="Times New Roman" panose="02020603050405020304" pitchFamily="18" charset="0"/>
                </a:rPr>
                <a:t>* Các đường thẳng có hệ số a bằng nhau thì tạo với trục ox các góc bằng nhau</a:t>
              </a:r>
            </a:p>
          </p:txBody>
        </p:sp>
        <p:sp>
          <p:nvSpPr>
            <p:cNvPr id="130061" name="Text Box 13"/>
            <p:cNvSpPr txBox="1">
              <a:spLocks noChangeArrowheads="1"/>
            </p:cNvSpPr>
            <p:nvPr/>
          </p:nvSpPr>
          <p:spPr bwMode="auto">
            <a:xfrm>
              <a:off x="237" y="1076"/>
              <a:ext cx="702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altLang="en-US" dirty="0" err="1"/>
                <a:t>nghĩa</a:t>
              </a:r>
              <a:r>
                <a:rPr lang="en-US" altLang="en-US" dirty="0"/>
                <a:t> </a:t>
              </a:r>
              <a:r>
                <a:rPr lang="en-US" altLang="en-US" dirty="0" err="1"/>
                <a:t>là</a:t>
              </a:r>
              <a:r>
                <a:rPr lang="en-US" altLang="en-US" dirty="0"/>
                <a:t>  </a:t>
              </a:r>
              <a:r>
                <a:rPr lang="en-US" altLang="en-US" b="1" dirty="0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:</a:t>
              </a:r>
            </a:p>
          </p:txBody>
        </p:sp>
        <p:graphicFrame>
          <p:nvGraphicFramePr>
            <p:cNvPr id="13340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65227577"/>
                </p:ext>
              </p:extLst>
            </p:nvPr>
          </p:nvGraphicFramePr>
          <p:xfrm>
            <a:off x="924" y="1130"/>
            <a:ext cx="1342" cy="2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760" name="Equation" r:id="rId6" imgW="1117600" imgH="228600" progId="">
                    <p:embed/>
                  </p:oleObj>
                </mc:Choice>
                <mc:Fallback>
                  <p:oleObj name="Equation" r:id="rId6" imgW="1117600" imgH="228600" progId="">
                    <p:embed/>
                    <p:pic>
                      <p:nvPicPr>
                        <p:cNvPr id="0" name="Picture 28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24" y="1130"/>
                          <a:ext cx="1342" cy="27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321" name="Group 15"/>
          <p:cNvGrpSpPr>
            <a:grpSpLocks/>
          </p:cNvGrpSpPr>
          <p:nvPr/>
        </p:nvGrpSpPr>
        <p:grpSpPr bwMode="auto">
          <a:xfrm>
            <a:off x="328613" y="2334820"/>
            <a:ext cx="4341812" cy="708423"/>
            <a:chOff x="86" y="2856"/>
            <a:chExt cx="2735" cy="595"/>
          </a:xfrm>
        </p:grpSpPr>
        <p:sp>
          <p:nvSpPr>
            <p:cNvPr id="13335" name="Text Box 16"/>
            <p:cNvSpPr txBox="1">
              <a:spLocks noChangeArrowheads="1"/>
            </p:cNvSpPr>
            <p:nvPr/>
          </p:nvSpPr>
          <p:spPr bwMode="auto">
            <a:xfrm>
              <a:off x="86" y="2856"/>
              <a:ext cx="2735" cy="5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 dirty="0">
                  <a:latin typeface="Times New Roman" panose="02020603050405020304" pitchFamily="18" charset="0"/>
                </a:rPr>
                <a:t>* </a:t>
              </a:r>
              <a:r>
                <a:rPr lang="en-US" altLang="en-US" sz="2000" dirty="0" err="1">
                  <a:latin typeface="Times New Roman" panose="02020603050405020304" pitchFamily="18" charset="0"/>
                </a:rPr>
                <a:t>Khi</a:t>
              </a:r>
              <a:r>
                <a:rPr lang="en-US" altLang="en-US" sz="20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000" dirty="0">
                  <a:latin typeface="Times New Roman" panose="02020603050405020304" pitchFamily="18" charset="0"/>
                </a:rPr>
                <a:t>a &lt; 0 </a:t>
              </a:r>
              <a:r>
                <a:rPr lang="en-US" altLang="en-US" sz="2000" dirty="0" err="1">
                  <a:latin typeface="Times New Roman" panose="02020603050405020304" pitchFamily="18" charset="0"/>
                </a:rPr>
                <a:t>thì</a:t>
              </a:r>
              <a:r>
                <a:rPr lang="en-US" altLang="en-US" sz="2000" dirty="0">
                  <a:latin typeface="Times New Roman" panose="02020603050405020304" pitchFamily="18" charset="0"/>
                </a:rPr>
                <a:t>     </a:t>
              </a:r>
              <a:r>
                <a:rPr lang="en-US" altLang="en-US" sz="2000" dirty="0" err="1">
                  <a:latin typeface="Times New Roman" panose="02020603050405020304" pitchFamily="18" charset="0"/>
                </a:rPr>
                <a:t>là</a:t>
              </a:r>
              <a:r>
                <a:rPr lang="en-US" altLang="en-US" sz="20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000" dirty="0" err="1">
                  <a:latin typeface="Times New Roman" panose="02020603050405020304" pitchFamily="18" charset="0"/>
                </a:rPr>
                <a:t>góc</a:t>
              </a:r>
              <a:r>
                <a:rPr lang="en-US" altLang="en-US" sz="20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000" dirty="0" err="1">
                  <a:latin typeface="Times New Roman" panose="02020603050405020304" pitchFamily="18" charset="0"/>
                </a:rPr>
                <a:t>tù</a:t>
              </a:r>
              <a:r>
                <a:rPr lang="en-US" altLang="en-US" sz="2000" dirty="0">
                  <a:latin typeface="Times New Roman" panose="02020603050405020304" pitchFamily="18" charset="0"/>
                </a:rPr>
                <a:t>, a </a:t>
              </a:r>
              <a:r>
                <a:rPr lang="en-US" altLang="en-US" sz="2000" dirty="0" err="1">
                  <a:latin typeface="Times New Roman" panose="02020603050405020304" pitchFamily="18" charset="0"/>
                </a:rPr>
                <a:t>càng</a:t>
              </a:r>
              <a:r>
                <a:rPr lang="en-US" altLang="en-US" sz="20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000" dirty="0" err="1">
                  <a:latin typeface="Times New Roman" panose="02020603050405020304" pitchFamily="18" charset="0"/>
                </a:rPr>
                <a:t>lớn</a:t>
              </a:r>
              <a:r>
                <a:rPr lang="en-US" altLang="en-US" sz="20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000" dirty="0" err="1">
                  <a:latin typeface="Times New Roman" panose="02020603050405020304" pitchFamily="18" charset="0"/>
                </a:rPr>
                <a:t>thì</a:t>
              </a:r>
              <a:r>
                <a:rPr lang="en-US" altLang="en-US" sz="2000" dirty="0">
                  <a:latin typeface="Times New Roman" panose="02020603050405020304" pitchFamily="18" charset="0"/>
                </a:rPr>
                <a:t>      </a:t>
              </a:r>
              <a:r>
                <a:rPr lang="en-US" altLang="en-US" sz="2000" dirty="0" err="1">
                  <a:latin typeface="Times New Roman" panose="02020603050405020304" pitchFamily="18" charset="0"/>
                </a:rPr>
                <a:t>càng</a:t>
              </a:r>
              <a:r>
                <a:rPr lang="en-US" altLang="en-US" sz="20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000" dirty="0" err="1">
                  <a:latin typeface="Times New Roman" panose="02020603050405020304" pitchFamily="18" charset="0"/>
                </a:rPr>
                <a:t>lớn</a:t>
              </a:r>
              <a:r>
                <a:rPr lang="en-US" altLang="en-US" sz="1800" dirty="0">
                  <a:latin typeface="Times New Roman" panose="02020603050405020304" pitchFamily="18" charset="0"/>
                </a:rPr>
                <a:t>  (90</a:t>
              </a:r>
              <a:r>
                <a:rPr lang="en-US" altLang="en-US" sz="1800" baseline="30000" dirty="0">
                  <a:latin typeface="Times New Roman" panose="02020603050405020304" pitchFamily="18" charset="0"/>
                </a:rPr>
                <a:t>0</a:t>
              </a:r>
              <a:r>
                <a:rPr lang="en-US" altLang="en-US" sz="1800" dirty="0">
                  <a:latin typeface="Times New Roman" panose="02020603050405020304" pitchFamily="18" charset="0"/>
                </a:rPr>
                <a:t> &lt; </a:t>
              </a:r>
              <a:r>
                <a:rPr lang="en-US" altLang="en-US" sz="1800" dirty="0">
                  <a:latin typeface="Times New Roman" panose="02020603050405020304" pitchFamily="18" charset="0"/>
                  <a:sym typeface="Symbol" panose="05050102010706020507" pitchFamily="18" charset="2"/>
                </a:rPr>
                <a:t></a:t>
              </a:r>
              <a:r>
                <a:rPr lang="en-US" altLang="en-US" sz="1800" dirty="0">
                  <a:latin typeface="Times New Roman" panose="02020603050405020304" pitchFamily="18" charset="0"/>
                </a:rPr>
                <a:t> &lt; 180</a:t>
              </a:r>
              <a:r>
                <a:rPr lang="en-US" altLang="en-US" sz="1800" baseline="30000" dirty="0">
                  <a:latin typeface="Times New Roman" panose="02020603050405020304" pitchFamily="18" charset="0"/>
                </a:rPr>
                <a:t>0</a:t>
              </a:r>
              <a:r>
                <a:rPr lang="en-US" altLang="en-US" sz="1800" dirty="0">
                  <a:latin typeface="Times New Roman" panose="02020603050405020304" pitchFamily="18" charset="0"/>
                </a:rPr>
                <a:t>) </a:t>
              </a:r>
              <a:endParaRPr lang="en-US" altLang="en-US" sz="2000" dirty="0"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3336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44018427"/>
                </p:ext>
              </p:extLst>
            </p:nvPr>
          </p:nvGraphicFramePr>
          <p:xfrm>
            <a:off x="1223" y="2998"/>
            <a:ext cx="170" cy="1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761" name="Equation" r:id="rId8" imgW="152334" imgH="139639" progId="">
                    <p:embed/>
                  </p:oleObj>
                </mc:Choice>
                <mc:Fallback>
                  <p:oleObj name="Equation" r:id="rId8" imgW="152334" imgH="139639" progId="">
                    <p:embed/>
                    <p:pic>
                      <p:nvPicPr>
                        <p:cNvPr id="0" name="Picture 28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23" y="2998"/>
                          <a:ext cx="170" cy="15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337" name="Object 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00191892"/>
                </p:ext>
              </p:extLst>
            </p:nvPr>
          </p:nvGraphicFramePr>
          <p:xfrm>
            <a:off x="382" y="3228"/>
            <a:ext cx="170" cy="1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762" name="Equation" r:id="rId9" imgW="152334" imgH="139639" progId="">
                    <p:embed/>
                  </p:oleObj>
                </mc:Choice>
                <mc:Fallback>
                  <p:oleObj name="Equation" r:id="rId9" imgW="152334" imgH="139639" progId="">
                    <p:embed/>
                    <p:pic>
                      <p:nvPicPr>
                        <p:cNvPr id="0" name="Picture 28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2" y="3228"/>
                          <a:ext cx="170" cy="15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0078" name="Text Box 30"/>
          <p:cNvSpPr txBox="1">
            <a:spLocks noChangeArrowheads="1"/>
          </p:cNvSpPr>
          <p:nvPr/>
        </p:nvSpPr>
        <p:spPr bwMode="auto">
          <a:xfrm>
            <a:off x="376241" y="2962813"/>
            <a:ext cx="46482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*</a:t>
            </a:r>
            <a:r>
              <a:rPr lang="en-US" altLang="en-US" sz="20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 smtClean="0">
                <a:latin typeface="Times New Roman" panose="02020603050405020304" pitchFamily="18" charset="0"/>
              </a:rPr>
              <a:t>Vì</a:t>
            </a:r>
            <a:r>
              <a:rPr lang="en-US" altLang="en-US" sz="20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000" dirty="0">
                <a:latin typeface="Times New Roman" panose="02020603050405020304" pitchFamily="18" charset="0"/>
              </a:rPr>
              <a:t>có sự liên quan giữa hệ số 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 smtClean="0">
                <a:latin typeface="Times New Roman" panose="02020603050405020304" pitchFamily="18" charset="0"/>
              </a:rPr>
              <a:t>với</a:t>
            </a:r>
            <a:r>
              <a:rPr lang="en-US" altLang="en-US" sz="20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 smtClean="0">
                <a:latin typeface="Times New Roman" panose="02020603050405020304" pitchFamily="18" charset="0"/>
              </a:rPr>
              <a:t>góc</a:t>
            </a:r>
            <a:r>
              <a:rPr lang="en-US" altLang="en-US" sz="20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 smtClean="0">
                <a:latin typeface="Times New Roman" panose="02020603050405020304" pitchFamily="18" charset="0"/>
              </a:rPr>
              <a:t>tạo</a:t>
            </a:r>
            <a:r>
              <a:rPr lang="en-US" altLang="en-US" sz="20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 smtClean="0">
                <a:latin typeface="Times New Roman" panose="02020603050405020304" pitchFamily="18" charset="0"/>
              </a:rPr>
              <a:t>bởi</a:t>
            </a:r>
            <a:r>
              <a:rPr lang="en-US" altLang="en-US" sz="20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000" dirty="0">
                <a:latin typeface="Times New Roman" panose="02020603050405020304" pitchFamily="18" charset="0"/>
              </a:rPr>
              <a:t>đường thẳng y = ax + b </a:t>
            </a:r>
            <a:r>
              <a:rPr lang="en-US" altLang="en-US" sz="2000" dirty="0" smtClean="0">
                <a:latin typeface="Times New Roman" panose="02020603050405020304" pitchFamily="18" charset="0"/>
              </a:rPr>
              <a:t>và </a:t>
            </a:r>
            <a:r>
              <a:rPr lang="en-US" altLang="en-US" sz="2000" dirty="0" err="1" smtClean="0">
                <a:latin typeface="Times New Roman" panose="02020603050405020304" pitchFamily="18" charset="0"/>
              </a:rPr>
              <a:t>trục</a:t>
            </a:r>
            <a:r>
              <a:rPr lang="en-US" altLang="en-US" sz="2000" dirty="0" smtClean="0">
                <a:latin typeface="Times New Roman" panose="02020603050405020304" pitchFamily="18" charset="0"/>
              </a:rPr>
              <a:t> Ox </a:t>
            </a:r>
            <a:r>
              <a:rPr lang="en-US" altLang="en-US" sz="2000" dirty="0" err="1" smtClean="0">
                <a:latin typeface="Times New Roman" panose="02020603050405020304" pitchFamily="18" charset="0"/>
              </a:rPr>
              <a:t>nên</a:t>
            </a:r>
            <a:r>
              <a:rPr lang="en-US" altLang="en-US" sz="20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000" dirty="0">
                <a:latin typeface="Times New Roman" panose="02020603050405020304" pitchFamily="18" charset="0"/>
              </a:rPr>
              <a:t>ta gọi  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a </a:t>
            </a:r>
            <a:r>
              <a:rPr lang="en-US" altLang="en-US" sz="2000" dirty="0">
                <a:latin typeface="Times New Roman" panose="02020603050405020304" pitchFamily="18" charset="0"/>
              </a:rPr>
              <a:t>là 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hệ số góc</a:t>
            </a:r>
            <a:r>
              <a:rPr lang="en-US" altLang="en-US" sz="2000" dirty="0">
                <a:latin typeface="Times New Roman" panose="02020603050405020304" pitchFamily="18" charset="0"/>
              </a:rPr>
              <a:t> của đường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thẳng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smtClean="0">
                <a:latin typeface="Times New Roman" panose="02020603050405020304" pitchFamily="18" charset="0"/>
              </a:rPr>
              <a:t>y </a:t>
            </a:r>
            <a:r>
              <a:rPr lang="en-US" altLang="en-US" sz="2000" dirty="0">
                <a:latin typeface="Times New Roman" panose="02020603050405020304" pitchFamily="18" charset="0"/>
              </a:rPr>
              <a:t>= ax + b</a:t>
            </a:r>
          </a:p>
        </p:txBody>
      </p:sp>
      <p:sp>
        <p:nvSpPr>
          <p:cNvPr id="130107" name="Text Box 59"/>
          <p:cNvSpPr txBox="1">
            <a:spLocks noChangeArrowheads="1"/>
          </p:cNvSpPr>
          <p:nvPr/>
        </p:nvSpPr>
        <p:spPr bwMode="auto">
          <a:xfrm>
            <a:off x="6781800" y="2515170"/>
            <a:ext cx="130492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 a = 2</a:t>
            </a:r>
          </a:p>
        </p:txBody>
      </p:sp>
      <p:sp>
        <p:nvSpPr>
          <p:cNvPr id="130116" name="Text Box 68"/>
          <p:cNvSpPr txBox="1">
            <a:spLocks noChangeArrowheads="1"/>
          </p:cNvSpPr>
          <p:nvPr/>
        </p:nvSpPr>
        <p:spPr bwMode="auto">
          <a:xfrm>
            <a:off x="290516" y="4171950"/>
            <a:ext cx="4535488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*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Chú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ý:</a:t>
            </a:r>
            <a:r>
              <a:rPr lang="en-US" altLang="en-US" sz="20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>
                <a:latin typeface="Times New Roman" panose="02020603050405020304" pitchFamily="18" charset="0"/>
              </a:rPr>
              <a:t>Khi b = 0, ta có hàm số y = ax. Trong trường hợp này, ta cũng nói rằng a là hệ số góc của đường thẳng y = ax</a:t>
            </a:r>
          </a:p>
        </p:txBody>
      </p:sp>
      <p:sp>
        <p:nvSpPr>
          <p:cNvPr id="130121" name="Rectangle 73"/>
          <p:cNvSpPr>
            <a:spLocks noChangeArrowheads="1"/>
          </p:cNvSpPr>
          <p:nvPr/>
        </p:nvSpPr>
        <p:spPr bwMode="auto">
          <a:xfrm>
            <a:off x="4996822" y="1775251"/>
            <a:ext cx="399415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 err="1">
                <a:latin typeface="Times New Roman" panose="02020603050405020304" pitchFamily="18" charset="0"/>
              </a:rPr>
              <a:t>Bài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tập</a:t>
            </a:r>
            <a:r>
              <a:rPr lang="en-US" altLang="en-US" sz="2400" b="1" dirty="0">
                <a:latin typeface="Times New Roman" panose="02020603050405020304" pitchFamily="18" charset="0"/>
              </a:rPr>
              <a:t> 2: </a:t>
            </a:r>
            <a:r>
              <a:rPr lang="en-US" altLang="en-US" sz="2400" dirty="0" err="1">
                <a:latin typeface="Times New Roman" panose="02020603050405020304" pitchFamily="18" charset="0"/>
              </a:rPr>
              <a:t>Hãy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tìm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hệ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góc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các</a:t>
            </a:r>
            <a:r>
              <a:rPr lang="en-US" altLang="en-US" sz="2400" dirty="0">
                <a:latin typeface="Times New Roman" panose="02020603050405020304" pitchFamily="18" charset="0"/>
              </a:rPr>
              <a:t> đ</a:t>
            </a:r>
            <a:r>
              <a:rPr lang="vi-VN" altLang="en-US" sz="2400" dirty="0">
                <a:latin typeface="Times New Roman" panose="02020603050405020304" pitchFamily="18" charset="0"/>
              </a:rPr>
              <a:t>ư</a:t>
            </a:r>
            <a:r>
              <a:rPr lang="en-US" altLang="en-US" sz="2400" dirty="0" err="1">
                <a:latin typeface="Times New Roman" panose="02020603050405020304" pitchFamily="18" charset="0"/>
              </a:rPr>
              <a:t>ờng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latin typeface="Times New Roman" panose="02020603050405020304" pitchFamily="18" charset="0"/>
              </a:rPr>
              <a:t>thẳng</a:t>
            </a:r>
            <a:r>
              <a:rPr lang="en-US" altLang="en-US" sz="24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sau</a:t>
            </a:r>
            <a:r>
              <a:rPr lang="en-US" altLang="en-US" sz="2400" dirty="0">
                <a:latin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Times New Roman" panose="02020603050405020304" pitchFamily="18" charset="0"/>
              </a:rPr>
              <a:t>( 1 )   y = 2x + 3	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Times New Roman" panose="02020603050405020304" pitchFamily="18" charset="0"/>
              </a:rPr>
              <a:t>( 2 )   y = 5 -  x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Times New Roman" panose="02020603050405020304" pitchFamily="18" charset="0"/>
              </a:rPr>
              <a:t>( 3 )   y =  x + 2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Times New Roman" panose="02020603050405020304" pitchFamily="18" charset="0"/>
              </a:rPr>
              <a:t>( 4 )   y = - 3x</a:t>
            </a:r>
          </a:p>
        </p:txBody>
      </p:sp>
      <p:sp>
        <p:nvSpPr>
          <p:cNvPr id="130122" name="Text Box 74"/>
          <p:cNvSpPr txBox="1">
            <a:spLocks noChangeArrowheads="1"/>
          </p:cNvSpPr>
          <p:nvPr/>
        </p:nvSpPr>
        <p:spPr bwMode="auto">
          <a:xfrm>
            <a:off x="6781800" y="2806303"/>
            <a:ext cx="130492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 a = -1</a:t>
            </a:r>
          </a:p>
        </p:txBody>
      </p:sp>
      <p:sp>
        <p:nvSpPr>
          <p:cNvPr id="130124" name="Text Box 76"/>
          <p:cNvSpPr txBox="1">
            <a:spLocks noChangeArrowheads="1"/>
          </p:cNvSpPr>
          <p:nvPr/>
        </p:nvSpPr>
        <p:spPr bwMode="auto">
          <a:xfrm>
            <a:off x="6801802" y="3088490"/>
            <a:ext cx="130492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 a = 1</a:t>
            </a:r>
          </a:p>
        </p:txBody>
      </p:sp>
      <p:sp>
        <p:nvSpPr>
          <p:cNvPr id="130125" name="Text Box 77"/>
          <p:cNvSpPr txBox="1">
            <a:spLocks noChangeArrowheads="1"/>
          </p:cNvSpPr>
          <p:nvPr/>
        </p:nvSpPr>
        <p:spPr bwMode="auto">
          <a:xfrm>
            <a:off x="6827520" y="3405910"/>
            <a:ext cx="130492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 a = -3</a:t>
            </a:r>
          </a:p>
        </p:txBody>
      </p:sp>
      <p:sp>
        <p:nvSpPr>
          <p:cNvPr id="130126" name="Text Box 78"/>
          <p:cNvSpPr txBox="1">
            <a:spLocks noChangeArrowheads="1"/>
          </p:cNvSpPr>
          <p:nvPr/>
        </p:nvSpPr>
        <p:spPr bwMode="auto">
          <a:xfrm>
            <a:off x="5262563" y="613174"/>
            <a:ext cx="368776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>
                <a:latin typeface="Times New Roman" panose="02020603050405020304" pitchFamily="18" charset="0"/>
              </a:rPr>
              <a:t>y = </a:t>
            </a:r>
            <a:r>
              <a:rPr lang="en-US" altLang="en-US">
                <a:solidFill>
                  <a:srgbClr val="3333CC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>
                <a:latin typeface="Times New Roman" panose="02020603050405020304" pitchFamily="18" charset="0"/>
              </a:rPr>
              <a:t>x + </a:t>
            </a:r>
            <a:r>
              <a:rPr lang="en-US" altLang="en-US">
                <a:solidFill>
                  <a:srgbClr val="008000"/>
                </a:solidFill>
                <a:latin typeface="Times New Roman" panose="02020603050405020304" pitchFamily="18" charset="0"/>
              </a:rPr>
              <a:t>b</a:t>
            </a:r>
            <a:r>
              <a:rPr lang="en-US" altLang="en-US">
                <a:latin typeface="Times New Roman" panose="02020603050405020304" pitchFamily="18" charset="0"/>
              </a:rPr>
              <a:t>   (a      0)</a:t>
            </a:r>
          </a:p>
        </p:txBody>
      </p:sp>
      <p:sp>
        <p:nvSpPr>
          <p:cNvPr id="130127" name="Text Box 79"/>
          <p:cNvSpPr txBox="1">
            <a:spLocks noChangeArrowheads="1"/>
          </p:cNvSpPr>
          <p:nvPr/>
        </p:nvSpPr>
        <p:spPr bwMode="auto">
          <a:xfrm>
            <a:off x="4918075" y="1267540"/>
            <a:ext cx="14986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000" dirty="0" err="1">
                <a:solidFill>
                  <a:srgbClr val="3333CC"/>
                </a:solidFill>
                <a:latin typeface="Times New Roman" panose="02020603050405020304" pitchFamily="18" charset="0"/>
              </a:rPr>
              <a:t>Hệ</a:t>
            </a:r>
            <a:r>
              <a:rPr lang="en-US" altLang="en-US" sz="2000" dirty="0">
                <a:solidFill>
                  <a:srgbClr val="33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3333CC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000" dirty="0">
                <a:solidFill>
                  <a:srgbClr val="33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3333CC"/>
                </a:solidFill>
                <a:latin typeface="Times New Roman" panose="02020603050405020304" pitchFamily="18" charset="0"/>
              </a:rPr>
              <a:t>góc</a:t>
            </a:r>
            <a:endParaRPr lang="en-US" altLang="en-US" sz="2000" dirty="0">
              <a:solidFill>
                <a:srgbClr val="33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0128" name="Line 80"/>
          <p:cNvSpPr>
            <a:spLocks noChangeShapeType="1"/>
          </p:cNvSpPr>
          <p:nvPr/>
        </p:nvSpPr>
        <p:spPr bwMode="auto">
          <a:xfrm flipH="1">
            <a:off x="5646741" y="1072755"/>
            <a:ext cx="384175" cy="20121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30129" name="Text Box 81"/>
          <p:cNvSpPr txBox="1">
            <a:spLocks noChangeArrowheads="1"/>
          </p:cNvSpPr>
          <p:nvPr/>
        </p:nvSpPr>
        <p:spPr bwMode="auto">
          <a:xfrm>
            <a:off x="6223003" y="1282780"/>
            <a:ext cx="192087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000" dirty="0">
                <a:solidFill>
                  <a:srgbClr val="008000"/>
                </a:solidFill>
                <a:latin typeface="Times New Roman" panose="02020603050405020304" pitchFamily="18" charset="0"/>
              </a:rPr>
              <a:t>Tung </a:t>
            </a:r>
            <a:r>
              <a:rPr lang="en-US" altLang="en-US" sz="2000" dirty="0" err="1">
                <a:solidFill>
                  <a:srgbClr val="008000"/>
                </a:solidFill>
                <a:latin typeface="Times New Roman" panose="02020603050405020304" pitchFamily="18" charset="0"/>
              </a:rPr>
              <a:t>độ</a:t>
            </a:r>
            <a:r>
              <a:rPr lang="en-US" altLang="en-US" sz="2000" dirty="0">
                <a:solidFill>
                  <a:srgbClr val="008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8000"/>
                </a:solidFill>
                <a:latin typeface="Times New Roman" panose="02020603050405020304" pitchFamily="18" charset="0"/>
              </a:rPr>
              <a:t>gốc</a:t>
            </a:r>
            <a:endParaRPr lang="en-US" altLang="en-US" sz="2000" dirty="0">
              <a:solidFill>
                <a:srgbClr val="008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0130" name="Line 82"/>
          <p:cNvSpPr>
            <a:spLocks noChangeShapeType="1"/>
          </p:cNvSpPr>
          <p:nvPr/>
        </p:nvSpPr>
        <p:spPr bwMode="auto">
          <a:xfrm>
            <a:off x="6877050" y="1081565"/>
            <a:ext cx="306388" cy="22979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aphicFrame>
        <p:nvGraphicFramePr>
          <p:cNvPr id="130131" name="Object 8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3651657"/>
              </p:ext>
            </p:extLst>
          </p:nvPr>
        </p:nvGraphicFramePr>
        <p:xfrm>
          <a:off x="7759703" y="770574"/>
          <a:ext cx="460375" cy="3452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63" name="Equation" r:id="rId10" imgW="139700" imgH="139700" progId="">
                  <p:embed/>
                </p:oleObj>
              </mc:Choice>
              <mc:Fallback>
                <p:oleObj name="Equation" r:id="rId10" imgW="139700" imgH="139700" progId="">
                  <p:embed/>
                  <p:pic>
                    <p:nvPicPr>
                      <p:cNvPr id="0" name="Picture 2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9703" y="770574"/>
                        <a:ext cx="460375" cy="34528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0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0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30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30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30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30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30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30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30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30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130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130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130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78" grpId="0"/>
      <p:bldP spid="130107" grpId="0"/>
      <p:bldP spid="130116" grpId="0"/>
      <p:bldP spid="130121" grpId="0"/>
      <p:bldP spid="130122" grpId="0"/>
      <p:bldP spid="130124" grpId="0"/>
      <p:bldP spid="130125" grpId="0"/>
      <p:bldP spid="130126" grpId="0"/>
      <p:bldP spid="130127" grpId="0"/>
      <p:bldP spid="13012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2"/>
          <p:cNvSpPr>
            <a:spLocks noChangeShapeType="1"/>
          </p:cNvSpPr>
          <p:nvPr/>
        </p:nvSpPr>
        <p:spPr bwMode="auto">
          <a:xfrm>
            <a:off x="4610100" y="469106"/>
            <a:ext cx="0" cy="467439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4341" name="Rectangle 38" descr="Stationery"/>
          <p:cNvSpPr>
            <a:spLocks noChangeArrowheads="1"/>
          </p:cNvSpPr>
          <p:nvPr/>
        </p:nvSpPr>
        <p:spPr bwMode="auto">
          <a:xfrm>
            <a:off x="22916" y="770334"/>
            <a:ext cx="4879976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1">
                  <a:blip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  *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Ví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dụ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1:  </a:t>
            </a:r>
            <a:r>
              <a:rPr lang="en-US" altLang="en-US" sz="2000" dirty="0">
                <a:latin typeface="Times New Roman" panose="02020603050405020304" pitchFamily="18" charset="0"/>
              </a:rPr>
              <a:t>Cho </a:t>
            </a:r>
            <a:r>
              <a:rPr lang="en-US" altLang="en-US" sz="2000" dirty="0" err="1">
                <a:latin typeface="Times New Roman" panose="02020603050405020304" pitchFamily="18" charset="0"/>
              </a:rPr>
              <a:t>hàm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2000" dirty="0">
                <a:latin typeface="Times New Roman" panose="02020603050405020304" pitchFamily="18" charset="0"/>
              </a:rPr>
              <a:t>   y = 3x + 2               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Times New Roman" panose="02020603050405020304" pitchFamily="18" charset="0"/>
              </a:rPr>
              <a:t>a) </a:t>
            </a:r>
            <a:r>
              <a:rPr lang="en-US" altLang="en-US" sz="2000" dirty="0" err="1">
                <a:latin typeface="Times New Roman" panose="02020603050405020304" pitchFamily="18" charset="0"/>
              </a:rPr>
              <a:t>Vẽ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đồ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thị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hàm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2000" dirty="0">
                <a:latin typeface="Times New Roman" panose="02020603050405020304" pitchFamily="18" charset="0"/>
              </a:rPr>
              <a:t>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Times New Roman" panose="02020603050405020304" pitchFamily="18" charset="0"/>
              </a:rPr>
              <a:t>b)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Tính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góc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tạo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bởi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đường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thẳng</a:t>
            </a:r>
            <a:r>
              <a:rPr lang="en-US" altLang="en-US" sz="2000" dirty="0">
                <a:latin typeface="Times New Roman" panose="02020603050405020304" pitchFamily="18" charset="0"/>
              </a:rPr>
              <a:t> y = 3x+ 2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Times New Roman" panose="02020603050405020304" pitchFamily="18" charset="0"/>
              </a:rPr>
              <a:t>       và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trục</a:t>
            </a:r>
            <a:r>
              <a:rPr lang="en-US" altLang="en-US" sz="2000" dirty="0">
                <a:latin typeface="Times New Roman" panose="02020603050405020304" pitchFamily="18" charset="0"/>
              </a:rPr>
              <a:t> Ox (</a:t>
            </a:r>
            <a:r>
              <a:rPr lang="en-US" altLang="en-US" sz="2000" dirty="0" err="1">
                <a:latin typeface="Times New Roman" panose="02020603050405020304" pitchFamily="18" charset="0"/>
              </a:rPr>
              <a:t>làm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tròn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đến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phút</a:t>
            </a:r>
            <a:r>
              <a:rPr lang="en-US" altLang="en-US" sz="2000" dirty="0">
                <a:latin typeface="Times New Roman" panose="02020603050405020304" pitchFamily="18" charset="0"/>
              </a:rPr>
              <a:t>).</a:t>
            </a:r>
          </a:p>
        </p:txBody>
      </p:sp>
      <p:sp>
        <p:nvSpPr>
          <p:cNvPr id="14342" name="Text Box 44"/>
          <p:cNvSpPr txBox="1">
            <a:spLocks noChangeArrowheads="1"/>
          </p:cNvSpPr>
          <p:nvPr/>
        </p:nvSpPr>
        <p:spPr bwMode="auto">
          <a:xfrm>
            <a:off x="8181976" y="1966912"/>
            <a:ext cx="42227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131179" name="Text Box 107"/>
          <p:cNvSpPr txBox="1">
            <a:spLocks noChangeArrowheads="1"/>
          </p:cNvSpPr>
          <p:nvPr/>
        </p:nvSpPr>
        <p:spPr bwMode="auto">
          <a:xfrm>
            <a:off x="8258175" y="2283619"/>
            <a:ext cx="3048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31180" name="Line 108"/>
          <p:cNvSpPr>
            <a:spLocks noChangeShapeType="1"/>
          </p:cNvSpPr>
          <p:nvPr/>
        </p:nvSpPr>
        <p:spPr bwMode="auto">
          <a:xfrm flipH="1" flipV="1">
            <a:off x="6607177" y="584598"/>
            <a:ext cx="36513" cy="3110499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31181" name="Line 109"/>
          <p:cNvSpPr>
            <a:spLocks noChangeShapeType="1"/>
          </p:cNvSpPr>
          <p:nvPr/>
        </p:nvSpPr>
        <p:spPr bwMode="auto">
          <a:xfrm flipV="1">
            <a:off x="4956178" y="2340770"/>
            <a:ext cx="3609975" cy="2976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31182" name="Line 110"/>
          <p:cNvSpPr>
            <a:spLocks noChangeShapeType="1"/>
          </p:cNvSpPr>
          <p:nvPr/>
        </p:nvSpPr>
        <p:spPr bwMode="auto">
          <a:xfrm>
            <a:off x="6573838" y="1938337"/>
            <a:ext cx="7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31183" name="Line 111"/>
          <p:cNvSpPr>
            <a:spLocks noChangeShapeType="1"/>
          </p:cNvSpPr>
          <p:nvPr/>
        </p:nvSpPr>
        <p:spPr bwMode="auto">
          <a:xfrm>
            <a:off x="6573838" y="1534716"/>
            <a:ext cx="7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31184" name="Line 112"/>
          <p:cNvSpPr>
            <a:spLocks noChangeShapeType="1"/>
          </p:cNvSpPr>
          <p:nvPr/>
        </p:nvSpPr>
        <p:spPr bwMode="auto">
          <a:xfrm>
            <a:off x="6573838" y="1131094"/>
            <a:ext cx="7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31185" name="Line 113"/>
          <p:cNvSpPr>
            <a:spLocks noChangeShapeType="1"/>
          </p:cNvSpPr>
          <p:nvPr/>
        </p:nvSpPr>
        <p:spPr bwMode="auto">
          <a:xfrm>
            <a:off x="6592888" y="2772966"/>
            <a:ext cx="7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31188" name="Line 116"/>
          <p:cNvSpPr>
            <a:spLocks noChangeShapeType="1"/>
          </p:cNvSpPr>
          <p:nvPr/>
        </p:nvSpPr>
        <p:spPr bwMode="auto">
          <a:xfrm>
            <a:off x="7221538" y="2326482"/>
            <a:ext cx="0" cy="5834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31189" name="Line 117"/>
          <p:cNvSpPr>
            <a:spLocks noChangeShapeType="1"/>
          </p:cNvSpPr>
          <p:nvPr/>
        </p:nvSpPr>
        <p:spPr bwMode="auto">
          <a:xfrm>
            <a:off x="7797800" y="2326482"/>
            <a:ext cx="0" cy="5834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31190" name="Line 118"/>
          <p:cNvSpPr>
            <a:spLocks noChangeShapeType="1"/>
          </p:cNvSpPr>
          <p:nvPr/>
        </p:nvSpPr>
        <p:spPr bwMode="auto">
          <a:xfrm>
            <a:off x="8374063" y="2326482"/>
            <a:ext cx="0" cy="5834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31191" name="Line 119"/>
          <p:cNvSpPr>
            <a:spLocks noChangeShapeType="1"/>
          </p:cNvSpPr>
          <p:nvPr/>
        </p:nvSpPr>
        <p:spPr bwMode="auto">
          <a:xfrm>
            <a:off x="6070600" y="2340770"/>
            <a:ext cx="0" cy="5834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31192" name="Line 120"/>
          <p:cNvSpPr>
            <a:spLocks noChangeShapeType="1"/>
          </p:cNvSpPr>
          <p:nvPr/>
        </p:nvSpPr>
        <p:spPr bwMode="auto">
          <a:xfrm>
            <a:off x="5532438" y="2340770"/>
            <a:ext cx="0" cy="5834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31194" name="Text Box 122"/>
          <p:cNvSpPr txBox="1">
            <a:spLocks noChangeArrowheads="1"/>
          </p:cNvSpPr>
          <p:nvPr/>
        </p:nvSpPr>
        <p:spPr bwMode="auto">
          <a:xfrm>
            <a:off x="6573841" y="2340769"/>
            <a:ext cx="34607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131195" name="Text Box 123"/>
          <p:cNvSpPr txBox="1">
            <a:spLocks noChangeArrowheads="1"/>
          </p:cNvSpPr>
          <p:nvPr/>
        </p:nvSpPr>
        <p:spPr bwMode="auto">
          <a:xfrm>
            <a:off x="6338888" y="556022"/>
            <a:ext cx="3048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y</a:t>
            </a:r>
          </a:p>
        </p:txBody>
      </p:sp>
      <p:sp>
        <p:nvSpPr>
          <p:cNvPr id="131196" name="Line 124"/>
          <p:cNvSpPr>
            <a:spLocks noChangeShapeType="1"/>
          </p:cNvSpPr>
          <p:nvPr/>
        </p:nvSpPr>
        <p:spPr bwMode="auto">
          <a:xfrm flipV="1">
            <a:off x="5762628" y="698897"/>
            <a:ext cx="1228725" cy="2765822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31199" name="Text Box 127"/>
          <p:cNvSpPr txBox="1">
            <a:spLocks noChangeArrowheads="1"/>
          </p:cNvSpPr>
          <p:nvPr/>
        </p:nvSpPr>
        <p:spPr bwMode="auto">
          <a:xfrm rot="17696026">
            <a:off x="5153819" y="2643586"/>
            <a:ext cx="14620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altLang="en-US" sz="2000" dirty="0"/>
              <a:t>y = 3x + 2</a:t>
            </a:r>
            <a:endParaRPr lang="en-US" altLang="en-US" sz="20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31201" name="Text Box 129"/>
          <p:cNvSpPr txBox="1">
            <a:spLocks noChangeArrowheads="1"/>
          </p:cNvSpPr>
          <p:nvPr/>
        </p:nvSpPr>
        <p:spPr bwMode="auto">
          <a:xfrm>
            <a:off x="6646866" y="1362075"/>
            <a:ext cx="30638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131206" name="Text Box 134"/>
          <p:cNvSpPr txBox="1">
            <a:spLocks noChangeArrowheads="1"/>
          </p:cNvSpPr>
          <p:nvPr/>
        </p:nvSpPr>
        <p:spPr bwMode="auto">
          <a:xfrm>
            <a:off x="5916178" y="2057973"/>
            <a:ext cx="4603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B</a:t>
            </a:r>
          </a:p>
        </p:txBody>
      </p:sp>
      <p:sp>
        <p:nvSpPr>
          <p:cNvPr id="131208" name="Text Box 136"/>
          <p:cNvSpPr txBox="1">
            <a:spLocks noChangeArrowheads="1"/>
          </p:cNvSpPr>
          <p:nvPr/>
        </p:nvSpPr>
        <p:spPr bwMode="auto">
          <a:xfrm>
            <a:off x="6184900" y="1346597"/>
            <a:ext cx="4603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>
                <a:effectLst>
                  <a:outerShdw blurRad="38100" dist="38100" dir="2700000" algn="tl">
                    <a:srgbClr val="FFFFFF"/>
                  </a:outerShdw>
                </a:effectLst>
              </a:rPr>
              <a:t>A</a:t>
            </a:r>
          </a:p>
        </p:txBody>
      </p:sp>
      <p:sp>
        <p:nvSpPr>
          <p:cNvPr id="14365" name="Text Box 140"/>
          <p:cNvSpPr txBox="1">
            <a:spLocks noChangeArrowheads="1"/>
          </p:cNvSpPr>
          <p:nvPr/>
        </p:nvSpPr>
        <p:spPr bwMode="auto">
          <a:xfrm>
            <a:off x="1614491" y="1985962"/>
            <a:ext cx="122872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u="sng">
                <a:latin typeface="Times New Roman" panose="02020603050405020304" pitchFamily="18" charset="0"/>
              </a:rPr>
              <a:t>Giải</a:t>
            </a:r>
          </a:p>
        </p:txBody>
      </p:sp>
      <p:graphicFrame>
        <p:nvGraphicFramePr>
          <p:cNvPr id="14366" name="Object 146"/>
          <p:cNvGraphicFramePr>
            <a:graphicFrameLocks noChangeAspect="1"/>
          </p:cNvGraphicFramePr>
          <p:nvPr/>
        </p:nvGraphicFramePr>
        <p:xfrm>
          <a:off x="3016250" y="1483519"/>
          <a:ext cx="114300" cy="133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39" name="Equation" r:id="rId3" imgW="114102" imgH="177492" progId="">
                  <p:embed/>
                </p:oleObj>
              </mc:Choice>
              <mc:Fallback>
                <p:oleObj name="Equation" r:id="rId3" imgW="114102" imgH="177492" progId="">
                  <p:embed/>
                  <p:pic>
                    <p:nvPicPr>
                      <p:cNvPr id="0" name="Picture 2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6250" y="1483519"/>
                        <a:ext cx="114300" cy="133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1233" name="Text Box 161"/>
          <p:cNvSpPr txBox="1">
            <a:spLocks noChangeArrowheads="1"/>
          </p:cNvSpPr>
          <p:nvPr/>
        </p:nvSpPr>
        <p:spPr bwMode="auto">
          <a:xfrm>
            <a:off x="-382588" y="2245519"/>
            <a:ext cx="452278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20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a) </a:t>
            </a:r>
            <a:r>
              <a:rPr lang="en-US" altLang="en-US" sz="2000" dirty="0"/>
              <a:t>Vẽ đồ thị của hàm số y = 3x + 2.</a:t>
            </a:r>
            <a:endParaRPr lang="en-US" altLang="en-US" sz="20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graphicFrame>
        <p:nvGraphicFramePr>
          <p:cNvPr id="14368" name="Object 172"/>
          <p:cNvGraphicFramePr>
            <a:graphicFrameLocks noChangeAspect="1"/>
          </p:cNvGraphicFramePr>
          <p:nvPr/>
        </p:nvGraphicFramePr>
        <p:xfrm>
          <a:off x="4514850" y="2490789"/>
          <a:ext cx="114300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40" name="Equation" r:id="rId5" imgW="114151" imgH="215619" progId="Equation.3">
                  <p:embed/>
                </p:oleObj>
              </mc:Choice>
              <mc:Fallback>
                <p:oleObj name="Equation" r:id="rId5" imgW="114151" imgH="215619" progId="Equation.3">
                  <p:embed/>
                  <p:pic>
                    <p:nvPicPr>
                      <p:cNvPr id="0" name="Picture 2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2490789"/>
                        <a:ext cx="114300" cy="161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246" name="Object 174"/>
          <p:cNvGraphicFramePr>
            <a:graphicFrameLocks noChangeAspect="1"/>
          </p:cNvGraphicFramePr>
          <p:nvPr/>
        </p:nvGraphicFramePr>
        <p:xfrm>
          <a:off x="6184903" y="2370536"/>
          <a:ext cx="384175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41" name="Equation" r:id="rId7" imgW="253890" imgH="393529" progId="Equation.3">
                  <p:embed/>
                </p:oleObj>
              </mc:Choice>
              <mc:Fallback>
                <p:oleObj name="Equation" r:id="rId7" imgW="253890" imgH="393529" progId="Equation.3">
                  <p:embed/>
                  <p:pic>
                    <p:nvPicPr>
                      <p:cNvPr id="0" name="Picture 2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4903" y="2370536"/>
                        <a:ext cx="384175" cy="295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93675" y="2589610"/>
          <a:ext cx="4240212" cy="7477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34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134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134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42905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91443" marR="91443" marT="34305" marB="343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43" marR="91443" marT="34305" marB="34305"/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 marT="34305" marB="3430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0480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</a:t>
                      </a:r>
                      <a:r>
                        <a:rPr lang="en-US" sz="1400" baseline="0" dirty="0"/>
                        <a:t> </a:t>
                      </a:r>
                      <a:r>
                        <a:rPr lang="en-US" sz="1400" dirty="0"/>
                        <a:t>= 3x+ 2</a:t>
                      </a:r>
                    </a:p>
                  </a:txBody>
                  <a:tcPr marL="91443" marR="91443" marT="34305" marB="34305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91443" marR="91443" marT="34305" marB="343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 marL="91443" marR="91443" marT="34305" marB="34305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224088" y="3021806"/>
            <a:ext cx="5762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</a:rPr>
              <a:t>2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3500438" y="2589611"/>
          <a:ext cx="355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42" name="Equation" r:id="rId9" imgW="355446" imgH="507780" progId="">
                  <p:embed/>
                </p:oleObj>
              </mc:Choice>
              <mc:Fallback>
                <p:oleObj name="Equation" r:id="rId9" imgW="355446" imgH="507780" progId="">
                  <p:embed/>
                  <p:pic>
                    <p:nvPicPr>
                      <p:cNvPr id="0" name="Picture 2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0438" y="2589611"/>
                        <a:ext cx="3556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0" name="Group 39"/>
          <p:cNvGrpSpPr>
            <a:grpSpLocks/>
          </p:cNvGrpSpPr>
          <p:nvPr/>
        </p:nvGrpSpPr>
        <p:grpSpPr bwMode="auto">
          <a:xfrm>
            <a:off x="2" y="3436141"/>
            <a:ext cx="4341813" cy="553998"/>
            <a:chOff x="347450" y="4619624"/>
            <a:chExt cx="4032525" cy="738669"/>
          </a:xfrm>
        </p:grpSpPr>
        <p:sp>
          <p:nvSpPr>
            <p:cNvPr id="41" name="TextBox 4"/>
            <p:cNvSpPr txBox="1">
              <a:spLocks noChangeArrowheads="1"/>
            </p:cNvSpPr>
            <p:nvPr/>
          </p:nvSpPr>
          <p:spPr bwMode="auto">
            <a:xfrm>
              <a:off x="347450" y="4619624"/>
              <a:ext cx="4032525" cy="7386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285750" indent="-28575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150000"/>
                </a:lnSpc>
                <a:spcBef>
                  <a:spcPct val="0"/>
                </a:spcBef>
                <a:buFont typeface="Symbol" panose="05050102010706020507" pitchFamily="18" charset="2"/>
                <a:buChar char="Þ"/>
              </a:pPr>
              <a:r>
                <a:rPr lang="en-US" altLang="en-US" sz="2000" dirty="0">
                  <a:latin typeface="Times New Roman" panose="02020603050405020304" pitchFamily="18" charset="0"/>
                </a:rPr>
                <a:t>A(0; 2) và B(       ; 0</a:t>
              </a:r>
              <a:r>
                <a:rPr lang="en-US" altLang="en-US" sz="2000" dirty="0" smtClean="0">
                  <a:latin typeface="Times New Roman" panose="02020603050405020304" pitchFamily="18" charset="0"/>
                </a:rPr>
                <a:t>)</a:t>
              </a:r>
              <a:endParaRPr lang="en-US" altLang="en-US" sz="2000" dirty="0"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42" name="Object 174"/>
            <p:cNvGraphicFramePr>
              <a:graphicFrameLocks noChangeAspect="1"/>
            </p:cNvGraphicFramePr>
            <p:nvPr/>
          </p:nvGraphicFramePr>
          <p:xfrm>
            <a:off x="1980198" y="4680951"/>
            <a:ext cx="479458" cy="5081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743" name="Equation" r:id="rId11" imgW="317362" imgH="507780" progId="">
                    <p:embed/>
                  </p:oleObj>
                </mc:Choice>
                <mc:Fallback>
                  <p:oleObj name="Equation" r:id="rId11" imgW="317362" imgH="507780" progId="">
                    <p:embed/>
                    <p:pic>
                      <p:nvPicPr>
                        <p:cNvPr id="0" name="Picture 26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80198" y="4680951"/>
                          <a:ext cx="479458" cy="50817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4" name="TextBox 4"/>
          <p:cNvSpPr txBox="1">
            <a:spLocks noChangeArrowheads="1"/>
          </p:cNvSpPr>
          <p:nvPr/>
        </p:nvSpPr>
        <p:spPr bwMode="auto">
          <a:xfrm>
            <a:off x="230189" y="3767791"/>
            <a:ext cx="434181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 typeface="Symbol" panose="05050102010706020507" pitchFamily="18" charset="2"/>
              <a:buChar char="Þ"/>
            </a:pPr>
            <a:r>
              <a:rPr lang="en-US" altLang="en-US" sz="2000" dirty="0">
                <a:latin typeface="Times New Roman" panose="02020603050405020304" pitchFamily="18" charset="0"/>
              </a:rPr>
              <a:t>Đường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thẳng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smtClean="0">
                <a:latin typeface="Times New Roman" panose="02020603050405020304" pitchFamily="18" charset="0"/>
              </a:rPr>
              <a:t>AB </a:t>
            </a:r>
            <a:r>
              <a:rPr lang="en-US" altLang="en-US" sz="2000" dirty="0" err="1" smtClean="0">
                <a:latin typeface="Times New Roman" panose="02020603050405020304" pitchFamily="18" charset="0"/>
              </a:rPr>
              <a:t>là</a:t>
            </a:r>
            <a:r>
              <a:rPr lang="en-US" altLang="en-US" sz="20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000" dirty="0">
                <a:latin typeface="Times New Roman" panose="02020603050405020304" pitchFamily="18" charset="0"/>
              </a:rPr>
              <a:t>đồ thị của hàm số y =3x+ 2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31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31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31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31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31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131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131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131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131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131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131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131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131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131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5" dur="500"/>
                                        <p:tgtEl>
                                          <p:spTgt spid="131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8" dur="500"/>
                                        <p:tgtEl>
                                          <p:spTgt spid="131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1" dur="500"/>
                                        <p:tgtEl>
                                          <p:spTgt spid="131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4" dur="500"/>
                                        <p:tgtEl>
                                          <p:spTgt spid="131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31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500"/>
                                        <p:tgtEl>
                                          <p:spTgt spid="131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3" dur="500"/>
                                        <p:tgtEl>
                                          <p:spTgt spid="131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/>
      <p:bldP spid="131179" grpId="0"/>
      <p:bldP spid="131194" grpId="0"/>
      <p:bldP spid="131195" grpId="0"/>
      <p:bldP spid="131199" grpId="0"/>
      <p:bldP spid="131201" grpId="0"/>
      <p:bldP spid="131206" grpId="0"/>
      <p:bldP spid="131208" grpId="0"/>
      <p:bldP spid="14365" grpId="0"/>
      <p:bldP spid="131233" grpId="0"/>
      <p:bldP spid="7" grpId="0"/>
      <p:bldP spid="4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Line 2"/>
          <p:cNvSpPr>
            <a:spLocks noChangeShapeType="1"/>
          </p:cNvSpPr>
          <p:nvPr/>
        </p:nvSpPr>
        <p:spPr bwMode="auto">
          <a:xfrm>
            <a:off x="4610100" y="469106"/>
            <a:ext cx="0" cy="467439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5365" name="Rectangle 38" descr="Stationery"/>
          <p:cNvSpPr>
            <a:spLocks noChangeArrowheads="1"/>
          </p:cNvSpPr>
          <p:nvPr/>
        </p:nvSpPr>
        <p:spPr bwMode="auto">
          <a:xfrm>
            <a:off x="146845" y="382191"/>
            <a:ext cx="4879976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1">
                  <a:blip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    </a:t>
            </a:r>
            <a:r>
              <a:rPr lang="en-US" altLang="en-US" sz="2000" dirty="0">
                <a:latin typeface="Times New Roman" panose="02020603050405020304" pitchFamily="18" charset="0"/>
              </a:rPr>
              <a:t>Cho </a:t>
            </a:r>
            <a:r>
              <a:rPr lang="en-US" altLang="en-US" sz="2000" dirty="0" err="1">
                <a:latin typeface="Times New Roman" panose="02020603050405020304" pitchFamily="18" charset="0"/>
              </a:rPr>
              <a:t>hàm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2000" dirty="0">
                <a:latin typeface="Times New Roman" panose="02020603050405020304" pitchFamily="18" charset="0"/>
              </a:rPr>
              <a:t>   y = 3x + 2               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Times New Roman" panose="02020603050405020304" pitchFamily="18" charset="0"/>
              </a:rPr>
              <a:t>a) </a:t>
            </a:r>
            <a:r>
              <a:rPr lang="en-US" altLang="en-US" sz="2000" dirty="0" err="1">
                <a:latin typeface="Times New Roman" panose="02020603050405020304" pitchFamily="18" charset="0"/>
              </a:rPr>
              <a:t>Vẽ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đồ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thị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hàm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2000" dirty="0">
                <a:latin typeface="Times New Roman" panose="02020603050405020304" pitchFamily="18" charset="0"/>
              </a:rPr>
              <a:t>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Times New Roman" panose="02020603050405020304" pitchFamily="18" charset="0"/>
              </a:rPr>
              <a:t>b)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Tính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góc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tạo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bởi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đường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thẳng</a:t>
            </a:r>
            <a:r>
              <a:rPr lang="en-US" altLang="en-US" sz="2000" dirty="0">
                <a:latin typeface="Times New Roman" panose="02020603050405020304" pitchFamily="18" charset="0"/>
              </a:rPr>
              <a:t> y = 3x+ 2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Times New Roman" panose="02020603050405020304" pitchFamily="18" charset="0"/>
              </a:rPr>
              <a:t>       và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trục</a:t>
            </a:r>
            <a:r>
              <a:rPr lang="en-US" altLang="en-US" sz="2000" dirty="0">
                <a:latin typeface="Times New Roman" panose="02020603050405020304" pitchFamily="18" charset="0"/>
              </a:rPr>
              <a:t> Ox (</a:t>
            </a:r>
            <a:r>
              <a:rPr lang="en-US" altLang="en-US" sz="2000" dirty="0" err="1">
                <a:latin typeface="Times New Roman" panose="02020603050405020304" pitchFamily="18" charset="0"/>
              </a:rPr>
              <a:t>làm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tròn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đến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phút</a:t>
            </a:r>
            <a:r>
              <a:rPr lang="en-US" altLang="en-US" sz="2000" dirty="0">
                <a:latin typeface="Times New Roman" panose="02020603050405020304" pitchFamily="18" charset="0"/>
              </a:rPr>
              <a:t>).</a:t>
            </a:r>
          </a:p>
        </p:txBody>
      </p:sp>
      <p:sp>
        <p:nvSpPr>
          <p:cNvPr id="15366" name="Text Box 44"/>
          <p:cNvSpPr txBox="1">
            <a:spLocks noChangeArrowheads="1"/>
          </p:cNvSpPr>
          <p:nvPr/>
        </p:nvSpPr>
        <p:spPr bwMode="auto">
          <a:xfrm>
            <a:off x="8181976" y="1966912"/>
            <a:ext cx="42227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131150" name="Text Box 78"/>
          <p:cNvSpPr txBox="1">
            <a:spLocks noChangeArrowheads="1"/>
          </p:cNvSpPr>
          <p:nvPr/>
        </p:nvSpPr>
        <p:spPr bwMode="auto">
          <a:xfrm>
            <a:off x="-43654" y="3099409"/>
            <a:ext cx="376237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600" dirty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000" dirty="0">
                <a:latin typeface="Times New Roman" panose="02020603050405020304" pitchFamily="18" charset="0"/>
                <a:sym typeface="Wingdings 3" panose="05040102010807070707" pitchFamily="18" charset="2"/>
              </a:rPr>
              <a:t>ABO </a:t>
            </a:r>
            <a:r>
              <a:rPr lang="en-US" altLang="en-US" sz="2000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vuông</a:t>
            </a:r>
            <a:r>
              <a:rPr lang="en-US" altLang="en-US" sz="2000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tại</a:t>
            </a:r>
            <a:r>
              <a:rPr lang="en-US" altLang="en-US" sz="2000" dirty="0">
                <a:latin typeface="Times New Roman" panose="02020603050405020304" pitchFamily="18" charset="0"/>
                <a:sym typeface="Wingdings 3" panose="05040102010807070707" pitchFamily="18" charset="2"/>
              </a:rPr>
              <a:t> O </a:t>
            </a:r>
            <a:r>
              <a:rPr lang="en-US" altLang="en-US" sz="2000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nên</a:t>
            </a:r>
            <a:r>
              <a:rPr lang="en-US" altLang="en-US" sz="2000" dirty="0">
                <a:latin typeface="Times New Roman" panose="02020603050405020304" pitchFamily="18" charset="0"/>
                <a:sym typeface="Wingdings 3" panose="05040102010807070707" pitchFamily="18" charset="2"/>
              </a:rPr>
              <a:t> ta </a:t>
            </a:r>
            <a:r>
              <a:rPr lang="en-US" altLang="en-US" sz="2000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có</a:t>
            </a:r>
            <a:r>
              <a:rPr lang="en-US" altLang="en-US" sz="2000" dirty="0">
                <a:latin typeface="Times New Roman" panose="02020603050405020304" pitchFamily="18" charset="0"/>
                <a:sym typeface="Wingdings 3" panose="05040102010807070707" pitchFamily="18" charset="2"/>
              </a:rPr>
              <a:t>:</a:t>
            </a:r>
            <a:endParaRPr lang="en-US" altLang="en-US" sz="2000" dirty="0">
              <a:latin typeface="Times New Roman" panose="02020603050405020304" pitchFamily="18" charset="0"/>
            </a:endParaRPr>
          </a:p>
        </p:txBody>
      </p:sp>
      <p:sp>
        <p:nvSpPr>
          <p:cNvPr id="131179" name="Text Box 107"/>
          <p:cNvSpPr txBox="1">
            <a:spLocks noChangeArrowheads="1"/>
          </p:cNvSpPr>
          <p:nvPr/>
        </p:nvSpPr>
        <p:spPr bwMode="auto">
          <a:xfrm>
            <a:off x="8258175" y="2283619"/>
            <a:ext cx="3048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31180" name="Line 108"/>
          <p:cNvSpPr>
            <a:spLocks noChangeShapeType="1"/>
          </p:cNvSpPr>
          <p:nvPr/>
        </p:nvSpPr>
        <p:spPr bwMode="auto">
          <a:xfrm flipH="1" flipV="1">
            <a:off x="6607175" y="584597"/>
            <a:ext cx="30172" cy="2997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31181" name="Line 109"/>
          <p:cNvSpPr>
            <a:spLocks noChangeShapeType="1"/>
          </p:cNvSpPr>
          <p:nvPr/>
        </p:nvSpPr>
        <p:spPr bwMode="auto">
          <a:xfrm flipV="1">
            <a:off x="4956178" y="2340770"/>
            <a:ext cx="3609975" cy="2976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31182" name="Line 110"/>
          <p:cNvSpPr>
            <a:spLocks noChangeShapeType="1"/>
          </p:cNvSpPr>
          <p:nvPr/>
        </p:nvSpPr>
        <p:spPr bwMode="auto">
          <a:xfrm>
            <a:off x="6573838" y="1938337"/>
            <a:ext cx="7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31183" name="Line 111"/>
          <p:cNvSpPr>
            <a:spLocks noChangeShapeType="1"/>
          </p:cNvSpPr>
          <p:nvPr/>
        </p:nvSpPr>
        <p:spPr bwMode="auto">
          <a:xfrm>
            <a:off x="6573838" y="1534716"/>
            <a:ext cx="7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31184" name="Line 112"/>
          <p:cNvSpPr>
            <a:spLocks noChangeShapeType="1"/>
          </p:cNvSpPr>
          <p:nvPr/>
        </p:nvSpPr>
        <p:spPr bwMode="auto">
          <a:xfrm>
            <a:off x="6573838" y="1131094"/>
            <a:ext cx="7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31185" name="Line 113"/>
          <p:cNvSpPr>
            <a:spLocks noChangeShapeType="1"/>
          </p:cNvSpPr>
          <p:nvPr/>
        </p:nvSpPr>
        <p:spPr bwMode="auto">
          <a:xfrm>
            <a:off x="6592888" y="2772966"/>
            <a:ext cx="7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31188" name="Line 116"/>
          <p:cNvSpPr>
            <a:spLocks noChangeShapeType="1"/>
          </p:cNvSpPr>
          <p:nvPr/>
        </p:nvSpPr>
        <p:spPr bwMode="auto">
          <a:xfrm>
            <a:off x="7221538" y="2326482"/>
            <a:ext cx="0" cy="5834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31189" name="Line 117"/>
          <p:cNvSpPr>
            <a:spLocks noChangeShapeType="1"/>
          </p:cNvSpPr>
          <p:nvPr/>
        </p:nvSpPr>
        <p:spPr bwMode="auto">
          <a:xfrm>
            <a:off x="7797800" y="2326482"/>
            <a:ext cx="0" cy="5834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31190" name="Line 118"/>
          <p:cNvSpPr>
            <a:spLocks noChangeShapeType="1"/>
          </p:cNvSpPr>
          <p:nvPr/>
        </p:nvSpPr>
        <p:spPr bwMode="auto">
          <a:xfrm>
            <a:off x="8374063" y="2326482"/>
            <a:ext cx="0" cy="5834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31191" name="Line 119"/>
          <p:cNvSpPr>
            <a:spLocks noChangeShapeType="1"/>
          </p:cNvSpPr>
          <p:nvPr/>
        </p:nvSpPr>
        <p:spPr bwMode="auto">
          <a:xfrm>
            <a:off x="6070600" y="2340770"/>
            <a:ext cx="0" cy="5834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31192" name="Line 120"/>
          <p:cNvSpPr>
            <a:spLocks noChangeShapeType="1"/>
          </p:cNvSpPr>
          <p:nvPr/>
        </p:nvSpPr>
        <p:spPr bwMode="auto">
          <a:xfrm>
            <a:off x="5532438" y="2340770"/>
            <a:ext cx="0" cy="5834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31194" name="Text Box 122"/>
          <p:cNvSpPr txBox="1">
            <a:spLocks noChangeArrowheads="1"/>
          </p:cNvSpPr>
          <p:nvPr/>
        </p:nvSpPr>
        <p:spPr bwMode="auto">
          <a:xfrm>
            <a:off x="6573841" y="2340769"/>
            <a:ext cx="34607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131195" name="Text Box 123"/>
          <p:cNvSpPr txBox="1">
            <a:spLocks noChangeArrowheads="1"/>
          </p:cNvSpPr>
          <p:nvPr/>
        </p:nvSpPr>
        <p:spPr bwMode="auto">
          <a:xfrm>
            <a:off x="6338888" y="556022"/>
            <a:ext cx="3048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y</a:t>
            </a:r>
          </a:p>
        </p:txBody>
      </p:sp>
      <p:sp>
        <p:nvSpPr>
          <p:cNvPr id="131196" name="Line 124"/>
          <p:cNvSpPr>
            <a:spLocks noChangeShapeType="1"/>
          </p:cNvSpPr>
          <p:nvPr/>
        </p:nvSpPr>
        <p:spPr bwMode="auto">
          <a:xfrm flipV="1">
            <a:off x="5762628" y="698897"/>
            <a:ext cx="1228725" cy="2765822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31199" name="Text Box 127"/>
          <p:cNvSpPr txBox="1">
            <a:spLocks noChangeArrowheads="1"/>
          </p:cNvSpPr>
          <p:nvPr/>
        </p:nvSpPr>
        <p:spPr bwMode="auto">
          <a:xfrm rot="17325842">
            <a:off x="5153819" y="2643586"/>
            <a:ext cx="14620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altLang="en-US" sz="2000"/>
              <a:t>y = 3x + 2</a:t>
            </a:r>
            <a:endParaRPr lang="en-US" altLang="en-US" sz="200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31201" name="Text Box 129"/>
          <p:cNvSpPr txBox="1">
            <a:spLocks noChangeArrowheads="1"/>
          </p:cNvSpPr>
          <p:nvPr/>
        </p:nvSpPr>
        <p:spPr bwMode="auto">
          <a:xfrm>
            <a:off x="6646866" y="1362075"/>
            <a:ext cx="30638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131204" name="Arc 132"/>
          <p:cNvSpPr>
            <a:spLocks/>
          </p:cNvSpPr>
          <p:nvPr/>
        </p:nvSpPr>
        <p:spPr bwMode="auto">
          <a:xfrm>
            <a:off x="6300788" y="2227660"/>
            <a:ext cx="114300" cy="142875"/>
          </a:xfrm>
          <a:custGeom>
            <a:avLst/>
            <a:gdLst>
              <a:gd name="T0" fmla="*/ 0 w 21600"/>
              <a:gd name="T1" fmla="*/ 0 h 38721"/>
              <a:gd name="T2" fmla="*/ 54644576 w 21600"/>
              <a:gd name="T3" fmla="*/ 111606285 h 38721"/>
              <a:gd name="T4" fmla="*/ 0 w 21600"/>
              <a:gd name="T5" fmla="*/ 62258092 h 3872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38721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8306"/>
                  <a:pt x="18485" y="34631"/>
                  <a:pt x="13169" y="38720"/>
                </a:cubicBezTo>
              </a:path>
              <a:path w="21600" h="38721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8306"/>
                  <a:pt x="18485" y="34631"/>
                  <a:pt x="13169" y="3872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8575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31206" name="Text Box 134"/>
          <p:cNvSpPr txBox="1">
            <a:spLocks noChangeArrowheads="1"/>
          </p:cNvSpPr>
          <p:nvPr/>
        </p:nvSpPr>
        <p:spPr bwMode="auto">
          <a:xfrm>
            <a:off x="5954716" y="2124075"/>
            <a:ext cx="4603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>
                <a:effectLst>
                  <a:outerShdw blurRad="38100" dist="38100" dir="2700000" algn="tl">
                    <a:srgbClr val="FFFFFF"/>
                  </a:outerShdw>
                </a:effectLst>
              </a:rPr>
              <a:t>B</a:t>
            </a:r>
          </a:p>
        </p:txBody>
      </p:sp>
      <p:sp>
        <p:nvSpPr>
          <p:cNvPr id="131208" name="Text Box 136"/>
          <p:cNvSpPr txBox="1">
            <a:spLocks noChangeArrowheads="1"/>
          </p:cNvSpPr>
          <p:nvPr/>
        </p:nvSpPr>
        <p:spPr bwMode="auto">
          <a:xfrm>
            <a:off x="6184900" y="1346597"/>
            <a:ext cx="4603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>
                <a:effectLst>
                  <a:outerShdw blurRad="38100" dist="38100" dir="2700000" algn="tl">
                    <a:srgbClr val="FFFFFF"/>
                  </a:outerShdw>
                </a:effectLst>
              </a:rPr>
              <a:t>A</a:t>
            </a:r>
          </a:p>
        </p:txBody>
      </p:sp>
      <p:sp>
        <p:nvSpPr>
          <p:cNvPr id="131209" name="Text Box 137"/>
          <p:cNvSpPr txBox="1">
            <a:spLocks noChangeArrowheads="1"/>
          </p:cNvSpPr>
          <p:nvPr/>
        </p:nvSpPr>
        <p:spPr bwMode="auto">
          <a:xfrm>
            <a:off x="6338891" y="2095500"/>
            <a:ext cx="3460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n-US" sz="1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</a:p>
        </p:txBody>
      </p:sp>
      <p:sp>
        <p:nvSpPr>
          <p:cNvPr id="15390" name="Text Box 140"/>
          <p:cNvSpPr txBox="1">
            <a:spLocks noChangeArrowheads="1"/>
          </p:cNvSpPr>
          <p:nvPr/>
        </p:nvSpPr>
        <p:spPr bwMode="auto">
          <a:xfrm>
            <a:off x="1577975" y="1516991"/>
            <a:ext cx="122872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u="sng" dirty="0" err="1">
                <a:latin typeface="Times New Roman" panose="02020603050405020304" pitchFamily="18" charset="0"/>
              </a:rPr>
              <a:t>Giải</a:t>
            </a:r>
            <a:r>
              <a:rPr lang="en-US" altLang="en-US" sz="2000" b="1" u="sng" dirty="0">
                <a:latin typeface="Times New Roman" panose="02020603050405020304" pitchFamily="18" charset="0"/>
              </a:rPr>
              <a:t>  </a:t>
            </a:r>
          </a:p>
        </p:txBody>
      </p:sp>
      <p:graphicFrame>
        <p:nvGraphicFramePr>
          <p:cNvPr id="15391" name="Object 146"/>
          <p:cNvGraphicFramePr>
            <a:graphicFrameLocks noChangeAspect="1"/>
          </p:cNvGraphicFramePr>
          <p:nvPr/>
        </p:nvGraphicFramePr>
        <p:xfrm>
          <a:off x="3016250" y="1483519"/>
          <a:ext cx="114300" cy="133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70" name="Equation" r:id="rId3" imgW="114102" imgH="177492" progId="">
                  <p:embed/>
                </p:oleObj>
              </mc:Choice>
              <mc:Fallback>
                <p:oleObj name="Equation" r:id="rId3" imgW="114102" imgH="177492" progId="">
                  <p:embed/>
                  <p:pic>
                    <p:nvPicPr>
                      <p:cNvPr id="0" name="Picture 5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6250" y="1483519"/>
                        <a:ext cx="114300" cy="133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220" name="Object 148"/>
          <p:cNvGraphicFramePr>
            <a:graphicFrameLocks noChangeAspect="1"/>
          </p:cNvGraphicFramePr>
          <p:nvPr/>
        </p:nvGraphicFramePr>
        <p:xfrm>
          <a:off x="2492378" y="4558903"/>
          <a:ext cx="1389063" cy="2226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71" name="Equation" r:id="rId5" imgW="774364" imgH="165028" progId="">
                  <p:embed/>
                </p:oleObj>
              </mc:Choice>
              <mc:Fallback>
                <p:oleObj name="Equation" r:id="rId5" imgW="774364" imgH="165028" progId="">
                  <p:embed/>
                  <p:pic>
                    <p:nvPicPr>
                      <p:cNvPr id="0" name="Picture 5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2378" y="4558903"/>
                        <a:ext cx="1389063" cy="22264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1233" name="Text Box 161"/>
          <p:cNvSpPr txBox="1">
            <a:spLocks noChangeArrowheads="1"/>
          </p:cNvSpPr>
          <p:nvPr/>
        </p:nvSpPr>
        <p:spPr bwMode="auto">
          <a:xfrm>
            <a:off x="-36513" y="1848907"/>
            <a:ext cx="284321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20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a) </a:t>
            </a:r>
            <a:r>
              <a:rPr lang="en-US" altLang="en-US" sz="2000" dirty="0" err="1"/>
              <a:t>Vẽ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đồ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thị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của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hàm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số</a:t>
            </a:r>
            <a:r>
              <a:rPr lang="en-US" altLang="en-US" sz="2000" dirty="0"/>
              <a:t>.</a:t>
            </a:r>
            <a:endParaRPr lang="en-US" altLang="en-US" sz="20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31234" name="Text Box 162"/>
          <p:cNvSpPr txBox="1">
            <a:spLocks noChangeArrowheads="1"/>
          </p:cNvSpPr>
          <p:nvPr/>
        </p:nvSpPr>
        <p:spPr bwMode="auto">
          <a:xfrm>
            <a:off x="79375" y="2114550"/>
            <a:ext cx="47625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en-US" sz="2000" dirty="0"/>
              <a:t>b) Tính góc tạo bởi đường thẳng </a:t>
            </a:r>
            <a:r>
              <a:rPr lang="en-US" altLang="en-US" dirty="0"/>
              <a:t>y = 3x + </a:t>
            </a:r>
            <a:r>
              <a:rPr lang="en-US" altLang="en-US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2 </a:t>
            </a:r>
            <a:r>
              <a:rPr lang="en-US" altLang="en-US" sz="2000" dirty="0"/>
              <a:t>và trục ox.</a:t>
            </a:r>
          </a:p>
        </p:txBody>
      </p:sp>
      <p:sp>
        <p:nvSpPr>
          <p:cNvPr id="131238" name="Text Box 166"/>
          <p:cNvSpPr txBox="1">
            <a:spLocks noChangeArrowheads="1"/>
          </p:cNvSpPr>
          <p:nvPr/>
        </p:nvSpPr>
        <p:spPr bwMode="auto">
          <a:xfrm>
            <a:off x="4764091" y="3665935"/>
            <a:ext cx="426243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en-US" sz="2000"/>
              <a:t>Gọi </a:t>
            </a:r>
            <a:r>
              <a:rPr lang="el-GR" altLang="en-US" sz="2000"/>
              <a:t>α</a:t>
            </a:r>
            <a:r>
              <a:rPr lang="en-US" altLang="en-US" sz="2000">
                <a:effectLst>
                  <a:outerShdw blurRad="38100" dist="38100" dir="2700000" algn="tl">
                    <a:srgbClr val="FFFFFF"/>
                  </a:outerShdw>
                </a:effectLst>
              </a:rPr>
              <a:t> là góc tạo bởi đ</a:t>
            </a:r>
            <a:r>
              <a:rPr lang="en-US" altLang="en-US" sz="2000"/>
              <a:t>ường thẳng          y = ax + b  với trục ox </a:t>
            </a:r>
          </a:p>
        </p:txBody>
      </p:sp>
      <p:sp>
        <p:nvSpPr>
          <p:cNvPr id="131239" name="Text Box 167"/>
          <p:cNvSpPr txBox="1">
            <a:spLocks noChangeArrowheads="1"/>
          </p:cNvSpPr>
          <p:nvPr/>
        </p:nvSpPr>
        <p:spPr bwMode="auto">
          <a:xfrm>
            <a:off x="4918078" y="4213622"/>
            <a:ext cx="4149725" cy="861774"/>
          </a:xfrm>
          <a:prstGeom prst="rect">
            <a:avLst/>
          </a:prstGeom>
          <a:solidFill>
            <a:srgbClr val="CCFFFF"/>
          </a:solidFill>
          <a:ln w="9525" algn="ctr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20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NX: </a:t>
            </a:r>
            <a:r>
              <a:rPr lang="en-US" altLang="en-US" sz="2000" dirty="0" err="1">
                <a:effectLst>
                  <a:outerShdw blurRad="38100" dist="38100" dir="2700000" algn="tl">
                    <a:srgbClr val="FFFFFF"/>
                  </a:outerShdw>
                </a:effectLst>
              </a:rPr>
              <a:t>Với</a:t>
            </a:r>
            <a:r>
              <a:rPr lang="en-US" altLang="en-US" sz="20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2000" b="1" dirty="0">
                <a:solidFill>
                  <a:srgbClr val="FF0000"/>
                </a:solidFill>
              </a:rPr>
              <a:t>a &gt; 0</a:t>
            </a:r>
            <a:r>
              <a:rPr lang="en-US" altLang="en-US" sz="2000" b="1" dirty="0"/>
              <a:t> </a:t>
            </a:r>
            <a:r>
              <a:rPr lang="en-US" altLang="en-US" sz="20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ta </a:t>
            </a:r>
            <a:r>
              <a:rPr lang="en-US" altLang="en-US" sz="2000" dirty="0" err="1">
                <a:effectLst>
                  <a:outerShdw blurRad="38100" dist="38100" dir="2700000" algn="tl">
                    <a:srgbClr val="FFFFFF"/>
                  </a:outerShdw>
                </a:effectLst>
              </a:rPr>
              <a:t>có</a:t>
            </a:r>
            <a:r>
              <a:rPr lang="en-US" altLang="en-US" sz="20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2000" dirty="0">
                <a:solidFill>
                  <a:srgbClr val="FF0000"/>
                </a:solidFill>
              </a:rPr>
              <a:t>tan</a:t>
            </a:r>
            <a:r>
              <a:rPr lang="en-US" altLang="en-US" sz="2000" b="1" dirty="0">
                <a:solidFill>
                  <a:srgbClr val="FF0000"/>
                </a:solidFill>
                <a:sym typeface="Symbol" panose="05050102010706020507" pitchFamily="18" charset="2"/>
              </a:rPr>
              <a:t></a:t>
            </a:r>
            <a:r>
              <a:rPr lang="en-US" altLang="en-US" sz="2000" b="1" i="1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en-US" altLang="en-US" sz="2000" dirty="0"/>
              <a:t>= </a:t>
            </a:r>
            <a:r>
              <a:rPr lang="en-US" altLang="en-US" sz="2000" dirty="0">
                <a:solidFill>
                  <a:srgbClr val="FF0000"/>
                </a:solidFill>
              </a:rPr>
              <a:t>a. 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altLang="en-US" sz="2000" dirty="0" err="1"/>
              <a:t>Dùng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máy</a:t>
            </a:r>
            <a:r>
              <a:rPr lang="en-US" altLang="en-US" sz="2000" dirty="0"/>
              <a:t> ta </a:t>
            </a:r>
            <a:r>
              <a:rPr lang="en-US" altLang="en-US" sz="2000" dirty="0" err="1"/>
              <a:t>tính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được</a:t>
            </a:r>
            <a:r>
              <a:rPr lang="en-US" altLang="en-US" sz="2000" dirty="0"/>
              <a:t>  </a:t>
            </a:r>
            <a:r>
              <a:rPr lang="en-US" altLang="en-US" sz="2000" b="1" dirty="0">
                <a:solidFill>
                  <a:srgbClr val="FF0000"/>
                </a:solidFill>
                <a:sym typeface="Symbol" panose="05050102010706020507" pitchFamily="18" charset="2"/>
              </a:rPr>
              <a:t></a:t>
            </a:r>
            <a:r>
              <a:rPr lang="en-US" altLang="en-US" sz="2000" dirty="0">
                <a:sym typeface="Symbol" panose="05050102010706020507" pitchFamily="18" charset="2"/>
              </a:rPr>
              <a:t>.</a:t>
            </a:r>
          </a:p>
        </p:txBody>
      </p:sp>
      <p:graphicFrame>
        <p:nvGraphicFramePr>
          <p:cNvPr id="15397" name="Object 172"/>
          <p:cNvGraphicFramePr>
            <a:graphicFrameLocks noChangeAspect="1"/>
          </p:cNvGraphicFramePr>
          <p:nvPr/>
        </p:nvGraphicFramePr>
        <p:xfrm>
          <a:off x="4514850" y="2490789"/>
          <a:ext cx="114300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72" name="Equation" r:id="rId7" imgW="114151" imgH="215619" progId="Equation.3">
                  <p:embed/>
                </p:oleObj>
              </mc:Choice>
              <mc:Fallback>
                <p:oleObj name="Equation" r:id="rId7" imgW="114151" imgH="215619" progId="Equation.3">
                  <p:embed/>
                  <p:pic>
                    <p:nvPicPr>
                      <p:cNvPr id="0" name="Picture 5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2490789"/>
                        <a:ext cx="114300" cy="161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246" name="Object 174"/>
          <p:cNvGraphicFramePr>
            <a:graphicFrameLocks noChangeAspect="1"/>
          </p:cNvGraphicFramePr>
          <p:nvPr/>
        </p:nvGraphicFramePr>
        <p:xfrm>
          <a:off x="6184903" y="2370536"/>
          <a:ext cx="384175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73" name="Equation" r:id="rId9" imgW="253890" imgH="393529" progId="Equation.3">
                  <p:embed/>
                </p:oleObj>
              </mc:Choice>
              <mc:Fallback>
                <p:oleObj name="Equation" r:id="rId9" imgW="253890" imgH="393529" progId="Equation.3">
                  <p:embed/>
                  <p:pic>
                    <p:nvPicPr>
                      <p:cNvPr id="0" name="Picture 5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4903" y="2370536"/>
                        <a:ext cx="384175" cy="295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258" name="Object 18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8830953"/>
              </p:ext>
            </p:extLst>
          </p:nvPr>
        </p:nvGraphicFramePr>
        <p:xfrm>
          <a:off x="1212850" y="2982479"/>
          <a:ext cx="730250" cy="194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74" name="Equation" r:id="rId11" imgW="266469" imgH="139579" progId="Equation.3">
                  <p:embed/>
                </p:oleObj>
              </mc:Choice>
              <mc:Fallback>
                <p:oleObj name="Equation" r:id="rId11" imgW="266469" imgH="139579" progId="Equation.3">
                  <p:embed/>
                  <p:pic>
                    <p:nvPicPr>
                      <p:cNvPr id="0" name="Picture 5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2850" y="2982479"/>
                        <a:ext cx="730250" cy="1940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277" name="Object 205"/>
          <p:cNvGraphicFramePr>
            <a:graphicFrameLocks noChangeAspect="1"/>
          </p:cNvGraphicFramePr>
          <p:nvPr/>
        </p:nvGraphicFramePr>
        <p:xfrm>
          <a:off x="385763" y="3521870"/>
          <a:ext cx="844550" cy="2393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75" name="Equation" r:id="rId13" imgW="482391" imgH="165028" progId="Equation.3">
                  <p:embed/>
                </p:oleObj>
              </mc:Choice>
              <mc:Fallback>
                <p:oleObj name="Equation" r:id="rId13" imgW="482391" imgH="165028" progId="Equation.3">
                  <p:embed/>
                  <p:pic>
                    <p:nvPicPr>
                      <p:cNvPr id="0" name="Picture 5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763" y="3521870"/>
                        <a:ext cx="844550" cy="2393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278" name="Object 206"/>
          <p:cNvGraphicFramePr>
            <a:graphicFrameLocks noChangeAspect="1"/>
          </p:cNvGraphicFramePr>
          <p:nvPr/>
        </p:nvGraphicFramePr>
        <p:xfrm>
          <a:off x="1230313" y="3407570"/>
          <a:ext cx="730250" cy="4321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76" name="Equation" r:id="rId15" imgW="393529" imgH="393529" progId="">
                  <p:embed/>
                </p:oleObj>
              </mc:Choice>
              <mc:Fallback>
                <p:oleObj name="Equation" r:id="rId15" imgW="393529" imgH="393529" progId="">
                  <p:embed/>
                  <p:pic>
                    <p:nvPicPr>
                      <p:cNvPr id="0" name="Picture 5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0313" y="3407570"/>
                        <a:ext cx="730250" cy="4321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279" name="Object 207"/>
          <p:cNvGraphicFramePr>
            <a:graphicFrameLocks noChangeAspect="1"/>
          </p:cNvGraphicFramePr>
          <p:nvPr/>
        </p:nvGraphicFramePr>
        <p:xfrm>
          <a:off x="1962150" y="3436145"/>
          <a:ext cx="382588" cy="5464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77" name="Equation" r:id="rId17" imgW="177646" imgH="583693" progId="Equation.3">
                  <p:embed/>
                </p:oleObj>
              </mc:Choice>
              <mc:Fallback>
                <p:oleObj name="Equation" r:id="rId17" imgW="177646" imgH="583693" progId="Equation.3">
                  <p:embed/>
                  <p:pic>
                    <p:nvPicPr>
                      <p:cNvPr id="0" name="Picture 5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2150" y="3436145"/>
                        <a:ext cx="382588" cy="5464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1280" name="Text Box 208"/>
          <p:cNvSpPr txBox="1">
            <a:spLocks noChangeArrowheads="1"/>
          </p:cNvSpPr>
          <p:nvPr/>
        </p:nvSpPr>
        <p:spPr bwMode="auto">
          <a:xfrm>
            <a:off x="2343017" y="3477816"/>
            <a:ext cx="48763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</a:rPr>
              <a:t>= 3</a:t>
            </a:r>
          </a:p>
        </p:txBody>
      </p:sp>
      <p:graphicFrame>
        <p:nvGraphicFramePr>
          <p:cNvPr id="131281" name="Object 209"/>
          <p:cNvGraphicFramePr>
            <a:graphicFrameLocks noChangeAspect="1"/>
          </p:cNvGraphicFramePr>
          <p:nvPr/>
        </p:nvGraphicFramePr>
        <p:xfrm>
          <a:off x="269878" y="3983832"/>
          <a:ext cx="1152525" cy="2297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78" name="Equation" r:id="rId19" imgW="444307" imgH="152334" progId="Equation.3">
                  <p:embed/>
                </p:oleObj>
              </mc:Choice>
              <mc:Fallback>
                <p:oleObj name="Equation" r:id="rId19" imgW="444307" imgH="152334" progId="Equation.3">
                  <p:embed/>
                  <p:pic>
                    <p:nvPicPr>
                      <p:cNvPr id="0" name="Picture 5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878" y="3983832"/>
                        <a:ext cx="1152525" cy="22979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1282" name="Text Box 210"/>
          <p:cNvSpPr txBox="1">
            <a:spLocks noChangeArrowheads="1"/>
          </p:cNvSpPr>
          <p:nvPr/>
        </p:nvSpPr>
        <p:spPr bwMode="auto">
          <a:xfrm>
            <a:off x="1417387" y="3942160"/>
            <a:ext cx="84029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71</a:t>
            </a:r>
            <a:r>
              <a:rPr lang="en-US" altLang="en-US" sz="2000" baseline="30000">
                <a:latin typeface="Times New Roman" panose="02020603050405020304" pitchFamily="18" charset="0"/>
              </a:rPr>
              <a:t>0</a:t>
            </a:r>
            <a:r>
              <a:rPr lang="en-US" altLang="en-US" sz="2000">
                <a:latin typeface="Times New Roman" panose="02020603050405020304" pitchFamily="18" charset="0"/>
              </a:rPr>
              <a:t>34</a:t>
            </a:r>
            <a:r>
              <a:rPr lang="en-US" altLang="en-US" sz="2000" baseline="30000">
                <a:latin typeface="Times New Roman" panose="02020603050405020304" pitchFamily="18" charset="0"/>
              </a:rPr>
              <a:t>’</a:t>
            </a:r>
            <a:endParaRPr lang="en-US" altLang="en-US" sz="2000">
              <a:latin typeface="Times New Roman" panose="02020603050405020304" pitchFamily="18" charset="0"/>
            </a:endParaRPr>
          </a:p>
        </p:txBody>
      </p:sp>
      <p:grpSp>
        <p:nvGrpSpPr>
          <p:cNvPr id="131285" name="Group 213"/>
          <p:cNvGrpSpPr>
            <a:grpSpLocks/>
          </p:cNvGrpSpPr>
          <p:nvPr/>
        </p:nvGrpSpPr>
        <p:grpSpPr bwMode="auto">
          <a:xfrm>
            <a:off x="876300" y="4357687"/>
            <a:ext cx="1390650" cy="604838"/>
            <a:chOff x="195" y="3660"/>
            <a:chExt cx="876" cy="508"/>
          </a:xfrm>
        </p:grpSpPr>
        <p:graphicFrame>
          <p:nvGraphicFramePr>
            <p:cNvPr id="15409" name="Object 211"/>
            <p:cNvGraphicFramePr>
              <a:graphicFrameLocks noChangeAspect="1"/>
            </p:cNvGraphicFramePr>
            <p:nvPr/>
          </p:nvGraphicFramePr>
          <p:xfrm>
            <a:off x="195" y="3684"/>
            <a:ext cx="750" cy="42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179" name="Equation" r:id="rId21" imgW="583947" imgH="406224" progId="Equation.3">
                    <p:embed/>
                  </p:oleObj>
                </mc:Choice>
                <mc:Fallback>
                  <p:oleObj name="Equation" r:id="rId21" imgW="583947" imgH="406224" progId="Equation.3">
                    <p:embed/>
                    <p:pic>
                      <p:nvPicPr>
                        <p:cNvPr id="0" name="Picture 5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5" y="3684"/>
                          <a:ext cx="750" cy="42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410" name="Object 212"/>
            <p:cNvGraphicFramePr>
              <a:graphicFrameLocks noChangeAspect="1"/>
            </p:cNvGraphicFramePr>
            <p:nvPr/>
          </p:nvGraphicFramePr>
          <p:xfrm>
            <a:off x="775" y="3660"/>
            <a:ext cx="296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180" name="Equation" r:id="rId23" imgW="164885" imgH="215619" progId="Equation.3">
                    <p:embed/>
                  </p:oleObj>
                </mc:Choice>
                <mc:Fallback>
                  <p:oleObj name="Equation" r:id="rId23" imgW="164885" imgH="215619" progId="Equation.3">
                    <p:embed/>
                    <p:pic>
                      <p:nvPicPr>
                        <p:cNvPr id="0" name="Picture 5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75" y="3660"/>
                          <a:ext cx="296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" name="Rectangle 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881190" y="2937529"/>
            <a:ext cx="701667" cy="283973"/>
          </a:xfrm>
          <a:prstGeom prst="rect">
            <a:avLst/>
          </a:prstGeom>
          <a:blipFill rotWithShape="0">
            <a:blip r:embed="rId25"/>
            <a:stretch>
              <a:fillRect r="-2609"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8575" y="4537473"/>
            <a:ext cx="5778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vi-VN" sz="1800" dirty="0">
                <a:latin typeface="Times New Roman" panose="02020603050405020304" pitchFamily="18" charset="0"/>
              </a:rPr>
              <a:t>NX: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1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31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31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31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31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31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31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31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31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31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31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31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31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31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31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31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31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31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131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131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131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131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131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31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1" dur="500"/>
                                        <p:tgtEl>
                                          <p:spTgt spid="131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13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13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13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13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13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13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9" dur="500"/>
                                        <p:tgtEl>
                                          <p:spTgt spid="13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131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131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0" dur="500"/>
                                        <p:tgtEl>
                                          <p:spTgt spid="131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5" dur="500"/>
                                        <p:tgtEl>
                                          <p:spTgt spid="131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150" grpId="0"/>
      <p:bldP spid="131179" grpId="0"/>
      <p:bldP spid="131194" grpId="0"/>
      <p:bldP spid="131195" grpId="0"/>
      <p:bldP spid="131199" grpId="0"/>
      <p:bldP spid="131201" grpId="0"/>
      <p:bldP spid="131206" grpId="0"/>
      <p:bldP spid="131208" grpId="0"/>
      <p:bldP spid="131209" grpId="0"/>
      <p:bldP spid="131234" grpId="0"/>
      <p:bldP spid="131238" grpId="0"/>
      <p:bldP spid="131239" grpId="0" animBg="1"/>
      <p:bldP spid="131280" grpId="0"/>
      <p:bldP spid="13128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770" name="Group 2"/>
          <p:cNvGrpSpPr>
            <a:grpSpLocks/>
          </p:cNvGrpSpPr>
          <p:nvPr/>
        </p:nvGrpSpPr>
        <p:grpSpPr bwMode="auto">
          <a:xfrm>
            <a:off x="347666" y="264319"/>
            <a:ext cx="8334375" cy="1346594"/>
            <a:chOff x="195" y="222"/>
            <a:chExt cx="2346" cy="1131"/>
          </a:xfrm>
        </p:grpSpPr>
        <p:sp>
          <p:nvSpPr>
            <p:cNvPr id="16403" name="Text Box 3"/>
            <p:cNvSpPr txBox="1">
              <a:spLocks noChangeArrowheads="1"/>
            </p:cNvSpPr>
            <p:nvPr/>
          </p:nvSpPr>
          <p:spPr bwMode="auto">
            <a:xfrm>
              <a:off x="195" y="222"/>
              <a:ext cx="822" cy="4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rgbClr val="0000FF"/>
                      </a:gs>
                      <a:gs pos="100000">
                        <a:srgbClr val="000076"/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2800" b="1" dirty="0" err="1">
                  <a:latin typeface="Times New Roman" panose="02020603050405020304" pitchFamily="18" charset="0"/>
                </a:rPr>
                <a:t>Bài</a:t>
              </a:r>
              <a:r>
                <a:rPr lang="en-US" altLang="en-US" sz="28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</a:rPr>
                <a:t>tập</a:t>
              </a:r>
              <a:r>
                <a:rPr lang="en-US" altLang="en-US" sz="2800" b="1" dirty="0">
                  <a:latin typeface="Times New Roman" panose="02020603050405020304" pitchFamily="18" charset="0"/>
                </a:rPr>
                <a:t> 3:</a:t>
              </a:r>
            </a:p>
          </p:txBody>
        </p:sp>
        <p:sp>
          <p:nvSpPr>
            <p:cNvPr id="16404" name="Text Box 4"/>
            <p:cNvSpPr txBox="1">
              <a:spLocks noChangeArrowheads="1"/>
            </p:cNvSpPr>
            <p:nvPr/>
          </p:nvSpPr>
          <p:spPr bwMode="auto">
            <a:xfrm>
              <a:off x="219" y="655"/>
              <a:ext cx="2322" cy="698"/>
            </a:xfrm>
            <a:prstGeom prst="rect">
              <a:avLst/>
            </a:prstGeom>
            <a:noFill/>
            <a:ln w="9525" algn="ctr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800100" indent="-3429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257300" indent="-3429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indent="-3429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171700" indent="-3429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628900" indent="-3429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086100" indent="-3429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543300" indent="-3429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000500" indent="-3429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AutoNum type="alphaLcParenR"/>
              </a:pPr>
              <a:r>
                <a: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rPr>
                <a:t>Góc nào trong các góc sau là góc tạo bởi đ</a:t>
              </a:r>
              <a:r>
                <a:rPr lang="vi-VN" altLang="en-US" sz="2400">
                  <a:solidFill>
                    <a:srgbClr val="000000"/>
                  </a:solidFill>
                  <a:latin typeface="Times New Roman" panose="02020603050405020304" pitchFamily="18" charset="0"/>
                </a:rPr>
                <a:t>ư</a:t>
              </a:r>
              <a:r>
                <a: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rPr>
                <a:t>ờng thẳng              y = 2x + 3 và trục Ox (Làm tròn đến độ)</a:t>
              </a:r>
            </a:p>
          </p:txBody>
        </p:sp>
      </p:grpSp>
      <p:sp>
        <p:nvSpPr>
          <p:cNvPr id="160785" name="AutoShape 17">
            <a:hlinkClick r:id="rId4" action="ppaction://hlinkpres?slideindex=2&amp;slidetitle=2. 2. 2. Slide 2" highlightClick="1">
              <a:snd r:embed="rId3" name="voltage.wav"/>
            </a:hlinkClick>
          </p:cNvPr>
          <p:cNvSpPr>
            <a:spLocks noChangeArrowheads="1"/>
          </p:cNvSpPr>
          <p:nvPr/>
        </p:nvSpPr>
        <p:spPr bwMode="auto">
          <a:xfrm>
            <a:off x="885825" y="1650207"/>
            <a:ext cx="2420938" cy="403622"/>
          </a:xfrm>
          <a:prstGeom prst="flowChartTerminator">
            <a:avLst/>
          </a:prstGeom>
          <a:solidFill>
            <a:srgbClr val="CC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>
                <a:latin typeface="Times New Roman" panose="02020603050405020304" pitchFamily="18" charset="0"/>
              </a:rPr>
              <a:t> A. 30</a:t>
            </a:r>
            <a:r>
              <a:rPr lang="en-US" altLang="en-US" baseline="30000">
                <a:latin typeface="Times New Roman" panose="02020603050405020304" pitchFamily="18" charset="0"/>
              </a:rPr>
              <a:t>0</a:t>
            </a: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60786" name="AutoShape 18">
            <a:hlinkClick r:id="rId6" action="ppaction://hlinkpres?slideindex=5&amp;slidetitle=5. 5. Slide 5" highlightClick="1">
              <a:snd r:embed="rId5" name="applause.wav"/>
            </a:hlinkClick>
          </p:cNvPr>
          <p:cNvSpPr>
            <a:spLocks noChangeArrowheads="1"/>
          </p:cNvSpPr>
          <p:nvPr/>
        </p:nvSpPr>
        <p:spPr bwMode="auto">
          <a:xfrm>
            <a:off x="5762625" y="1678782"/>
            <a:ext cx="2343150" cy="403622"/>
          </a:xfrm>
          <a:prstGeom prst="flowChartTerminator">
            <a:avLst/>
          </a:prstGeom>
          <a:solidFill>
            <a:srgbClr val="CC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>
                <a:latin typeface="Times New Roman" panose="02020603050405020304" pitchFamily="18" charset="0"/>
              </a:rPr>
              <a:t>B. 63</a:t>
            </a:r>
            <a:r>
              <a:rPr lang="en-US" altLang="en-US" baseline="30000">
                <a:latin typeface="Times New Roman" panose="02020603050405020304" pitchFamily="18" charset="0"/>
              </a:rPr>
              <a:t>0</a:t>
            </a: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60787" name="AutoShape 19">
            <a:hlinkClick r:id="rId7" action="ppaction://hlinkpres?slideindex=2&amp;slidetitle=2. 2. Slide 2" highlightClick="1">
              <a:snd r:embed="rId3" name="voltage.wav"/>
            </a:hlinkClick>
          </p:cNvPr>
          <p:cNvSpPr>
            <a:spLocks noChangeArrowheads="1"/>
          </p:cNvSpPr>
          <p:nvPr/>
        </p:nvSpPr>
        <p:spPr bwMode="auto">
          <a:xfrm>
            <a:off x="5762625" y="2255044"/>
            <a:ext cx="2343150" cy="403622"/>
          </a:xfrm>
          <a:prstGeom prst="flowChartTerminator">
            <a:avLst/>
          </a:prstGeom>
          <a:solidFill>
            <a:srgbClr val="CC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>
                <a:latin typeface="Times New Roman" panose="02020603050405020304" pitchFamily="18" charset="0"/>
              </a:rPr>
              <a:t>D. 85</a:t>
            </a:r>
            <a:r>
              <a:rPr lang="en-US" altLang="en-US" baseline="30000">
                <a:latin typeface="Times New Roman" panose="02020603050405020304" pitchFamily="18" charset="0"/>
              </a:rPr>
              <a:t>0</a:t>
            </a: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60792" name="AutoShape 24">
            <a:hlinkClick r:id="rId4" action="ppaction://hlinkpres?slideindex=2&amp;slidetitle=2. 2. 2. Slide 2" highlightClick="1">
              <a:snd r:embed="rId3" name="voltage.wav"/>
            </a:hlinkClick>
          </p:cNvPr>
          <p:cNvSpPr>
            <a:spLocks noChangeArrowheads="1"/>
          </p:cNvSpPr>
          <p:nvPr/>
        </p:nvSpPr>
        <p:spPr bwMode="auto">
          <a:xfrm>
            <a:off x="962025" y="2255044"/>
            <a:ext cx="2343150" cy="403622"/>
          </a:xfrm>
          <a:prstGeom prst="flowChartTerminator">
            <a:avLst/>
          </a:prstGeom>
          <a:solidFill>
            <a:srgbClr val="CC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>
                <a:latin typeface="Times New Roman" panose="02020603050405020304" pitchFamily="18" charset="0"/>
              </a:rPr>
              <a:t>C. 72</a:t>
            </a:r>
            <a:r>
              <a:rPr lang="en-US" altLang="en-US" baseline="30000">
                <a:latin typeface="Times New Roman" panose="02020603050405020304" pitchFamily="18" charset="0"/>
              </a:rPr>
              <a:t>0</a:t>
            </a: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60793" name="AutoShape 25">
            <a:hlinkClick r:id="rId6" action="ppaction://hlinkpres?slideindex=5&amp;slidetitle=5. 5. Slide 5" highlightClick="1">
              <a:snd r:embed="rId5" name="applause.wav"/>
            </a:hlinkClick>
          </p:cNvPr>
          <p:cNvSpPr>
            <a:spLocks noChangeArrowheads="1"/>
          </p:cNvSpPr>
          <p:nvPr/>
        </p:nvSpPr>
        <p:spPr bwMode="auto">
          <a:xfrm>
            <a:off x="5762625" y="1678782"/>
            <a:ext cx="2343150" cy="403622"/>
          </a:xfrm>
          <a:prstGeom prst="flowChartTerminator">
            <a:avLst/>
          </a:prstGeom>
          <a:solidFill>
            <a:srgbClr val="FF99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>
                <a:latin typeface="Times New Roman" panose="02020603050405020304" pitchFamily="18" charset="0"/>
              </a:rPr>
              <a:t>B. 63</a:t>
            </a:r>
            <a:r>
              <a:rPr lang="en-US" altLang="en-US" baseline="30000">
                <a:latin typeface="Times New Roman" panose="02020603050405020304" pitchFamily="18" charset="0"/>
              </a:rPr>
              <a:t>0</a:t>
            </a: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60797" name="Text Box 29"/>
          <p:cNvSpPr txBox="1">
            <a:spLocks noChangeArrowheads="1"/>
          </p:cNvSpPr>
          <p:nvPr/>
        </p:nvSpPr>
        <p:spPr bwMode="auto">
          <a:xfrm>
            <a:off x="347664" y="2759237"/>
            <a:ext cx="8486775" cy="830997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b) Góc nào trong các góc sau là góc tạo bởi giữa đ</a:t>
            </a:r>
            <a:r>
              <a:rPr lang="vi-VN" altLang="en-US" sz="2400">
                <a:latin typeface="Times New Roman" panose="02020603050405020304" pitchFamily="18" charset="0"/>
              </a:rPr>
              <a:t>ư</a:t>
            </a:r>
            <a:r>
              <a:rPr lang="en-US" altLang="en-US" sz="2400">
                <a:latin typeface="Times New Roman" panose="02020603050405020304" pitchFamily="18" charset="0"/>
              </a:rPr>
              <a:t>ờng thẳng                y = x + 5 và trục Ox (Làm tròn đến độ)</a:t>
            </a:r>
          </a:p>
        </p:txBody>
      </p:sp>
      <p:sp>
        <p:nvSpPr>
          <p:cNvPr id="160798" name="AutoShape 30">
            <a:hlinkClick r:id="rId8" action="ppaction://hlinkpres?slideindex=2&amp;slidetitle=2. 2. 2. Slide 2" highlightClick="1">
              <a:snd r:embed="rId3" name="voltage.wav"/>
            </a:hlinkClick>
          </p:cNvPr>
          <p:cNvSpPr>
            <a:spLocks noChangeArrowheads="1"/>
          </p:cNvSpPr>
          <p:nvPr/>
        </p:nvSpPr>
        <p:spPr bwMode="auto">
          <a:xfrm>
            <a:off x="1076325" y="3580210"/>
            <a:ext cx="2343150" cy="403622"/>
          </a:xfrm>
          <a:prstGeom prst="flowChartTerminator">
            <a:avLst/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A. 30</a:t>
            </a:r>
            <a:r>
              <a:rPr lang="en-US" altLang="en-US" sz="2400" baseline="30000">
                <a:latin typeface="Times New Roman" panose="02020603050405020304" pitchFamily="18" charset="0"/>
              </a:rPr>
              <a:t>0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60800" name="AutoShape 32">
            <a:hlinkClick r:id="rId9" action="ppaction://hlinkpres?slideindex=2&amp;slidetitle=2. 2. Slide 2" highlightClick="1">
              <a:snd r:embed="rId3" name="voltage.wav"/>
            </a:hlinkClick>
          </p:cNvPr>
          <p:cNvSpPr>
            <a:spLocks noChangeArrowheads="1"/>
          </p:cNvSpPr>
          <p:nvPr/>
        </p:nvSpPr>
        <p:spPr bwMode="auto">
          <a:xfrm>
            <a:off x="1036638" y="4126707"/>
            <a:ext cx="2343150" cy="403622"/>
          </a:xfrm>
          <a:prstGeom prst="flowChartTerminator">
            <a:avLst/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C. 60</a:t>
            </a:r>
            <a:r>
              <a:rPr lang="en-US" altLang="en-US" sz="2400" baseline="30000">
                <a:latin typeface="Times New Roman" panose="02020603050405020304" pitchFamily="18" charset="0"/>
              </a:rPr>
              <a:t>0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60801" name="AutoShape 33">
            <a:hlinkClick r:id="rId9" action="ppaction://hlinkpres?slideindex=2&amp;slidetitle=2. 2. Slide 2" highlightClick="1">
              <a:snd r:embed="rId3" name="voltage.wav"/>
            </a:hlinkClick>
          </p:cNvPr>
          <p:cNvSpPr>
            <a:spLocks noChangeArrowheads="1"/>
          </p:cNvSpPr>
          <p:nvPr/>
        </p:nvSpPr>
        <p:spPr bwMode="auto">
          <a:xfrm>
            <a:off x="5762625" y="4126707"/>
            <a:ext cx="2343150" cy="403622"/>
          </a:xfrm>
          <a:prstGeom prst="flowChartTerminator">
            <a:avLst/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D. 85</a:t>
            </a:r>
            <a:r>
              <a:rPr lang="en-US" altLang="en-US" sz="2400" baseline="30000">
                <a:latin typeface="Times New Roman" panose="02020603050405020304" pitchFamily="18" charset="0"/>
              </a:rPr>
              <a:t>0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60802" name="AutoShape 34">
            <a:hlinkClick r:id="rId10" action="ppaction://hlinkpres?slideindex=5&amp;slidetitle=5. 5. Slide 5" highlightClick="1">
              <a:snd r:embed="rId5" name="applause.wav"/>
            </a:hlinkClick>
          </p:cNvPr>
          <p:cNvSpPr>
            <a:spLocks noChangeArrowheads="1"/>
          </p:cNvSpPr>
          <p:nvPr/>
        </p:nvSpPr>
        <p:spPr bwMode="auto">
          <a:xfrm>
            <a:off x="5724525" y="3580210"/>
            <a:ext cx="2343150" cy="403622"/>
          </a:xfrm>
          <a:prstGeom prst="flowChartTerminator">
            <a:avLst/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B. 45</a:t>
            </a:r>
            <a:r>
              <a:rPr lang="en-US" altLang="en-US" sz="2400" baseline="30000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160803" name="AutoShape 35">
            <a:hlinkClick r:id="rId10" action="ppaction://hlinkpres?slideindex=5&amp;slidetitle=5. 5. Slide 5" highlightClick="1">
              <a:snd r:embed="rId5" name="applause.wav"/>
            </a:hlinkClick>
          </p:cNvPr>
          <p:cNvSpPr>
            <a:spLocks noChangeArrowheads="1"/>
          </p:cNvSpPr>
          <p:nvPr/>
        </p:nvSpPr>
        <p:spPr bwMode="auto">
          <a:xfrm>
            <a:off x="5724525" y="3582592"/>
            <a:ext cx="2343150" cy="403622"/>
          </a:xfrm>
          <a:prstGeom prst="flowChartTerminator">
            <a:avLst/>
          </a:prstGeom>
          <a:solidFill>
            <a:srgbClr val="7030A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B. 45</a:t>
            </a:r>
            <a:r>
              <a:rPr lang="en-US" altLang="en-US" sz="2400" baseline="30000">
                <a:latin typeface="Times New Roman" panose="02020603050405020304" pitchFamily="18" charset="0"/>
              </a:rPr>
              <a:t>0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30290" y="2939655"/>
            <a:ext cx="3303587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alt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Ta </a:t>
            </a:r>
            <a:r>
              <a:rPr lang="en-US" altLang="en-US" sz="3200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có</a:t>
            </a:r>
            <a:r>
              <a:rPr lang="en-US" alt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3200" dirty="0">
                <a:solidFill>
                  <a:srgbClr val="FF0000"/>
                </a:solidFill>
              </a:rPr>
              <a:t>tan</a:t>
            </a:r>
            <a:r>
              <a:rPr lang="en-US" altLang="en-US" sz="3200" b="1" dirty="0">
                <a:solidFill>
                  <a:srgbClr val="FF0000"/>
                </a:solidFill>
                <a:sym typeface="Symbol" panose="05050102010706020507" pitchFamily="18" charset="2"/>
              </a:rPr>
              <a:t></a:t>
            </a:r>
            <a:r>
              <a:rPr lang="en-US" altLang="en-US" sz="3200" b="1" i="1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en-US" altLang="en-US" sz="3200" dirty="0">
                <a:solidFill>
                  <a:srgbClr val="FF0000"/>
                </a:solidFill>
              </a:rPr>
              <a:t>= a = 2</a:t>
            </a:r>
            <a:endParaRPr lang="en-US" sz="3200" dirty="0">
              <a:solidFill>
                <a:srgbClr val="FF0000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633913" y="2995613"/>
          <a:ext cx="1636712" cy="3119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43" name="Equation" r:id="rId11" imgW="1701800" imgH="431800" progId="">
                  <p:embed/>
                </p:oleObj>
              </mc:Choice>
              <mc:Fallback>
                <p:oleObj name="Equation" r:id="rId11" imgW="1701800" imgH="431800" progId="">
                  <p:embed/>
                  <p:pic>
                    <p:nvPicPr>
                      <p:cNvPr id="0" name="Picture 1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3913" y="2995613"/>
                        <a:ext cx="1636712" cy="3119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1460500" y="4589861"/>
            <a:ext cx="3303588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alt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Ta </a:t>
            </a:r>
            <a:r>
              <a:rPr lang="en-US" altLang="en-US" sz="3200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có</a:t>
            </a:r>
            <a:r>
              <a:rPr lang="en-US" alt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3200" dirty="0">
                <a:solidFill>
                  <a:srgbClr val="FF0000"/>
                </a:solidFill>
              </a:rPr>
              <a:t>tan</a:t>
            </a:r>
            <a:r>
              <a:rPr lang="en-US" altLang="en-US" sz="3200" b="1" dirty="0">
                <a:solidFill>
                  <a:srgbClr val="FF0000"/>
                </a:solidFill>
                <a:sym typeface="Symbol" panose="05050102010706020507" pitchFamily="18" charset="2"/>
              </a:rPr>
              <a:t></a:t>
            </a:r>
            <a:r>
              <a:rPr lang="en-US" altLang="en-US" sz="3200" b="1" i="1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en-US" altLang="en-US" sz="3200" dirty="0">
                <a:solidFill>
                  <a:srgbClr val="FF0000"/>
                </a:solidFill>
              </a:rPr>
              <a:t>= a = 1</a:t>
            </a:r>
            <a:endParaRPr lang="en-US" sz="3200" dirty="0">
              <a:solidFill>
                <a:srgbClr val="FF0000"/>
              </a:solidFill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5289550" y="4618435"/>
          <a:ext cx="1651000" cy="3119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44" name="Equation" r:id="rId13" imgW="1714500" imgH="431800" progId="">
                  <p:embed/>
                </p:oleObj>
              </mc:Choice>
              <mc:Fallback>
                <p:oleObj name="Equation" r:id="rId13" imgW="1714500" imgH="431800" progId="">
                  <p:embed/>
                  <p:pic>
                    <p:nvPicPr>
                      <p:cNvPr id="0" name="Picture 1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9550" y="4618435"/>
                        <a:ext cx="1651000" cy="3119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0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0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0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0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07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07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07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07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160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1607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1607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1607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60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60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0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0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60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60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60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60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160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93" grpId="0" animBg="1"/>
      <p:bldP spid="160797" grpId="0" animBg="1"/>
      <p:bldP spid="160798" grpId="0" animBg="1"/>
      <p:bldP spid="160800" grpId="0" animBg="1"/>
      <p:bldP spid="160801" grpId="0" animBg="1"/>
      <p:bldP spid="160802" grpId="0" animBg="1"/>
      <p:bldP spid="160803" grpId="0" animBg="1"/>
      <p:bldP spid="2" grpId="0"/>
      <p:bldP spid="2" grpId="1"/>
      <p:bldP spid="2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1"/>
          <p:cNvSpPr txBox="1">
            <a:spLocks noChangeArrowheads="1"/>
          </p:cNvSpPr>
          <p:nvPr/>
        </p:nvSpPr>
        <p:spPr bwMode="auto">
          <a:xfrm>
            <a:off x="381002" y="241698"/>
            <a:ext cx="860742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000099"/>
                </a:solidFill>
              </a:rPr>
              <a:t>* Ví </a:t>
            </a:r>
            <a:r>
              <a:rPr lang="en-US" sz="2400" b="1" dirty="0" err="1">
                <a:solidFill>
                  <a:srgbClr val="000099"/>
                </a:solidFill>
              </a:rPr>
              <a:t>dụ</a:t>
            </a:r>
            <a:r>
              <a:rPr lang="en-US" sz="2400" b="1" dirty="0">
                <a:solidFill>
                  <a:srgbClr val="000099"/>
                </a:solidFill>
              </a:rPr>
              <a:t> 2</a:t>
            </a:r>
            <a:r>
              <a:rPr lang="en-US" sz="2400" dirty="0"/>
              <a:t>: </a:t>
            </a:r>
            <a:r>
              <a:rPr lang="en-US" sz="2400" b="1" dirty="0">
                <a:solidFill>
                  <a:srgbClr val="FF0000"/>
                </a:solidFill>
              </a:rPr>
              <a:t>(HS </a:t>
            </a:r>
            <a:r>
              <a:rPr lang="en-US" sz="2400" b="1" dirty="0" err="1">
                <a:solidFill>
                  <a:srgbClr val="FF0000"/>
                </a:solidFill>
              </a:rPr>
              <a:t>tự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học</a:t>
            </a:r>
            <a:r>
              <a:rPr lang="en-US" sz="2400" b="1" dirty="0">
                <a:solidFill>
                  <a:srgbClr val="FF0000"/>
                </a:solidFill>
              </a:rPr>
              <a:t>) </a:t>
            </a:r>
            <a:r>
              <a:rPr lang="en-US" sz="2400" dirty="0"/>
              <a:t>Cho đ</a:t>
            </a:r>
            <a:r>
              <a:rPr lang="vi-VN" sz="2400" dirty="0"/>
              <a:t>ư</a:t>
            </a:r>
            <a:r>
              <a:rPr lang="en-US" sz="2400" dirty="0" err="1"/>
              <a:t>ờng</a:t>
            </a:r>
            <a:r>
              <a:rPr lang="en-US" sz="2400" dirty="0"/>
              <a:t> </a:t>
            </a:r>
            <a:r>
              <a:rPr lang="en-US" sz="2400" dirty="0" err="1"/>
              <a:t>thẳng</a:t>
            </a:r>
            <a:r>
              <a:rPr lang="en-US" sz="2400" dirty="0"/>
              <a:t> (d’): y = -3x + 3</a:t>
            </a:r>
          </a:p>
          <a:p>
            <a:pPr>
              <a:defRPr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  a.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Vẽ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đ</a:t>
            </a:r>
            <a:r>
              <a:rPr lang="vi-VN" sz="2400" dirty="0">
                <a:solidFill>
                  <a:schemeClr val="accent2">
                    <a:lumMod val="75000"/>
                  </a:schemeClr>
                </a:solidFill>
              </a:rPr>
              <a:t>ư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ờng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thẳng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(d’)</a:t>
            </a:r>
          </a:p>
          <a:p>
            <a:pPr>
              <a:defRPr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  b.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Tính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góc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tạo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bởi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(d’)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và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trục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Ox</a:t>
            </a:r>
          </a:p>
        </p:txBody>
      </p:sp>
      <p:cxnSp>
        <p:nvCxnSpPr>
          <p:cNvPr id="31" name="Straight Connector 30"/>
          <p:cNvCxnSpPr/>
          <p:nvPr/>
        </p:nvCxnSpPr>
        <p:spPr>
          <a:xfrm flipH="1">
            <a:off x="3611563" y="1239442"/>
            <a:ext cx="44450" cy="389572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3814763" y="1239442"/>
            <a:ext cx="4953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b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sz="2400">
                <a:latin typeface="Times New Roman" panose="02020603050405020304" pitchFamily="18" charset="0"/>
              </a:rPr>
              <a:t>Xét tam giác vuông AOB</a:t>
            </a:r>
          </a:p>
        </p:txBody>
      </p:sp>
      <p:grpSp>
        <p:nvGrpSpPr>
          <p:cNvPr id="18437" name="Group 20"/>
          <p:cNvGrpSpPr>
            <a:grpSpLocks/>
          </p:cNvGrpSpPr>
          <p:nvPr/>
        </p:nvGrpSpPr>
        <p:grpSpPr bwMode="auto">
          <a:xfrm>
            <a:off x="76200" y="1521619"/>
            <a:ext cx="3305175" cy="3588102"/>
            <a:chOff x="381000" y="2486334"/>
            <a:chExt cx="3305175" cy="4783450"/>
          </a:xfrm>
        </p:grpSpPr>
        <p:grpSp>
          <p:nvGrpSpPr>
            <p:cNvPr id="17425" name="Group 17"/>
            <p:cNvGrpSpPr>
              <a:grpSpLocks/>
            </p:cNvGrpSpPr>
            <p:nvPr/>
          </p:nvGrpSpPr>
          <p:grpSpPr bwMode="auto">
            <a:xfrm>
              <a:off x="381000" y="2486334"/>
              <a:ext cx="3305175" cy="4783450"/>
              <a:chOff x="381000" y="2486334"/>
              <a:chExt cx="3305175" cy="4783450"/>
            </a:xfrm>
          </p:grpSpPr>
          <p:grpSp>
            <p:nvGrpSpPr>
              <p:cNvPr id="17427" name="Group 7"/>
              <p:cNvGrpSpPr>
                <a:grpSpLocks/>
              </p:cNvGrpSpPr>
              <p:nvPr/>
            </p:nvGrpSpPr>
            <p:grpSpPr bwMode="auto">
              <a:xfrm>
                <a:off x="381000" y="2486334"/>
                <a:ext cx="3305175" cy="4783450"/>
                <a:chOff x="381000" y="2459034"/>
                <a:chExt cx="3305175" cy="4783450"/>
              </a:xfrm>
            </p:grpSpPr>
            <p:grpSp>
              <p:nvGrpSpPr>
                <p:cNvPr id="17438" name="Group 17"/>
                <p:cNvGrpSpPr>
                  <a:grpSpLocks/>
                </p:cNvGrpSpPr>
                <p:nvPr/>
              </p:nvGrpSpPr>
              <p:grpSpPr bwMode="auto">
                <a:xfrm>
                  <a:off x="381000" y="2459034"/>
                  <a:ext cx="3305175" cy="4018974"/>
                  <a:chOff x="381000" y="2459045"/>
                  <a:chExt cx="3304736" cy="4018169"/>
                </a:xfrm>
              </p:grpSpPr>
              <p:cxnSp>
                <p:nvCxnSpPr>
                  <p:cNvPr id="4" name="Straight Connector 3"/>
                  <p:cNvCxnSpPr/>
                  <p:nvPr/>
                </p:nvCxnSpPr>
                <p:spPr>
                  <a:xfrm>
                    <a:off x="1661942" y="2459045"/>
                    <a:ext cx="14286" cy="4018169"/>
                  </a:xfrm>
                  <a:prstGeom prst="line">
                    <a:avLst/>
                  </a:prstGeom>
                  <a:ln w="19050">
                    <a:solidFill>
                      <a:schemeClr val="accent3">
                        <a:lumMod val="75000"/>
                      </a:schemeClr>
                    </a:solidFill>
                    <a:headEnd type="triangle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" name="Straight Connector 5"/>
                  <p:cNvCxnSpPr/>
                  <p:nvPr/>
                </p:nvCxnSpPr>
                <p:spPr>
                  <a:xfrm>
                    <a:off x="381000" y="5255259"/>
                    <a:ext cx="3276165" cy="1587"/>
                  </a:xfrm>
                  <a:prstGeom prst="line">
                    <a:avLst/>
                  </a:prstGeom>
                  <a:ln w="19050">
                    <a:solidFill>
                      <a:schemeClr val="accent3">
                        <a:lumMod val="75000"/>
                      </a:schemeClr>
                    </a:solidFill>
                    <a:headEnd type="none" w="med" len="med"/>
                    <a:tailEnd type="triangl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7444" name="TextBox 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80936" y="5177134"/>
                    <a:ext cx="304800" cy="61534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2400">
                        <a:latin typeface="Times New Roman" panose="02020603050405020304" pitchFamily="18" charset="0"/>
                      </a:rPr>
                      <a:t>x</a:t>
                    </a:r>
                  </a:p>
                </p:txBody>
              </p:sp>
              <p:sp>
                <p:nvSpPr>
                  <p:cNvPr id="17445" name="Text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752600" y="2514602"/>
                    <a:ext cx="304800" cy="61534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2400">
                        <a:latin typeface="Times New Roman" panose="02020603050405020304" pitchFamily="18" charset="0"/>
                      </a:rPr>
                      <a:t>y</a:t>
                    </a:r>
                  </a:p>
                </p:txBody>
              </p:sp>
              <p:sp>
                <p:nvSpPr>
                  <p:cNvPr id="17446" name="Text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357532" y="5223804"/>
                    <a:ext cx="304800" cy="49227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1800">
                        <a:latin typeface="Times New Roman" panose="02020603050405020304" pitchFamily="18" charset="0"/>
                      </a:rPr>
                      <a:t>O</a:t>
                    </a:r>
                  </a:p>
                </p:txBody>
              </p:sp>
              <p:cxnSp>
                <p:nvCxnSpPr>
                  <p:cNvPr id="11" name="Straight Connector 10"/>
                  <p:cNvCxnSpPr/>
                  <p:nvPr/>
                </p:nvCxnSpPr>
                <p:spPr>
                  <a:xfrm rot="5400000">
                    <a:off x="972269" y="5260813"/>
                    <a:ext cx="38087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" name="Straight Connector 11"/>
                  <p:cNvCxnSpPr/>
                  <p:nvPr/>
                </p:nvCxnSpPr>
                <p:spPr>
                  <a:xfrm rot="5400000">
                    <a:off x="2324640" y="5260813"/>
                    <a:ext cx="38087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" name="Straight Connector 12"/>
                  <p:cNvCxnSpPr/>
                  <p:nvPr/>
                </p:nvCxnSpPr>
                <p:spPr>
                  <a:xfrm rot="10800000">
                    <a:off x="1661943" y="5866237"/>
                    <a:ext cx="36507" cy="158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" name="Straight Connector 13"/>
                  <p:cNvCxnSpPr/>
                  <p:nvPr/>
                </p:nvCxnSpPr>
                <p:spPr>
                  <a:xfrm rot="5400000">
                    <a:off x="3050031" y="5260813"/>
                    <a:ext cx="38087" cy="158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" name="Straight Connector 14"/>
                  <p:cNvCxnSpPr/>
                  <p:nvPr/>
                </p:nvCxnSpPr>
                <p:spPr>
                  <a:xfrm rot="10800000">
                    <a:off x="1661943" y="4647456"/>
                    <a:ext cx="36507" cy="158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" name="Straight Connector 15"/>
                  <p:cNvCxnSpPr/>
                  <p:nvPr/>
                </p:nvCxnSpPr>
                <p:spPr>
                  <a:xfrm rot="10800000">
                    <a:off x="1661943" y="3968239"/>
                    <a:ext cx="36507" cy="158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" name="Straight Connector 16"/>
                  <p:cNvCxnSpPr/>
                  <p:nvPr/>
                </p:nvCxnSpPr>
                <p:spPr>
                  <a:xfrm rot="10800000">
                    <a:off x="1661943" y="3276327"/>
                    <a:ext cx="36507" cy="158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7439" name="Group 26"/>
                <p:cNvGrpSpPr>
                  <a:grpSpLocks/>
                </p:cNvGrpSpPr>
                <p:nvPr/>
              </p:nvGrpSpPr>
              <p:grpSpPr bwMode="auto">
                <a:xfrm>
                  <a:off x="1515757" y="2860621"/>
                  <a:ext cx="1598783" cy="4381863"/>
                  <a:chOff x="1520742" y="2860685"/>
                  <a:chExt cx="1598376" cy="4382521"/>
                </a:xfrm>
              </p:grpSpPr>
              <p:cxnSp>
                <p:nvCxnSpPr>
                  <p:cNvPr id="20" name="Straight Connector 19"/>
                  <p:cNvCxnSpPr>
                    <a:endCxn id="17441" idx="2"/>
                  </p:cNvCxnSpPr>
                  <p:nvPr/>
                </p:nvCxnSpPr>
                <p:spPr>
                  <a:xfrm>
                    <a:off x="1520742" y="2860685"/>
                    <a:ext cx="1217499" cy="3575725"/>
                  </a:xfrm>
                  <a:prstGeom prst="line">
                    <a:avLst/>
                  </a:prstGeom>
                  <a:ln w="19050">
                    <a:solidFill>
                      <a:srgbClr val="660033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7441" name="TextBox 25"/>
                  <p:cNvSpPr txBox="1">
                    <a:spLocks noChangeArrowheads="1"/>
                  </p:cNvSpPr>
                  <p:nvPr/>
                </p:nvSpPr>
                <p:spPr bwMode="auto">
                  <a:xfrm rot="3884135">
                    <a:off x="1998473" y="6122561"/>
                    <a:ext cx="1841282" cy="40000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2000" dirty="0">
                        <a:latin typeface="Times New Roman" panose="02020603050405020304" pitchFamily="18" charset="0"/>
                      </a:rPr>
                      <a:t> y = -3x+ 3</a:t>
                    </a:r>
                  </a:p>
                </p:txBody>
              </p:sp>
            </p:grpSp>
          </p:grpSp>
          <p:grpSp>
            <p:nvGrpSpPr>
              <p:cNvPr id="17428" name="Group 33"/>
              <p:cNvGrpSpPr>
                <a:grpSpLocks/>
              </p:cNvGrpSpPr>
              <p:nvPr/>
            </p:nvGrpSpPr>
            <p:grpSpPr bwMode="auto">
              <a:xfrm>
                <a:off x="1371600" y="2776539"/>
                <a:ext cx="1952625" cy="2958302"/>
                <a:chOff x="1371600" y="2777197"/>
                <a:chExt cx="1953064" cy="2958003"/>
              </a:xfrm>
            </p:grpSpPr>
            <p:sp>
              <p:nvSpPr>
                <p:cNvPr id="17432" name="TextBox 27"/>
                <p:cNvSpPr txBox="1">
                  <a:spLocks noChangeArrowheads="1"/>
                </p:cNvSpPr>
                <p:nvPr/>
              </p:nvSpPr>
              <p:spPr bwMode="auto">
                <a:xfrm>
                  <a:off x="1371600" y="3048000"/>
                  <a:ext cx="304800" cy="49232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800">
                      <a:latin typeface="Times New Roman" panose="02020603050405020304" pitchFamily="18" charset="0"/>
                    </a:rPr>
                    <a:t>3</a:t>
                  </a:r>
                </a:p>
              </p:txBody>
            </p:sp>
            <p:sp>
              <p:nvSpPr>
                <p:cNvPr id="17433" name="TextBox 28"/>
                <p:cNvSpPr txBox="1">
                  <a:spLocks noChangeArrowheads="1"/>
                </p:cNvSpPr>
                <p:nvPr/>
              </p:nvSpPr>
              <p:spPr bwMode="auto">
                <a:xfrm>
                  <a:off x="2057400" y="5181599"/>
                  <a:ext cx="381000" cy="49232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800">
                      <a:latin typeface="Times New Roman" panose="02020603050405020304" pitchFamily="18" charset="0"/>
                    </a:rPr>
                    <a:t>1</a:t>
                  </a:r>
                </a:p>
              </p:txBody>
            </p:sp>
            <p:sp>
              <p:nvSpPr>
                <p:cNvPr id="17434" name="TextBox 29"/>
                <p:cNvSpPr txBox="1">
                  <a:spLocks noChangeArrowheads="1"/>
                </p:cNvSpPr>
                <p:nvPr/>
              </p:nvSpPr>
              <p:spPr bwMode="auto">
                <a:xfrm>
                  <a:off x="2173453" y="4791583"/>
                  <a:ext cx="327076" cy="94361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4000" dirty="0">
                      <a:solidFill>
                        <a:srgbClr val="FF0000"/>
                      </a:solidFill>
                      <a:latin typeface="Times New Roman" panose="02020603050405020304" pitchFamily="18" charset="0"/>
                    </a:rPr>
                    <a:t>.</a:t>
                  </a:r>
                </a:p>
              </p:txBody>
            </p:sp>
            <p:sp>
              <p:nvSpPr>
                <p:cNvPr id="17435" name="TextBox 30"/>
                <p:cNvSpPr txBox="1">
                  <a:spLocks noChangeArrowheads="1"/>
                </p:cNvSpPr>
                <p:nvPr/>
              </p:nvSpPr>
              <p:spPr bwMode="auto">
                <a:xfrm>
                  <a:off x="1515788" y="2777197"/>
                  <a:ext cx="381000" cy="94361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4000" dirty="0">
                      <a:solidFill>
                        <a:srgbClr val="FF0000"/>
                      </a:solidFill>
                      <a:latin typeface="Times New Roman" panose="02020603050405020304" pitchFamily="18" charset="0"/>
                    </a:rPr>
                    <a:t>.</a:t>
                  </a:r>
                </a:p>
              </p:txBody>
            </p:sp>
            <p:sp>
              <p:nvSpPr>
                <p:cNvPr id="17436" name="TextBox 31"/>
                <p:cNvSpPr txBox="1">
                  <a:spLocks noChangeArrowheads="1"/>
                </p:cNvSpPr>
                <p:nvPr/>
              </p:nvSpPr>
              <p:spPr bwMode="auto">
                <a:xfrm>
                  <a:off x="1726812" y="3062069"/>
                  <a:ext cx="914400" cy="49232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800" b="1">
                      <a:latin typeface="Times New Roman" panose="02020603050405020304" pitchFamily="18" charset="0"/>
                    </a:rPr>
                    <a:t>A</a:t>
                  </a:r>
                  <a:r>
                    <a:rPr lang="en-US" altLang="en-US" sz="1800">
                      <a:latin typeface="Times New Roman" panose="02020603050405020304" pitchFamily="18" charset="0"/>
                    </a:rPr>
                    <a:t>(0 ;3)</a:t>
                  </a:r>
                </a:p>
              </p:txBody>
            </p:sp>
            <p:sp>
              <p:nvSpPr>
                <p:cNvPr id="17437" name="TextBox 32"/>
                <p:cNvSpPr txBox="1">
                  <a:spLocks noChangeArrowheads="1"/>
                </p:cNvSpPr>
                <p:nvPr/>
              </p:nvSpPr>
              <p:spPr bwMode="auto">
                <a:xfrm>
                  <a:off x="2410264" y="5223804"/>
                  <a:ext cx="914400" cy="49232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800" b="1" dirty="0" smtClean="0">
                      <a:latin typeface="Times New Roman" panose="02020603050405020304" pitchFamily="18" charset="0"/>
                    </a:rPr>
                    <a:t>B</a:t>
                  </a:r>
                  <a:r>
                    <a:rPr lang="en-US" altLang="en-US" sz="1800" dirty="0" smtClean="0">
                      <a:latin typeface="Times New Roman" panose="02020603050405020304" pitchFamily="18" charset="0"/>
                    </a:rPr>
                    <a:t>(1; 0)</a:t>
                  </a:r>
                  <a:endParaRPr lang="en-US" altLang="en-US" sz="1800" dirty="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17429" name="Group 36"/>
              <p:cNvGrpSpPr>
                <a:grpSpLocks/>
              </p:cNvGrpSpPr>
              <p:nvPr/>
            </p:nvGrpSpPr>
            <p:grpSpPr bwMode="auto">
              <a:xfrm>
                <a:off x="1981200" y="4724400"/>
                <a:ext cx="762000" cy="761879"/>
                <a:chOff x="1981200" y="4724400"/>
                <a:chExt cx="762000" cy="761879"/>
              </a:xfrm>
            </p:grpSpPr>
            <p:sp>
              <p:nvSpPr>
                <p:cNvPr id="35" name="Arc 34"/>
                <p:cNvSpPr/>
                <p:nvPr/>
              </p:nvSpPr>
              <p:spPr>
                <a:xfrm>
                  <a:off x="1981200" y="5029144"/>
                  <a:ext cx="533400" cy="457135"/>
                </a:xfrm>
                <a:prstGeom prst="arc">
                  <a:avLst/>
                </a:prstGeom>
                <a:ln w="19050"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7431" name="TextBox 35"/>
                <p:cNvSpPr txBox="1">
                  <a:spLocks noChangeArrowheads="1"/>
                </p:cNvSpPr>
                <p:nvPr/>
              </p:nvSpPr>
              <p:spPr bwMode="auto">
                <a:xfrm>
                  <a:off x="2362200" y="4724400"/>
                  <a:ext cx="381000" cy="6154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400">
                      <a:solidFill>
                        <a:srgbClr val="FF0000"/>
                      </a:solidFill>
                      <a:latin typeface="Times New Roman" panose="02020603050405020304" pitchFamily="18" charset="0"/>
                      <a:sym typeface="Symbol" panose="05050102010706020507" pitchFamily="18" charset="2"/>
                    </a:rPr>
                    <a:t></a:t>
                  </a:r>
                  <a:endParaRPr lang="en-US" altLang="en-US" sz="2400">
                    <a:solidFill>
                      <a:srgbClr val="FF0000"/>
                    </a:solidFill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17426" name="TextBox 33"/>
            <p:cNvSpPr txBox="1">
              <a:spLocks noChangeArrowheads="1"/>
            </p:cNvSpPr>
            <p:nvPr/>
          </p:nvSpPr>
          <p:spPr bwMode="auto">
            <a:xfrm>
              <a:off x="1857375" y="4876799"/>
              <a:ext cx="304800" cy="492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  <a:sym typeface="Symbol" panose="05050102010706020507" pitchFamily="18" charset="2"/>
                </a:rPr>
                <a:t></a:t>
              </a:r>
              <a:endParaRPr lang="en-US" altLang="en-US" sz="1800">
                <a:latin typeface="Times New Roman" panose="02020603050405020304" pitchFamily="18" charset="0"/>
              </a:endParaRPr>
            </a:p>
          </p:txBody>
        </p:sp>
      </p:grpSp>
      <p:graphicFrame>
        <p:nvGraphicFramePr>
          <p:cNvPr id="34845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4661757"/>
              </p:ext>
            </p:extLst>
          </p:nvPr>
        </p:nvGraphicFramePr>
        <p:xfrm>
          <a:off x="5824538" y="1609756"/>
          <a:ext cx="1166812" cy="4679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04" name="Equation" r:id="rId3" imgW="736280" imgH="393529" progId="">
                  <p:embed/>
                </p:oleObj>
              </mc:Choice>
              <mc:Fallback>
                <p:oleObj name="Equation" r:id="rId3" imgW="736280" imgH="393529" progId="">
                  <p:embed/>
                  <p:pic>
                    <p:nvPicPr>
                      <p:cNvPr id="0" name="Picture 2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4538" y="1609756"/>
                        <a:ext cx="1166812" cy="4679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3797300" y="1594248"/>
            <a:ext cx="2514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 - Ta có: tan</a:t>
            </a:r>
            <a:r>
              <a:rPr lang="en-US" altLang="en-US" sz="2400">
                <a:latin typeface="Times New Roman" panose="02020603050405020304" pitchFamily="18" charset="0"/>
                <a:sym typeface="Symbol" panose="05050102010706020507" pitchFamily="18" charset="2"/>
              </a:rPr>
              <a:t> = 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4679950" y="1993108"/>
            <a:ext cx="2438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12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sym typeface="Symbol" panose="05050102010706020507" pitchFamily="18" charset="2"/>
              </a:rPr>
              <a:t>  = 71</a:t>
            </a:r>
            <a:r>
              <a:rPr lang="en-US" altLang="en-US" sz="2400" baseline="30000">
                <a:latin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US" altLang="en-US" sz="2400">
                <a:latin typeface="Times New Roman" panose="02020603050405020304" pitchFamily="18" charset="0"/>
                <a:sym typeface="Symbol" panose="05050102010706020507" pitchFamily="18" charset="2"/>
              </a:rPr>
              <a:t>34’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3692525" y="2327673"/>
            <a:ext cx="4495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12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sym typeface="Symbol" panose="05050102010706020507" pitchFamily="18" charset="2"/>
              </a:rPr>
              <a:t>- Vậy  = 180</a:t>
            </a:r>
            <a:r>
              <a:rPr lang="en-US" altLang="en-US" sz="2400" baseline="30000">
                <a:latin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US" altLang="en-US" sz="2400">
                <a:latin typeface="Times New Roman" panose="02020603050405020304" pitchFamily="18" charset="0"/>
                <a:sym typeface="Symbol" panose="05050102010706020507" pitchFamily="18" charset="2"/>
              </a:rPr>
              <a:t> -  = 108</a:t>
            </a:r>
            <a:r>
              <a:rPr lang="en-US" altLang="en-US" sz="2400" baseline="30000">
                <a:latin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US" altLang="en-US" sz="2400">
                <a:latin typeface="Times New Roman" panose="02020603050405020304" pitchFamily="18" charset="0"/>
                <a:sym typeface="Symbol" panose="05050102010706020507" pitchFamily="18" charset="2"/>
              </a:rPr>
              <a:t>26’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705225" y="3665936"/>
            <a:ext cx="55435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Ta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a &lt; 0, tan(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180</a:t>
            </a:r>
            <a:r>
              <a:rPr lang="en-US" altLang="en-US" sz="2400" baseline="30000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- ) =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Từ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đó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dùng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máy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ta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tính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được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 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 </a:t>
            </a:r>
          </a:p>
        </p:txBody>
      </p:sp>
      <p:grpSp>
        <p:nvGrpSpPr>
          <p:cNvPr id="43" name="Group 213"/>
          <p:cNvGrpSpPr>
            <a:grpSpLocks/>
          </p:cNvGrpSpPr>
          <p:nvPr/>
        </p:nvGrpSpPr>
        <p:grpSpPr bwMode="auto">
          <a:xfrm>
            <a:off x="3790950" y="2856944"/>
            <a:ext cx="2805113" cy="650081"/>
            <a:chOff x="2172" y="2053"/>
            <a:chExt cx="1767" cy="546"/>
          </a:xfrm>
        </p:grpSpPr>
        <p:graphicFrame>
          <p:nvGraphicFramePr>
            <p:cNvPr id="17423" name="Object 211"/>
            <p:cNvGraphicFramePr>
              <a:graphicFrameLocks noChangeAspect="1"/>
            </p:cNvGraphicFramePr>
            <p:nvPr/>
          </p:nvGraphicFramePr>
          <p:xfrm>
            <a:off x="2172" y="2053"/>
            <a:ext cx="1598" cy="5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805" name="Equation" r:id="rId5" imgW="1244600" imgH="520700" progId="">
                    <p:embed/>
                  </p:oleObj>
                </mc:Choice>
                <mc:Fallback>
                  <p:oleObj name="Equation" r:id="rId5" imgW="1244600" imgH="520700" progId="">
                    <p:embed/>
                    <p:pic>
                      <p:nvPicPr>
                        <p:cNvPr id="0" name="Picture 25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72" y="2053"/>
                          <a:ext cx="1598" cy="54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424" name="Object 212"/>
            <p:cNvGraphicFramePr>
              <a:graphicFrameLocks noChangeAspect="1"/>
            </p:cNvGraphicFramePr>
            <p:nvPr/>
          </p:nvGraphicFramePr>
          <p:xfrm>
            <a:off x="3643" y="2077"/>
            <a:ext cx="296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806" name="Equation" r:id="rId7" imgW="164885" imgH="215619" progId="Equation.3">
                    <p:embed/>
                  </p:oleObj>
                </mc:Choice>
                <mc:Fallback>
                  <p:oleObj name="Equation" r:id="rId7" imgW="164885" imgH="215619" progId="Equation.3">
                    <p:embed/>
                    <p:pic>
                      <p:nvPicPr>
                        <p:cNvPr id="0" name="Picture 25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43" y="2077"/>
                          <a:ext cx="296" cy="5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46" name="Object 1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9413676"/>
              </p:ext>
            </p:extLst>
          </p:nvPr>
        </p:nvGraphicFramePr>
        <p:xfrm>
          <a:off x="6605588" y="3059679"/>
          <a:ext cx="236855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07" name="Equation" r:id="rId9" imgW="1320227" imgH="253890" progId="">
                  <p:embed/>
                </p:oleObj>
              </mc:Choice>
              <mc:Fallback>
                <p:oleObj name="Equation" r:id="rId9" imgW="1320227" imgH="253890" progId="">
                  <p:embed/>
                  <p:pic>
                    <p:nvPicPr>
                      <p:cNvPr id="0" name="Picture 2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5588" y="3059679"/>
                        <a:ext cx="236855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TextBox 30"/>
          <p:cNvSpPr txBox="1">
            <a:spLocks noChangeArrowheads="1"/>
          </p:cNvSpPr>
          <p:nvPr/>
        </p:nvSpPr>
        <p:spPr bwMode="auto">
          <a:xfrm>
            <a:off x="312738" y="1333500"/>
            <a:ext cx="381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Times New Roman" panose="02020603050405020304" pitchFamily="18" charset="0"/>
              </a:rPr>
              <a:t>a)</a:t>
            </a:r>
          </a:p>
        </p:txBody>
      </p:sp>
      <p:graphicFrame>
        <p:nvGraphicFramePr>
          <p:cNvPr id="174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0055277"/>
              </p:ext>
            </p:extLst>
          </p:nvPr>
        </p:nvGraphicFramePr>
        <p:xfrm>
          <a:off x="7799388" y="3736499"/>
          <a:ext cx="388937" cy="3119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08" name="Equation" r:id="rId11" imgW="203024" imgH="304536" progId="">
                  <p:embed/>
                </p:oleObj>
              </mc:Choice>
              <mc:Fallback>
                <p:oleObj name="Equation" r:id="rId11" imgW="203024" imgH="304536" progId="">
                  <p:embed/>
                  <p:pic>
                    <p:nvPicPr>
                      <p:cNvPr id="0" name="Picture 2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9388" y="3736499"/>
                        <a:ext cx="388937" cy="3119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4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7" grpId="0"/>
      <p:bldP spid="38" grpId="0"/>
      <p:bldP spid="39" grpId="0"/>
      <p:bldP spid="9" grpId="0"/>
      <p:bldP spid="4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0" y="720330"/>
            <a:ext cx="101346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21860" name="Rectangle 4"/>
          <p:cNvSpPr>
            <a:spLocks noChangeArrowheads="1"/>
          </p:cNvSpPr>
          <p:nvPr/>
        </p:nvSpPr>
        <p:spPr bwMode="auto">
          <a:xfrm>
            <a:off x="220665" y="2084785"/>
            <a:ext cx="89233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altLang="en-US" sz="2400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*</a:t>
            </a:r>
            <a:r>
              <a:rPr lang="en-US" altLang="en-US" sz="2400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altLang="en-US" sz="2400" dirty="0">
                <a:solidFill>
                  <a:srgbClr val="FF0000"/>
                </a:solidFill>
              </a:rPr>
              <a:t>Cách xác định góc </a:t>
            </a:r>
            <a:r>
              <a:rPr lang="en-US" alt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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/>
              <a:t>tạo bởi đường thẳng y = ax + b với trục ox.</a:t>
            </a:r>
            <a:endParaRPr lang="en-US" altLang="en-US" sz="2400" dirty="0">
              <a:solidFill>
                <a:srgbClr val="FF3300"/>
              </a:solidFill>
              <a:latin typeface=".VnTime" panose="020B7200000000000000" pitchFamily="34" charset="0"/>
              <a:sym typeface="Symbol" panose="05050102010706020507" pitchFamily="18" charset="2"/>
            </a:endParaRPr>
          </a:p>
        </p:txBody>
      </p:sp>
      <p:sp>
        <p:nvSpPr>
          <p:cNvPr id="18436" name="Rectangle 5"/>
          <p:cNvSpPr>
            <a:spLocks noChangeArrowheads="1"/>
          </p:cNvSpPr>
          <p:nvPr/>
        </p:nvSpPr>
        <p:spPr bwMode="auto">
          <a:xfrm>
            <a:off x="227015" y="2431256"/>
            <a:ext cx="7456487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*</a:t>
            </a:r>
            <a:r>
              <a:rPr lang="en-US" altLang="en-US" sz="2400" b="1" i="1">
                <a:solidFill>
                  <a:srgbClr val="0000FF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a &gt; 0</a:t>
            </a:r>
            <a:r>
              <a:rPr lang="en-US" altLang="en-US" sz="2400">
                <a:latin typeface="Times New Roman" panose="02020603050405020304" pitchFamily="18" charset="0"/>
              </a:rPr>
              <a:t> thì </a:t>
            </a:r>
            <a:r>
              <a:rPr lang="en-US" altLang="en-US" sz="2400"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altLang="en-US" sz="2400">
                <a:latin typeface="Times New Roman" panose="02020603050405020304" pitchFamily="18" charset="0"/>
              </a:rPr>
              <a:t>  là góc nhọn.  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  </a:t>
            </a: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2400" b="1">
                <a:solidFill>
                  <a:srgbClr val="FF3300"/>
                </a:solidFill>
                <a:latin typeface="Times New Roman" panose="02020603050405020304" pitchFamily="18" charset="0"/>
              </a:rPr>
              <a:t>a &lt; 0</a:t>
            </a:r>
            <a:r>
              <a:rPr lang="en-US" altLang="en-US" sz="2400">
                <a:latin typeface="Times New Roman" panose="02020603050405020304" pitchFamily="18" charset="0"/>
              </a:rPr>
              <a:t> thì </a:t>
            </a:r>
            <a:r>
              <a:rPr lang="en-US" altLang="en-US" sz="2400">
                <a:latin typeface="Times New Roman" panose="02020603050405020304" pitchFamily="18" charset="0"/>
                <a:sym typeface="Symbol" panose="05050102010706020507" pitchFamily="18" charset="2"/>
              </a:rPr>
              <a:t> </a:t>
            </a:r>
            <a:r>
              <a:rPr lang="en-US" altLang="en-US" sz="2400">
                <a:latin typeface="Times New Roman" panose="02020603050405020304" pitchFamily="18" charset="0"/>
              </a:rPr>
              <a:t> là góc tù.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* </a:t>
            </a: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 càng lớn </a:t>
            </a:r>
            <a:r>
              <a:rPr lang="en-US" altLang="en-US" sz="2400">
                <a:latin typeface="Times New Roman" panose="02020603050405020304" pitchFamily="18" charset="0"/>
              </a:rPr>
              <a:t>thì  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 càng lớn.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* </a:t>
            </a:r>
            <a:r>
              <a:rPr lang="en-US" altLang="en-US" sz="2400" b="1">
                <a:solidFill>
                  <a:srgbClr val="FF33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2400">
                <a:latin typeface="Times New Roman" panose="02020603050405020304" pitchFamily="18" charset="0"/>
              </a:rPr>
              <a:t> là hệ số góc của đường thẳng y = ax + b, y = ax</a:t>
            </a:r>
            <a:endParaRPr lang="en-US" altLang="en-US" sz="2400">
              <a:latin typeface=".VnTime" panose="020B7200000000000000" pitchFamily="34" charset="0"/>
            </a:endParaRPr>
          </a:p>
        </p:txBody>
      </p:sp>
      <p:sp>
        <p:nvSpPr>
          <p:cNvPr id="18437" name="Rectangle 6"/>
          <p:cNvSpPr>
            <a:spLocks noChangeArrowheads="1"/>
          </p:cNvSpPr>
          <p:nvPr/>
        </p:nvSpPr>
        <p:spPr bwMode="auto">
          <a:xfrm>
            <a:off x="79375" y="3864242"/>
            <a:ext cx="90646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 dirty="0">
                <a:latin typeface="Times New Roman" panose="02020603050405020304" pitchFamily="18" charset="0"/>
              </a:rPr>
              <a:t> *</a:t>
            </a:r>
            <a:r>
              <a:rPr lang="en-US" altLang="en-US" sz="24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Với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a &gt; 0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ta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có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tan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= a</a:t>
            </a:r>
            <a:r>
              <a:rPr lang="en-US" altLang="en-US" sz="2400" dirty="0">
                <a:latin typeface="Times New Roman" panose="02020603050405020304" pitchFamily="18" charset="0"/>
              </a:rPr>
              <a:t>, </a:t>
            </a:r>
            <a:r>
              <a:rPr lang="en-US" altLang="en-US" sz="2400" dirty="0" err="1">
                <a:latin typeface="Times New Roman" panose="02020603050405020304" pitchFamily="18" charset="0"/>
              </a:rPr>
              <a:t>từ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đó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tính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>
                <a:latin typeface="Times New Roman" panose="02020603050405020304" pitchFamily="18" charset="0"/>
                <a:sym typeface="Symbol" panose="05050102010706020507" pitchFamily="18" charset="2"/>
              </a:rPr>
              <a:t> </a:t>
            </a:r>
            <a:r>
              <a:rPr lang="en-US" altLang="en-US" sz="2400" dirty="0" err="1">
                <a:latin typeface="Times New Roman" panose="02020603050405020304" pitchFamily="18" charset="0"/>
                <a:sym typeface="Symbol" panose="05050102010706020507" pitchFamily="18" charset="2"/>
              </a:rPr>
              <a:t>bằng</a:t>
            </a:r>
            <a:r>
              <a:rPr lang="en-US" altLang="en-US" sz="2400" dirty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sym typeface="Symbol" panose="05050102010706020507" pitchFamily="18" charset="2"/>
              </a:rPr>
              <a:t>máy</a:t>
            </a:r>
            <a:r>
              <a:rPr lang="en-US" altLang="en-US" sz="2400" dirty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sym typeface="Symbol" panose="05050102010706020507" pitchFamily="18" charset="2"/>
              </a:rPr>
              <a:t>tính</a:t>
            </a:r>
            <a:r>
              <a:rPr lang="en-US" altLang="en-US" sz="2400" dirty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sym typeface="Symbol" panose="05050102010706020507" pitchFamily="18" charset="2"/>
              </a:rPr>
              <a:t>bỏ</a:t>
            </a:r>
            <a:r>
              <a:rPr lang="en-US" altLang="en-US" sz="2400" dirty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sym typeface="Symbol" panose="05050102010706020507" pitchFamily="18" charset="2"/>
              </a:rPr>
              <a:t>túi</a:t>
            </a:r>
            <a:endParaRPr lang="en-US" altLang="en-US" sz="2400" i="1" dirty="0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8439" name="Oval 12" descr="Blue tissue paper"/>
          <p:cNvSpPr>
            <a:spLocks noChangeArrowheads="1"/>
          </p:cNvSpPr>
          <p:nvPr/>
        </p:nvSpPr>
        <p:spPr bwMode="auto">
          <a:xfrm>
            <a:off x="461964" y="814389"/>
            <a:ext cx="8220075" cy="1178719"/>
          </a:xfrm>
          <a:prstGeom prst="ellipse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3300"/>
                </a:solidFill>
                <a:latin typeface="Times New Roman" panose="02020603050405020304" pitchFamily="18" charset="0"/>
              </a:rPr>
              <a:t>GHI NHỚ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accent2"/>
                </a:solidFill>
                <a:latin typeface="Times New Roman" panose="02020603050405020304" pitchFamily="18" charset="0"/>
              </a:rPr>
              <a:t>NỘI DUNG HỌC NGÀY HÔM NAY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231776" y="4283870"/>
            <a:ext cx="66262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i="1" dirty="0" err="1">
                <a:latin typeface="Times New Roman" panose="02020603050405020304" pitchFamily="18" charset="0"/>
              </a:rPr>
              <a:t>Bài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tập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về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nhà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: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Bài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27;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Bài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28 ý a (SGK – 58)</a:t>
            </a:r>
            <a:endParaRPr lang="en-US" altLang="en-US" sz="2400" b="1" i="1" dirty="0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497681"/>
            <a:ext cx="9144000" cy="464581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9966"/>
                    </a:gs>
                    <a:gs pos="100000">
                      <a:srgbClr val="FF5050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71012" name="Text Box 4"/>
          <p:cNvSpPr txBox="1">
            <a:spLocks noChangeArrowheads="1"/>
          </p:cNvSpPr>
          <p:nvPr/>
        </p:nvSpPr>
        <p:spPr bwMode="auto">
          <a:xfrm>
            <a:off x="231775" y="556022"/>
            <a:ext cx="17287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Bài tập 4:</a:t>
            </a:r>
          </a:p>
        </p:txBody>
      </p:sp>
      <p:sp>
        <p:nvSpPr>
          <p:cNvPr id="171013" name="Text Box 5"/>
          <p:cNvSpPr txBox="1">
            <a:spLocks noChangeArrowheads="1"/>
          </p:cNvSpPr>
          <p:nvPr/>
        </p:nvSpPr>
        <p:spPr bwMode="auto">
          <a:xfrm>
            <a:off x="309564" y="1045369"/>
            <a:ext cx="84867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280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Câu nào đúng, câu nào sai trong các câu sau ?</a:t>
            </a:r>
          </a:p>
        </p:txBody>
      </p:sp>
      <p:sp>
        <p:nvSpPr>
          <p:cNvPr id="171014" name="Text Box 6"/>
          <p:cNvSpPr txBox="1">
            <a:spLocks noChangeArrowheads="1"/>
          </p:cNvSpPr>
          <p:nvPr/>
        </p:nvSpPr>
        <p:spPr bwMode="auto">
          <a:xfrm>
            <a:off x="866775" y="1707357"/>
            <a:ext cx="6451600" cy="830997"/>
          </a:xfrm>
          <a:prstGeom prst="rect">
            <a:avLst/>
          </a:prstGeom>
          <a:noFill/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2400">
                <a:latin typeface="Times New Roman" panose="02020603050405020304" pitchFamily="18" charset="0"/>
              </a:rPr>
              <a:t>. a là hệ số góc của đ</a:t>
            </a:r>
            <a:r>
              <a:rPr lang="vi-VN" altLang="en-US" sz="2400">
                <a:latin typeface="Times New Roman" panose="02020603050405020304" pitchFamily="18" charset="0"/>
              </a:rPr>
              <a:t>ư</a:t>
            </a:r>
            <a:r>
              <a:rPr lang="en-US" altLang="en-US" sz="2400">
                <a:latin typeface="Times New Roman" panose="02020603050405020304" pitchFamily="18" charset="0"/>
              </a:rPr>
              <a:t>ờng thẳng y = ax + b          ( với  a ≠ 0 ).</a:t>
            </a:r>
          </a:p>
        </p:txBody>
      </p:sp>
      <p:sp>
        <p:nvSpPr>
          <p:cNvPr id="171015" name="Text Box 7"/>
          <p:cNvSpPr txBox="1">
            <a:spLocks noChangeArrowheads="1"/>
          </p:cNvSpPr>
          <p:nvPr/>
        </p:nvSpPr>
        <p:spPr bwMode="auto">
          <a:xfrm>
            <a:off x="866775" y="2543177"/>
            <a:ext cx="6451600" cy="830997"/>
          </a:xfrm>
          <a:prstGeom prst="rect">
            <a:avLst/>
          </a:prstGeom>
          <a:noFill/>
          <a:ln w="9525" algn="ctr">
            <a:solidFill>
              <a:srgbClr val="00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2"/>
                    </a:gs>
                    <a:gs pos="100000">
                      <a:srgbClr val="181847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B</a:t>
            </a:r>
            <a:r>
              <a:rPr lang="en-US" altLang="en-US" sz="2400">
                <a:latin typeface="Times New Roman" panose="02020603050405020304" pitchFamily="18" charset="0"/>
              </a:rPr>
              <a:t>. Khi a &gt; 0 góc tạo bởi đ</a:t>
            </a:r>
            <a:r>
              <a:rPr lang="vi-VN" altLang="en-US" sz="2400">
                <a:latin typeface="Times New Roman" panose="02020603050405020304" pitchFamily="18" charset="0"/>
              </a:rPr>
              <a:t>ư</a:t>
            </a:r>
            <a:r>
              <a:rPr lang="en-US" altLang="en-US" sz="2400">
                <a:latin typeface="Times New Roman" panose="02020603050405020304" pitchFamily="18" charset="0"/>
              </a:rPr>
              <a:t>ờng thẳng y = ax + b và trục Ox lớn h</a:t>
            </a:r>
            <a:r>
              <a:rPr lang="vi-VN" altLang="en-US" sz="2400">
                <a:latin typeface="Times New Roman" panose="02020603050405020304" pitchFamily="18" charset="0"/>
              </a:rPr>
              <a:t>ơ</a:t>
            </a:r>
            <a:r>
              <a:rPr lang="en-US" altLang="en-US" sz="2400">
                <a:latin typeface="Times New Roman" panose="02020603050405020304" pitchFamily="18" charset="0"/>
              </a:rPr>
              <a:t>n 90</a:t>
            </a:r>
            <a:r>
              <a:rPr lang="en-US" altLang="en-US" sz="2400" baseline="30000">
                <a:latin typeface="Times New Roman" panose="02020603050405020304" pitchFamily="18" charset="0"/>
              </a:rPr>
              <a:t>0</a:t>
            </a:r>
            <a:r>
              <a:rPr lang="en-US" altLang="en-US" sz="2400">
                <a:latin typeface="Times New Roman" panose="02020603050405020304" pitchFamily="18" charset="0"/>
              </a:rPr>
              <a:t>. </a:t>
            </a:r>
          </a:p>
        </p:txBody>
      </p:sp>
      <p:sp>
        <p:nvSpPr>
          <p:cNvPr id="171016" name="Text Box 8"/>
          <p:cNvSpPr txBox="1">
            <a:spLocks noChangeArrowheads="1"/>
          </p:cNvSpPr>
          <p:nvPr/>
        </p:nvSpPr>
        <p:spPr bwMode="auto">
          <a:xfrm>
            <a:off x="866775" y="3377804"/>
            <a:ext cx="6451600" cy="830997"/>
          </a:xfrm>
          <a:prstGeom prst="rect">
            <a:avLst/>
          </a:prstGeom>
          <a:noFill/>
          <a:ln w="9525" algn="ctr">
            <a:solidFill>
              <a:srgbClr val="00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2"/>
                    </a:gs>
                    <a:gs pos="100000">
                      <a:srgbClr val="181847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C</a:t>
            </a:r>
            <a:r>
              <a:rPr lang="en-US" altLang="en-US" sz="2400">
                <a:latin typeface="Times New Roman" panose="02020603050405020304" pitchFamily="18" charset="0"/>
              </a:rPr>
              <a:t>. Khi a &lt; 0  góc tạo bởi đ</a:t>
            </a:r>
            <a:r>
              <a:rPr lang="vi-VN" altLang="en-US" sz="2400">
                <a:latin typeface="Times New Roman" panose="02020603050405020304" pitchFamily="18" charset="0"/>
              </a:rPr>
              <a:t>ư</a:t>
            </a:r>
            <a:r>
              <a:rPr lang="en-US" altLang="en-US" sz="2400">
                <a:latin typeface="Times New Roman" panose="02020603050405020304" pitchFamily="18" charset="0"/>
              </a:rPr>
              <a:t>ờng thẳng y = ax + b và trục Ox lớn h</a:t>
            </a:r>
            <a:r>
              <a:rPr lang="vi-VN" altLang="en-US" sz="2400">
                <a:latin typeface="Times New Roman" panose="02020603050405020304" pitchFamily="18" charset="0"/>
              </a:rPr>
              <a:t>ơ</a:t>
            </a:r>
            <a:r>
              <a:rPr lang="en-US" altLang="en-US" sz="2400">
                <a:latin typeface="Times New Roman" panose="02020603050405020304" pitchFamily="18" charset="0"/>
              </a:rPr>
              <a:t>n 90</a:t>
            </a:r>
            <a:r>
              <a:rPr lang="en-US" altLang="en-US" sz="2400" baseline="30000">
                <a:latin typeface="Times New Roman" panose="02020603050405020304" pitchFamily="18" charset="0"/>
              </a:rPr>
              <a:t>0 </a:t>
            </a:r>
            <a:r>
              <a:rPr lang="en-US" altLang="en-US" sz="2400">
                <a:latin typeface="Times New Roman" panose="02020603050405020304" pitchFamily="18" charset="0"/>
              </a:rPr>
              <a:t>và nhỏ h</a:t>
            </a:r>
            <a:r>
              <a:rPr lang="vi-VN" altLang="en-US" sz="2400">
                <a:latin typeface="Times New Roman" panose="02020603050405020304" pitchFamily="18" charset="0"/>
              </a:rPr>
              <a:t>ơ</a:t>
            </a:r>
            <a:r>
              <a:rPr lang="en-US" altLang="en-US" sz="2400">
                <a:latin typeface="Times New Roman" panose="02020603050405020304" pitchFamily="18" charset="0"/>
              </a:rPr>
              <a:t>n 180</a:t>
            </a:r>
            <a:r>
              <a:rPr lang="en-US" altLang="en-US" sz="2400" baseline="30000">
                <a:latin typeface="Times New Roman" panose="02020603050405020304" pitchFamily="18" charset="0"/>
              </a:rPr>
              <a:t>0</a:t>
            </a:r>
            <a:r>
              <a:rPr lang="en-US" altLang="en-US" sz="2400">
                <a:latin typeface="Times New Roman" panose="02020603050405020304" pitchFamily="18" charset="0"/>
              </a:rPr>
              <a:t>. </a:t>
            </a:r>
          </a:p>
        </p:txBody>
      </p:sp>
      <p:sp>
        <p:nvSpPr>
          <p:cNvPr id="171018" name="Oval 10"/>
          <p:cNvSpPr>
            <a:spLocks noChangeArrowheads="1"/>
          </p:cNvSpPr>
          <p:nvPr/>
        </p:nvSpPr>
        <p:spPr bwMode="auto">
          <a:xfrm>
            <a:off x="7464425" y="1621631"/>
            <a:ext cx="922338" cy="691754"/>
          </a:xfrm>
          <a:prstGeom prst="ellipse">
            <a:avLst/>
          </a:prstGeom>
          <a:solidFill>
            <a:schemeClr val="folHlink"/>
          </a:solidFill>
          <a:ln w="9525" algn="ctr">
            <a:solidFill>
              <a:srgbClr val="0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</a:rPr>
              <a:t>Đúng</a:t>
            </a:r>
          </a:p>
        </p:txBody>
      </p:sp>
      <p:sp>
        <p:nvSpPr>
          <p:cNvPr id="171019" name="Oval 11"/>
          <p:cNvSpPr>
            <a:spLocks noChangeArrowheads="1"/>
          </p:cNvSpPr>
          <p:nvPr/>
        </p:nvSpPr>
        <p:spPr bwMode="auto">
          <a:xfrm>
            <a:off x="7493000" y="2514600"/>
            <a:ext cx="922338" cy="691754"/>
          </a:xfrm>
          <a:prstGeom prst="ellipse">
            <a:avLst/>
          </a:prstGeom>
          <a:solidFill>
            <a:srgbClr val="FF99FF"/>
          </a:solidFill>
          <a:ln w="9525" algn="ctr">
            <a:solidFill>
              <a:srgbClr val="0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3300"/>
                </a:solidFill>
                <a:latin typeface="Times New Roman" panose="02020603050405020304" pitchFamily="18" charset="0"/>
              </a:rPr>
              <a:t>Sai</a:t>
            </a:r>
          </a:p>
        </p:txBody>
      </p:sp>
      <p:sp>
        <p:nvSpPr>
          <p:cNvPr id="171020" name="Oval 12"/>
          <p:cNvSpPr>
            <a:spLocks noChangeArrowheads="1"/>
          </p:cNvSpPr>
          <p:nvPr/>
        </p:nvSpPr>
        <p:spPr bwMode="auto">
          <a:xfrm>
            <a:off x="7507291" y="3349229"/>
            <a:ext cx="922337" cy="691753"/>
          </a:xfrm>
          <a:prstGeom prst="ellipse">
            <a:avLst/>
          </a:prstGeom>
          <a:solidFill>
            <a:schemeClr val="folHlink"/>
          </a:solidFill>
          <a:ln w="9525" algn="ctr">
            <a:solidFill>
              <a:srgbClr val="0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</a:rPr>
              <a:t>Đúng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71022" name="Ink 1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188325" y="4138614"/>
              <a:ext cx="1588" cy="1191"/>
            </p14:xfrm>
          </p:contentPart>
        </mc:Choice>
        <mc:Fallback xmlns="">
          <p:pic>
            <p:nvPicPr>
              <p:cNvPr id="171022" name="Ink 1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147037" y="5476862"/>
                <a:ext cx="84164" cy="8416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71023" name="Ink 1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412166" y="4179095"/>
              <a:ext cx="1587" cy="1191"/>
            </p14:xfrm>
          </p:contentPart>
        </mc:Choice>
        <mc:Fallback xmlns="">
          <p:pic>
            <p:nvPicPr>
              <p:cNvPr id="171023" name="Ink 1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8370901" y="5530837"/>
                <a:ext cx="84111" cy="84164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71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" dur="80"/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" dur="80"/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80"/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10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10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10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710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10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10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10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710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710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710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710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710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710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710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2" grpId="0"/>
      <p:bldP spid="171013" grpId="0"/>
      <p:bldP spid="171014" grpId="0" animBg="1"/>
      <p:bldP spid="171015" grpId="0" animBg="1"/>
      <p:bldP spid="171016" grpId="0" animBg="1"/>
      <p:bldP spid="171018" grpId="0" animBg="1"/>
      <p:bldP spid="171019" grpId="0" animBg="1"/>
      <p:bldP spid="17102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746127" y="602457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5123" name="Text Box 6"/>
          <p:cNvSpPr txBox="1">
            <a:spLocks noChangeArrowheads="1"/>
          </p:cNvSpPr>
          <p:nvPr/>
        </p:nvSpPr>
        <p:spPr bwMode="auto">
          <a:xfrm>
            <a:off x="1203327" y="890587"/>
            <a:ext cx="6765925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6600" dirty="0" smtClean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y </a:t>
            </a:r>
            <a:r>
              <a:rPr lang="en-US" altLang="en-US" sz="6600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=   x + b (a </a:t>
            </a:r>
            <a:r>
              <a:rPr lang="en-US" altLang="en-US" sz="6600" dirty="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 0</a:t>
            </a:r>
            <a:r>
              <a:rPr lang="en-US" altLang="en-US" sz="6600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)</a:t>
            </a:r>
            <a:r>
              <a:rPr lang="en-US" altLang="en-US" sz="5400" i="1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  </a:t>
            </a:r>
            <a:r>
              <a:rPr lang="en-US" altLang="en-US" sz="5400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2803528" y="857251"/>
            <a:ext cx="70167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7200">
                <a:solidFill>
                  <a:srgbClr val="0000FF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6600">
                <a:latin typeface="Times New Roman" panose="02020603050405020304" pitchFamily="18" charset="0"/>
              </a:rPr>
              <a:t> </a:t>
            </a:r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 rot="196157">
            <a:off x="1071564" y="2244312"/>
            <a:ext cx="7658100" cy="1905002"/>
            <a:chOff x="1668184" y="5340826"/>
            <a:chExt cx="7010400" cy="2265362"/>
          </a:xfrm>
        </p:grpSpPr>
        <p:sp>
          <p:nvSpPr>
            <p:cNvPr id="5130" name="Text Box 8"/>
            <p:cNvSpPr txBox="1">
              <a:spLocks noChangeArrowheads="1"/>
            </p:cNvSpPr>
            <p:nvPr/>
          </p:nvSpPr>
          <p:spPr bwMode="auto">
            <a:xfrm rot="21444385">
              <a:off x="2724554" y="5827201"/>
              <a:ext cx="5344658" cy="9149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4400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Hệ số </a:t>
              </a:r>
              <a:r>
                <a:rPr lang="en-US" altLang="en-US" sz="44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a</a:t>
              </a:r>
              <a:r>
                <a:rPr lang="en-US" altLang="en-US" sz="4400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 có tên gọi là gì ?</a:t>
              </a:r>
              <a:r>
                <a:rPr lang="en-US" altLang="en-US" sz="2400" dirty="0">
                  <a:latin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5131" name="AutoShape 10"/>
            <p:cNvSpPr>
              <a:spLocks noChangeArrowheads="1"/>
            </p:cNvSpPr>
            <p:nvPr/>
          </p:nvSpPr>
          <p:spPr bwMode="auto">
            <a:xfrm>
              <a:off x="1668184" y="5340826"/>
              <a:ext cx="7010400" cy="2265362"/>
            </a:xfrm>
            <a:prstGeom prst="cloudCallout">
              <a:avLst>
                <a:gd name="adj1" fmla="val -22375"/>
                <a:gd name="adj2" fmla="val -76069"/>
              </a:avLst>
            </a:prstGeom>
            <a:solidFill>
              <a:srgbClr val="FFFF00">
                <a:alpha val="16862"/>
              </a:srgbClr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4073525" y="119064"/>
            <a:ext cx="3587750" cy="897731"/>
            <a:chOff x="4072735" y="158176"/>
            <a:chExt cx="3589275" cy="1196954"/>
          </a:xfrm>
        </p:grpSpPr>
        <p:sp>
          <p:nvSpPr>
            <p:cNvPr id="5128" name="Rounded Rectangle 2"/>
            <p:cNvSpPr>
              <a:spLocks noChangeArrowheads="1"/>
            </p:cNvSpPr>
            <p:nvPr/>
          </p:nvSpPr>
          <p:spPr bwMode="auto">
            <a:xfrm>
              <a:off x="4072735" y="158176"/>
              <a:ext cx="3589275" cy="85204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4000">
                  <a:solidFill>
                    <a:srgbClr val="FF0000"/>
                  </a:solidFill>
                  <a:latin typeface="Times New Roman" panose="02020603050405020304" pitchFamily="18" charset="0"/>
                </a:rPr>
                <a:t>Tung độ gốc</a:t>
              </a:r>
            </a:p>
          </p:txBody>
        </p:sp>
        <p:cxnSp>
          <p:nvCxnSpPr>
            <p:cNvPr id="5129" name="Straight Arrow Connector 4"/>
            <p:cNvCxnSpPr>
              <a:cxnSpLocks noChangeShapeType="1"/>
            </p:cNvCxnSpPr>
            <p:nvPr/>
          </p:nvCxnSpPr>
          <p:spPr bwMode="auto">
            <a:xfrm flipH="1">
              <a:off x="4956050" y="1010224"/>
              <a:ext cx="307240" cy="344906"/>
            </a:xfrm>
            <a:prstGeom prst="straightConnector1">
              <a:avLst/>
            </a:prstGeom>
            <a:noFill/>
            <a:ln w="9525" algn="ctr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2805116" y="873919"/>
            <a:ext cx="70167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7200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66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/>
      <p:bldP spid="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47"/>
          <p:cNvSpPr>
            <a:spLocks noChangeArrowheads="1"/>
          </p:cNvSpPr>
          <p:nvPr/>
        </p:nvSpPr>
        <p:spPr bwMode="auto">
          <a:xfrm>
            <a:off x="79375" y="641747"/>
            <a:ext cx="8988425" cy="35433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CCFFFF"/>
              </a:gs>
              <a:gs pos="100000">
                <a:srgbClr val="FF99FF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0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Tiết</a:t>
            </a:r>
            <a:r>
              <a:rPr lang="en-US" altLang="en-US" sz="40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21-Bài </a:t>
            </a:r>
            <a:r>
              <a:rPr lang="en-US" altLang="en-US" sz="40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5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0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  HỆ SỐ GÓC CỦA ĐƯỜNG THẲNG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0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y = ax + b (a ≠ 0)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1" name="Line 5"/>
          <p:cNvSpPr>
            <a:spLocks noChangeShapeType="1"/>
          </p:cNvSpPr>
          <p:nvPr/>
        </p:nvSpPr>
        <p:spPr bwMode="auto">
          <a:xfrm>
            <a:off x="6376988" y="2752726"/>
            <a:ext cx="0" cy="19097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5782" name="Line 6"/>
          <p:cNvSpPr>
            <a:spLocks noChangeShapeType="1"/>
          </p:cNvSpPr>
          <p:nvPr/>
        </p:nvSpPr>
        <p:spPr bwMode="auto">
          <a:xfrm flipH="1">
            <a:off x="5072066" y="4250531"/>
            <a:ext cx="38322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5783" name="Text Box 7"/>
          <p:cNvSpPr txBox="1">
            <a:spLocks noChangeArrowheads="1"/>
          </p:cNvSpPr>
          <p:nvPr/>
        </p:nvSpPr>
        <p:spPr bwMode="auto">
          <a:xfrm>
            <a:off x="5241925" y="2802732"/>
            <a:ext cx="78898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a &lt; 0</a:t>
            </a:r>
          </a:p>
        </p:txBody>
      </p:sp>
      <p:sp>
        <p:nvSpPr>
          <p:cNvPr id="75784" name="Text Box 8"/>
          <p:cNvSpPr txBox="1">
            <a:spLocks noChangeArrowheads="1"/>
          </p:cNvSpPr>
          <p:nvPr/>
        </p:nvSpPr>
        <p:spPr bwMode="auto">
          <a:xfrm>
            <a:off x="7183441" y="4250531"/>
            <a:ext cx="30797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75785" name="Text Box 9"/>
          <p:cNvSpPr txBox="1">
            <a:spLocks noChangeArrowheads="1"/>
          </p:cNvSpPr>
          <p:nvPr/>
        </p:nvSpPr>
        <p:spPr bwMode="auto">
          <a:xfrm>
            <a:off x="6069016" y="4225528"/>
            <a:ext cx="34607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75786" name="Text Box 10"/>
          <p:cNvSpPr txBox="1">
            <a:spLocks noChangeArrowheads="1"/>
          </p:cNvSpPr>
          <p:nvPr/>
        </p:nvSpPr>
        <p:spPr bwMode="auto">
          <a:xfrm>
            <a:off x="6108703" y="2701528"/>
            <a:ext cx="25876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y</a:t>
            </a:r>
          </a:p>
        </p:txBody>
      </p:sp>
      <p:sp>
        <p:nvSpPr>
          <p:cNvPr id="75787" name="Line 11"/>
          <p:cNvSpPr>
            <a:spLocks noChangeShapeType="1"/>
          </p:cNvSpPr>
          <p:nvPr/>
        </p:nvSpPr>
        <p:spPr bwMode="auto">
          <a:xfrm>
            <a:off x="5072066" y="3299223"/>
            <a:ext cx="3532187" cy="149780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5789" name="Text Box 13"/>
          <p:cNvSpPr txBox="1">
            <a:spLocks noChangeArrowheads="1"/>
          </p:cNvSpPr>
          <p:nvPr/>
        </p:nvSpPr>
        <p:spPr bwMode="auto">
          <a:xfrm>
            <a:off x="8547100" y="4206478"/>
            <a:ext cx="2540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75790" name="Text Box 14"/>
          <p:cNvSpPr txBox="1">
            <a:spLocks noChangeArrowheads="1"/>
          </p:cNvSpPr>
          <p:nvPr/>
        </p:nvSpPr>
        <p:spPr bwMode="auto">
          <a:xfrm>
            <a:off x="5532441" y="3270647"/>
            <a:ext cx="34607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T</a:t>
            </a:r>
          </a:p>
        </p:txBody>
      </p:sp>
      <p:sp>
        <p:nvSpPr>
          <p:cNvPr id="75791" name="Line 15"/>
          <p:cNvSpPr>
            <a:spLocks noChangeShapeType="1"/>
          </p:cNvSpPr>
          <p:nvPr/>
        </p:nvSpPr>
        <p:spPr bwMode="auto">
          <a:xfrm flipV="1">
            <a:off x="5684838" y="3544491"/>
            <a:ext cx="730250" cy="7144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5792" name="Text Box 16"/>
          <p:cNvSpPr txBox="1">
            <a:spLocks noChangeArrowheads="1"/>
          </p:cNvSpPr>
          <p:nvPr/>
        </p:nvSpPr>
        <p:spPr bwMode="auto">
          <a:xfrm rot="1762506">
            <a:off x="7864475" y="4410046"/>
            <a:ext cx="139223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y = ax + b</a:t>
            </a:r>
          </a:p>
        </p:txBody>
      </p:sp>
      <p:sp>
        <p:nvSpPr>
          <p:cNvPr id="75798" name="Line 22"/>
          <p:cNvSpPr>
            <a:spLocks noChangeShapeType="1"/>
          </p:cNvSpPr>
          <p:nvPr/>
        </p:nvSpPr>
        <p:spPr bwMode="auto">
          <a:xfrm>
            <a:off x="7145338" y="613173"/>
            <a:ext cx="0" cy="172759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5799" name="Line 23"/>
          <p:cNvSpPr>
            <a:spLocks noChangeShapeType="1"/>
          </p:cNvSpPr>
          <p:nvPr/>
        </p:nvSpPr>
        <p:spPr bwMode="auto">
          <a:xfrm flipH="1">
            <a:off x="5454650" y="1859756"/>
            <a:ext cx="3124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5800" name="Line 24"/>
          <p:cNvSpPr>
            <a:spLocks noChangeShapeType="1"/>
          </p:cNvSpPr>
          <p:nvPr/>
        </p:nvSpPr>
        <p:spPr bwMode="auto">
          <a:xfrm flipH="1">
            <a:off x="5532438" y="908449"/>
            <a:ext cx="2667000" cy="115490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5801" name="Text Box 25"/>
          <p:cNvSpPr txBox="1">
            <a:spLocks noChangeArrowheads="1"/>
          </p:cNvSpPr>
          <p:nvPr/>
        </p:nvSpPr>
        <p:spPr bwMode="auto">
          <a:xfrm>
            <a:off x="5224465" y="771526"/>
            <a:ext cx="84613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a &gt; 0</a:t>
            </a:r>
          </a:p>
        </p:txBody>
      </p:sp>
      <p:sp>
        <p:nvSpPr>
          <p:cNvPr id="75802" name="Text Box 26"/>
          <p:cNvSpPr txBox="1">
            <a:spLocks noChangeArrowheads="1"/>
          </p:cNvSpPr>
          <p:nvPr/>
        </p:nvSpPr>
        <p:spPr bwMode="auto">
          <a:xfrm>
            <a:off x="5878516" y="1822847"/>
            <a:ext cx="34607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75803" name="Text Box 27"/>
          <p:cNvSpPr txBox="1">
            <a:spLocks noChangeArrowheads="1"/>
          </p:cNvSpPr>
          <p:nvPr/>
        </p:nvSpPr>
        <p:spPr bwMode="auto">
          <a:xfrm>
            <a:off x="7369178" y="929878"/>
            <a:ext cx="39052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T</a:t>
            </a:r>
          </a:p>
        </p:txBody>
      </p:sp>
      <p:sp>
        <p:nvSpPr>
          <p:cNvPr id="75805" name="Text Box 29"/>
          <p:cNvSpPr txBox="1">
            <a:spLocks noChangeArrowheads="1"/>
          </p:cNvSpPr>
          <p:nvPr/>
        </p:nvSpPr>
        <p:spPr bwMode="auto">
          <a:xfrm>
            <a:off x="7146925" y="1859756"/>
            <a:ext cx="38258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75806" name="Text Box 30"/>
          <p:cNvSpPr txBox="1">
            <a:spLocks noChangeArrowheads="1"/>
          </p:cNvSpPr>
          <p:nvPr/>
        </p:nvSpPr>
        <p:spPr bwMode="auto">
          <a:xfrm>
            <a:off x="8196266" y="1801416"/>
            <a:ext cx="40798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75807" name="Text Box 31"/>
          <p:cNvSpPr txBox="1">
            <a:spLocks noChangeArrowheads="1"/>
          </p:cNvSpPr>
          <p:nvPr/>
        </p:nvSpPr>
        <p:spPr bwMode="auto">
          <a:xfrm>
            <a:off x="6904038" y="556022"/>
            <a:ext cx="3175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y</a:t>
            </a:r>
          </a:p>
        </p:txBody>
      </p:sp>
      <p:sp>
        <p:nvSpPr>
          <p:cNvPr id="75808" name="Arc 32"/>
          <p:cNvSpPr>
            <a:spLocks/>
          </p:cNvSpPr>
          <p:nvPr/>
        </p:nvSpPr>
        <p:spPr bwMode="auto">
          <a:xfrm>
            <a:off x="6376988" y="1678782"/>
            <a:ext cx="127000" cy="161925"/>
          </a:xfrm>
          <a:custGeom>
            <a:avLst/>
            <a:gdLst>
              <a:gd name="T0" fmla="*/ 0 w 21600"/>
              <a:gd name="T1" fmla="*/ 0 h 33582"/>
              <a:gd name="T2" fmla="*/ 126283820 w 21600"/>
              <a:gd name="T3" fmla="*/ 368839254 h 33582"/>
              <a:gd name="T4" fmla="*/ 0 w 21600"/>
              <a:gd name="T5" fmla="*/ 237237416 h 3358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33582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5864"/>
                  <a:pt x="20337" y="30033"/>
                  <a:pt x="17971" y="33581"/>
                </a:cubicBezTo>
              </a:path>
              <a:path w="21600" h="33582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5864"/>
                  <a:pt x="20337" y="30033"/>
                  <a:pt x="17971" y="33581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75810" name="Line 34"/>
          <p:cNvSpPr>
            <a:spLocks noChangeShapeType="1"/>
          </p:cNvSpPr>
          <p:nvPr/>
        </p:nvSpPr>
        <p:spPr bwMode="auto">
          <a:xfrm flipH="1">
            <a:off x="5992813" y="1851422"/>
            <a:ext cx="2590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5811" name="Line 35"/>
          <p:cNvSpPr>
            <a:spLocks noChangeShapeType="1"/>
          </p:cNvSpPr>
          <p:nvPr/>
        </p:nvSpPr>
        <p:spPr bwMode="auto">
          <a:xfrm flipH="1">
            <a:off x="5954713" y="889398"/>
            <a:ext cx="2286000" cy="990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5813" name="Freeform 37"/>
          <p:cNvSpPr>
            <a:spLocks/>
          </p:cNvSpPr>
          <p:nvPr/>
        </p:nvSpPr>
        <p:spPr bwMode="auto">
          <a:xfrm rot="-666782">
            <a:off x="7110413" y="4126707"/>
            <a:ext cx="381000" cy="133350"/>
          </a:xfrm>
          <a:custGeom>
            <a:avLst/>
            <a:gdLst>
              <a:gd name="T0" fmla="*/ 0 w 240"/>
              <a:gd name="T1" fmla="*/ 2147483646 h 112"/>
              <a:gd name="T2" fmla="*/ 2147483646 w 240"/>
              <a:gd name="T3" fmla="*/ 2147483646 h 112"/>
              <a:gd name="T4" fmla="*/ 2147483646 w 240"/>
              <a:gd name="T5" fmla="*/ 2147483646 h 11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40" h="112">
                <a:moveTo>
                  <a:pt x="0" y="16"/>
                </a:moveTo>
                <a:cubicBezTo>
                  <a:pt x="52" y="8"/>
                  <a:pt x="104" y="0"/>
                  <a:pt x="144" y="16"/>
                </a:cubicBezTo>
                <a:cubicBezTo>
                  <a:pt x="184" y="32"/>
                  <a:pt x="224" y="96"/>
                  <a:pt x="240" y="112"/>
                </a:cubicBezTo>
              </a:path>
            </a:pathLst>
          </a:custGeom>
          <a:noFill/>
          <a:ln w="254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5814" name="Text Box 38"/>
          <p:cNvSpPr txBox="1">
            <a:spLocks noChangeArrowheads="1"/>
          </p:cNvSpPr>
          <p:nvPr/>
        </p:nvSpPr>
        <p:spPr bwMode="auto">
          <a:xfrm>
            <a:off x="7451728" y="3954066"/>
            <a:ext cx="26987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n-US" sz="160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</a:p>
        </p:txBody>
      </p:sp>
      <p:sp>
        <p:nvSpPr>
          <p:cNvPr id="75815" name="Line 39"/>
          <p:cNvSpPr>
            <a:spLocks noChangeShapeType="1"/>
          </p:cNvSpPr>
          <p:nvPr/>
        </p:nvSpPr>
        <p:spPr bwMode="auto">
          <a:xfrm flipH="1" flipV="1">
            <a:off x="7299325" y="4242197"/>
            <a:ext cx="16129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5816" name="Line 40"/>
          <p:cNvSpPr>
            <a:spLocks noChangeShapeType="1"/>
          </p:cNvSpPr>
          <p:nvPr/>
        </p:nvSpPr>
        <p:spPr bwMode="auto">
          <a:xfrm>
            <a:off x="4994278" y="3263504"/>
            <a:ext cx="2303463" cy="978694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5821" name="Text Box 45"/>
          <p:cNvSpPr txBox="1">
            <a:spLocks noChangeArrowheads="1"/>
          </p:cNvSpPr>
          <p:nvPr/>
        </p:nvSpPr>
        <p:spPr bwMode="auto">
          <a:xfrm rot="-1935009">
            <a:off x="7491413" y="533371"/>
            <a:ext cx="140176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y = ax + b</a:t>
            </a:r>
          </a:p>
        </p:txBody>
      </p:sp>
      <p:sp>
        <p:nvSpPr>
          <p:cNvPr id="75824" name="Line 48"/>
          <p:cNvSpPr>
            <a:spLocks noChangeShapeType="1"/>
          </p:cNvSpPr>
          <p:nvPr/>
        </p:nvSpPr>
        <p:spPr bwMode="auto">
          <a:xfrm>
            <a:off x="4879975" y="419101"/>
            <a:ext cx="0" cy="467439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75841" name="Text Box 65"/>
          <p:cNvSpPr txBox="1">
            <a:spLocks noChangeArrowheads="1"/>
          </p:cNvSpPr>
          <p:nvPr/>
        </p:nvSpPr>
        <p:spPr bwMode="auto">
          <a:xfrm>
            <a:off x="385763" y="1396603"/>
            <a:ext cx="4532312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G</a:t>
            </a:r>
            <a:r>
              <a:rPr lang="en-US" altLang="en-US" sz="2000">
                <a:latin typeface="Times New Roman" panose="02020603050405020304" pitchFamily="18" charset="0"/>
              </a:rPr>
              <a:t>óc </a:t>
            </a:r>
            <a:r>
              <a:rPr lang="en-US" altLang="en-US" sz="200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altLang="en-US" sz="2000">
                <a:latin typeface="Times New Roman" panose="02020603050405020304" pitchFamily="18" charset="0"/>
              </a:rPr>
              <a:t> tạo bởi đ</a:t>
            </a:r>
            <a:r>
              <a:rPr lang="vi-VN" altLang="en-US" sz="2000">
                <a:latin typeface="Times New Roman" panose="02020603050405020304" pitchFamily="18" charset="0"/>
              </a:rPr>
              <a:t>ư</a:t>
            </a:r>
            <a:r>
              <a:rPr lang="en-US" altLang="en-US" sz="2000">
                <a:latin typeface="Times New Roman" panose="02020603050405020304" pitchFamily="18" charset="0"/>
              </a:rPr>
              <a:t>ờng thẳng y = ax + b và trục Ox là góc </a:t>
            </a:r>
            <a:r>
              <a:rPr lang="en-US" altLang="en-US" sz="2000">
                <a:solidFill>
                  <a:srgbClr val="FF0000"/>
                </a:solidFill>
                <a:latin typeface="Times New Roman" panose="02020603050405020304" pitchFamily="18" charset="0"/>
              </a:rPr>
              <a:t>TAx</a:t>
            </a:r>
            <a:r>
              <a:rPr lang="en-US" altLang="en-US" sz="2000">
                <a:latin typeface="Times New Roman" panose="02020603050405020304" pitchFamily="18" charset="0"/>
              </a:rPr>
              <a:t> tạo bởi tia</a:t>
            </a:r>
            <a:r>
              <a:rPr lang="en-US" altLang="en-US" sz="2000">
                <a:solidFill>
                  <a:srgbClr val="FF0000"/>
                </a:solidFill>
                <a:latin typeface="Times New Roman" panose="02020603050405020304" pitchFamily="18" charset="0"/>
              </a:rPr>
              <a:t> Ax</a:t>
            </a:r>
            <a:r>
              <a:rPr lang="en-US" altLang="en-US" sz="2000">
                <a:latin typeface="Times New Roman" panose="02020603050405020304" pitchFamily="18" charset="0"/>
              </a:rPr>
              <a:t> và tia </a:t>
            </a:r>
            <a:r>
              <a:rPr lang="en-US" altLang="en-US" sz="2000">
                <a:solidFill>
                  <a:srgbClr val="FF0000"/>
                </a:solidFill>
                <a:latin typeface="Times New Roman" panose="02020603050405020304" pitchFamily="18" charset="0"/>
              </a:rPr>
              <a:t>AT</a:t>
            </a:r>
            <a:r>
              <a:rPr lang="en-US" altLang="en-US" sz="2000">
                <a:latin typeface="Times New Roman" panose="02020603050405020304" pitchFamily="18" charset="0"/>
              </a:rPr>
              <a:t>, trong đó: </a:t>
            </a:r>
            <a:endParaRPr lang="en-US" altLang="en-US" sz="20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5856" name="Line 80"/>
          <p:cNvSpPr>
            <a:spLocks noChangeShapeType="1"/>
          </p:cNvSpPr>
          <p:nvPr/>
        </p:nvSpPr>
        <p:spPr bwMode="auto">
          <a:xfrm flipH="1" flipV="1">
            <a:off x="7145341" y="1189435"/>
            <a:ext cx="4413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75809" name="Text Box 33"/>
          <p:cNvSpPr txBox="1">
            <a:spLocks noChangeArrowheads="1"/>
          </p:cNvSpPr>
          <p:nvPr/>
        </p:nvSpPr>
        <p:spPr bwMode="auto">
          <a:xfrm>
            <a:off x="6723066" y="2349105"/>
            <a:ext cx="3841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n-US" sz="240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</a:p>
        </p:txBody>
      </p:sp>
      <p:sp>
        <p:nvSpPr>
          <p:cNvPr id="75862" name="Text Box 86"/>
          <p:cNvSpPr txBox="1">
            <a:spLocks noChangeArrowheads="1"/>
          </p:cNvSpPr>
          <p:nvPr/>
        </p:nvSpPr>
        <p:spPr bwMode="auto">
          <a:xfrm>
            <a:off x="5359403" y="2384823"/>
            <a:ext cx="345757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000" dirty="0">
                <a:solidFill>
                  <a:srgbClr val="0033CC"/>
                </a:solidFill>
                <a:latin typeface="Times New Roman" panose="02020603050405020304" pitchFamily="18" charset="0"/>
              </a:rPr>
              <a:t>a &gt; 0 thì      là góc nhọn</a:t>
            </a:r>
          </a:p>
        </p:txBody>
      </p:sp>
      <p:sp>
        <p:nvSpPr>
          <p:cNvPr id="75867" name="Text Box 91"/>
          <p:cNvSpPr txBox="1">
            <a:spLocks noChangeArrowheads="1"/>
          </p:cNvSpPr>
          <p:nvPr/>
        </p:nvSpPr>
        <p:spPr bwMode="auto">
          <a:xfrm>
            <a:off x="6415089" y="4618436"/>
            <a:ext cx="34766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n-US" sz="24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</a:p>
        </p:txBody>
      </p:sp>
      <p:sp>
        <p:nvSpPr>
          <p:cNvPr id="75868" name="Text Box 92"/>
          <p:cNvSpPr txBox="1">
            <a:spLocks noChangeArrowheads="1"/>
          </p:cNvSpPr>
          <p:nvPr/>
        </p:nvSpPr>
        <p:spPr bwMode="auto">
          <a:xfrm>
            <a:off x="5224925" y="4662424"/>
            <a:ext cx="280352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000" dirty="0">
                <a:solidFill>
                  <a:srgbClr val="0033CC"/>
                </a:solidFill>
                <a:latin typeface="Times New Roman" panose="02020603050405020304" pitchFamily="18" charset="0"/>
              </a:rPr>
              <a:t>a &lt; 0 thì     là góc tù</a:t>
            </a:r>
          </a:p>
        </p:txBody>
      </p:sp>
      <p:sp>
        <p:nvSpPr>
          <p:cNvPr id="75874" name="Text Box 98"/>
          <p:cNvSpPr txBox="1">
            <a:spLocks noChangeArrowheads="1"/>
          </p:cNvSpPr>
          <p:nvPr/>
        </p:nvSpPr>
        <p:spPr bwMode="auto">
          <a:xfrm>
            <a:off x="6492878" y="1591866"/>
            <a:ext cx="26987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n-US" sz="160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</a:p>
        </p:txBody>
      </p:sp>
      <p:sp>
        <p:nvSpPr>
          <p:cNvPr id="75908" name="Oval 132"/>
          <p:cNvSpPr>
            <a:spLocks noChangeArrowheads="1"/>
          </p:cNvSpPr>
          <p:nvPr/>
        </p:nvSpPr>
        <p:spPr bwMode="auto">
          <a:xfrm>
            <a:off x="5954713" y="1822847"/>
            <a:ext cx="95250" cy="71438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endParaRPr lang="en-US" altLang="en-US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5909" name="Oval 133"/>
          <p:cNvSpPr>
            <a:spLocks noChangeArrowheads="1"/>
          </p:cNvSpPr>
          <p:nvPr/>
        </p:nvSpPr>
        <p:spPr bwMode="auto">
          <a:xfrm>
            <a:off x="7491413" y="1160860"/>
            <a:ext cx="95250" cy="71438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endParaRPr lang="en-US" altLang="en-US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5910" name="Oval 134"/>
          <p:cNvSpPr>
            <a:spLocks noChangeArrowheads="1"/>
          </p:cNvSpPr>
          <p:nvPr/>
        </p:nvSpPr>
        <p:spPr bwMode="auto">
          <a:xfrm>
            <a:off x="5608641" y="3493295"/>
            <a:ext cx="115887" cy="96441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75911" name="Oval 135"/>
          <p:cNvSpPr>
            <a:spLocks noChangeArrowheads="1"/>
          </p:cNvSpPr>
          <p:nvPr/>
        </p:nvSpPr>
        <p:spPr bwMode="auto">
          <a:xfrm>
            <a:off x="7259641" y="4204098"/>
            <a:ext cx="115887" cy="9644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75912" name="Text Box 136"/>
          <p:cNvSpPr txBox="1">
            <a:spLocks noChangeArrowheads="1"/>
          </p:cNvSpPr>
          <p:nvPr/>
        </p:nvSpPr>
        <p:spPr bwMode="auto">
          <a:xfrm>
            <a:off x="498794" y="2473464"/>
            <a:ext cx="453231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là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giao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điểm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000" dirty="0">
                <a:latin typeface="Times New Roman" panose="02020603050405020304" pitchFamily="18" charset="0"/>
              </a:rPr>
              <a:t> đ</a:t>
            </a:r>
            <a:r>
              <a:rPr lang="vi-VN" altLang="en-US" sz="2000" dirty="0">
                <a:latin typeface="Times New Roman" panose="02020603050405020304" pitchFamily="18" charset="0"/>
              </a:rPr>
              <a:t>ư</a:t>
            </a:r>
            <a:r>
              <a:rPr lang="en-US" altLang="en-US" sz="2000" dirty="0" err="1">
                <a:latin typeface="Times New Roman" panose="02020603050405020304" pitchFamily="18" charset="0"/>
              </a:rPr>
              <a:t>ờng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thẳng</a:t>
            </a:r>
            <a:r>
              <a:rPr lang="en-US" altLang="en-US" sz="2000" dirty="0">
                <a:latin typeface="Times New Roman" panose="02020603050405020304" pitchFamily="18" charset="0"/>
              </a:rPr>
              <a:t>              y = ax + b </a:t>
            </a:r>
            <a:r>
              <a:rPr lang="en-US" altLang="en-US" sz="2000" dirty="0" err="1">
                <a:latin typeface="Times New Roman" panose="02020603050405020304" pitchFamily="18" charset="0"/>
              </a:rPr>
              <a:t>với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trục</a:t>
            </a:r>
            <a:r>
              <a:rPr lang="en-US" altLang="en-US" sz="2000" dirty="0">
                <a:latin typeface="Times New Roman" panose="02020603050405020304" pitchFamily="18" charset="0"/>
              </a:rPr>
              <a:t> Ox. </a:t>
            </a:r>
            <a:endParaRPr lang="en-US" altLang="en-US" sz="20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5913" name="Text Box 137"/>
          <p:cNvSpPr txBox="1">
            <a:spLocks noChangeArrowheads="1"/>
          </p:cNvSpPr>
          <p:nvPr/>
        </p:nvSpPr>
        <p:spPr bwMode="auto">
          <a:xfrm>
            <a:off x="460693" y="3124223"/>
            <a:ext cx="453231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T </a:t>
            </a:r>
            <a:r>
              <a:rPr lang="en-US" altLang="en-US" sz="2000" dirty="0" err="1">
                <a:latin typeface="Times New Roman" panose="02020603050405020304" pitchFamily="18" charset="0"/>
              </a:rPr>
              <a:t>là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một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điểm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thuộc</a:t>
            </a:r>
            <a:r>
              <a:rPr lang="en-US" altLang="en-US" sz="2000" dirty="0">
                <a:latin typeface="Times New Roman" panose="02020603050405020304" pitchFamily="18" charset="0"/>
              </a:rPr>
              <a:t> đ</a:t>
            </a:r>
            <a:r>
              <a:rPr lang="vi-VN" altLang="en-US" sz="2000" dirty="0">
                <a:latin typeface="Times New Roman" panose="02020603050405020304" pitchFamily="18" charset="0"/>
              </a:rPr>
              <a:t>ư</a:t>
            </a:r>
            <a:r>
              <a:rPr lang="en-US" altLang="en-US" sz="2000" dirty="0" err="1">
                <a:latin typeface="Times New Roman" panose="02020603050405020304" pitchFamily="18" charset="0"/>
              </a:rPr>
              <a:t>ờng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thẳng</a:t>
            </a:r>
            <a:r>
              <a:rPr lang="en-US" altLang="en-US" sz="2000" dirty="0">
                <a:latin typeface="Times New Roman" panose="02020603050405020304" pitchFamily="18" charset="0"/>
              </a:rPr>
              <a:t>            y = </a:t>
            </a:r>
            <a:r>
              <a:rPr lang="en-US" altLang="en-US" sz="2000" dirty="0" err="1">
                <a:latin typeface="Times New Roman" panose="02020603050405020304" pitchFamily="18" charset="0"/>
              </a:rPr>
              <a:t>ax+b</a:t>
            </a:r>
            <a:r>
              <a:rPr lang="en-US" altLang="en-US" sz="2000" dirty="0">
                <a:latin typeface="Times New Roman" panose="02020603050405020304" pitchFamily="18" charset="0"/>
              </a:rPr>
              <a:t> và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tung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độ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dương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75915" name="AutoShape 139"/>
          <p:cNvSpPr>
            <a:spLocks noChangeArrowheads="1"/>
          </p:cNvSpPr>
          <p:nvPr/>
        </p:nvSpPr>
        <p:spPr bwMode="auto">
          <a:xfrm>
            <a:off x="117478" y="1466850"/>
            <a:ext cx="4492625" cy="560785"/>
          </a:xfrm>
          <a:prstGeom prst="roundRect">
            <a:avLst>
              <a:gd name="adj" fmla="val 28542"/>
            </a:avLst>
          </a:prstGeom>
          <a:solidFill>
            <a:srgbClr val="FFFF00">
              <a:alpha val="12157"/>
            </a:srgbClr>
          </a:solidFill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Góc nào là góc tạo bởi đ</a:t>
            </a:r>
            <a:r>
              <a:rPr lang="vi-VN" altLang="en-US" sz="20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ư</a:t>
            </a:r>
            <a:r>
              <a:rPr lang="en-US" altLang="en-US" sz="20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ờng thẳng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y = ax + b và trục Ox? 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5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5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5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5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5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75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5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5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75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75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5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5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5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5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75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5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75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75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75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75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75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75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75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75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75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75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75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75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75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75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75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59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759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59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75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75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75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75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75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75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4" dur="500"/>
                                        <p:tgtEl>
                                          <p:spTgt spid="75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7" dur="500"/>
                                        <p:tgtEl>
                                          <p:spTgt spid="75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1" dur="500"/>
                                        <p:tgtEl>
                                          <p:spTgt spid="759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758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758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759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75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759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759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75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75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75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75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75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75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75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75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3" grpId="0"/>
      <p:bldP spid="75784" grpId="0"/>
      <p:bldP spid="75785" grpId="0"/>
      <p:bldP spid="75786" grpId="0"/>
      <p:bldP spid="75789" grpId="0"/>
      <p:bldP spid="75790" grpId="0"/>
      <p:bldP spid="75792" grpId="0"/>
      <p:bldP spid="75801" grpId="0"/>
      <p:bldP spid="75802" grpId="0"/>
      <p:bldP spid="75803" grpId="0"/>
      <p:bldP spid="75805" grpId="0"/>
      <p:bldP spid="75806" grpId="0"/>
      <p:bldP spid="75807" grpId="0"/>
      <p:bldP spid="75814" grpId="0"/>
      <p:bldP spid="75821" grpId="0"/>
      <p:bldP spid="75841" grpId="0"/>
      <p:bldP spid="75809" grpId="0"/>
      <p:bldP spid="75867" grpId="0"/>
      <p:bldP spid="75874" grpId="0"/>
      <p:bldP spid="75908" grpId="0" animBg="1"/>
      <p:bldP spid="75909" grpId="0" animBg="1"/>
      <p:bldP spid="75910" grpId="0" animBg="1"/>
      <p:bldP spid="75911" grpId="0" animBg="1"/>
      <p:bldP spid="75912" grpId="0"/>
      <p:bldP spid="75913" grpId="0"/>
      <p:bldP spid="75915" grpId="0" animBg="1"/>
      <p:bldP spid="75915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4689475" y="469106"/>
            <a:ext cx="0" cy="467439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7174" name="Text Box 9"/>
          <p:cNvSpPr txBox="1">
            <a:spLocks noChangeArrowheads="1"/>
          </p:cNvSpPr>
          <p:nvPr/>
        </p:nvSpPr>
        <p:spPr bwMode="auto">
          <a:xfrm>
            <a:off x="5186366" y="757238"/>
            <a:ext cx="34956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8199" name="Text Box 29"/>
          <p:cNvSpPr txBox="1">
            <a:spLocks noChangeArrowheads="1"/>
          </p:cNvSpPr>
          <p:nvPr/>
        </p:nvSpPr>
        <p:spPr bwMode="auto">
          <a:xfrm>
            <a:off x="5148266" y="842963"/>
            <a:ext cx="36861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7176" name="Text Box 84"/>
          <p:cNvSpPr txBox="1">
            <a:spLocks noChangeArrowheads="1"/>
          </p:cNvSpPr>
          <p:nvPr/>
        </p:nvSpPr>
        <p:spPr bwMode="auto">
          <a:xfrm>
            <a:off x="5072063" y="4213622"/>
            <a:ext cx="33401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5574" name="Text Box 102"/>
          <p:cNvSpPr txBox="1">
            <a:spLocks noChangeArrowheads="1"/>
          </p:cNvSpPr>
          <p:nvPr/>
        </p:nvSpPr>
        <p:spPr bwMode="auto">
          <a:xfrm>
            <a:off x="0" y="1757364"/>
            <a:ext cx="441642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* Các đường thẳng </a:t>
            </a:r>
            <a:r>
              <a:rPr lang="en-US" altLang="en-US" sz="2000">
                <a:solidFill>
                  <a:srgbClr val="FF0000"/>
                </a:solidFill>
                <a:latin typeface="Times New Roman" panose="02020603050405020304" pitchFamily="18" charset="0"/>
              </a:rPr>
              <a:t>có hệ số a bằng nhau</a:t>
            </a:r>
            <a:r>
              <a:rPr lang="en-US" altLang="en-US" sz="2000">
                <a:latin typeface="Times New Roman" panose="02020603050405020304" pitchFamily="18" charset="0"/>
              </a:rPr>
              <a:t> thì tạo với trục ox </a:t>
            </a:r>
            <a:r>
              <a:rPr lang="en-US" altLang="en-US" sz="2000">
                <a:solidFill>
                  <a:srgbClr val="FF0000"/>
                </a:solidFill>
                <a:latin typeface="Times New Roman" panose="02020603050405020304" pitchFamily="18" charset="0"/>
              </a:rPr>
              <a:t>các góc bằng nhau.</a:t>
            </a:r>
          </a:p>
        </p:txBody>
      </p:sp>
      <p:sp>
        <p:nvSpPr>
          <p:cNvPr id="7179" name="Line 113"/>
          <p:cNvSpPr>
            <a:spLocks noChangeShapeType="1"/>
          </p:cNvSpPr>
          <p:nvPr/>
        </p:nvSpPr>
        <p:spPr bwMode="auto">
          <a:xfrm>
            <a:off x="6780213" y="2294335"/>
            <a:ext cx="69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7180" name="Line 114"/>
          <p:cNvSpPr>
            <a:spLocks noChangeShapeType="1"/>
          </p:cNvSpPr>
          <p:nvPr/>
        </p:nvSpPr>
        <p:spPr bwMode="auto">
          <a:xfrm>
            <a:off x="6780213" y="1870472"/>
            <a:ext cx="69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7181" name="Line 115"/>
          <p:cNvSpPr>
            <a:spLocks noChangeShapeType="1"/>
          </p:cNvSpPr>
          <p:nvPr/>
        </p:nvSpPr>
        <p:spPr bwMode="auto">
          <a:xfrm>
            <a:off x="6780213" y="1447800"/>
            <a:ext cx="69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7182" name="Line 116"/>
          <p:cNvSpPr>
            <a:spLocks noChangeShapeType="1"/>
          </p:cNvSpPr>
          <p:nvPr/>
        </p:nvSpPr>
        <p:spPr bwMode="auto">
          <a:xfrm>
            <a:off x="6780213" y="3168254"/>
            <a:ext cx="69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7183" name="Line 117"/>
          <p:cNvSpPr>
            <a:spLocks noChangeShapeType="1"/>
          </p:cNvSpPr>
          <p:nvPr/>
        </p:nvSpPr>
        <p:spPr bwMode="auto">
          <a:xfrm>
            <a:off x="6780213" y="3621881"/>
            <a:ext cx="69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7184" name="Line 118"/>
          <p:cNvSpPr>
            <a:spLocks noChangeShapeType="1"/>
          </p:cNvSpPr>
          <p:nvPr/>
        </p:nvSpPr>
        <p:spPr bwMode="auto">
          <a:xfrm>
            <a:off x="6780213" y="4104085"/>
            <a:ext cx="69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7185" name="Line 119"/>
          <p:cNvSpPr>
            <a:spLocks noChangeShapeType="1"/>
          </p:cNvSpPr>
          <p:nvPr/>
        </p:nvSpPr>
        <p:spPr bwMode="auto">
          <a:xfrm>
            <a:off x="7310438" y="2715816"/>
            <a:ext cx="0" cy="6072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7186" name="Line 120"/>
          <p:cNvSpPr>
            <a:spLocks noChangeShapeType="1"/>
          </p:cNvSpPr>
          <p:nvPr/>
        </p:nvSpPr>
        <p:spPr bwMode="auto">
          <a:xfrm>
            <a:off x="7839075" y="2715816"/>
            <a:ext cx="0" cy="6072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7187" name="Line 121"/>
          <p:cNvSpPr>
            <a:spLocks noChangeShapeType="1"/>
          </p:cNvSpPr>
          <p:nvPr/>
        </p:nvSpPr>
        <p:spPr bwMode="auto">
          <a:xfrm>
            <a:off x="8369300" y="2715816"/>
            <a:ext cx="0" cy="6072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7188" name="Line 122"/>
          <p:cNvSpPr>
            <a:spLocks noChangeShapeType="1"/>
          </p:cNvSpPr>
          <p:nvPr/>
        </p:nvSpPr>
        <p:spPr bwMode="auto">
          <a:xfrm>
            <a:off x="6321425" y="2715816"/>
            <a:ext cx="0" cy="6072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7189" name="Line 123"/>
          <p:cNvSpPr>
            <a:spLocks noChangeShapeType="1"/>
          </p:cNvSpPr>
          <p:nvPr/>
        </p:nvSpPr>
        <p:spPr bwMode="auto">
          <a:xfrm>
            <a:off x="5754688" y="2715816"/>
            <a:ext cx="0" cy="6072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7190" name="Line 124"/>
          <p:cNvSpPr>
            <a:spLocks noChangeShapeType="1"/>
          </p:cNvSpPr>
          <p:nvPr/>
        </p:nvSpPr>
        <p:spPr bwMode="auto">
          <a:xfrm>
            <a:off x="5154613" y="2715816"/>
            <a:ext cx="0" cy="6072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7191" name="Group 150"/>
          <p:cNvGrpSpPr>
            <a:grpSpLocks/>
          </p:cNvGrpSpPr>
          <p:nvPr/>
        </p:nvGrpSpPr>
        <p:grpSpPr bwMode="auto">
          <a:xfrm>
            <a:off x="4764090" y="875110"/>
            <a:ext cx="4351337" cy="3712369"/>
            <a:chOff x="3001" y="735"/>
            <a:chExt cx="2741" cy="3118"/>
          </a:xfrm>
        </p:grpSpPr>
        <p:sp>
          <p:nvSpPr>
            <p:cNvPr id="8239" name="Text Box 110"/>
            <p:cNvSpPr txBox="1">
              <a:spLocks noChangeArrowheads="1"/>
            </p:cNvSpPr>
            <p:nvPr/>
          </p:nvSpPr>
          <p:spPr bwMode="auto">
            <a:xfrm>
              <a:off x="5565" y="2322"/>
              <a:ext cx="177" cy="310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8240" name="Line 111"/>
            <p:cNvSpPr>
              <a:spLocks noChangeShapeType="1"/>
            </p:cNvSpPr>
            <p:nvPr/>
          </p:nvSpPr>
          <p:spPr bwMode="auto">
            <a:xfrm flipV="1">
              <a:off x="4293" y="735"/>
              <a:ext cx="0" cy="31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241" name="Line 112"/>
            <p:cNvSpPr>
              <a:spLocks noChangeShapeType="1"/>
            </p:cNvSpPr>
            <p:nvPr/>
          </p:nvSpPr>
          <p:spPr bwMode="auto">
            <a:xfrm>
              <a:off x="3001" y="2307"/>
              <a:ext cx="269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242" name="Text Box 125"/>
            <p:cNvSpPr txBox="1">
              <a:spLocks noChangeArrowheads="1"/>
            </p:cNvSpPr>
            <p:nvPr/>
          </p:nvSpPr>
          <p:spPr bwMode="auto">
            <a:xfrm>
              <a:off x="4252" y="2290"/>
              <a:ext cx="200" cy="310"/>
            </a:xfrm>
            <a:prstGeom prst="rect">
              <a:avLst/>
            </a:prstGeom>
            <a:noFill/>
            <a:ln w="28575" algn="ctr">
              <a:solidFill>
                <a:srgbClr val="FFCC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</a:rPr>
                <a:t>O</a:t>
              </a:r>
            </a:p>
          </p:txBody>
        </p:sp>
      </p:grpSp>
      <p:sp>
        <p:nvSpPr>
          <p:cNvPr id="7192" name="Text Box 126"/>
          <p:cNvSpPr txBox="1">
            <a:spLocks noChangeArrowheads="1"/>
          </p:cNvSpPr>
          <p:nvPr/>
        </p:nvSpPr>
        <p:spPr bwMode="auto">
          <a:xfrm>
            <a:off x="6453191" y="767954"/>
            <a:ext cx="280987" cy="369332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</a:rPr>
              <a:t>y</a:t>
            </a:r>
          </a:p>
        </p:txBody>
      </p:sp>
      <p:sp>
        <p:nvSpPr>
          <p:cNvPr id="7193" name="Freeform 127"/>
          <p:cNvSpPr>
            <a:spLocks/>
          </p:cNvSpPr>
          <p:nvPr/>
        </p:nvSpPr>
        <p:spPr bwMode="auto">
          <a:xfrm>
            <a:off x="6553200" y="1073945"/>
            <a:ext cx="2044700" cy="3425429"/>
          </a:xfrm>
          <a:custGeom>
            <a:avLst/>
            <a:gdLst>
              <a:gd name="T0" fmla="*/ 2147483646 w 1288"/>
              <a:gd name="T1" fmla="*/ 0 h 2877"/>
              <a:gd name="T2" fmla="*/ 0 w 1288"/>
              <a:gd name="T3" fmla="*/ 2147483646 h 2877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288" h="2877">
                <a:moveTo>
                  <a:pt x="1288" y="0"/>
                </a:moveTo>
                <a:lnTo>
                  <a:pt x="0" y="2877"/>
                </a:lnTo>
              </a:path>
            </a:pathLst>
          </a:custGeom>
          <a:noFill/>
          <a:ln w="28575" cmpd="sng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94" name="Freeform 128"/>
          <p:cNvSpPr>
            <a:spLocks/>
          </p:cNvSpPr>
          <p:nvPr/>
        </p:nvSpPr>
        <p:spPr bwMode="auto">
          <a:xfrm>
            <a:off x="5445125" y="1056086"/>
            <a:ext cx="1825626" cy="3225403"/>
          </a:xfrm>
          <a:custGeom>
            <a:avLst/>
            <a:gdLst>
              <a:gd name="T0" fmla="*/ 0 w 1248"/>
              <a:gd name="T1" fmla="*/ 2147483646 h 2941"/>
              <a:gd name="T2" fmla="*/ 2147483646 w 1248"/>
              <a:gd name="T3" fmla="*/ 0 h 294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248" h="2941">
                <a:moveTo>
                  <a:pt x="0" y="2941"/>
                </a:moveTo>
                <a:lnTo>
                  <a:pt x="1248" y="0"/>
                </a:lnTo>
              </a:path>
            </a:pathLst>
          </a:custGeom>
          <a:noFill/>
          <a:ln w="28575" cmpd="sng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95" name="Rectangle 129"/>
          <p:cNvSpPr>
            <a:spLocks noChangeArrowheads="1"/>
          </p:cNvSpPr>
          <p:nvPr/>
        </p:nvSpPr>
        <p:spPr bwMode="auto">
          <a:xfrm>
            <a:off x="6413503" y="2330024"/>
            <a:ext cx="42386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n-US" sz="2000" i="1" dirty="0">
                <a:latin typeface="Times New Roman" panose="02020603050405020304" pitchFamily="18" charset="0"/>
              </a:rPr>
              <a:t>α</a:t>
            </a:r>
            <a:r>
              <a:rPr lang="en-US" altLang="en-US" sz="2000" i="1" baseline="-25000" dirty="0">
                <a:latin typeface="Times New Roman" panose="02020603050405020304" pitchFamily="18" charset="0"/>
              </a:rPr>
              <a:t>1</a:t>
            </a:r>
            <a:endParaRPr lang="el-GR" altLang="en-US" sz="2000" i="1" dirty="0">
              <a:latin typeface="Times New Roman" panose="02020603050405020304" pitchFamily="18" charset="0"/>
            </a:endParaRPr>
          </a:p>
        </p:txBody>
      </p:sp>
      <p:sp>
        <p:nvSpPr>
          <p:cNvPr id="7196" name="Arc 130"/>
          <p:cNvSpPr>
            <a:spLocks/>
          </p:cNvSpPr>
          <p:nvPr/>
        </p:nvSpPr>
        <p:spPr bwMode="auto">
          <a:xfrm>
            <a:off x="7683500" y="2543176"/>
            <a:ext cx="192088" cy="230981"/>
          </a:xfrm>
          <a:custGeom>
            <a:avLst/>
            <a:gdLst>
              <a:gd name="T0" fmla="*/ 0 w 21600"/>
              <a:gd name="T1" fmla="*/ 0 h 21600"/>
              <a:gd name="T2" fmla="*/ 1201395632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7197" name="Arc 131"/>
          <p:cNvSpPr>
            <a:spLocks/>
          </p:cNvSpPr>
          <p:nvPr/>
        </p:nvSpPr>
        <p:spPr bwMode="auto">
          <a:xfrm>
            <a:off x="6381753" y="2600326"/>
            <a:ext cx="187325" cy="230981"/>
          </a:xfrm>
          <a:custGeom>
            <a:avLst/>
            <a:gdLst>
              <a:gd name="T0" fmla="*/ 0 w 21095"/>
              <a:gd name="T1" fmla="*/ 0 h 21600"/>
              <a:gd name="T2" fmla="*/ 1164824404 w 21095"/>
              <a:gd name="T3" fmla="*/ 2147483646 h 21600"/>
              <a:gd name="T4" fmla="*/ 0 w 21095"/>
              <a:gd name="T5" fmla="*/ 2147483646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095" h="21600" fill="none" extrusionOk="0">
                <a:moveTo>
                  <a:pt x="-1" y="0"/>
                </a:moveTo>
                <a:cubicBezTo>
                  <a:pt x="10140" y="0"/>
                  <a:pt x="18915" y="7053"/>
                  <a:pt x="21095" y="16956"/>
                </a:cubicBezTo>
              </a:path>
              <a:path w="21095" h="21600" stroke="0" extrusionOk="0">
                <a:moveTo>
                  <a:pt x="-1" y="0"/>
                </a:moveTo>
                <a:cubicBezTo>
                  <a:pt x="10140" y="0"/>
                  <a:pt x="18915" y="7053"/>
                  <a:pt x="21095" y="1695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7198" name="Rectangle 132"/>
          <p:cNvSpPr>
            <a:spLocks noChangeArrowheads="1"/>
          </p:cNvSpPr>
          <p:nvPr/>
        </p:nvSpPr>
        <p:spPr bwMode="auto">
          <a:xfrm>
            <a:off x="7759703" y="2333008"/>
            <a:ext cx="46037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n-US" sz="2000" i="1" dirty="0">
                <a:latin typeface="Times New Roman" panose="02020603050405020304" pitchFamily="18" charset="0"/>
              </a:rPr>
              <a:t>α</a:t>
            </a:r>
            <a:r>
              <a:rPr lang="en-US" altLang="en-US" sz="2000" i="1" baseline="-25000" dirty="0">
                <a:latin typeface="Times New Roman" panose="02020603050405020304" pitchFamily="18" charset="0"/>
              </a:rPr>
              <a:t>2</a:t>
            </a:r>
            <a:endParaRPr lang="el-GR" altLang="en-US" sz="2000" i="1" dirty="0">
              <a:latin typeface="Times New Roman" panose="02020603050405020304" pitchFamily="18" charset="0"/>
            </a:endParaRPr>
          </a:p>
        </p:txBody>
      </p:sp>
      <p:sp>
        <p:nvSpPr>
          <p:cNvPr id="7199" name="Text Box 133"/>
          <p:cNvSpPr txBox="1">
            <a:spLocks noChangeArrowheads="1"/>
          </p:cNvSpPr>
          <p:nvPr/>
        </p:nvSpPr>
        <p:spPr bwMode="auto">
          <a:xfrm rot="18130312">
            <a:off x="4955784" y="3574761"/>
            <a:ext cx="12265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b="1" dirty="0">
                <a:latin typeface="Times New Roman" panose="02020603050405020304" pitchFamily="18" charset="0"/>
              </a:rPr>
              <a:t>y</a:t>
            </a:r>
            <a:r>
              <a:rPr lang="en-US" altLang="en-US" sz="1800" b="1" baseline="-25000" dirty="0">
                <a:latin typeface="Times New Roman" panose="02020603050405020304" pitchFamily="18" charset="0"/>
              </a:rPr>
              <a:t>1</a:t>
            </a:r>
            <a:r>
              <a:rPr lang="en-US" altLang="en-US" sz="1800" b="1" i="1" dirty="0">
                <a:latin typeface="Times New Roman" panose="02020603050405020304" pitchFamily="18" charset="0"/>
              </a:rPr>
              <a:t> = 2x + 2</a:t>
            </a:r>
          </a:p>
        </p:txBody>
      </p:sp>
      <p:sp>
        <p:nvSpPr>
          <p:cNvPr id="7200" name="Text Box 134"/>
          <p:cNvSpPr txBox="1">
            <a:spLocks noChangeArrowheads="1"/>
          </p:cNvSpPr>
          <p:nvPr/>
        </p:nvSpPr>
        <p:spPr bwMode="auto">
          <a:xfrm rot="18129185">
            <a:off x="7675702" y="1007798"/>
            <a:ext cx="131458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dirty="0">
                <a:latin typeface="Times New Roman" panose="02020603050405020304" pitchFamily="18" charset="0"/>
              </a:rPr>
              <a:t>y</a:t>
            </a:r>
            <a:r>
              <a:rPr lang="en-US" altLang="en-US" sz="1800" baseline="-25000" dirty="0">
                <a:latin typeface="Times New Roman" panose="02020603050405020304" pitchFamily="18" charset="0"/>
              </a:rPr>
              <a:t>2</a:t>
            </a:r>
            <a:r>
              <a:rPr lang="en-US" altLang="en-US" sz="1800" dirty="0">
                <a:latin typeface="Times New Roman" panose="02020603050405020304" pitchFamily="18" charset="0"/>
              </a:rPr>
              <a:t> = 2x - 3</a:t>
            </a:r>
          </a:p>
        </p:txBody>
      </p:sp>
      <p:sp>
        <p:nvSpPr>
          <p:cNvPr id="105607" name="AutoShape 135"/>
          <p:cNvSpPr>
            <a:spLocks noChangeArrowheads="1"/>
          </p:cNvSpPr>
          <p:nvPr/>
        </p:nvSpPr>
        <p:spPr bwMode="auto">
          <a:xfrm>
            <a:off x="303557" y="3290839"/>
            <a:ext cx="4724400" cy="1289447"/>
          </a:xfrm>
          <a:prstGeom prst="cloudCallout">
            <a:avLst>
              <a:gd name="adj1" fmla="val 70847"/>
              <a:gd name="adj2" fmla="val -73486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</a:t>
            </a:r>
            <a:r>
              <a:rPr lang="vi-VN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ác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đường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th</a:t>
            </a:r>
            <a:r>
              <a:rPr lang="vi-VN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ẳng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song song v</a:t>
            </a:r>
            <a:r>
              <a:rPr lang="vi-VN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ới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nhau s</a:t>
            </a:r>
            <a:r>
              <a:rPr lang="vi-VN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ẽ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t</a:t>
            </a:r>
            <a:r>
              <a:rPr lang="vi-VN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ạo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v</a:t>
            </a:r>
            <a:r>
              <a:rPr lang="vi-VN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ới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tr</a:t>
            </a:r>
            <a:r>
              <a:rPr lang="vi-VN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ục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O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x c</a:t>
            </a:r>
            <a:r>
              <a:rPr lang="vi-VN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ác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g</a:t>
            </a:r>
            <a:r>
              <a:rPr lang="vi-VN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óc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nh</a:t>
            </a:r>
            <a:r>
              <a:rPr lang="vi-VN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ư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th</a:t>
            </a:r>
            <a:r>
              <a:rPr lang="vi-VN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ế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n</a:t>
            </a:r>
            <a:r>
              <a:rPr lang="vi-VN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ào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vi-VN" altLang="en-US" sz="2000" b="1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202" name="Text Box 136"/>
          <p:cNvSpPr txBox="1">
            <a:spLocks noChangeArrowheads="1"/>
          </p:cNvSpPr>
          <p:nvPr/>
        </p:nvSpPr>
        <p:spPr bwMode="auto">
          <a:xfrm>
            <a:off x="6532566" y="1707357"/>
            <a:ext cx="34448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203" name="Text Box 137"/>
          <p:cNvSpPr txBox="1">
            <a:spLocks noChangeArrowheads="1"/>
          </p:cNvSpPr>
          <p:nvPr/>
        </p:nvSpPr>
        <p:spPr bwMode="auto">
          <a:xfrm>
            <a:off x="5954713" y="2497932"/>
            <a:ext cx="4619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</a:rPr>
              <a:t>- 1</a:t>
            </a:r>
          </a:p>
        </p:txBody>
      </p:sp>
      <p:sp>
        <p:nvSpPr>
          <p:cNvPr id="7204" name="Text Box 138"/>
          <p:cNvSpPr txBox="1">
            <a:spLocks noChangeArrowheads="1"/>
          </p:cNvSpPr>
          <p:nvPr/>
        </p:nvSpPr>
        <p:spPr bwMode="auto">
          <a:xfrm>
            <a:off x="6799266" y="3938588"/>
            <a:ext cx="3841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</a:rPr>
              <a:t>-3</a:t>
            </a:r>
          </a:p>
        </p:txBody>
      </p:sp>
      <p:graphicFrame>
        <p:nvGraphicFramePr>
          <p:cNvPr id="7205" name="Object 139"/>
          <p:cNvGraphicFramePr>
            <a:graphicFrameLocks noChangeAspect="1"/>
          </p:cNvGraphicFramePr>
          <p:nvPr/>
        </p:nvGraphicFramePr>
        <p:xfrm>
          <a:off x="7470775" y="2809876"/>
          <a:ext cx="1524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55" name="Equation" r:id="rId3" imgW="99720" imgH="334800" progId="Equation.3">
                  <p:embed/>
                </p:oleObj>
              </mc:Choice>
              <mc:Fallback>
                <p:oleObj name="Equation" r:id="rId3" imgW="99720" imgH="334800" progId="Equation.3">
                  <p:embed/>
                  <p:pic>
                    <p:nvPicPr>
                      <p:cNvPr id="0" name="Picture 1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70775" y="2809876"/>
                        <a:ext cx="152400" cy="295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5612" name="Group 140"/>
          <p:cNvGrpSpPr>
            <a:grpSpLocks/>
          </p:cNvGrpSpPr>
          <p:nvPr/>
        </p:nvGrpSpPr>
        <p:grpSpPr bwMode="auto">
          <a:xfrm>
            <a:off x="-190500" y="1822849"/>
            <a:ext cx="4416425" cy="953691"/>
            <a:chOff x="98" y="1434"/>
            <a:chExt cx="2782" cy="801"/>
          </a:xfrm>
        </p:grpSpPr>
        <p:sp>
          <p:nvSpPr>
            <p:cNvPr id="8236" name="Text Box 141"/>
            <p:cNvSpPr txBox="1">
              <a:spLocks noChangeArrowheads="1"/>
            </p:cNvSpPr>
            <p:nvPr/>
          </p:nvSpPr>
          <p:spPr bwMode="auto">
            <a:xfrm>
              <a:off x="98" y="1434"/>
              <a:ext cx="2782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en-US" sz="200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05614" name="Text Box 142"/>
            <p:cNvSpPr txBox="1">
              <a:spLocks noChangeArrowheads="1"/>
            </p:cNvSpPr>
            <p:nvPr/>
          </p:nvSpPr>
          <p:spPr bwMode="auto">
            <a:xfrm>
              <a:off x="243" y="1832"/>
              <a:ext cx="702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endParaRPr lang="en-US" altLang="en-US" b="1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graphicFrame>
          <p:nvGraphicFramePr>
            <p:cNvPr id="8238" name="Object 14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15575777"/>
                </p:ext>
              </p:extLst>
            </p:nvPr>
          </p:nvGraphicFramePr>
          <p:xfrm>
            <a:off x="808" y="1946"/>
            <a:ext cx="1601" cy="28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456" name="Equation" r:id="rId5" imgW="1333440" imgH="241200" progId="">
                    <p:embed/>
                  </p:oleObj>
                </mc:Choice>
                <mc:Fallback>
                  <p:oleObj name="Equation" r:id="rId5" imgW="1333440" imgH="241200" progId="">
                    <p:embed/>
                    <p:pic>
                      <p:nvPicPr>
                        <p:cNvPr id="0" name="Picture 15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08" y="1946"/>
                          <a:ext cx="1601" cy="28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231" name="Group 144"/>
          <p:cNvGrpSpPr>
            <a:grpSpLocks/>
          </p:cNvGrpSpPr>
          <p:nvPr/>
        </p:nvGrpSpPr>
        <p:grpSpPr bwMode="auto">
          <a:xfrm>
            <a:off x="-190500" y="1822847"/>
            <a:ext cx="4416425" cy="842962"/>
            <a:chOff x="98" y="1434"/>
            <a:chExt cx="2782" cy="708"/>
          </a:xfrm>
        </p:grpSpPr>
        <p:sp>
          <p:nvSpPr>
            <p:cNvPr id="8234" name="Text Box 145"/>
            <p:cNvSpPr txBox="1">
              <a:spLocks noChangeArrowheads="1"/>
            </p:cNvSpPr>
            <p:nvPr/>
          </p:nvSpPr>
          <p:spPr bwMode="auto">
            <a:xfrm>
              <a:off x="98" y="1434"/>
              <a:ext cx="2782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en-US" sz="200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05618" name="Text Box 146"/>
            <p:cNvSpPr txBox="1">
              <a:spLocks noChangeArrowheads="1"/>
            </p:cNvSpPr>
            <p:nvPr/>
          </p:nvSpPr>
          <p:spPr bwMode="auto">
            <a:xfrm>
              <a:off x="243" y="1832"/>
              <a:ext cx="702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endParaRPr lang="en-US" altLang="en-US" b="1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</p:grpSp>
      <p:sp>
        <p:nvSpPr>
          <p:cNvPr id="7208" name="Text Box 148"/>
          <p:cNvSpPr txBox="1">
            <a:spLocks noChangeArrowheads="1"/>
          </p:cNvSpPr>
          <p:nvPr/>
        </p:nvSpPr>
        <p:spPr bwMode="auto">
          <a:xfrm>
            <a:off x="7181850" y="2469357"/>
            <a:ext cx="4619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7209" name="Text Box 149"/>
          <p:cNvSpPr txBox="1">
            <a:spLocks noChangeArrowheads="1"/>
          </p:cNvSpPr>
          <p:nvPr/>
        </p:nvSpPr>
        <p:spPr bwMode="auto">
          <a:xfrm>
            <a:off x="5561014" y="2470547"/>
            <a:ext cx="4984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</a:rPr>
              <a:t>-2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9695782"/>
              </p:ext>
            </p:extLst>
          </p:nvPr>
        </p:nvGraphicFramePr>
        <p:xfrm>
          <a:off x="1972046" y="2524127"/>
          <a:ext cx="472335" cy="2226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57" name="Equation" r:id="rId7" imgW="266400" imgH="164880" progId="">
                  <p:embed/>
                </p:oleObj>
              </mc:Choice>
              <mc:Fallback>
                <p:oleObj name="Equation" r:id="rId7" imgW="266400" imgH="164880" progId="">
                  <p:embed/>
                  <p:pic>
                    <p:nvPicPr>
                      <p:cNvPr id="0" name="Picture 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2046" y="2524127"/>
                        <a:ext cx="472335" cy="22264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2908268"/>
              </p:ext>
            </p:extLst>
          </p:nvPr>
        </p:nvGraphicFramePr>
        <p:xfrm>
          <a:off x="2017714" y="2528176"/>
          <a:ext cx="371229" cy="1904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58" name="Equation" r:id="rId9" imgW="241200" imgH="164880" progId="">
                  <p:embed/>
                </p:oleObj>
              </mc:Choice>
              <mc:Fallback>
                <p:oleObj name="Equation" r:id="rId9" imgW="241200" imgH="164880" progId="">
                  <p:embed/>
                  <p:pic>
                    <p:nvPicPr>
                      <p:cNvPr id="0" name="Picture 1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7714" y="2528176"/>
                        <a:ext cx="371229" cy="19049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056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056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0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105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10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055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055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10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9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  <p:bldP spid="7176" grpId="0"/>
      <p:bldP spid="105574" grpId="0"/>
      <p:bldP spid="7192" grpId="0" animBg="1"/>
      <p:bldP spid="7195" grpId="0"/>
      <p:bldP spid="7198" grpId="0"/>
      <p:bldP spid="7199" grpId="0"/>
      <p:bldP spid="7200" grpId="0"/>
      <p:bldP spid="105607" grpId="0" animBg="1"/>
      <p:bldP spid="105607" grpId="1" animBg="1"/>
      <p:bldP spid="7202" grpId="0"/>
      <p:bldP spid="7203" grpId="0"/>
      <p:bldP spid="7204" grpId="0"/>
      <p:bldP spid="7208" grpId="0"/>
      <p:bldP spid="720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4"/>
          <p:cNvSpPr>
            <a:spLocks noChangeShapeType="1"/>
          </p:cNvSpPr>
          <p:nvPr/>
        </p:nvSpPr>
        <p:spPr bwMode="auto">
          <a:xfrm>
            <a:off x="4533900" y="469106"/>
            <a:ext cx="0" cy="467439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9219" name="Line 47"/>
          <p:cNvSpPr>
            <a:spLocks noChangeShapeType="1"/>
          </p:cNvSpPr>
          <p:nvPr/>
        </p:nvSpPr>
        <p:spPr bwMode="auto">
          <a:xfrm flipH="1">
            <a:off x="4878388" y="1560910"/>
            <a:ext cx="3727450" cy="1468042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20" name="Line 48"/>
          <p:cNvSpPr>
            <a:spLocks noChangeShapeType="1"/>
          </p:cNvSpPr>
          <p:nvPr/>
        </p:nvSpPr>
        <p:spPr bwMode="auto">
          <a:xfrm flipH="1">
            <a:off x="6376991" y="1362075"/>
            <a:ext cx="1766887" cy="2563416"/>
          </a:xfrm>
          <a:prstGeom prst="line">
            <a:avLst/>
          </a:prstGeom>
          <a:noFill/>
          <a:ln w="28575">
            <a:solidFill>
              <a:srgbClr val="66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21" name="Text Box 49"/>
          <p:cNvSpPr txBox="1">
            <a:spLocks noChangeArrowheads="1"/>
          </p:cNvSpPr>
          <p:nvPr/>
        </p:nvSpPr>
        <p:spPr bwMode="auto">
          <a:xfrm>
            <a:off x="5677218" y="2491741"/>
            <a:ext cx="53816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altLang="en-US" sz="2000" b="1" i="1" baseline="-25000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1</a:t>
            </a:r>
            <a:endParaRPr lang="en-US" altLang="en-US" sz="2000" baseline="-25000" dirty="0">
              <a:solidFill>
                <a:srgbClr val="FF0000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9222" name="Text Box 50"/>
          <p:cNvSpPr txBox="1">
            <a:spLocks noChangeArrowheads="1"/>
          </p:cNvSpPr>
          <p:nvPr/>
        </p:nvSpPr>
        <p:spPr bwMode="auto">
          <a:xfrm>
            <a:off x="6657978" y="2485073"/>
            <a:ext cx="48101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i="1" dirty="0">
                <a:solidFill>
                  <a:srgbClr val="0099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altLang="en-US" sz="2000" b="1" i="1" baseline="-25000" dirty="0">
                <a:solidFill>
                  <a:srgbClr val="0099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2</a:t>
            </a:r>
            <a:endParaRPr lang="en-US" altLang="en-US" sz="2000" baseline="-25000" dirty="0">
              <a:solidFill>
                <a:srgbClr val="009900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9223" name="Text Box 51"/>
          <p:cNvSpPr txBox="1">
            <a:spLocks noChangeArrowheads="1"/>
          </p:cNvSpPr>
          <p:nvPr/>
        </p:nvSpPr>
        <p:spPr bwMode="auto">
          <a:xfrm>
            <a:off x="7297738" y="2500313"/>
            <a:ext cx="6540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i="1" dirty="0">
                <a:solidFill>
                  <a:srgbClr val="660066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altLang="en-US" sz="2000" b="1" i="1" baseline="-25000" dirty="0">
                <a:solidFill>
                  <a:srgbClr val="660066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3</a:t>
            </a:r>
            <a:endParaRPr lang="en-US" altLang="en-US" sz="2000" baseline="-25000" dirty="0">
              <a:solidFill>
                <a:srgbClr val="660066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9224" name="Text Box 52"/>
          <p:cNvSpPr txBox="1">
            <a:spLocks noChangeArrowheads="1"/>
          </p:cNvSpPr>
          <p:nvPr/>
        </p:nvSpPr>
        <p:spPr bwMode="auto">
          <a:xfrm rot="20149219">
            <a:off x="5040313" y="2216230"/>
            <a:ext cx="195421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(d</a:t>
            </a:r>
            <a:r>
              <a:rPr lang="en-US" altLang="en-US" sz="1800" b="1" baseline="-25000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): y  = 0,5x + 2</a:t>
            </a:r>
          </a:p>
        </p:txBody>
      </p:sp>
      <p:sp>
        <p:nvSpPr>
          <p:cNvPr id="9225" name="Text Box 53"/>
          <p:cNvSpPr txBox="1">
            <a:spLocks noChangeArrowheads="1"/>
          </p:cNvSpPr>
          <p:nvPr/>
        </p:nvSpPr>
        <p:spPr bwMode="auto">
          <a:xfrm rot="19397797">
            <a:off x="4932037" y="3380240"/>
            <a:ext cx="160875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>
                <a:solidFill>
                  <a:srgbClr val="0099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800" b="1" dirty="0">
                <a:solidFill>
                  <a:srgbClr val="009900"/>
                </a:solidFill>
                <a:latin typeface="Times New Roman" panose="02020603050405020304" pitchFamily="18" charset="0"/>
              </a:rPr>
              <a:t>(d</a:t>
            </a:r>
            <a:r>
              <a:rPr lang="en-US" altLang="en-US" sz="1800" b="1" baseline="-25000" dirty="0">
                <a:solidFill>
                  <a:srgbClr val="0099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1800" b="1" dirty="0">
                <a:solidFill>
                  <a:srgbClr val="009900"/>
                </a:solidFill>
                <a:latin typeface="Times New Roman" panose="02020603050405020304" pitchFamily="18" charset="0"/>
              </a:rPr>
              <a:t>): y=  x + 2</a:t>
            </a:r>
          </a:p>
        </p:txBody>
      </p:sp>
      <p:sp>
        <p:nvSpPr>
          <p:cNvPr id="9226" name="Text Box 54"/>
          <p:cNvSpPr txBox="1">
            <a:spLocks noChangeArrowheads="1"/>
          </p:cNvSpPr>
          <p:nvPr/>
        </p:nvSpPr>
        <p:spPr bwMode="auto">
          <a:xfrm rot="18283611">
            <a:off x="5988345" y="3410405"/>
            <a:ext cx="16246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dirty="0">
                <a:solidFill>
                  <a:srgbClr val="660066"/>
                </a:solidFill>
                <a:latin typeface="Times New Roman" panose="02020603050405020304" pitchFamily="18" charset="0"/>
              </a:rPr>
              <a:t>(d</a:t>
            </a:r>
            <a:r>
              <a:rPr lang="en-US" altLang="en-US" sz="1800" b="1" baseline="-25000" dirty="0">
                <a:solidFill>
                  <a:srgbClr val="660066"/>
                </a:solidFill>
                <a:latin typeface="Times New Roman" panose="02020603050405020304" pitchFamily="18" charset="0"/>
              </a:rPr>
              <a:t>3</a:t>
            </a:r>
            <a:r>
              <a:rPr lang="en-US" altLang="en-US" sz="1800" b="1" dirty="0">
                <a:solidFill>
                  <a:srgbClr val="660066"/>
                </a:solidFill>
                <a:latin typeface="Times New Roman" panose="02020603050405020304" pitchFamily="18" charset="0"/>
              </a:rPr>
              <a:t>): y = 2x + 2</a:t>
            </a:r>
          </a:p>
        </p:txBody>
      </p:sp>
      <p:sp>
        <p:nvSpPr>
          <p:cNvPr id="9227" name="Arc 55"/>
          <p:cNvSpPr>
            <a:spLocks/>
          </p:cNvSpPr>
          <p:nvPr/>
        </p:nvSpPr>
        <p:spPr bwMode="auto">
          <a:xfrm>
            <a:off x="5608638" y="2732486"/>
            <a:ext cx="63500" cy="138113"/>
          </a:xfrm>
          <a:custGeom>
            <a:avLst/>
            <a:gdLst>
              <a:gd name="T0" fmla="*/ 0 w 21600"/>
              <a:gd name="T1" fmla="*/ 0 h 33582"/>
              <a:gd name="T2" fmla="*/ 3946325 w 21600"/>
              <a:gd name="T3" fmla="*/ 166507046 h 33582"/>
              <a:gd name="T4" fmla="*/ 0 w 21600"/>
              <a:gd name="T5" fmla="*/ 107097992 h 3358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33582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5864"/>
                  <a:pt x="20337" y="30033"/>
                  <a:pt x="17971" y="33581"/>
                </a:cubicBezTo>
              </a:path>
              <a:path w="21600" h="33582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5864"/>
                  <a:pt x="20337" y="30033"/>
                  <a:pt x="17971" y="33581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9228" name="Arc 56"/>
          <p:cNvSpPr>
            <a:spLocks/>
          </p:cNvSpPr>
          <p:nvPr/>
        </p:nvSpPr>
        <p:spPr bwMode="auto">
          <a:xfrm>
            <a:off x="6645275" y="2733675"/>
            <a:ext cx="63500" cy="142875"/>
          </a:xfrm>
          <a:custGeom>
            <a:avLst/>
            <a:gdLst>
              <a:gd name="T0" fmla="*/ 0 w 21600"/>
              <a:gd name="T1" fmla="*/ 0 h 34770"/>
              <a:gd name="T2" fmla="*/ 3759526 w 21600"/>
              <a:gd name="T3" fmla="*/ 171654855 h 34770"/>
              <a:gd name="T4" fmla="*/ 0 w 21600"/>
              <a:gd name="T5" fmla="*/ 106635983 h 3477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3477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6363"/>
                  <a:pt x="20025" y="30993"/>
                  <a:pt x="17120" y="34769"/>
                </a:cubicBezTo>
              </a:path>
              <a:path w="21600" h="3477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6363"/>
                  <a:pt x="20025" y="30993"/>
                  <a:pt x="17120" y="3476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9229" name="Arc 57"/>
          <p:cNvSpPr>
            <a:spLocks/>
          </p:cNvSpPr>
          <p:nvPr/>
        </p:nvSpPr>
        <p:spPr bwMode="auto">
          <a:xfrm>
            <a:off x="7221538" y="2718199"/>
            <a:ext cx="93662" cy="144065"/>
          </a:xfrm>
          <a:custGeom>
            <a:avLst/>
            <a:gdLst>
              <a:gd name="T0" fmla="*/ 0 w 21600"/>
              <a:gd name="T1" fmla="*/ 0 h 31513"/>
              <a:gd name="T2" fmla="*/ 29420227 w 21600"/>
              <a:gd name="T3" fmla="*/ 265173882 h 31513"/>
              <a:gd name="T4" fmla="*/ 0 w 21600"/>
              <a:gd name="T5" fmla="*/ 181757982 h 3151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31513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5049"/>
                  <a:pt x="20773" y="28448"/>
                  <a:pt x="19190" y="31512"/>
                </a:cubicBezTo>
              </a:path>
              <a:path w="21600" h="31513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5049"/>
                  <a:pt x="20773" y="28448"/>
                  <a:pt x="19190" y="31512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9230" name="Line 58"/>
          <p:cNvSpPr>
            <a:spLocks noChangeShapeType="1"/>
          </p:cNvSpPr>
          <p:nvPr/>
        </p:nvSpPr>
        <p:spPr bwMode="auto">
          <a:xfrm>
            <a:off x="4648200" y="2859881"/>
            <a:ext cx="4225926" cy="14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31" name="Line 59"/>
          <p:cNvSpPr>
            <a:spLocks noChangeShapeType="1"/>
          </p:cNvSpPr>
          <p:nvPr/>
        </p:nvSpPr>
        <p:spPr bwMode="auto">
          <a:xfrm flipH="1" flipV="1">
            <a:off x="7759700" y="1333499"/>
            <a:ext cx="15018" cy="283493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32" name="Line 61"/>
          <p:cNvSpPr>
            <a:spLocks noChangeShapeType="1"/>
          </p:cNvSpPr>
          <p:nvPr/>
        </p:nvSpPr>
        <p:spPr bwMode="auto">
          <a:xfrm>
            <a:off x="5878513" y="2831308"/>
            <a:ext cx="0" cy="738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33" name="Line 62"/>
          <p:cNvSpPr>
            <a:spLocks noChangeShapeType="1"/>
          </p:cNvSpPr>
          <p:nvPr/>
        </p:nvSpPr>
        <p:spPr bwMode="auto">
          <a:xfrm>
            <a:off x="7107238" y="2831308"/>
            <a:ext cx="0" cy="738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34" name="Line 63"/>
          <p:cNvSpPr>
            <a:spLocks noChangeShapeType="1"/>
          </p:cNvSpPr>
          <p:nvPr/>
        </p:nvSpPr>
        <p:spPr bwMode="auto">
          <a:xfrm>
            <a:off x="5262563" y="2831308"/>
            <a:ext cx="0" cy="738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35" name="Line 64"/>
          <p:cNvSpPr>
            <a:spLocks noChangeShapeType="1"/>
          </p:cNvSpPr>
          <p:nvPr/>
        </p:nvSpPr>
        <p:spPr bwMode="auto">
          <a:xfrm>
            <a:off x="6492875" y="2831308"/>
            <a:ext cx="0" cy="738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36" name="Line 65"/>
          <p:cNvSpPr>
            <a:spLocks noChangeShapeType="1"/>
          </p:cNvSpPr>
          <p:nvPr/>
        </p:nvSpPr>
        <p:spPr bwMode="auto">
          <a:xfrm flipH="1">
            <a:off x="7716841" y="1938339"/>
            <a:ext cx="60325" cy="119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37" name="Line 66"/>
          <p:cNvSpPr>
            <a:spLocks noChangeShapeType="1"/>
          </p:cNvSpPr>
          <p:nvPr/>
        </p:nvSpPr>
        <p:spPr bwMode="auto">
          <a:xfrm flipH="1" flipV="1">
            <a:off x="7697788" y="3320654"/>
            <a:ext cx="119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38" name="Line 67"/>
          <p:cNvSpPr>
            <a:spLocks noChangeShapeType="1"/>
          </p:cNvSpPr>
          <p:nvPr/>
        </p:nvSpPr>
        <p:spPr bwMode="auto">
          <a:xfrm flipV="1">
            <a:off x="5454652" y="1419225"/>
            <a:ext cx="2957513" cy="2218135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39" name="Text Box 68"/>
          <p:cNvSpPr txBox="1">
            <a:spLocks noChangeArrowheads="1"/>
          </p:cNvSpPr>
          <p:nvPr/>
        </p:nvSpPr>
        <p:spPr bwMode="auto">
          <a:xfrm>
            <a:off x="5108578" y="2831306"/>
            <a:ext cx="42386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- 4</a:t>
            </a:r>
          </a:p>
        </p:txBody>
      </p:sp>
      <p:sp>
        <p:nvSpPr>
          <p:cNvPr id="9240" name="Text Box 69"/>
          <p:cNvSpPr txBox="1">
            <a:spLocks noChangeArrowheads="1"/>
          </p:cNvSpPr>
          <p:nvPr/>
        </p:nvSpPr>
        <p:spPr bwMode="auto">
          <a:xfrm>
            <a:off x="6356353" y="2831306"/>
            <a:ext cx="48101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- 2</a:t>
            </a:r>
          </a:p>
        </p:txBody>
      </p:sp>
      <p:sp>
        <p:nvSpPr>
          <p:cNvPr id="9241" name="Text Box 70"/>
          <p:cNvSpPr txBox="1">
            <a:spLocks noChangeArrowheads="1"/>
          </p:cNvSpPr>
          <p:nvPr/>
        </p:nvSpPr>
        <p:spPr bwMode="auto">
          <a:xfrm>
            <a:off x="7009606" y="2807972"/>
            <a:ext cx="42386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-1</a:t>
            </a:r>
          </a:p>
        </p:txBody>
      </p:sp>
      <p:sp>
        <p:nvSpPr>
          <p:cNvPr id="9242" name="Text Box 71"/>
          <p:cNvSpPr txBox="1">
            <a:spLocks noChangeArrowheads="1"/>
          </p:cNvSpPr>
          <p:nvPr/>
        </p:nvSpPr>
        <p:spPr bwMode="auto">
          <a:xfrm>
            <a:off x="7721211" y="1887281"/>
            <a:ext cx="33337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600" b="1" dirty="0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9243" name="Text Box 72"/>
          <p:cNvSpPr txBox="1">
            <a:spLocks noChangeArrowheads="1"/>
          </p:cNvSpPr>
          <p:nvPr/>
        </p:nvSpPr>
        <p:spPr bwMode="auto">
          <a:xfrm>
            <a:off x="7716838" y="2856310"/>
            <a:ext cx="30321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9244" name="Text Box 73"/>
          <p:cNvSpPr txBox="1">
            <a:spLocks noChangeArrowheads="1"/>
          </p:cNvSpPr>
          <p:nvPr/>
        </p:nvSpPr>
        <p:spPr bwMode="auto">
          <a:xfrm>
            <a:off x="8604528" y="2856310"/>
            <a:ext cx="33337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9245" name="Text Box 74"/>
          <p:cNvSpPr txBox="1">
            <a:spLocks noChangeArrowheads="1"/>
          </p:cNvSpPr>
          <p:nvPr/>
        </p:nvSpPr>
        <p:spPr bwMode="auto">
          <a:xfrm>
            <a:off x="7451728" y="1339453"/>
            <a:ext cx="30321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y</a:t>
            </a:r>
          </a:p>
        </p:txBody>
      </p:sp>
      <p:sp>
        <p:nvSpPr>
          <p:cNvPr id="9246" name="Text Box 75"/>
          <p:cNvSpPr txBox="1">
            <a:spLocks noChangeArrowheads="1"/>
          </p:cNvSpPr>
          <p:nvPr/>
        </p:nvSpPr>
        <p:spPr bwMode="auto">
          <a:xfrm>
            <a:off x="4648200" y="305918"/>
            <a:ext cx="42672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Times New Roman" panose="02020603050405020304" pitchFamily="18" charset="0"/>
              </a:rPr>
              <a:t>+ </a:t>
            </a:r>
            <a:r>
              <a:rPr lang="en-US" altLang="en-US" sz="2000" dirty="0" err="1">
                <a:latin typeface="Times New Roman" panose="02020603050405020304" pitchFamily="18" charset="0"/>
              </a:rPr>
              <a:t>Hình</a:t>
            </a:r>
            <a:r>
              <a:rPr lang="en-US" altLang="en-US" sz="2000" dirty="0">
                <a:latin typeface="Times New Roman" panose="02020603050405020304" pitchFamily="18" charset="0"/>
              </a:rPr>
              <a:t> 11a vẽ biểu diễn đồ thị của các hàm số (với hệ số </a:t>
            </a:r>
            <a:r>
              <a:rPr lang="en-US" altLang="en-US" sz="20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a &gt; 0</a:t>
            </a:r>
            <a:r>
              <a:rPr lang="en-US" altLang="en-US" sz="2000" dirty="0">
                <a:latin typeface="Times New Roman" panose="02020603050405020304" pitchFamily="18" charset="0"/>
              </a:rPr>
              <a:t>):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Times New Roman" panose="02020603050405020304" pitchFamily="18" charset="0"/>
              </a:rPr>
              <a:t>y = 0,5x + 2 ;   y = x + 2 ;  y = 2x + 2</a:t>
            </a:r>
          </a:p>
        </p:txBody>
      </p:sp>
      <p:sp>
        <p:nvSpPr>
          <p:cNvPr id="87122" name="Text Box 82"/>
          <p:cNvSpPr txBox="1">
            <a:spLocks noChangeArrowheads="1"/>
          </p:cNvSpPr>
          <p:nvPr/>
        </p:nvSpPr>
        <p:spPr bwMode="auto">
          <a:xfrm>
            <a:off x="87588" y="3471862"/>
            <a:ext cx="44958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b="1" dirty="0">
                <a:latin typeface="Times New Roman" panose="02020603050405020304" pitchFamily="18" charset="0"/>
              </a:rPr>
              <a:t>0 &lt;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a</a:t>
            </a:r>
            <a:r>
              <a:rPr lang="en-US" altLang="en-US" sz="1800" b="1" baseline="-25000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&lt; a</a:t>
            </a:r>
            <a:r>
              <a:rPr lang="en-US" altLang="en-US" sz="1800" b="1" baseline="-25000" dirty="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&lt;  a</a:t>
            </a:r>
            <a:r>
              <a:rPr lang="en-US" altLang="en-US" sz="1800" b="1" baseline="-25000" dirty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  <a:r>
              <a:rPr lang="en-US" altLang="en-US" sz="1600" b="1" baseline="-25000" dirty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6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         </a:t>
            </a:r>
            <a:r>
              <a:rPr lang="en-US" altLang="en-US" sz="1800" b="1" dirty="0">
                <a:latin typeface="Times New Roman" panose="02020603050405020304" pitchFamily="18" charset="0"/>
              </a:rPr>
              <a:t>0</a:t>
            </a:r>
            <a:r>
              <a:rPr lang="en-US" altLang="en-US" sz="1800" b="1" baseline="30000" dirty="0">
                <a:latin typeface="Times New Roman" panose="02020603050405020304" pitchFamily="18" charset="0"/>
              </a:rPr>
              <a:t>0 </a:t>
            </a:r>
            <a:r>
              <a:rPr lang="en-US" altLang="en-US" sz="1800" b="1" dirty="0">
                <a:latin typeface="Times New Roman" panose="02020603050405020304" pitchFamily="18" charset="0"/>
              </a:rPr>
              <a:t>&lt;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800" b="1" i="1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altLang="en-US" sz="1800" b="1" i="1" baseline="-25000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en-US" sz="1800" b="1" i="1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&lt;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1800" b="1" i="1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altLang="en-US" sz="1800" b="1" i="1" baseline="-25000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en-US" sz="1800" b="1" i="1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&lt;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1800" b="1" i="1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altLang="en-US" sz="1800" b="1" i="1" baseline="-25000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3 </a:t>
            </a:r>
            <a:r>
              <a:rPr lang="en-US" altLang="en-US" sz="1800" b="1" dirty="0">
                <a:latin typeface="Times New Roman" panose="02020603050405020304" pitchFamily="18" charset="0"/>
                <a:sym typeface="Symbol" panose="05050102010706020507" pitchFamily="18" charset="2"/>
              </a:rPr>
              <a:t>&lt; 90</a:t>
            </a:r>
            <a:r>
              <a:rPr lang="en-US" altLang="en-US" sz="1800" b="1" baseline="30000" dirty="0">
                <a:latin typeface="Times New Roman" panose="02020603050405020304" pitchFamily="18" charset="0"/>
                <a:sym typeface="Symbol" panose="05050102010706020507" pitchFamily="18" charset="2"/>
              </a:rPr>
              <a:t>0</a:t>
            </a:r>
            <a:endParaRPr lang="en-US" altLang="en-US" sz="1800" b="1" dirty="0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graphicFrame>
        <p:nvGraphicFramePr>
          <p:cNvPr id="87149" name="Object 10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9695111"/>
              </p:ext>
            </p:extLst>
          </p:nvPr>
        </p:nvGraphicFramePr>
        <p:xfrm>
          <a:off x="1731231" y="3595071"/>
          <a:ext cx="306388" cy="1833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03" name="Equation" r:id="rId3" imgW="190417" imgH="152334" progId="">
                  <p:embed/>
                </p:oleObj>
              </mc:Choice>
              <mc:Fallback>
                <p:oleObj name="Equation" r:id="rId3" imgW="190417" imgH="152334" progId="">
                  <p:embed/>
                  <p:pic>
                    <p:nvPicPr>
                      <p:cNvPr id="0" name="Picture 2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1231" y="3595071"/>
                        <a:ext cx="306388" cy="1833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152" name="Text Box 112"/>
          <p:cNvSpPr txBox="1">
            <a:spLocks noChangeArrowheads="1"/>
          </p:cNvSpPr>
          <p:nvPr/>
        </p:nvSpPr>
        <p:spPr bwMode="auto">
          <a:xfrm>
            <a:off x="325144" y="1738453"/>
            <a:ext cx="103663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2000" b="1" baseline="-25000" dirty="0">
                <a:solidFill>
                  <a:srgbClr val="FF0000"/>
                </a:solidFill>
                <a:latin typeface="Times New Roman" panose="02020603050405020304" pitchFamily="18" charset="0"/>
              </a:rPr>
              <a:t>1 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  <a:r>
              <a:rPr lang="en-US" altLang="en-US" sz="2000" b="1" baseline="-25000" dirty="0">
                <a:solidFill>
                  <a:srgbClr val="FF0000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0,5</a:t>
            </a:r>
          </a:p>
        </p:txBody>
      </p:sp>
      <p:sp>
        <p:nvSpPr>
          <p:cNvPr id="87155" name="Text Box 115"/>
          <p:cNvSpPr txBox="1">
            <a:spLocks noChangeArrowheads="1"/>
          </p:cNvSpPr>
          <p:nvPr/>
        </p:nvSpPr>
        <p:spPr bwMode="auto">
          <a:xfrm>
            <a:off x="344190" y="2036110"/>
            <a:ext cx="99853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2400" b="1" baseline="-25000" dirty="0">
                <a:solidFill>
                  <a:srgbClr val="008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</a:rPr>
              <a:t> = 1</a:t>
            </a:r>
          </a:p>
        </p:txBody>
      </p:sp>
      <p:sp>
        <p:nvSpPr>
          <p:cNvPr id="87157" name="Text Box 117"/>
          <p:cNvSpPr txBox="1">
            <a:spLocks noChangeArrowheads="1"/>
          </p:cNvSpPr>
          <p:nvPr/>
        </p:nvSpPr>
        <p:spPr bwMode="auto">
          <a:xfrm>
            <a:off x="299692" y="2348304"/>
            <a:ext cx="109508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solidFill>
                  <a:srgbClr val="660066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2400" b="1" baseline="-25000" dirty="0">
                <a:solidFill>
                  <a:srgbClr val="660066"/>
                </a:solidFill>
                <a:latin typeface="Times New Roman" panose="02020603050405020304" pitchFamily="18" charset="0"/>
              </a:rPr>
              <a:t>3</a:t>
            </a:r>
            <a:r>
              <a:rPr lang="en-US" altLang="en-US" sz="2400" b="1" dirty="0">
                <a:solidFill>
                  <a:srgbClr val="660066"/>
                </a:solidFill>
                <a:latin typeface="Times New Roman" panose="02020603050405020304" pitchFamily="18" charset="0"/>
              </a:rPr>
              <a:t> =</a:t>
            </a:r>
            <a:r>
              <a:rPr lang="en-US" altLang="en-US" sz="2400" b="1" baseline="-25000" dirty="0">
                <a:solidFill>
                  <a:srgbClr val="66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>
                <a:solidFill>
                  <a:srgbClr val="660066"/>
                </a:solidFill>
                <a:latin typeface="Times New Roman" panose="02020603050405020304" pitchFamily="18" charset="0"/>
              </a:rPr>
              <a:t> 2</a:t>
            </a:r>
          </a:p>
        </p:txBody>
      </p:sp>
      <p:sp>
        <p:nvSpPr>
          <p:cNvPr id="87158" name="AutoShape 118"/>
          <p:cNvSpPr>
            <a:spLocks/>
          </p:cNvSpPr>
          <p:nvPr/>
        </p:nvSpPr>
        <p:spPr bwMode="auto">
          <a:xfrm>
            <a:off x="1404144" y="1949677"/>
            <a:ext cx="115094" cy="735451"/>
          </a:xfrm>
          <a:prstGeom prst="rightBrace">
            <a:avLst>
              <a:gd name="adj1" fmla="val 250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  <p:graphicFrame>
        <p:nvGraphicFramePr>
          <p:cNvPr id="87159" name="Object 1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3618242"/>
              </p:ext>
            </p:extLst>
          </p:nvPr>
        </p:nvGraphicFramePr>
        <p:xfrm>
          <a:off x="1710534" y="2139695"/>
          <a:ext cx="327025" cy="1964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04" name="Equation" r:id="rId5" imgW="190417" imgH="152334" progId="">
                  <p:embed/>
                </p:oleObj>
              </mc:Choice>
              <mc:Fallback>
                <p:oleObj name="Equation" r:id="rId5" imgW="190417" imgH="152334" progId="">
                  <p:embed/>
                  <p:pic>
                    <p:nvPicPr>
                      <p:cNvPr id="0" name="Picture 2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0534" y="2139695"/>
                        <a:ext cx="327025" cy="19645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161" name="Text Box 121"/>
          <p:cNvSpPr txBox="1">
            <a:spLocks noChangeArrowheads="1"/>
          </p:cNvSpPr>
          <p:nvPr/>
        </p:nvSpPr>
        <p:spPr bwMode="auto">
          <a:xfrm>
            <a:off x="2470946" y="2064824"/>
            <a:ext cx="145891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2000" b="1" baseline="-25000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&lt; a</a:t>
            </a:r>
            <a:r>
              <a:rPr lang="en-US" altLang="en-US" sz="2000" b="1" baseline="-25000" dirty="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&lt;  a</a:t>
            </a:r>
            <a:r>
              <a:rPr lang="en-US" altLang="en-US" sz="2000" b="1" baseline="-25000" dirty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  <a:r>
              <a:rPr lang="en-US" altLang="en-US" sz="2000" b="1" baseline="-25000" dirty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endParaRPr lang="en-US" altLang="en-US" sz="2000" b="1" dirty="0">
              <a:solidFill>
                <a:srgbClr val="FF0066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87164" name="Text Box 124"/>
          <p:cNvSpPr txBox="1">
            <a:spLocks noChangeArrowheads="1"/>
          </p:cNvSpPr>
          <p:nvPr/>
        </p:nvSpPr>
        <p:spPr bwMode="auto">
          <a:xfrm>
            <a:off x="1183234" y="2947717"/>
            <a:ext cx="201716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altLang="en-US" sz="2400" b="1" i="1" baseline="-25000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&lt;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altLang="en-US" sz="2400" b="1" i="1" baseline="-25000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&lt;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altLang="en-US" sz="2400" b="1" i="1" baseline="-25000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lang="en-US" altLang="en-US" sz="2400" b="1" dirty="0">
                <a:solidFill>
                  <a:srgbClr val="FF0066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</a:p>
        </p:txBody>
      </p:sp>
      <p:sp>
        <p:nvSpPr>
          <p:cNvPr id="87168" name="Text Box 128"/>
          <p:cNvSpPr txBox="1">
            <a:spLocks noChangeArrowheads="1"/>
          </p:cNvSpPr>
          <p:nvPr/>
        </p:nvSpPr>
        <p:spPr bwMode="auto">
          <a:xfrm>
            <a:off x="646416" y="2957514"/>
            <a:ext cx="69056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Times New Roman" panose="02020603050405020304" pitchFamily="18" charset="0"/>
              </a:rPr>
              <a:t>0</a:t>
            </a:r>
            <a:r>
              <a:rPr lang="en-US" altLang="en-US" sz="2400" b="1" baseline="30000" dirty="0">
                <a:latin typeface="Times New Roman" panose="02020603050405020304" pitchFamily="18" charset="0"/>
              </a:rPr>
              <a:t>0</a:t>
            </a:r>
            <a:r>
              <a:rPr lang="en-US" altLang="en-US" sz="2400" b="1" dirty="0">
                <a:latin typeface="Times New Roman" panose="02020603050405020304" pitchFamily="18" charset="0"/>
              </a:rPr>
              <a:t> &lt;</a:t>
            </a:r>
          </a:p>
        </p:txBody>
      </p:sp>
      <p:sp>
        <p:nvSpPr>
          <p:cNvPr id="87169" name="Text Box 129"/>
          <p:cNvSpPr txBox="1">
            <a:spLocks noChangeArrowheads="1"/>
          </p:cNvSpPr>
          <p:nvPr/>
        </p:nvSpPr>
        <p:spPr bwMode="auto">
          <a:xfrm>
            <a:off x="2829754" y="2973613"/>
            <a:ext cx="98083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Times New Roman" panose="02020603050405020304" pitchFamily="18" charset="0"/>
              </a:rPr>
              <a:t>&lt; 90</a:t>
            </a:r>
            <a:r>
              <a:rPr lang="en-US" altLang="en-US" sz="2400" b="1" baseline="30000" dirty="0">
                <a:latin typeface="Times New Roman" panose="02020603050405020304" pitchFamily="18" charset="0"/>
              </a:rPr>
              <a:t>0</a:t>
            </a:r>
            <a:endParaRPr lang="en-US" altLang="en-US" sz="2400" b="1" dirty="0">
              <a:latin typeface="Times New Roman" panose="02020603050405020304" pitchFamily="18" charset="0"/>
            </a:endParaRPr>
          </a:p>
        </p:txBody>
      </p:sp>
      <p:sp>
        <p:nvSpPr>
          <p:cNvPr id="87210" name="Text Box 170"/>
          <p:cNvSpPr txBox="1">
            <a:spLocks noChangeArrowheads="1"/>
          </p:cNvSpPr>
          <p:nvPr/>
        </p:nvSpPr>
        <p:spPr bwMode="auto">
          <a:xfrm>
            <a:off x="2028307" y="2102501"/>
            <a:ext cx="6143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dirty="0">
                <a:latin typeface="Times New Roman" panose="02020603050405020304" pitchFamily="18" charset="0"/>
              </a:rPr>
              <a:t>0 &lt;</a:t>
            </a:r>
          </a:p>
        </p:txBody>
      </p:sp>
      <p:sp>
        <p:nvSpPr>
          <p:cNvPr id="9265" name="Line 171"/>
          <p:cNvSpPr>
            <a:spLocks noChangeShapeType="1"/>
          </p:cNvSpPr>
          <p:nvPr/>
        </p:nvSpPr>
        <p:spPr bwMode="auto">
          <a:xfrm flipH="1" flipV="1">
            <a:off x="7702553" y="2399110"/>
            <a:ext cx="119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7214" name="Text Box 174"/>
          <p:cNvSpPr txBox="1">
            <a:spLocks noChangeArrowheads="1"/>
          </p:cNvSpPr>
          <p:nvPr/>
        </p:nvSpPr>
        <p:spPr bwMode="auto">
          <a:xfrm>
            <a:off x="4687891" y="4182638"/>
            <a:ext cx="4302125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2000" dirty="0"/>
              <a:t>Hãy so sánh hệ số </a:t>
            </a:r>
            <a:r>
              <a:rPr lang="en-US" altLang="en-US" sz="2000" b="1" dirty="0">
                <a:solidFill>
                  <a:srgbClr val="FF0000"/>
                </a:solidFill>
              </a:rPr>
              <a:t>a</a:t>
            </a:r>
            <a:r>
              <a:rPr lang="en-US" altLang="en-US" sz="2000" dirty="0"/>
              <a:t> của các đường thẳng và các góc </a:t>
            </a:r>
            <a:r>
              <a:rPr lang="en-US" altLang="en-US" sz="20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2000" b="1" dirty="0">
                <a:solidFill>
                  <a:srgbClr val="FF0000"/>
                </a:solidFill>
                <a:sym typeface="Symbol" panose="05050102010706020507" pitchFamily="18" charset="2"/>
              </a:rPr>
              <a:t></a:t>
            </a:r>
            <a:r>
              <a:rPr lang="en-US" altLang="en-US" sz="2000" b="1" baseline="-25000" dirty="0">
                <a:solidFill>
                  <a:srgbClr val="FF0000"/>
                </a:solidFill>
                <a:sym typeface="Symbol" panose="05050102010706020507" pitchFamily="18" charset="2"/>
              </a:rPr>
              <a:t>1</a:t>
            </a:r>
            <a:r>
              <a:rPr lang="en-US" altLang="en-US" sz="2000" b="1" dirty="0">
                <a:solidFill>
                  <a:srgbClr val="FF0000"/>
                </a:solidFill>
                <a:sym typeface="Symbol" panose="05050102010706020507" pitchFamily="18" charset="2"/>
              </a:rPr>
              <a:t>, </a:t>
            </a:r>
            <a:r>
              <a:rPr lang="en-US" altLang="en-US" sz="2000" b="1" baseline="-25000" dirty="0">
                <a:solidFill>
                  <a:srgbClr val="FF0000"/>
                </a:solidFill>
                <a:sym typeface="Symbol" panose="05050102010706020507" pitchFamily="18" charset="2"/>
              </a:rPr>
              <a:t>2</a:t>
            </a:r>
            <a:r>
              <a:rPr lang="en-US" altLang="en-US" sz="2000" b="1" dirty="0">
                <a:solidFill>
                  <a:srgbClr val="FF0000"/>
                </a:solidFill>
                <a:sym typeface="Symbol" panose="05050102010706020507" pitchFamily="18" charset="2"/>
              </a:rPr>
              <a:t>, </a:t>
            </a:r>
            <a:r>
              <a:rPr lang="en-US" altLang="en-US" sz="2000" b="1" baseline="-25000" dirty="0">
                <a:solidFill>
                  <a:srgbClr val="FF0000"/>
                </a:solidFill>
                <a:sym typeface="Symbol" panose="05050102010706020507" pitchFamily="18" charset="2"/>
              </a:rPr>
              <a:t>3</a:t>
            </a:r>
            <a:r>
              <a:rPr lang="en-US" altLang="en-US" sz="2000" b="1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en-US" altLang="en-US" sz="2000" dirty="0">
                <a:sym typeface="Symbol" panose="05050102010706020507" pitchFamily="18" charset="2"/>
              </a:rPr>
              <a:t>tương ứng rồi rút ra nhận xét?</a:t>
            </a:r>
          </a:p>
        </p:txBody>
      </p:sp>
      <p:sp>
        <p:nvSpPr>
          <p:cNvPr id="87216" name="Text Box 176"/>
          <p:cNvSpPr txBox="1">
            <a:spLocks noChangeArrowheads="1"/>
          </p:cNvSpPr>
          <p:nvPr/>
        </p:nvSpPr>
        <p:spPr bwMode="auto">
          <a:xfrm>
            <a:off x="193678" y="4032824"/>
            <a:ext cx="434181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dirty="0">
                <a:latin typeface="Times New Roman" panose="02020603050405020304" pitchFamily="18" charset="0"/>
              </a:rPr>
              <a:t>*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Khi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a &gt; 0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thì</a:t>
            </a:r>
            <a:r>
              <a:rPr lang="en-US" altLang="en-US" sz="2000" dirty="0">
                <a:latin typeface="Times New Roman" panose="02020603050405020304" pitchFamily="18" charset="0"/>
              </a:rPr>
              <a:t>     </a:t>
            </a:r>
            <a:r>
              <a:rPr lang="en-US" altLang="en-US" sz="2000" dirty="0" err="1">
                <a:latin typeface="Times New Roman" panose="02020603050405020304" pitchFamily="18" charset="0"/>
              </a:rPr>
              <a:t>là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góc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nhọn</a:t>
            </a:r>
            <a:r>
              <a:rPr lang="en-US" altLang="en-US" sz="2000" dirty="0">
                <a:latin typeface="Times New Roman" panose="02020603050405020304" pitchFamily="18" charset="0"/>
              </a:rPr>
              <a:t>, 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a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càng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lớn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thì</a:t>
            </a:r>
            <a:r>
              <a:rPr lang="en-US" altLang="en-US" sz="2000" dirty="0">
                <a:latin typeface="Times New Roman" panose="02020603050405020304" pitchFamily="18" charset="0"/>
              </a:rPr>
              <a:t>     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càng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lớn</a:t>
            </a:r>
            <a:r>
              <a:rPr lang="en-US" altLang="en-US" sz="1800" dirty="0">
                <a:solidFill>
                  <a:srgbClr val="0000FF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1800" dirty="0">
                <a:latin typeface="Times New Roman" panose="02020603050405020304" pitchFamily="18" charset="0"/>
              </a:rPr>
              <a:t>(0</a:t>
            </a:r>
            <a:r>
              <a:rPr lang="en-US" altLang="en-US" sz="1800" baseline="30000" dirty="0">
                <a:latin typeface="Times New Roman" panose="02020603050405020304" pitchFamily="18" charset="0"/>
              </a:rPr>
              <a:t>0</a:t>
            </a:r>
            <a:r>
              <a:rPr lang="en-US" altLang="en-US" sz="1800" dirty="0">
                <a:latin typeface="Times New Roman" panose="02020603050405020304" pitchFamily="18" charset="0"/>
              </a:rPr>
              <a:t> &lt; </a:t>
            </a:r>
            <a:r>
              <a:rPr lang="en-US" altLang="en-US" sz="1800" dirty="0"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altLang="en-US" sz="1800" dirty="0">
                <a:latin typeface="Times New Roman" panose="02020603050405020304" pitchFamily="18" charset="0"/>
              </a:rPr>
              <a:t> &lt; 90</a:t>
            </a:r>
            <a:r>
              <a:rPr lang="en-US" altLang="en-US" sz="1800" baseline="30000" dirty="0">
                <a:latin typeface="Times New Roman" panose="02020603050405020304" pitchFamily="18" charset="0"/>
              </a:rPr>
              <a:t>0</a:t>
            </a:r>
            <a:r>
              <a:rPr lang="en-US" altLang="en-US" sz="1800" dirty="0">
                <a:latin typeface="Times New Roman" panose="02020603050405020304" pitchFamily="18" charset="0"/>
              </a:rPr>
              <a:t>) </a:t>
            </a:r>
            <a:endParaRPr lang="en-US" altLang="en-US" sz="2000" dirty="0">
              <a:latin typeface="Times New Roman" panose="02020603050405020304" pitchFamily="18" charset="0"/>
            </a:endParaRPr>
          </a:p>
        </p:txBody>
      </p:sp>
      <p:graphicFrame>
        <p:nvGraphicFramePr>
          <p:cNvPr id="87217" name="Object 17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3498891"/>
              </p:ext>
            </p:extLst>
          </p:nvPr>
        </p:nvGraphicFramePr>
        <p:xfrm>
          <a:off x="1862932" y="4174665"/>
          <a:ext cx="269875" cy="1845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05" name="Equation" r:id="rId7" imgW="152334" imgH="139639" progId="">
                  <p:embed/>
                </p:oleObj>
              </mc:Choice>
              <mc:Fallback>
                <p:oleObj name="Equation" r:id="rId7" imgW="152334" imgH="139639" progId="">
                  <p:embed/>
                  <p:pic>
                    <p:nvPicPr>
                      <p:cNvPr id="0" name="Picture 2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2932" y="4174665"/>
                        <a:ext cx="269875" cy="18454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221" name="Object 18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8159596"/>
              </p:ext>
            </p:extLst>
          </p:nvPr>
        </p:nvGraphicFramePr>
        <p:xfrm>
          <a:off x="634967" y="4498363"/>
          <a:ext cx="269875" cy="1845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06" name="Equation" r:id="rId9" imgW="152334" imgH="139639" progId="">
                  <p:embed/>
                </p:oleObj>
              </mc:Choice>
              <mc:Fallback>
                <p:oleObj name="Equation" r:id="rId9" imgW="152334" imgH="139639" progId="">
                  <p:embed/>
                  <p:pic>
                    <p:nvPicPr>
                      <p:cNvPr id="0" name="Picture 2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967" y="4498363"/>
                        <a:ext cx="269875" cy="18454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386419" y="1027696"/>
            <a:ext cx="1498006" cy="369332"/>
            <a:chOff x="386419" y="3213288"/>
            <a:chExt cx="1498006" cy="492442"/>
          </a:xfrm>
        </p:grpSpPr>
        <p:sp>
          <p:nvSpPr>
            <p:cNvPr id="60" name="Rectangle 59"/>
            <p:cNvSpPr/>
            <p:nvPr/>
          </p:nvSpPr>
          <p:spPr bwMode="auto">
            <a:xfrm>
              <a:off x="386419" y="3217924"/>
              <a:ext cx="383486" cy="403101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normalizeH="0" baseline="0" dirty="0">
                  <a:ln w="0"/>
                  <a:solidFill>
                    <a:srgbClr val="FF000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</a:rPr>
                <a:t>?</a:t>
              </a:r>
              <a:endParaRPr kumimoji="0" lang="vi-VN" sz="2400" b="1" i="0" u="none" strike="noStrike" normalizeH="0" baseline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1" name="Text Box 170"/>
            <p:cNvSpPr txBox="1">
              <a:spLocks noChangeArrowheads="1"/>
            </p:cNvSpPr>
            <p:nvPr/>
          </p:nvSpPr>
          <p:spPr bwMode="auto">
            <a:xfrm>
              <a:off x="693095" y="3213288"/>
              <a:ext cx="1191330" cy="492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(SGK/56)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5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5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5" dur="5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8" dur="5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1" dur="5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4" dur="500"/>
                                        <p:tgtEl>
                                          <p:spTgt spid="9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7" dur="500"/>
                                        <p:tgtEl>
                                          <p:spTgt spid="9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0" dur="500"/>
                                        <p:tgtEl>
                                          <p:spTgt spid="9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3" dur="5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87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87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4" dur="500"/>
                                        <p:tgtEl>
                                          <p:spTgt spid="87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7" dur="500"/>
                                        <p:tgtEl>
                                          <p:spTgt spid="87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0" dur="500"/>
                                        <p:tgtEl>
                                          <p:spTgt spid="87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5" dur="500"/>
                                        <p:tgtEl>
                                          <p:spTgt spid="87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8" dur="500"/>
                                        <p:tgtEl>
                                          <p:spTgt spid="87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3" dur="500"/>
                                        <p:tgtEl>
                                          <p:spTgt spid="87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500"/>
                                        <p:tgtEl>
                                          <p:spTgt spid="87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3" dur="500"/>
                                        <p:tgtEl>
                                          <p:spTgt spid="87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8" dur="500"/>
                                        <p:tgtEl>
                                          <p:spTgt spid="87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1" dur="500"/>
                                        <p:tgtEl>
                                          <p:spTgt spid="87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6" dur="500"/>
                                        <p:tgtEl>
                                          <p:spTgt spid="87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9" dur="500"/>
                                        <p:tgtEl>
                                          <p:spTgt spid="87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87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87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87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animBg="1"/>
      <p:bldP spid="9220" grpId="0" animBg="1"/>
      <p:bldP spid="9221" grpId="0"/>
      <p:bldP spid="9222" grpId="0"/>
      <p:bldP spid="9223" grpId="0"/>
      <p:bldP spid="9224" grpId="0"/>
      <p:bldP spid="9225" grpId="0"/>
      <p:bldP spid="9226" grpId="0"/>
      <p:bldP spid="9227" grpId="0" animBg="1"/>
      <p:bldP spid="9228" grpId="0" animBg="1"/>
      <p:bldP spid="9229" grpId="0" animBg="1"/>
      <p:bldP spid="9230" grpId="0" animBg="1"/>
      <p:bldP spid="9231" grpId="0" animBg="1"/>
      <p:bldP spid="9232" grpId="0" animBg="1"/>
      <p:bldP spid="9233" grpId="0" animBg="1"/>
      <p:bldP spid="9234" grpId="0" animBg="1"/>
      <p:bldP spid="9235" grpId="0" animBg="1"/>
      <p:bldP spid="9236" grpId="0" animBg="1"/>
      <p:bldP spid="9237" grpId="0" animBg="1"/>
      <p:bldP spid="9238" grpId="0" animBg="1"/>
      <p:bldP spid="9239" grpId="0"/>
      <p:bldP spid="9240" grpId="0"/>
      <p:bldP spid="9241" grpId="0"/>
      <p:bldP spid="9242" grpId="0"/>
      <p:bldP spid="9243" grpId="0"/>
      <p:bldP spid="9244" grpId="0"/>
      <p:bldP spid="9245" grpId="0"/>
      <p:bldP spid="9246" grpId="0"/>
      <p:bldP spid="87122" grpId="0"/>
      <p:bldP spid="87152" grpId="0"/>
      <p:bldP spid="87155" grpId="0"/>
      <p:bldP spid="87157" grpId="0"/>
      <p:bldP spid="87158" grpId="0" animBg="1"/>
      <p:bldP spid="87161" grpId="0"/>
      <p:bldP spid="87164" grpId="0"/>
      <p:bldP spid="87168" grpId="0"/>
      <p:bldP spid="87169" grpId="0"/>
      <p:bldP spid="87210" grpId="0"/>
      <p:bldP spid="9265" grpId="0" animBg="1"/>
      <p:bldP spid="87214" grpId="0"/>
      <p:bldP spid="872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4610100" y="469106"/>
            <a:ext cx="0" cy="467439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5186366" y="757238"/>
            <a:ext cx="34956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5148266" y="842963"/>
            <a:ext cx="36861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249" name="Text Box 11"/>
          <p:cNvSpPr txBox="1">
            <a:spLocks noChangeArrowheads="1"/>
          </p:cNvSpPr>
          <p:nvPr/>
        </p:nvSpPr>
        <p:spPr bwMode="auto">
          <a:xfrm>
            <a:off x="7567616" y="3982641"/>
            <a:ext cx="3460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0250" name="Line 16"/>
          <p:cNvSpPr>
            <a:spLocks noChangeShapeType="1"/>
          </p:cNvSpPr>
          <p:nvPr/>
        </p:nvSpPr>
        <p:spPr bwMode="auto">
          <a:xfrm>
            <a:off x="5070478" y="1645444"/>
            <a:ext cx="3878263" cy="1510904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51" name="Text Box 17"/>
          <p:cNvSpPr txBox="1">
            <a:spLocks noChangeArrowheads="1"/>
          </p:cNvSpPr>
          <p:nvPr/>
        </p:nvSpPr>
        <p:spPr bwMode="auto">
          <a:xfrm>
            <a:off x="6569075" y="2484835"/>
            <a:ext cx="4381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>
                <a:solidFill>
                  <a:srgbClr val="0066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lang="en-US" altLang="en-US" sz="1600" b="1" baseline="-25000">
                <a:solidFill>
                  <a:srgbClr val="0066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1</a:t>
            </a:r>
          </a:p>
        </p:txBody>
      </p:sp>
      <p:sp>
        <p:nvSpPr>
          <p:cNvPr id="10252" name="Text Box 18"/>
          <p:cNvSpPr txBox="1">
            <a:spLocks noChangeArrowheads="1"/>
          </p:cNvSpPr>
          <p:nvPr/>
        </p:nvSpPr>
        <p:spPr bwMode="auto">
          <a:xfrm>
            <a:off x="7145338" y="2520553"/>
            <a:ext cx="4381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>
                <a:solidFill>
                  <a:srgbClr val="660066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lang="en-US" altLang="en-US" sz="1600" b="1" baseline="-25000">
                <a:solidFill>
                  <a:srgbClr val="660066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2</a:t>
            </a:r>
          </a:p>
        </p:txBody>
      </p:sp>
      <p:sp>
        <p:nvSpPr>
          <p:cNvPr id="10253" name="Text Box 19"/>
          <p:cNvSpPr txBox="1">
            <a:spLocks noChangeArrowheads="1"/>
          </p:cNvSpPr>
          <p:nvPr/>
        </p:nvSpPr>
        <p:spPr bwMode="auto">
          <a:xfrm rot="2448113">
            <a:off x="7374282" y="3246716"/>
            <a:ext cx="15376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60066"/>
                </a:solidFill>
                <a:latin typeface="Times New Roman" panose="02020603050405020304" pitchFamily="18" charset="0"/>
              </a:rPr>
              <a:t>(d</a:t>
            </a:r>
            <a:r>
              <a:rPr lang="en-US" altLang="en-US" sz="1800" b="1" baseline="-25000" dirty="0">
                <a:solidFill>
                  <a:srgbClr val="660066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1800" b="1" dirty="0">
                <a:solidFill>
                  <a:srgbClr val="660066"/>
                </a:solidFill>
                <a:latin typeface="Times New Roman" panose="02020603050405020304" pitchFamily="18" charset="0"/>
              </a:rPr>
              <a:t>):y = - x +2</a:t>
            </a:r>
          </a:p>
        </p:txBody>
      </p:sp>
      <p:sp>
        <p:nvSpPr>
          <p:cNvPr id="10254" name="Text Box 20"/>
          <p:cNvSpPr txBox="1">
            <a:spLocks noChangeArrowheads="1"/>
          </p:cNvSpPr>
          <p:nvPr/>
        </p:nvSpPr>
        <p:spPr bwMode="auto">
          <a:xfrm rot="1313040">
            <a:off x="6338911" y="2156698"/>
            <a:ext cx="176843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(d</a:t>
            </a:r>
            <a:r>
              <a:rPr lang="en-US" altLang="en-US" sz="1800" b="1" baseline="-25000" dirty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):y = - 0,5 + 2</a:t>
            </a:r>
          </a:p>
        </p:txBody>
      </p:sp>
      <p:sp>
        <p:nvSpPr>
          <p:cNvPr id="10255" name="Line 21"/>
          <p:cNvSpPr>
            <a:spLocks noChangeShapeType="1"/>
          </p:cNvSpPr>
          <p:nvPr/>
        </p:nvSpPr>
        <p:spPr bwMode="auto">
          <a:xfrm flipV="1">
            <a:off x="6121403" y="1304924"/>
            <a:ext cx="22225" cy="27327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56" name="Text Box 22"/>
          <p:cNvSpPr txBox="1">
            <a:spLocks noChangeArrowheads="1"/>
          </p:cNvSpPr>
          <p:nvPr/>
        </p:nvSpPr>
        <p:spPr bwMode="auto">
          <a:xfrm>
            <a:off x="5916613" y="1310878"/>
            <a:ext cx="25241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y</a:t>
            </a:r>
          </a:p>
        </p:txBody>
      </p:sp>
      <p:sp>
        <p:nvSpPr>
          <p:cNvPr id="10257" name="Text Box 23"/>
          <p:cNvSpPr txBox="1">
            <a:spLocks noChangeArrowheads="1"/>
          </p:cNvSpPr>
          <p:nvPr/>
        </p:nvSpPr>
        <p:spPr bwMode="auto">
          <a:xfrm>
            <a:off x="5878513" y="2808685"/>
            <a:ext cx="25241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10258" name="Text Box 24"/>
          <p:cNvSpPr txBox="1">
            <a:spLocks noChangeArrowheads="1"/>
          </p:cNvSpPr>
          <p:nvPr/>
        </p:nvSpPr>
        <p:spPr bwMode="auto">
          <a:xfrm>
            <a:off x="6108703" y="1858566"/>
            <a:ext cx="25241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0259" name="Line 25"/>
          <p:cNvSpPr>
            <a:spLocks noChangeShapeType="1"/>
          </p:cNvSpPr>
          <p:nvPr/>
        </p:nvSpPr>
        <p:spPr bwMode="auto">
          <a:xfrm>
            <a:off x="5388406" y="1463279"/>
            <a:ext cx="2877708" cy="2253852"/>
          </a:xfrm>
          <a:prstGeom prst="line">
            <a:avLst/>
          </a:prstGeom>
          <a:noFill/>
          <a:ln w="28575">
            <a:solidFill>
              <a:srgbClr val="66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60" name="Line 26"/>
          <p:cNvSpPr>
            <a:spLocks noChangeShapeType="1"/>
          </p:cNvSpPr>
          <p:nvPr/>
        </p:nvSpPr>
        <p:spPr bwMode="auto">
          <a:xfrm>
            <a:off x="5732466" y="1362075"/>
            <a:ext cx="1450975" cy="2407444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61" name="Text Box 27"/>
          <p:cNvSpPr txBox="1">
            <a:spLocks noChangeArrowheads="1"/>
          </p:cNvSpPr>
          <p:nvPr/>
        </p:nvSpPr>
        <p:spPr bwMode="auto">
          <a:xfrm rot="3475233">
            <a:off x="6444950" y="3446473"/>
            <a:ext cx="171479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b="1" dirty="0">
                <a:solidFill>
                  <a:srgbClr val="006600"/>
                </a:solidFill>
                <a:latin typeface="Times New Roman" panose="02020603050405020304" pitchFamily="18" charset="0"/>
              </a:rPr>
              <a:t>(d</a:t>
            </a:r>
            <a:r>
              <a:rPr lang="en-US" altLang="en-US" sz="1800" b="1" baseline="-25000" dirty="0">
                <a:solidFill>
                  <a:srgbClr val="006600"/>
                </a:solidFill>
                <a:latin typeface="Times New Roman" panose="02020603050405020304" pitchFamily="18" charset="0"/>
              </a:rPr>
              <a:t>1</a:t>
            </a:r>
            <a:r>
              <a:rPr lang="en-US" altLang="en-US" sz="1800" b="1" dirty="0">
                <a:solidFill>
                  <a:srgbClr val="006600"/>
                </a:solidFill>
                <a:latin typeface="Times New Roman" panose="02020603050405020304" pitchFamily="18" charset="0"/>
              </a:rPr>
              <a:t>):y = - 2x + 2</a:t>
            </a:r>
          </a:p>
        </p:txBody>
      </p:sp>
      <p:sp>
        <p:nvSpPr>
          <p:cNvPr id="10262" name="Line 28"/>
          <p:cNvSpPr>
            <a:spLocks noChangeShapeType="1"/>
          </p:cNvSpPr>
          <p:nvPr/>
        </p:nvSpPr>
        <p:spPr bwMode="auto">
          <a:xfrm>
            <a:off x="6110288" y="3205163"/>
            <a:ext cx="63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63" name="Line 29"/>
          <p:cNvSpPr>
            <a:spLocks noChangeShapeType="1"/>
          </p:cNvSpPr>
          <p:nvPr/>
        </p:nvSpPr>
        <p:spPr bwMode="auto">
          <a:xfrm>
            <a:off x="6110288" y="3580210"/>
            <a:ext cx="63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64" name="Line 30"/>
          <p:cNvSpPr>
            <a:spLocks noChangeShapeType="1"/>
          </p:cNvSpPr>
          <p:nvPr/>
        </p:nvSpPr>
        <p:spPr bwMode="auto">
          <a:xfrm>
            <a:off x="6108700" y="2456260"/>
            <a:ext cx="63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65" name="Line 31"/>
          <p:cNvSpPr>
            <a:spLocks noChangeShapeType="1"/>
          </p:cNvSpPr>
          <p:nvPr/>
        </p:nvSpPr>
        <p:spPr bwMode="auto">
          <a:xfrm>
            <a:off x="6110288" y="1707356"/>
            <a:ext cx="63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66" name="Line 32"/>
          <p:cNvSpPr>
            <a:spLocks noChangeShapeType="1"/>
          </p:cNvSpPr>
          <p:nvPr/>
        </p:nvSpPr>
        <p:spPr bwMode="auto">
          <a:xfrm>
            <a:off x="6110288" y="2071688"/>
            <a:ext cx="63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67" name="Line 33"/>
          <p:cNvSpPr>
            <a:spLocks noChangeShapeType="1"/>
          </p:cNvSpPr>
          <p:nvPr/>
        </p:nvSpPr>
        <p:spPr bwMode="auto">
          <a:xfrm>
            <a:off x="7683500" y="2802732"/>
            <a:ext cx="0" cy="47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68" name="Text Box 34"/>
          <p:cNvSpPr txBox="1">
            <a:spLocks noChangeArrowheads="1"/>
          </p:cNvSpPr>
          <p:nvPr/>
        </p:nvSpPr>
        <p:spPr bwMode="auto">
          <a:xfrm>
            <a:off x="8474078" y="2780110"/>
            <a:ext cx="28416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0269" name="Text Box 36"/>
          <p:cNvSpPr txBox="1">
            <a:spLocks noChangeArrowheads="1"/>
          </p:cNvSpPr>
          <p:nvPr/>
        </p:nvSpPr>
        <p:spPr bwMode="auto">
          <a:xfrm>
            <a:off x="6426203" y="2802731"/>
            <a:ext cx="34607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0270" name="Text Box 37"/>
          <p:cNvSpPr txBox="1">
            <a:spLocks noChangeArrowheads="1"/>
          </p:cNvSpPr>
          <p:nvPr/>
        </p:nvSpPr>
        <p:spPr bwMode="auto">
          <a:xfrm>
            <a:off x="7913688" y="2802731"/>
            <a:ext cx="2222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0271" name="Line 38"/>
          <p:cNvSpPr>
            <a:spLocks noChangeShapeType="1"/>
          </p:cNvSpPr>
          <p:nvPr/>
        </p:nvSpPr>
        <p:spPr bwMode="auto">
          <a:xfrm flipV="1">
            <a:off x="4807961" y="2841085"/>
            <a:ext cx="4187824" cy="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72" name="Arc 39"/>
          <p:cNvSpPr>
            <a:spLocks/>
          </p:cNvSpPr>
          <p:nvPr/>
        </p:nvSpPr>
        <p:spPr bwMode="auto">
          <a:xfrm rot="18327869">
            <a:off x="7057830" y="2675534"/>
            <a:ext cx="170259" cy="312737"/>
          </a:xfrm>
          <a:custGeom>
            <a:avLst/>
            <a:gdLst>
              <a:gd name="T0" fmla="*/ 1659497710 w 21600"/>
              <a:gd name="T1" fmla="*/ 0 h 24692"/>
              <a:gd name="T2" fmla="*/ 2147483646 w 21600"/>
              <a:gd name="T3" fmla="*/ 2147483646 h 24692"/>
              <a:gd name="T4" fmla="*/ 0 w 21600"/>
              <a:gd name="T5" fmla="*/ 2147483646 h 246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4692" fill="none" extrusionOk="0">
                <a:moveTo>
                  <a:pt x="12941" y="0"/>
                </a:moveTo>
                <a:cubicBezTo>
                  <a:pt x="18391" y="4078"/>
                  <a:pt x="21600" y="10487"/>
                  <a:pt x="21600" y="17294"/>
                </a:cubicBezTo>
                <a:cubicBezTo>
                  <a:pt x="21600" y="19817"/>
                  <a:pt x="21157" y="22321"/>
                  <a:pt x="20293" y="24691"/>
                </a:cubicBezTo>
              </a:path>
              <a:path w="21600" h="24692" stroke="0" extrusionOk="0">
                <a:moveTo>
                  <a:pt x="12941" y="0"/>
                </a:moveTo>
                <a:cubicBezTo>
                  <a:pt x="18391" y="4078"/>
                  <a:pt x="21600" y="10487"/>
                  <a:pt x="21600" y="17294"/>
                </a:cubicBezTo>
                <a:cubicBezTo>
                  <a:pt x="21600" y="19817"/>
                  <a:pt x="21157" y="22321"/>
                  <a:pt x="20293" y="24691"/>
                </a:cubicBezTo>
                <a:lnTo>
                  <a:pt x="0" y="17294"/>
                </a:lnTo>
                <a:lnTo>
                  <a:pt x="12941" y="0"/>
                </a:lnTo>
                <a:close/>
              </a:path>
            </a:pathLst>
          </a:cu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0273" name="Arc 40"/>
          <p:cNvSpPr>
            <a:spLocks/>
          </p:cNvSpPr>
          <p:nvPr/>
        </p:nvSpPr>
        <p:spPr bwMode="auto">
          <a:xfrm rot="18327869">
            <a:off x="6602019" y="2634061"/>
            <a:ext cx="97631" cy="296863"/>
          </a:xfrm>
          <a:custGeom>
            <a:avLst/>
            <a:gdLst>
              <a:gd name="T0" fmla="*/ 73021847 w 21600"/>
              <a:gd name="T1" fmla="*/ 0 h 33866"/>
              <a:gd name="T2" fmla="*/ 128592409 w 21600"/>
              <a:gd name="T3" fmla="*/ 1752768993 h 33866"/>
              <a:gd name="T4" fmla="*/ 0 w 21600"/>
              <a:gd name="T5" fmla="*/ 1011832457 h 3386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33866" fill="none" extrusionOk="0">
                <a:moveTo>
                  <a:pt x="9184" y="0"/>
                </a:moveTo>
                <a:cubicBezTo>
                  <a:pt x="16762" y="3560"/>
                  <a:pt x="21600" y="11178"/>
                  <a:pt x="21600" y="19550"/>
                </a:cubicBezTo>
                <a:cubicBezTo>
                  <a:pt x="21600" y="24824"/>
                  <a:pt x="19670" y="29916"/>
                  <a:pt x="16174" y="33865"/>
                </a:cubicBezTo>
              </a:path>
              <a:path w="21600" h="33866" stroke="0" extrusionOk="0">
                <a:moveTo>
                  <a:pt x="9184" y="0"/>
                </a:moveTo>
                <a:cubicBezTo>
                  <a:pt x="16762" y="3560"/>
                  <a:pt x="21600" y="11178"/>
                  <a:pt x="21600" y="19550"/>
                </a:cubicBezTo>
                <a:cubicBezTo>
                  <a:pt x="21600" y="24824"/>
                  <a:pt x="19670" y="29916"/>
                  <a:pt x="16174" y="33865"/>
                </a:cubicBezTo>
                <a:lnTo>
                  <a:pt x="0" y="19550"/>
                </a:lnTo>
                <a:lnTo>
                  <a:pt x="9184" y="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0274" name="Arc 41"/>
          <p:cNvSpPr>
            <a:spLocks/>
          </p:cNvSpPr>
          <p:nvPr/>
        </p:nvSpPr>
        <p:spPr bwMode="auto">
          <a:xfrm rot="17454250">
            <a:off x="7977783" y="2626718"/>
            <a:ext cx="227410" cy="412750"/>
          </a:xfrm>
          <a:custGeom>
            <a:avLst/>
            <a:gdLst>
              <a:gd name="T0" fmla="*/ 2147483646 w 21600"/>
              <a:gd name="T1" fmla="*/ 0 h 31166"/>
              <a:gd name="T2" fmla="*/ 2147483646 w 21600"/>
              <a:gd name="T3" fmla="*/ 2147483646 h 31166"/>
              <a:gd name="T4" fmla="*/ 0 w 21600"/>
              <a:gd name="T5" fmla="*/ 2147483646 h 3116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31166" fill="none" extrusionOk="0">
                <a:moveTo>
                  <a:pt x="13514" y="-1"/>
                </a:moveTo>
                <a:cubicBezTo>
                  <a:pt x="18625" y="4099"/>
                  <a:pt x="21600" y="10297"/>
                  <a:pt x="21600" y="16850"/>
                </a:cubicBezTo>
                <a:cubicBezTo>
                  <a:pt x="21600" y="22124"/>
                  <a:pt x="19670" y="27216"/>
                  <a:pt x="16174" y="31165"/>
                </a:cubicBezTo>
              </a:path>
              <a:path w="21600" h="31166" stroke="0" extrusionOk="0">
                <a:moveTo>
                  <a:pt x="13514" y="-1"/>
                </a:moveTo>
                <a:cubicBezTo>
                  <a:pt x="18625" y="4099"/>
                  <a:pt x="21600" y="10297"/>
                  <a:pt x="21600" y="16850"/>
                </a:cubicBezTo>
                <a:cubicBezTo>
                  <a:pt x="21600" y="22124"/>
                  <a:pt x="19670" y="27216"/>
                  <a:pt x="16174" y="31165"/>
                </a:cubicBezTo>
                <a:lnTo>
                  <a:pt x="0" y="16850"/>
                </a:lnTo>
                <a:lnTo>
                  <a:pt x="13514" y="-1"/>
                </a:lnTo>
                <a:close/>
              </a:path>
            </a:pathLst>
          </a:cu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0275" name="Text Box 42"/>
          <p:cNvSpPr txBox="1">
            <a:spLocks noChangeArrowheads="1"/>
          </p:cNvSpPr>
          <p:nvPr/>
        </p:nvSpPr>
        <p:spPr bwMode="auto">
          <a:xfrm>
            <a:off x="8220075" y="2491978"/>
            <a:ext cx="4381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 dirty="0">
                <a:solidFill>
                  <a:srgbClr val="FF33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lang="en-US" altLang="en-US" sz="1600" b="1" baseline="-25000" dirty="0">
                <a:solidFill>
                  <a:srgbClr val="FF33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3</a:t>
            </a:r>
          </a:p>
        </p:txBody>
      </p:sp>
      <p:sp>
        <p:nvSpPr>
          <p:cNvPr id="10276" name="Text Box 43"/>
          <p:cNvSpPr txBox="1">
            <a:spLocks noChangeArrowheads="1"/>
          </p:cNvSpPr>
          <p:nvPr/>
        </p:nvSpPr>
        <p:spPr bwMode="auto">
          <a:xfrm>
            <a:off x="4759325" y="256802"/>
            <a:ext cx="42291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Times New Roman" panose="02020603050405020304" pitchFamily="18" charset="0"/>
              </a:rPr>
              <a:t>+ </a:t>
            </a:r>
            <a:r>
              <a:rPr lang="en-US" altLang="en-US" sz="2000" dirty="0" err="1">
                <a:latin typeface="Times New Roman" panose="02020603050405020304" pitchFamily="18" charset="0"/>
              </a:rPr>
              <a:t>Hình</a:t>
            </a:r>
            <a:r>
              <a:rPr lang="en-US" altLang="en-US" sz="2000" dirty="0">
                <a:latin typeface="Times New Roman" panose="02020603050405020304" pitchFamily="18" charset="0"/>
              </a:rPr>
              <a:t> 11b vẽ biểu diễn đồ thị của các hàm số (với hệ số </a:t>
            </a:r>
            <a:r>
              <a:rPr lang="en-US" altLang="en-US" sz="20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a &lt; 0</a:t>
            </a:r>
            <a:r>
              <a:rPr lang="en-US" altLang="en-US" sz="2000" dirty="0">
                <a:latin typeface="Times New Roman" panose="02020603050405020304" pitchFamily="18" charset="0"/>
              </a:rPr>
              <a:t>):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Times New Roman" panose="02020603050405020304" pitchFamily="18" charset="0"/>
              </a:rPr>
              <a:t>y = - 2x + 2 ; y = - x + 2;  y = - 0,5x + 2</a:t>
            </a:r>
          </a:p>
        </p:txBody>
      </p:sp>
      <p:sp>
        <p:nvSpPr>
          <p:cNvPr id="113711" name="Text Box 47"/>
          <p:cNvSpPr txBox="1">
            <a:spLocks noChangeArrowheads="1"/>
          </p:cNvSpPr>
          <p:nvPr/>
        </p:nvSpPr>
        <p:spPr bwMode="auto">
          <a:xfrm>
            <a:off x="366713" y="2225279"/>
            <a:ext cx="103663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008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2000" b="1" baseline="-25000">
                <a:solidFill>
                  <a:srgbClr val="008000"/>
                </a:solidFill>
                <a:latin typeface="Times New Roman" panose="02020603050405020304" pitchFamily="18" charset="0"/>
              </a:rPr>
              <a:t>1 </a:t>
            </a:r>
            <a:r>
              <a:rPr lang="en-US" altLang="en-US" sz="2000" b="1">
                <a:solidFill>
                  <a:srgbClr val="008000"/>
                </a:solidFill>
                <a:latin typeface="Times New Roman" panose="02020603050405020304" pitchFamily="18" charset="0"/>
              </a:rPr>
              <a:t>=</a:t>
            </a:r>
            <a:r>
              <a:rPr lang="en-US" altLang="en-US" sz="2000" b="1" baseline="-25000">
                <a:solidFill>
                  <a:srgbClr val="008000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2000" b="1">
                <a:solidFill>
                  <a:srgbClr val="008000"/>
                </a:solidFill>
                <a:latin typeface="Times New Roman" panose="02020603050405020304" pitchFamily="18" charset="0"/>
              </a:rPr>
              <a:t>-2</a:t>
            </a:r>
            <a:endParaRPr lang="en-US" altLang="en-US" sz="1800" b="1">
              <a:solidFill>
                <a:srgbClr val="008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3712" name="Text Box 48"/>
          <p:cNvSpPr txBox="1">
            <a:spLocks noChangeArrowheads="1"/>
          </p:cNvSpPr>
          <p:nvPr/>
        </p:nvSpPr>
        <p:spPr bwMode="auto">
          <a:xfrm>
            <a:off x="347665" y="2489598"/>
            <a:ext cx="99853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660066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2000" b="1" baseline="-25000">
                <a:solidFill>
                  <a:srgbClr val="660066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000" b="1">
                <a:solidFill>
                  <a:srgbClr val="660066"/>
                </a:solidFill>
                <a:latin typeface="Times New Roman" panose="02020603050405020304" pitchFamily="18" charset="0"/>
              </a:rPr>
              <a:t> = </a:t>
            </a:r>
            <a:r>
              <a:rPr lang="en-US" altLang="en-US" sz="1800" b="1">
                <a:solidFill>
                  <a:srgbClr val="660066"/>
                </a:solidFill>
                <a:latin typeface="Times New Roman" panose="02020603050405020304" pitchFamily="18" charset="0"/>
              </a:rPr>
              <a:t>-1</a:t>
            </a:r>
          </a:p>
        </p:txBody>
      </p:sp>
      <p:sp>
        <p:nvSpPr>
          <p:cNvPr id="113713" name="Text Box 49"/>
          <p:cNvSpPr txBox="1">
            <a:spLocks noChangeArrowheads="1"/>
          </p:cNvSpPr>
          <p:nvPr/>
        </p:nvSpPr>
        <p:spPr bwMode="auto">
          <a:xfrm>
            <a:off x="288926" y="2715817"/>
            <a:ext cx="130492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2000" b="1" baseline="-2500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 =</a:t>
            </a:r>
            <a:r>
              <a:rPr lang="en-US" altLang="en-US" sz="2000" b="1" baseline="-250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800" b="1">
                <a:solidFill>
                  <a:srgbClr val="FF0000"/>
                </a:solidFill>
                <a:latin typeface="Times New Roman" panose="02020603050405020304" pitchFamily="18" charset="0"/>
              </a:rPr>
              <a:t>-0,5</a:t>
            </a:r>
          </a:p>
        </p:txBody>
      </p:sp>
      <p:graphicFrame>
        <p:nvGraphicFramePr>
          <p:cNvPr id="113714" name="Object 50"/>
          <p:cNvGraphicFramePr>
            <a:graphicFrameLocks noChangeAspect="1"/>
          </p:cNvGraphicFramePr>
          <p:nvPr/>
        </p:nvGraphicFramePr>
        <p:xfrm>
          <a:off x="1768478" y="2547937"/>
          <a:ext cx="327025" cy="1964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5" name="Equation" r:id="rId3" imgW="190417" imgH="152334" progId="">
                  <p:embed/>
                </p:oleObj>
              </mc:Choice>
              <mc:Fallback>
                <p:oleObj name="Equation" r:id="rId3" imgW="190417" imgH="152334" progId="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8478" y="2547937"/>
                        <a:ext cx="327025" cy="19645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715" name="Text Box 51"/>
          <p:cNvSpPr txBox="1">
            <a:spLocks noChangeArrowheads="1"/>
          </p:cNvSpPr>
          <p:nvPr/>
        </p:nvSpPr>
        <p:spPr bwMode="auto">
          <a:xfrm>
            <a:off x="2114553" y="2484835"/>
            <a:ext cx="145891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2000" b="1" baseline="-2500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 &lt; a</a:t>
            </a:r>
            <a:r>
              <a:rPr lang="en-US" altLang="en-US" sz="2000" b="1" baseline="-2500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 &lt;  a</a:t>
            </a:r>
            <a:r>
              <a:rPr lang="en-US" altLang="en-US" sz="2000" b="1" baseline="-25000">
                <a:solidFill>
                  <a:srgbClr val="FF0000"/>
                </a:solidFill>
                <a:latin typeface="Times New Roman" panose="02020603050405020304" pitchFamily="18" charset="0"/>
              </a:rPr>
              <a:t>3 </a:t>
            </a:r>
            <a:r>
              <a:rPr lang="en-US" altLang="en-US" sz="2000" b="1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endParaRPr lang="en-US" altLang="en-US" sz="2000" b="1">
              <a:solidFill>
                <a:srgbClr val="FF0066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13717" name="Text Box 53"/>
          <p:cNvSpPr txBox="1">
            <a:spLocks noChangeArrowheads="1"/>
          </p:cNvSpPr>
          <p:nvPr/>
        </p:nvSpPr>
        <p:spPr bwMode="auto">
          <a:xfrm>
            <a:off x="3381378" y="2497932"/>
            <a:ext cx="6143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latin typeface="Times New Roman" panose="02020603050405020304" pitchFamily="18" charset="0"/>
              </a:rPr>
              <a:t>&lt; 0 </a:t>
            </a:r>
          </a:p>
        </p:txBody>
      </p:sp>
      <p:sp>
        <p:nvSpPr>
          <p:cNvPr id="113718" name="Text Box 54"/>
          <p:cNvSpPr txBox="1">
            <a:spLocks noChangeArrowheads="1"/>
          </p:cNvSpPr>
          <p:nvPr/>
        </p:nvSpPr>
        <p:spPr bwMode="auto">
          <a:xfrm>
            <a:off x="769938" y="3032523"/>
            <a:ext cx="8826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latin typeface="Times New Roman" panose="02020603050405020304" pitchFamily="18" charset="0"/>
              </a:rPr>
              <a:t>90</a:t>
            </a:r>
            <a:r>
              <a:rPr lang="en-US" altLang="en-US" sz="1800" b="1" baseline="30000">
                <a:latin typeface="Times New Roman" panose="02020603050405020304" pitchFamily="18" charset="0"/>
              </a:rPr>
              <a:t>0</a:t>
            </a:r>
            <a:r>
              <a:rPr lang="en-US" altLang="en-US" sz="2000" b="1">
                <a:latin typeface="Times New Roman" panose="02020603050405020304" pitchFamily="18" charset="0"/>
              </a:rPr>
              <a:t> &lt;</a:t>
            </a:r>
          </a:p>
        </p:txBody>
      </p:sp>
      <p:sp>
        <p:nvSpPr>
          <p:cNvPr id="113719" name="Text Box 55"/>
          <p:cNvSpPr txBox="1">
            <a:spLocks noChangeArrowheads="1"/>
          </p:cNvSpPr>
          <p:nvPr/>
        </p:nvSpPr>
        <p:spPr bwMode="auto">
          <a:xfrm>
            <a:off x="2651125" y="3032523"/>
            <a:ext cx="99853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latin typeface="Times New Roman" panose="02020603050405020304" pitchFamily="18" charset="0"/>
              </a:rPr>
              <a:t>&lt; 18</a:t>
            </a:r>
            <a:r>
              <a:rPr lang="en-US" altLang="en-US" sz="1800" b="1">
                <a:latin typeface="Times New Roman" panose="02020603050405020304" pitchFamily="18" charset="0"/>
              </a:rPr>
              <a:t>0</a:t>
            </a:r>
            <a:r>
              <a:rPr lang="en-US" altLang="en-US" sz="1800" b="1" baseline="30000">
                <a:latin typeface="Times New Roman" panose="02020603050405020304" pitchFamily="18" charset="0"/>
              </a:rPr>
              <a:t>0</a:t>
            </a:r>
            <a:endParaRPr lang="en-US" altLang="en-US" sz="1800" b="1">
              <a:latin typeface="Times New Roman" panose="02020603050405020304" pitchFamily="18" charset="0"/>
            </a:endParaRPr>
          </a:p>
        </p:txBody>
      </p:sp>
      <p:sp>
        <p:nvSpPr>
          <p:cNvPr id="113720" name="AutoShape 56"/>
          <p:cNvSpPr>
            <a:spLocks/>
          </p:cNvSpPr>
          <p:nvPr/>
        </p:nvSpPr>
        <p:spPr bwMode="auto">
          <a:xfrm>
            <a:off x="1422400" y="2369344"/>
            <a:ext cx="268288" cy="576263"/>
          </a:xfrm>
          <a:prstGeom prst="rightBrace">
            <a:avLst>
              <a:gd name="adj1" fmla="val 2386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13722" name="Text Box 58"/>
          <p:cNvSpPr txBox="1">
            <a:spLocks noChangeArrowheads="1"/>
          </p:cNvSpPr>
          <p:nvPr/>
        </p:nvSpPr>
        <p:spPr bwMode="auto">
          <a:xfrm>
            <a:off x="217960" y="3345922"/>
            <a:ext cx="451167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2000" b="1" baseline="-25000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&lt; a</a:t>
            </a:r>
            <a:r>
              <a:rPr lang="en-US" altLang="en-US" sz="2000" b="1" baseline="-25000" dirty="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&lt; a</a:t>
            </a:r>
            <a:r>
              <a:rPr lang="en-US" altLang="en-US" sz="2000" b="1" baseline="-25000" dirty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>
                <a:latin typeface="Times New Roman" panose="02020603050405020304" pitchFamily="18" charset="0"/>
              </a:rPr>
              <a:t>&lt; 0       </a:t>
            </a:r>
            <a:r>
              <a:rPr lang="en-US" altLang="en-US" sz="1800" b="1" dirty="0">
                <a:latin typeface="Times New Roman" panose="02020603050405020304" pitchFamily="18" charset="0"/>
              </a:rPr>
              <a:t>90</a:t>
            </a:r>
            <a:r>
              <a:rPr lang="en-US" altLang="en-US" sz="1800" b="1" baseline="30000" dirty="0">
                <a:latin typeface="Times New Roman" panose="02020603050405020304" pitchFamily="18" charset="0"/>
              </a:rPr>
              <a:t>0</a:t>
            </a:r>
            <a:r>
              <a:rPr lang="en-US" altLang="en-US" sz="1800" b="1" dirty="0">
                <a:latin typeface="Times New Roman" panose="02020603050405020304" pitchFamily="18" charset="0"/>
              </a:rPr>
              <a:t> &lt;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lang="en-US" altLang="en-US" sz="1800" b="1" baseline="-25000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&lt; </a:t>
            </a:r>
            <a:r>
              <a:rPr lang="en-US" altLang="en-US" sz="1800" b="1" baseline="-25000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&lt; </a:t>
            </a:r>
            <a:r>
              <a:rPr lang="en-US" altLang="en-US" sz="1800" b="1" baseline="-25000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3 </a:t>
            </a:r>
            <a:r>
              <a:rPr lang="en-US" altLang="en-US" sz="1800" b="1" dirty="0">
                <a:latin typeface="Times New Roman" panose="02020603050405020304" pitchFamily="18" charset="0"/>
                <a:sym typeface="Symbol" panose="05050102010706020507" pitchFamily="18" charset="2"/>
              </a:rPr>
              <a:t>&lt; 180</a:t>
            </a:r>
            <a:r>
              <a:rPr lang="en-US" altLang="en-US" sz="1800" b="1" baseline="30000" dirty="0">
                <a:latin typeface="Times New Roman" panose="02020603050405020304" pitchFamily="18" charset="0"/>
                <a:sym typeface="Symbol" panose="05050102010706020507" pitchFamily="18" charset="2"/>
              </a:rPr>
              <a:t>0</a:t>
            </a:r>
            <a:endParaRPr lang="en-US" altLang="en-US" sz="1800" b="1" baseline="30000" dirty="0">
              <a:latin typeface=".VnTime" panose="020B7200000000000000" pitchFamily="34" charset="0"/>
              <a:sym typeface="Symbol" panose="05050102010706020507" pitchFamily="18" charset="2"/>
            </a:endParaRPr>
          </a:p>
        </p:txBody>
      </p:sp>
      <p:sp>
        <p:nvSpPr>
          <p:cNvPr id="113723" name="Text Box 59"/>
          <p:cNvSpPr txBox="1">
            <a:spLocks noChangeArrowheads="1"/>
          </p:cNvSpPr>
          <p:nvPr/>
        </p:nvSpPr>
        <p:spPr bwMode="auto">
          <a:xfrm>
            <a:off x="1384300" y="3032522"/>
            <a:ext cx="14986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1800" b="1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lang="en-US" altLang="en-US" sz="1800" b="1" baseline="-2500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en-US" sz="1800" b="1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&lt; </a:t>
            </a:r>
            <a:r>
              <a:rPr lang="en-US" altLang="en-US" sz="1800" b="1" baseline="-2500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en-US" sz="1800" b="1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&lt; </a:t>
            </a:r>
            <a:r>
              <a:rPr lang="en-US" altLang="en-US" sz="1800" b="1" baseline="-2500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lang="en-US" altLang="en-US" sz="1800" b="1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</a:p>
        </p:txBody>
      </p:sp>
      <p:sp>
        <p:nvSpPr>
          <p:cNvPr id="10289" name="Text Box 60"/>
          <p:cNvSpPr txBox="1">
            <a:spLocks noChangeArrowheads="1"/>
          </p:cNvSpPr>
          <p:nvPr/>
        </p:nvSpPr>
        <p:spPr bwMode="auto">
          <a:xfrm>
            <a:off x="6761163" y="3810000"/>
            <a:ext cx="14986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latin typeface="Times New Roman" panose="02020603050405020304" pitchFamily="18" charset="0"/>
              </a:rPr>
              <a:t>  </a:t>
            </a:r>
            <a:endParaRPr lang="en-US" altLang="en-US" sz="1800" b="1">
              <a:solidFill>
                <a:srgbClr val="FF0000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graphicFrame>
        <p:nvGraphicFramePr>
          <p:cNvPr id="113762" name="Object 9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0484651"/>
              </p:ext>
            </p:extLst>
          </p:nvPr>
        </p:nvGraphicFramePr>
        <p:xfrm>
          <a:off x="1980406" y="3464509"/>
          <a:ext cx="306388" cy="1845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6" name="Equation" r:id="rId5" imgW="190417" imgH="152334" progId="">
                  <p:embed/>
                </p:oleObj>
              </mc:Choice>
              <mc:Fallback>
                <p:oleObj name="Equation" r:id="rId5" imgW="190417" imgH="152334" progId="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0406" y="3464509"/>
                        <a:ext cx="306388" cy="18454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1" name="Text Box 99"/>
          <p:cNvSpPr txBox="1">
            <a:spLocks noChangeArrowheads="1"/>
          </p:cNvSpPr>
          <p:nvPr/>
        </p:nvSpPr>
        <p:spPr bwMode="auto">
          <a:xfrm>
            <a:off x="6915153" y="2794397"/>
            <a:ext cx="25241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0292" name="Text Box 105"/>
          <p:cNvSpPr txBox="1">
            <a:spLocks noChangeArrowheads="1"/>
          </p:cNvSpPr>
          <p:nvPr/>
        </p:nvSpPr>
        <p:spPr bwMode="auto">
          <a:xfrm>
            <a:off x="4819653" y="4179332"/>
            <a:ext cx="43434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dirty="0" err="1">
                <a:latin typeface="Times New Roman" panose="02020603050405020304" pitchFamily="18" charset="0"/>
              </a:rPr>
              <a:t>Hãy</a:t>
            </a:r>
            <a:r>
              <a:rPr lang="en-US" altLang="en-US" sz="2000" dirty="0">
                <a:latin typeface="Times New Roman" panose="02020603050405020304" pitchFamily="18" charset="0"/>
              </a:rPr>
              <a:t> so </a:t>
            </a:r>
            <a:r>
              <a:rPr lang="en-US" altLang="en-US" sz="2000" dirty="0" err="1">
                <a:latin typeface="Times New Roman" panose="02020603050405020304" pitchFamily="18" charset="0"/>
              </a:rPr>
              <a:t>sánh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hệ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các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đường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thẳng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và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các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góc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lang="en-US" altLang="en-US" sz="2000" b="1" baseline="-25000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, </a:t>
            </a:r>
            <a:r>
              <a:rPr lang="en-US" altLang="en-US" sz="2000" b="1" baseline="-25000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, </a:t>
            </a:r>
            <a:r>
              <a:rPr lang="en-US" altLang="en-US" sz="2000" b="1" baseline="-25000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sym typeface="Symbol" panose="05050102010706020507" pitchFamily="18" charset="2"/>
              </a:rPr>
              <a:t>tương</a:t>
            </a:r>
            <a:r>
              <a:rPr lang="en-US" altLang="en-US" sz="2000" dirty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sym typeface="Symbol" panose="05050102010706020507" pitchFamily="18" charset="2"/>
              </a:rPr>
              <a:t>ứng</a:t>
            </a:r>
            <a:r>
              <a:rPr lang="en-US" altLang="en-US" sz="2000" dirty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sym typeface="Symbol" panose="05050102010706020507" pitchFamily="18" charset="2"/>
              </a:rPr>
              <a:t>rồi</a:t>
            </a:r>
            <a:r>
              <a:rPr lang="en-US" altLang="en-US" sz="2000" dirty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sym typeface="Symbol" panose="05050102010706020507" pitchFamily="18" charset="2"/>
              </a:rPr>
              <a:t>rút</a:t>
            </a:r>
            <a:r>
              <a:rPr lang="en-US" altLang="en-US" sz="2000" dirty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sym typeface="Symbol" panose="05050102010706020507" pitchFamily="18" charset="2"/>
              </a:rPr>
              <a:t>ra</a:t>
            </a:r>
            <a:r>
              <a:rPr lang="en-US" altLang="en-US" sz="2000" dirty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sym typeface="Symbol" panose="05050102010706020507" pitchFamily="18" charset="2"/>
              </a:rPr>
              <a:t>nhận</a:t>
            </a:r>
            <a:r>
              <a:rPr lang="en-US" altLang="en-US" sz="2000" dirty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sym typeface="Symbol" panose="05050102010706020507" pitchFamily="18" charset="2"/>
              </a:rPr>
              <a:t>xét</a:t>
            </a:r>
            <a:r>
              <a:rPr lang="en-US" altLang="en-US" sz="2000" dirty="0">
                <a:latin typeface="Times New Roman" panose="02020603050405020304" pitchFamily="18" charset="0"/>
                <a:sym typeface="Symbol" panose="05050102010706020507" pitchFamily="18" charset="2"/>
              </a:rPr>
              <a:t>?</a:t>
            </a:r>
          </a:p>
        </p:txBody>
      </p:sp>
      <p:sp>
        <p:nvSpPr>
          <p:cNvPr id="113772" name="Text Box 108"/>
          <p:cNvSpPr txBox="1">
            <a:spLocks noChangeArrowheads="1"/>
          </p:cNvSpPr>
          <p:nvPr/>
        </p:nvSpPr>
        <p:spPr bwMode="auto">
          <a:xfrm>
            <a:off x="412878" y="3717131"/>
            <a:ext cx="4567235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dirty="0">
                <a:latin typeface="Times New Roman" panose="02020603050405020304" pitchFamily="18" charset="0"/>
              </a:rPr>
              <a:t>*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Khi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a &lt; 0 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thì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góc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tù</a:t>
            </a:r>
            <a:r>
              <a:rPr lang="en-US" altLang="en-US" sz="2000" b="1" dirty="0">
                <a:latin typeface="Times New Roman" panose="02020603050405020304" pitchFamily="18" charset="0"/>
              </a:rPr>
              <a:t>, 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a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càng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lớn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dirty="0" err="1">
                <a:latin typeface="Times New Roman" panose="02020603050405020304" pitchFamily="18" charset="0"/>
              </a:rPr>
              <a:t>thì</a:t>
            </a:r>
            <a:r>
              <a:rPr lang="en-US" altLang="en-US" sz="2000" b="1" dirty="0">
                <a:latin typeface="Times New Roman" panose="02020603050405020304" pitchFamily="18" charset="0"/>
              </a:rPr>
              <a:t>  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càng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lớn</a:t>
            </a:r>
            <a:r>
              <a:rPr lang="en-US" altLang="en-US" sz="1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1800" b="1" dirty="0">
                <a:latin typeface="Times New Roman" panose="02020603050405020304" pitchFamily="18" charset="0"/>
              </a:rPr>
              <a:t>(90</a:t>
            </a:r>
            <a:r>
              <a:rPr lang="en-US" altLang="en-US" sz="1800" b="1" baseline="30000" dirty="0">
                <a:latin typeface="Times New Roman" panose="02020603050405020304" pitchFamily="18" charset="0"/>
              </a:rPr>
              <a:t>0</a:t>
            </a:r>
            <a:r>
              <a:rPr lang="en-US" altLang="en-US" sz="1800" b="1" dirty="0">
                <a:latin typeface="Times New Roman" panose="02020603050405020304" pitchFamily="18" charset="0"/>
              </a:rPr>
              <a:t> &lt; </a:t>
            </a:r>
            <a:r>
              <a:rPr lang="en-US" altLang="en-US" sz="1800" b="1" dirty="0">
                <a:latin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lang="en-US" altLang="en-US" sz="1800" b="1" dirty="0">
                <a:latin typeface="Times New Roman" panose="02020603050405020304" pitchFamily="18" charset="0"/>
              </a:rPr>
              <a:t> &lt; 180</a:t>
            </a:r>
            <a:r>
              <a:rPr lang="en-US" altLang="en-US" sz="1800" b="1" baseline="30000" dirty="0">
                <a:latin typeface="Times New Roman" panose="02020603050405020304" pitchFamily="18" charset="0"/>
              </a:rPr>
              <a:t>0</a:t>
            </a:r>
            <a:r>
              <a:rPr lang="en-US" altLang="en-US" sz="1800" b="1" dirty="0">
                <a:latin typeface="Times New Roman" panose="02020603050405020304" pitchFamily="18" charset="0"/>
              </a:rPr>
              <a:t>) </a:t>
            </a:r>
          </a:p>
        </p:txBody>
      </p:sp>
      <p:sp>
        <p:nvSpPr>
          <p:cNvPr id="10294" name="Text Box 109"/>
          <p:cNvSpPr txBox="1">
            <a:spLocks noChangeArrowheads="1"/>
          </p:cNvSpPr>
          <p:nvPr/>
        </p:nvSpPr>
        <p:spPr bwMode="auto">
          <a:xfrm>
            <a:off x="6113466" y="3053953"/>
            <a:ext cx="42227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-1</a:t>
            </a:r>
          </a:p>
        </p:txBody>
      </p:sp>
      <p:sp>
        <p:nvSpPr>
          <p:cNvPr id="10295" name="Text Box 110"/>
          <p:cNvSpPr txBox="1">
            <a:spLocks noChangeArrowheads="1"/>
          </p:cNvSpPr>
          <p:nvPr/>
        </p:nvSpPr>
        <p:spPr bwMode="auto">
          <a:xfrm>
            <a:off x="6137278" y="3431381"/>
            <a:ext cx="42227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-2</a:t>
            </a:r>
          </a:p>
        </p:txBody>
      </p:sp>
      <p:sp>
        <p:nvSpPr>
          <p:cNvPr id="10296" name="Text Box 111"/>
          <p:cNvSpPr txBox="1">
            <a:spLocks noChangeArrowheads="1"/>
          </p:cNvSpPr>
          <p:nvPr/>
        </p:nvSpPr>
        <p:spPr bwMode="auto">
          <a:xfrm>
            <a:off x="6108703" y="2327672"/>
            <a:ext cx="34607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1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93830" y="1822853"/>
            <a:ext cx="1498006" cy="369332"/>
            <a:chOff x="193830" y="2430470"/>
            <a:chExt cx="1498006" cy="492442"/>
          </a:xfrm>
        </p:grpSpPr>
        <p:sp>
          <p:nvSpPr>
            <p:cNvPr id="57" name="Rectangle 56"/>
            <p:cNvSpPr/>
            <p:nvPr/>
          </p:nvSpPr>
          <p:spPr bwMode="auto">
            <a:xfrm>
              <a:off x="193830" y="2435106"/>
              <a:ext cx="383486" cy="403101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normalizeH="0" baseline="0" dirty="0">
                  <a:ln w="0"/>
                  <a:solidFill>
                    <a:srgbClr val="FF000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</a:rPr>
                <a:t>?</a:t>
              </a:r>
              <a:endParaRPr kumimoji="0" lang="vi-VN" sz="2400" b="1" i="0" u="none" strike="noStrike" normalizeH="0" baseline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58" name="Text Box 170"/>
            <p:cNvSpPr txBox="1">
              <a:spLocks noChangeArrowheads="1"/>
            </p:cNvSpPr>
            <p:nvPr/>
          </p:nvSpPr>
          <p:spPr bwMode="auto">
            <a:xfrm>
              <a:off x="500506" y="2430470"/>
              <a:ext cx="1191330" cy="492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(SGK/56)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10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10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10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10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10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10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500"/>
                                        <p:tgtEl>
                                          <p:spTgt spid="10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500"/>
                                        <p:tgtEl>
                                          <p:spTgt spid="10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10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500"/>
                                        <p:tgtEl>
                                          <p:spTgt spid="10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5" dur="5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8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1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4" dur="500"/>
                                        <p:tgtEl>
                                          <p:spTgt spid="10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7" dur="500"/>
                                        <p:tgtEl>
                                          <p:spTgt spid="10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0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3" dur="500"/>
                                        <p:tgtEl>
                                          <p:spTgt spid="10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6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9" dur="5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2" dur="500"/>
                                        <p:tgtEl>
                                          <p:spTgt spid="10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0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0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113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113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113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113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113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113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5" dur="500"/>
                                        <p:tgtEl>
                                          <p:spTgt spid="113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113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113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113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3" dur="500"/>
                                        <p:tgtEl>
                                          <p:spTgt spid="113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113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113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0" grpId="0" animBg="1"/>
      <p:bldP spid="10251" grpId="0"/>
      <p:bldP spid="10252" grpId="0"/>
      <p:bldP spid="10253" grpId="0"/>
      <p:bldP spid="10254" grpId="0"/>
      <p:bldP spid="10255" grpId="0" animBg="1"/>
      <p:bldP spid="10256" grpId="0"/>
      <p:bldP spid="10257" grpId="0"/>
      <p:bldP spid="10258" grpId="0"/>
      <p:bldP spid="10259" grpId="0" animBg="1"/>
      <p:bldP spid="10260" grpId="0" animBg="1"/>
      <p:bldP spid="10261" grpId="0"/>
      <p:bldP spid="10262" grpId="0" animBg="1"/>
      <p:bldP spid="10263" grpId="0" animBg="1"/>
      <p:bldP spid="10264" grpId="0" animBg="1"/>
      <p:bldP spid="10265" grpId="0" animBg="1"/>
      <p:bldP spid="10266" grpId="0" animBg="1"/>
      <p:bldP spid="10267" grpId="0" animBg="1"/>
      <p:bldP spid="10268" grpId="0"/>
      <p:bldP spid="10269" grpId="0"/>
      <p:bldP spid="10270" grpId="0"/>
      <p:bldP spid="10271" grpId="0" animBg="1"/>
      <p:bldP spid="10272" grpId="0" animBg="1"/>
      <p:bldP spid="10273" grpId="0" animBg="1"/>
      <p:bldP spid="10274" grpId="0" animBg="1"/>
      <p:bldP spid="10275" grpId="0"/>
      <p:bldP spid="10276" grpId="0"/>
      <p:bldP spid="113711" grpId="0"/>
      <p:bldP spid="113712" grpId="0"/>
      <p:bldP spid="113713" grpId="0"/>
      <p:bldP spid="113715" grpId="0"/>
      <p:bldP spid="113717" grpId="0"/>
      <p:bldP spid="113718" grpId="0"/>
      <p:bldP spid="113719" grpId="0"/>
      <p:bldP spid="113720" grpId="0" animBg="1"/>
      <p:bldP spid="113722" grpId="0"/>
      <p:bldP spid="113723" grpId="0"/>
      <p:bldP spid="10289" grpId="0"/>
      <p:bldP spid="10291" grpId="0"/>
      <p:bldP spid="10292" grpId="0"/>
      <p:bldP spid="113772" grpId="0"/>
      <p:bldP spid="10294" grpId="0"/>
      <p:bldP spid="10295" grpId="0"/>
      <p:bldP spid="1029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Line 2"/>
          <p:cNvSpPr>
            <a:spLocks noChangeShapeType="1"/>
          </p:cNvSpPr>
          <p:nvPr/>
        </p:nvSpPr>
        <p:spPr bwMode="auto">
          <a:xfrm>
            <a:off x="4840288" y="469106"/>
            <a:ext cx="0" cy="467439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11271" name="Group 7"/>
          <p:cNvGrpSpPr>
            <a:grpSpLocks/>
          </p:cNvGrpSpPr>
          <p:nvPr/>
        </p:nvGrpSpPr>
        <p:grpSpPr bwMode="auto">
          <a:xfrm>
            <a:off x="153988" y="2251156"/>
            <a:ext cx="4341812" cy="708423"/>
            <a:chOff x="98" y="2880"/>
            <a:chExt cx="2735" cy="595"/>
          </a:xfrm>
        </p:grpSpPr>
        <p:sp>
          <p:nvSpPr>
            <p:cNvPr id="11277" name="Text Box 8"/>
            <p:cNvSpPr txBox="1">
              <a:spLocks noChangeArrowheads="1"/>
            </p:cNvSpPr>
            <p:nvPr/>
          </p:nvSpPr>
          <p:spPr bwMode="auto">
            <a:xfrm>
              <a:off x="98" y="2880"/>
              <a:ext cx="2735" cy="5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dirty="0">
                  <a:latin typeface="Times New Roman" panose="02020603050405020304" pitchFamily="18" charset="0"/>
                </a:rPr>
                <a:t>* </a:t>
              </a:r>
              <a:r>
                <a:rPr lang="en-US" altLang="en-US" sz="2000" dirty="0" err="1">
                  <a:latin typeface="Times New Roman" panose="02020603050405020304" pitchFamily="18" charset="0"/>
                </a:rPr>
                <a:t>Khi</a:t>
              </a:r>
              <a:r>
                <a:rPr lang="en-US" altLang="en-US" sz="20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0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a &gt; 0</a:t>
              </a:r>
              <a:r>
                <a:rPr lang="en-US" altLang="en-US" sz="20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000" dirty="0" err="1">
                  <a:latin typeface="Times New Roman" panose="02020603050405020304" pitchFamily="18" charset="0"/>
                </a:rPr>
                <a:t>thì</a:t>
              </a:r>
              <a:r>
                <a:rPr lang="en-US" altLang="en-US" sz="2000" dirty="0">
                  <a:latin typeface="Times New Roman" panose="02020603050405020304" pitchFamily="18" charset="0"/>
                </a:rPr>
                <a:t>     </a:t>
              </a:r>
              <a:r>
                <a:rPr lang="en-US" altLang="en-US" sz="2000" dirty="0" err="1">
                  <a:latin typeface="Times New Roman" panose="02020603050405020304" pitchFamily="18" charset="0"/>
                </a:rPr>
                <a:t>là</a:t>
              </a:r>
              <a:r>
                <a:rPr lang="en-US" altLang="en-US" sz="20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000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góc</a:t>
              </a:r>
              <a:r>
                <a:rPr lang="en-US" altLang="en-US" sz="20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000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nhọn</a:t>
              </a:r>
              <a:r>
                <a:rPr lang="en-US" altLang="en-US" sz="2000" dirty="0">
                  <a:latin typeface="Times New Roman" panose="02020603050405020304" pitchFamily="18" charset="0"/>
                </a:rPr>
                <a:t>, </a:t>
              </a:r>
              <a:r>
                <a:rPr lang="en-US" altLang="en-US" sz="20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a </a:t>
              </a:r>
              <a:r>
                <a:rPr lang="en-US" altLang="en-US" sz="2000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càng</a:t>
              </a:r>
              <a:r>
                <a:rPr lang="en-US" altLang="en-US" sz="20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000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lớn</a:t>
              </a:r>
              <a:r>
                <a:rPr lang="en-US" altLang="en-US" sz="20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000" dirty="0" err="1">
                  <a:latin typeface="Times New Roman" panose="02020603050405020304" pitchFamily="18" charset="0"/>
                </a:rPr>
                <a:t>thì</a:t>
              </a:r>
              <a:r>
                <a:rPr lang="en-US" altLang="en-US" sz="2000" dirty="0">
                  <a:latin typeface="Times New Roman" panose="02020603050405020304" pitchFamily="18" charset="0"/>
                </a:rPr>
                <a:t>      </a:t>
              </a:r>
              <a:r>
                <a:rPr lang="en-US" altLang="en-US" sz="2000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càng</a:t>
              </a:r>
              <a:r>
                <a:rPr lang="en-US" altLang="en-US" sz="20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000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lớn</a:t>
              </a:r>
              <a:r>
                <a:rPr lang="en-US" altLang="en-US" sz="1800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  </a:t>
              </a:r>
              <a:r>
                <a:rPr lang="en-US" altLang="en-US" sz="1800" dirty="0">
                  <a:latin typeface="Times New Roman" panose="02020603050405020304" pitchFamily="18" charset="0"/>
                </a:rPr>
                <a:t>(0</a:t>
              </a:r>
              <a:r>
                <a:rPr lang="en-US" altLang="en-US" sz="1800" baseline="30000" dirty="0">
                  <a:latin typeface="Times New Roman" panose="02020603050405020304" pitchFamily="18" charset="0"/>
                </a:rPr>
                <a:t>0</a:t>
              </a:r>
              <a:r>
                <a:rPr lang="en-US" altLang="en-US" sz="1800" dirty="0">
                  <a:latin typeface="Times New Roman" panose="02020603050405020304" pitchFamily="18" charset="0"/>
                </a:rPr>
                <a:t> &lt; </a:t>
              </a:r>
              <a:r>
                <a:rPr lang="en-US" altLang="en-US" sz="1800" dirty="0">
                  <a:latin typeface="Times New Roman" panose="02020603050405020304" pitchFamily="18" charset="0"/>
                  <a:sym typeface="Symbol" panose="05050102010706020507" pitchFamily="18" charset="2"/>
                </a:rPr>
                <a:t></a:t>
              </a:r>
              <a:r>
                <a:rPr lang="en-US" altLang="en-US" sz="1800" dirty="0">
                  <a:latin typeface="Times New Roman" panose="02020603050405020304" pitchFamily="18" charset="0"/>
                </a:rPr>
                <a:t> &lt; 90</a:t>
              </a:r>
              <a:r>
                <a:rPr lang="en-US" altLang="en-US" sz="1800" baseline="30000" dirty="0">
                  <a:latin typeface="Times New Roman" panose="02020603050405020304" pitchFamily="18" charset="0"/>
                </a:rPr>
                <a:t>0</a:t>
              </a:r>
              <a:r>
                <a:rPr lang="en-US" altLang="en-US" sz="1800" dirty="0">
                  <a:latin typeface="Times New Roman" panose="02020603050405020304" pitchFamily="18" charset="0"/>
                </a:rPr>
                <a:t>) </a:t>
              </a:r>
              <a:endParaRPr lang="en-US" altLang="en-US" sz="2000" dirty="0"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1278" name="Object 9"/>
            <p:cNvGraphicFramePr>
              <a:graphicFrameLocks noChangeAspect="1"/>
            </p:cNvGraphicFramePr>
            <p:nvPr/>
          </p:nvGraphicFramePr>
          <p:xfrm>
            <a:off x="1115" y="3051"/>
            <a:ext cx="170" cy="1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490" name="Equation" r:id="rId3" imgW="152334" imgH="139639" progId="">
                    <p:embed/>
                  </p:oleObj>
                </mc:Choice>
                <mc:Fallback>
                  <p:oleObj name="Equation" r:id="rId3" imgW="152334" imgH="139639" progId="">
                    <p:embed/>
                    <p:pic>
                      <p:nvPicPr>
                        <p:cNvPr id="0" name="Picture 1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15" y="3051"/>
                          <a:ext cx="170" cy="15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279" name="Object 10"/>
            <p:cNvGraphicFramePr>
              <a:graphicFrameLocks noChangeAspect="1"/>
            </p:cNvGraphicFramePr>
            <p:nvPr/>
          </p:nvGraphicFramePr>
          <p:xfrm>
            <a:off x="365" y="3245"/>
            <a:ext cx="170" cy="1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491" name="Equation" r:id="rId5" imgW="152334" imgH="139639" progId="">
                    <p:embed/>
                  </p:oleObj>
                </mc:Choice>
                <mc:Fallback>
                  <p:oleObj name="Equation" r:id="rId5" imgW="152334" imgH="139639" progId="">
                    <p:embed/>
                    <p:pic>
                      <p:nvPicPr>
                        <p:cNvPr id="0" name="Picture 1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5" y="3245"/>
                          <a:ext cx="170" cy="15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272" name="Group 11"/>
          <p:cNvGrpSpPr>
            <a:grpSpLocks/>
          </p:cNvGrpSpPr>
          <p:nvPr/>
        </p:nvGrpSpPr>
        <p:grpSpPr bwMode="auto">
          <a:xfrm>
            <a:off x="63341" y="1203938"/>
            <a:ext cx="4416425" cy="1098353"/>
            <a:chOff x="98" y="1434"/>
            <a:chExt cx="2782" cy="708"/>
          </a:xfrm>
        </p:grpSpPr>
        <p:sp>
          <p:nvSpPr>
            <p:cNvPr id="11274" name="Text Box 12"/>
            <p:cNvSpPr txBox="1">
              <a:spLocks noChangeArrowheads="1"/>
            </p:cNvSpPr>
            <p:nvPr/>
          </p:nvSpPr>
          <p:spPr bwMode="auto">
            <a:xfrm>
              <a:off x="98" y="1434"/>
              <a:ext cx="2782" cy="5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dirty="0">
                  <a:latin typeface="Times New Roman" panose="02020603050405020304" pitchFamily="18" charset="0"/>
                </a:rPr>
                <a:t>* Các đường thẳng </a:t>
              </a:r>
              <a:r>
                <a:rPr lang="en-US" altLang="en-US" sz="20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có hệ số a bằng nhau</a:t>
              </a:r>
              <a:r>
                <a:rPr lang="en-US" altLang="en-US" sz="2000" dirty="0">
                  <a:latin typeface="Times New Roman" panose="02020603050405020304" pitchFamily="18" charset="0"/>
                </a:rPr>
                <a:t> thì tạo với trục ox </a:t>
              </a:r>
              <a:r>
                <a:rPr lang="en-US" altLang="en-US" sz="20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các góc bằng nhau</a:t>
              </a:r>
            </a:p>
          </p:txBody>
        </p:sp>
        <p:sp>
          <p:nvSpPr>
            <p:cNvPr id="125965" name="Text Box 13"/>
            <p:cNvSpPr txBox="1">
              <a:spLocks noChangeArrowheads="1"/>
            </p:cNvSpPr>
            <p:nvPr/>
          </p:nvSpPr>
          <p:spPr bwMode="auto">
            <a:xfrm>
              <a:off x="243" y="1832"/>
              <a:ext cx="702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altLang="en-US"/>
                <a:t>nghĩa là</a:t>
              </a:r>
              <a:r>
                <a:rPr lang="en-US" altLang="en-US">
                  <a:solidFill>
                    <a:srgbClr val="0000FF"/>
                  </a:solidFill>
                </a:rPr>
                <a:t>  </a:t>
              </a:r>
              <a:r>
                <a:rPr lang="en-US" altLang="en-US" b="1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:</a:t>
              </a:r>
            </a:p>
          </p:txBody>
        </p:sp>
        <p:graphicFrame>
          <p:nvGraphicFramePr>
            <p:cNvPr id="11276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08384159"/>
                </p:ext>
              </p:extLst>
            </p:nvPr>
          </p:nvGraphicFramePr>
          <p:xfrm>
            <a:off x="956" y="1822"/>
            <a:ext cx="1342" cy="2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492" name="Equation" r:id="rId6" imgW="1117600" imgH="228600" progId="">
                    <p:embed/>
                  </p:oleObj>
                </mc:Choice>
                <mc:Fallback>
                  <p:oleObj name="Equation" r:id="rId6" imgW="1117600" imgH="228600" progId="">
                    <p:embed/>
                    <p:pic>
                      <p:nvPicPr>
                        <p:cNvPr id="0" name="Picture 1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56" y="1822"/>
                          <a:ext cx="1342" cy="27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273" name="Text Box 16"/>
          <p:cNvSpPr txBox="1">
            <a:spLocks noChangeArrowheads="1"/>
          </p:cNvSpPr>
          <p:nvPr/>
        </p:nvSpPr>
        <p:spPr bwMode="auto">
          <a:xfrm>
            <a:off x="192090" y="2939654"/>
            <a:ext cx="4687887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000" dirty="0">
                <a:latin typeface="Times New Roman" panose="02020603050405020304" pitchFamily="18" charset="0"/>
              </a:rPr>
              <a:t>* </a:t>
            </a:r>
            <a:r>
              <a:rPr lang="en-US" altLang="en-US" sz="2000" dirty="0" err="1">
                <a:latin typeface="Times New Roman" panose="02020603050405020304" pitchFamily="18" charset="0"/>
              </a:rPr>
              <a:t>Khi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a &lt; 0 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thì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1800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là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góc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tù</a:t>
            </a:r>
            <a:r>
              <a:rPr lang="en-US" altLang="en-US" sz="2000" dirty="0">
                <a:latin typeface="Times New Roman" panose="02020603050405020304" pitchFamily="18" charset="0"/>
              </a:rPr>
              <a:t>, 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a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càng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lớn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000" dirty="0" err="1">
                <a:latin typeface="Times New Roman" panose="02020603050405020304" pitchFamily="18" charset="0"/>
              </a:rPr>
              <a:t>thì</a:t>
            </a:r>
            <a:r>
              <a:rPr lang="en-US" altLang="en-US" sz="2000" dirty="0">
                <a:latin typeface="Times New Roman" panose="02020603050405020304" pitchFamily="18" charset="0"/>
              </a:rPr>
              <a:t>  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càng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lớn</a:t>
            </a:r>
            <a:r>
              <a:rPr lang="en-US" altLang="en-US" sz="1800" dirty="0">
                <a:solidFill>
                  <a:srgbClr val="0000FF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1800" dirty="0">
                <a:latin typeface="Times New Roman" panose="02020603050405020304" pitchFamily="18" charset="0"/>
              </a:rPr>
              <a:t>(90</a:t>
            </a:r>
            <a:r>
              <a:rPr lang="en-US" altLang="en-US" sz="1800" baseline="30000" dirty="0">
                <a:latin typeface="Times New Roman" panose="02020603050405020304" pitchFamily="18" charset="0"/>
              </a:rPr>
              <a:t>0</a:t>
            </a:r>
            <a:r>
              <a:rPr lang="en-US" altLang="en-US" sz="1800" dirty="0">
                <a:latin typeface="Times New Roman" panose="02020603050405020304" pitchFamily="18" charset="0"/>
              </a:rPr>
              <a:t> &lt; </a:t>
            </a:r>
            <a:r>
              <a:rPr lang="en-US" altLang="en-US" sz="1800" dirty="0">
                <a:latin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lang="en-US" altLang="en-US" sz="1800" dirty="0">
                <a:latin typeface="Times New Roman" panose="02020603050405020304" pitchFamily="18" charset="0"/>
              </a:rPr>
              <a:t> &lt; 180</a:t>
            </a:r>
            <a:r>
              <a:rPr lang="en-US" altLang="en-US" sz="1800" baseline="30000" dirty="0">
                <a:latin typeface="Times New Roman" panose="02020603050405020304" pitchFamily="18" charset="0"/>
              </a:rPr>
              <a:t>0</a:t>
            </a:r>
            <a:r>
              <a:rPr lang="en-US" altLang="en-US" sz="1800" dirty="0">
                <a:latin typeface="Times New Roman" panose="02020603050405020304" pitchFamily="18" charset="0"/>
              </a:rPr>
              <a:t>)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 descr="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091" y="4244939"/>
            <a:ext cx="10255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4" descr="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853" y="1693430"/>
            <a:ext cx="10255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5" descr="b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088" y="2526566"/>
            <a:ext cx="1027112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6" descr="c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091" y="3416867"/>
            <a:ext cx="10255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3841750" y="1600201"/>
            <a:ext cx="1905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000099"/>
                </a:solidFill>
                <a:latin typeface="Times New Roman" panose="02020603050405020304" pitchFamily="18" charset="0"/>
              </a:rPr>
              <a:t>Sai</a:t>
            </a: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3765550" y="2489598"/>
            <a:ext cx="1905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000099"/>
                </a:solidFill>
                <a:latin typeface="Times New Roman" panose="02020603050405020304" pitchFamily="18" charset="0"/>
              </a:rPr>
              <a:t>Sai</a:t>
            </a:r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3741738" y="3371851"/>
            <a:ext cx="1905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000099"/>
                </a:solidFill>
                <a:latin typeface="Times New Roman" panose="02020603050405020304" pitchFamily="18" charset="0"/>
              </a:rPr>
              <a:t>Sai</a:t>
            </a:r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3765550" y="4275536"/>
            <a:ext cx="1905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000099"/>
                </a:solidFill>
                <a:latin typeface="Times New Roman" panose="02020603050405020304" pitchFamily="18" charset="0"/>
              </a:rPr>
              <a:t>Đúng</a:t>
            </a:r>
          </a:p>
        </p:txBody>
      </p:sp>
      <p:sp>
        <p:nvSpPr>
          <p:cNvPr id="11279" name="Oval 15"/>
          <p:cNvSpPr>
            <a:spLocks noChangeArrowheads="1"/>
          </p:cNvSpPr>
          <p:nvPr/>
        </p:nvSpPr>
        <p:spPr bwMode="auto">
          <a:xfrm>
            <a:off x="8763000" y="0"/>
            <a:ext cx="228600" cy="2286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11281" name="AutoShape 17"/>
          <p:cNvSpPr>
            <a:spLocks noChangeArrowheads="1"/>
          </p:cNvSpPr>
          <p:nvPr/>
        </p:nvSpPr>
        <p:spPr bwMode="auto">
          <a:xfrm>
            <a:off x="5322891" y="1333500"/>
            <a:ext cx="3627437" cy="3161110"/>
          </a:xfrm>
          <a:prstGeom prst="cloudCallout">
            <a:avLst>
              <a:gd name="adj1" fmla="val -77796"/>
              <a:gd name="adj2" fmla="val 43954"/>
            </a:avLst>
          </a:prstGeom>
          <a:solidFill>
            <a:srgbClr val="D9D9D9"/>
          </a:solidFill>
          <a:ln w="9525">
            <a:solidFill>
              <a:srgbClr val="C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 dirty="0" err="1">
                <a:latin typeface="Times New Roman" panose="02020603050405020304" pitchFamily="18" charset="0"/>
              </a:rPr>
              <a:t>Chúc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mừng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latin typeface="Times New Roman" panose="02020603050405020304" pitchFamily="18" charset="0"/>
              </a:rPr>
              <a:t>các</a:t>
            </a:r>
            <a:r>
              <a:rPr lang="en-US" altLang="en-US" sz="36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latin typeface="Times New Roman" panose="02020603050405020304" pitchFamily="18" charset="0"/>
              </a:rPr>
              <a:t>em</a:t>
            </a:r>
            <a:r>
              <a:rPr lang="en-US" altLang="en-US" sz="36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đã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trả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lời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đúng</a:t>
            </a:r>
            <a:r>
              <a:rPr lang="en-US" altLang="en-US" sz="3600" b="1" dirty="0">
                <a:latin typeface="Times New Roman" panose="02020603050405020304" pitchFamily="18" charset="0"/>
              </a:rPr>
              <a:t>!</a:t>
            </a:r>
          </a:p>
        </p:txBody>
      </p:sp>
      <p:sp>
        <p:nvSpPr>
          <p:cNvPr id="12300" name="Rectangle 18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304800" y="1428751"/>
            <a:ext cx="8534400" cy="1191"/>
          </a:xfrm>
          <a:prstGeom prst="lin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4" name="Text Box 15"/>
          <p:cNvSpPr txBox="1">
            <a:spLocks noChangeArrowheads="1"/>
          </p:cNvSpPr>
          <p:nvPr/>
        </p:nvSpPr>
        <p:spPr bwMode="auto">
          <a:xfrm>
            <a:off x="1960563" y="1591867"/>
            <a:ext cx="20574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  <a:sym typeface="Symbol"/>
              </a:rPr>
              <a:t></a:t>
            </a:r>
            <a:r>
              <a:rPr lang="en-US" sz="4400" b="1" baseline="-25000" dirty="0">
                <a:solidFill>
                  <a:schemeClr val="accent2">
                    <a:lumMod val="75000"/>
                  </a:schemeClr>
                </a:solidFill>
                <a:sym typeface="Symbol"/>
              </a:rPr>
              <a:t>1 </a:t>
            </a: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  <a:sym typeface="Symbol"/>
              </a:rPr>
              <a:t>= </a:t>
            </a:r>
            <a:r>
              <a:rPr lang="en-US" sz="4400" b="1" baseline="-25000" dirty="0">
                <a:solidFill>
                  <a:schemeClr val="accent2">
                    <a:lumMod val="75000"/>
                  </a:schemeClr>
                </a:solidFill>
                <a:sym typeface="Symbol"/>
              </a:rPr>
              <a:t>2</a:t>
            </a:r>
            <a:endParaRPr lang="en-US" sz="4400" b="1" baseline="-25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135" name="Text Box 16"/>
          <p:cNvSpPr txBox="1">
            <a:spLocks noChangeArrowheads="1"/>
          </p:cNvSpPr>
          <p:nvPr/>
        </p:nvSpPr>
        <p:spPr bwMode="auto">
          <a:xfrm>
            <a:off x="1960563" y="2456262"/>
            <a:ext cx="19431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  <a:sym typeface="Symbol"/>
              </a:rPr>
              <a:t></a:t>
            </a:r>
            <a:r>
              <a:rPr lang="en-US" sz="4400" b="1" baseline="-25000" dirty="0">
                <a:solidFill>
                  <a:schemeClr val="accent2">
                    <a:lumMod val="75000"/>
                  </a:schemeClr>
                </a:solidFill>
                <a:sym typeface="Symbol"/>
              </a:rPr>
              <a:t>1 </a:t>
            </a: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  <a:sym typeface="Symbol"/>
              </a:rPr>
              <a:t>&gt; </a:t>
            </a:r>
            <a:r>
              <a:rPr lang="en-US" sz="4400" b="1" baseline="-25000" dirty="0">
                <a:solidFill>
                  <a:schemeClr val="accent2">
                    <a:lumMod val="75000"/>
                  </a:schemeClr>
                </a:solidFill>
                <a:sym typeface="Symbol"/>
              </a:rPr>
              <a:t>2</a:t>
            </a:r>
            <a:endParaRPr lang="en-US" sz="4400" b="1" baseline="-25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136" name="Text Box 17"/>
          <p:cNvSpPr txBox="1">
            <a:spLocks noChangeArrowheads="1"/>
          </p:cNvSpPr>
          <p:nvPr/>
        </p:nvSpPr>
        <p:spPr bwMode="auto">
          <a:xfrm>
            <a:off x="1960563" y="4242198"/>
            <a:ext cx="19431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  <a:sym typeface="Symbol"/>
              </a:rPr>
              <a:t></a:t>
            </a:r>
            <a:r>
              <a:rPr lang="en-US" sz="4400" b="1" baseline="-25000" dirty="0">
                <a:solidFill>
                  <a:schemeClr val="accent2">
                    <a:lumMod val="75000"/>
                  </a:schemeClr>
                </a:solidFill>
                <a:sym typeface="Symbol"/>
              </a:rPr>
              <a:t>1 </a:t>
            </a: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  <a:sym typeface="Symbol"/>
              </a:rPr>
              <a:t>&lt; </a:t>
            </a:r>
            <a:r>
              <a:rPr lang="en-US" sz="4400" b="1" baseline="-25000" dirty="0">
                <a:solidFill>
                  <a:schemeClr val="accent2">
                    <a:lumMod val="75000"/>
                  </a:schemeClr>
                </a:solidFill>
                <a:sym typeface="Symbol"/>
              </a:rPr>
              <a:t>2</a:t>
            </a:r>
            <a:endParaRPr lang="en-US" sz="4400" b="1" baseline="-25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137" name="Text Box 18"/>
          <p:cNvSpPr txBox="1">
            <a:spLocks noChangeArrowheads="1"/>
          </p:cNvSpPr>
          <p:nvPr/>
        </p:nvSpPr>
        <p:spPr bwMode="auto">
          <a:xfrm>
            <a:off x="1960563" y="3325417"/>
            <a:ext cx="20574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  <a:sym typeface="Symbol"/>
              </a:rPr>
              <a:t></a:t>
            </a:r>
            <a:r>
              <a:rPr lang="en-US" sz="4400" b="1" baseline="-25000" dirty="0">
                <a:solidFill>
                  <a:schemeClr val="accent2">
                    <a:lumMod val="75000"/>
                  </a:schemeClr>
                </a:solidFill>
                <a:sym typeface="Symbol"/>
              </a:rPr>
              <a:t>1 </a:t>
            </a: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  <a:sym typeface="Symbol"/>
              </a:rPr>
              <a:t>≥ </a:t>
            </a: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  <a:sym typeface="Symbol"/>
              </a:rPr>
              <a:t></a:t>
            </a:r>
            <a:r>
              <a:rPr lang="en-US" sz="4400" b="1" baseline="-25000" dirty="0">
                <a:solidFill>
                  <a:schemeClr val="accent2">
                    <a:lumMod val="75000"/>
                  </a:schemeClr>
                </a:solidFill>
                <a:sym typeface="Symbol"/>
              </a:rPr>
              <a:t>2</a:t>
            </a:r>
            <a:endParaRPr lang="en-US" sz="4400" b="1" baseline="-25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306" name="Text Box 34"/>
          <p:cNvSpPr txBox="1">
            <a:spLocks noChangeArrowheads="1"/>
          </p:cNvSpPr>
          <p:nvPr/>
        </p:nvSpPr>
        <p:spPr bwMode="auto">
          <a:xfrm>
            <a:off x="577850" y="94060"/>
            <a:ext cx="8142288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Bài tập 1:</a:t>
            </a:r>
            <a:r>
              <a:rPr lang="en-US" altLang="en-US" sz="2800">
                <a:latin typeface="Times New Roman" panose="02020603050405020304" pitchFamily="18" charset="0"/>
              </a:rPr>
              <a:t> Cho đường thẳng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(d</a:t>
            </a:r>
            <a:r>
              <a:rPr lang="en-US" altLang="en-US" sz="2800" baseline="-25000">
                <a:latin typeface="Times New Roman" panose="02020603050405020304" pitchFamily="18" charset="0"/>
              </a:rPr>
              <a:t>1</a:t>
            </a:r>
            <a:r>
              <a:rPr lang="en-US" altLang="en-US" sz="2800">
                <a:latin typeface="Times New Roman" panose="02020603050405020304" pitchFamily="18" charset="0"/>
              </a:rPr>
              <a:t>): y = 2x – 3 tạo với trục Ox góc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(d</a:t>
            </a:r>
            <a:r>
              <a:rPr lang="en-US" altLang="en-US" sz="2800" baseline="-25000">
                <a:latin typeface="Times New Roman" panose="02020603050405020304" pitchFamily="18" charset="0"/>
              </a:rPr>
              <a:t>2</a:t>
            </a:r>
            <a:r>
              <a:rPr lang="en-US" altLang="en-US" sz="2800">
                <a:latin typeface="Times New Roman" panose="02020603050405020304" pitchFamily="18" charset="0"/>
              </a:rPr>
              <a:t>): y = -5x + 1 tạo với trục Ox góc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	So sánh nào sau đây là đúng?</a:t>
            </a:r>
          </a:p>
        </p:txBody>
      </p:sp>
      <p:sp>
        <p:nvSpPr>
          <p:cNvPr id="12307" name="Text Box 18"/>
          <p:cNvSpPr txBox="1">
            <a:spLocks noChangeArrowheads="1"/>
          </p:cNvSpPr>
          <p:nvPr/>
        </p:nvSpPr>
        <p:spPr bwMode="auto">
          <a:xfrm>
            <a:off x="5715953" y="516881"/>
            <a:ext cx="1752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altLang="en-US" sz="2800" b="1" baseline="-25000" dirty="0">
                <a:latin typeface="Times New Roman" panose="02020603050405020304" pitchFamily="18" charset="0"/>
                <a:sym typeface="Symbol" panose="05050102010706020507" pitchFamily="18" charset="2"/>
              </a:rPr>
              <a:t>1</a:t>
            </a:r>
            <a:endParaRPr lang="en-US" altLang="en-US" sz="2800" b="1" baseline="-25000" dirty="0">
              <a:latin typeface="Times New Roman" panose="02020603050405020304" pitchFamily="18" charset="0"/>
            </a:endParaRPr>
          </a:p>
        </p:txBody>
      </p:sp>
      <p:sp>
        <p:nvSpPr>
          <p:cNvPr id="12308" name="Text Box 18"/>
          <p:cNvSpPr txBox="1">
            <a:spLocks noChangeArrowheads="1"/>
          </p:cNvSpPr>
          <p:nvPr/>
        </p:nvSpPr>
        <p:spPr bwMode="auto">
          <a:xfrm>
            <a:off x="5854700" y="926783"/>
            <a:ext cx="1752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altLang="en-US" sz="2800" b="1" baseline="-25000" dirty="0">
                <a:latin typeface="Times New Roman" panose="02020603050405020304" pitchFamily="18" charset="0"/>
                <a:sym typeface="Symbol" panose="05050102010706020507" pitchFamily="18" charset="2"/>
              </a:rPr>
              <a:t>2</a:t>
            </a:r>
            <a:endParaRPr lang="en-US" altLang="en-US" sz="2800" b="1" baseline="-250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 advClick="0" advTm="900000">
    <p:zoom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2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7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12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6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2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6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12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70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112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 nodeType="clickPar">
                      <p:stCondLst>
                        <p:cond delay="0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4" dur="1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5" presetID="24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67"/>
                  </p:tgtEl>
                </p:cond>
              </p:nextCondLst>
            </p:seq>
          </p:childTnLst>
        </p:cTn>
      </p:par>
    </p:tnLst>
    <p:bldLst>
      <p:bldP spid="11275" grpId="0"/>
      <p:bldP spid="11275" grpId="1"/>
      <p:bldP spid="11276" grpId="0"/>
      <p:bldP spid="11276" grpId="1"/>
      <p:bldP spid="11277" grpId="0"/>
      <p:bldP spid="11277" grpId="1"/>
      <p:bldP spid="11278" grpId="0"/>
      <p:bldP spid="11278" grpId="1"/>
      <p:bldP spid="11281" grpId="0" animBg="1"/>
      <p:bldP spid="11281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8&quot; unique_id=&quot;10154&quot;&gt;&lt;/object&gt;&lt;object type=&quot;2&quot; unique_id=&quot;10155&quot;&gt;&lt;object type=&quot;3&quot; unique_id=&quot;10156&quot;&gt;&lt;property id=&quot;20148&quot; value=&quot;5&quot;/&gt;&lt;property id=&quot;20300&quot; value=&quot;Slide 1&quot;/&gt;&lt;property id=&quot;20307&quot; value=&quot;337&quot;/&gt;&lt;/object&gt;&lt;object type=&quot;3&quot; unique_id=&quot;10157&quot;&gt;&lt;property id=&quot;20148&quot; value=&quot;5&quot;/&gt;&lt;property id=&quot;20300&quot; value=&quot;Slide 2&quot;/&gt;&lt;property id=&quot;20307&quot; value=&quot;347&quot;/&gt;&lt;/object&gt;&lt;object type=&quot;3&quot; unique_id=&quot;10158&quot;&gt;&lt;property id=&quot;20148&quot; value=&quot;5&quot;/&gt;&lt;property id=&quot;20300&quot; value=&quot;Slide 3&quot;/&gt;&lt;property id=&quot;20307&quot; value=&quot;338&quot;/&gt;&lt;/object&gt;&lt;object type=&quot;3&quot; unique_id=&quot;10159&quot;&gt;&lt;property id=&quot;20148&quot; value=&quot;5&quot;/&gt;&lt;property id=&quot;20300&quot; value=&quot;Slide 4&quot;/&gt;&lt;property id=&quot;20307&quot; value=&quot;339&quot;/&gt;&lt;/object&gt;&lt;object type=&quot;3&quot; unique_id=&quot;10160&quot;&gt;&lt;property id=&quot;20148&quot; value=&quot;5&quot;/&gt;&lt;property id=&quot;20300&quot; value=&quot;Slide 5&quot;/&gt;&lt;property id=&quot;20307&quot; value=&quot;343&quot;/&gt;&lt;/object&gt;&lt;object type=&quot;3&quot; unique_id=&quot;10161&quot;&gt;&lt;property id=&quot;20148&quot; value=&quot;5&quot;/&gt;&lt;property id=&quot;20300&quot; value=&quot;Slide 6&quot;/&gt;&lt;property id=&quot;20307&quot; value=&quot;277&quot;/&gt;&lt;/object&gt;&lt;object type=&quot;3&quot; unique_id=&quot;10162&quot;&gt;&lt;property id=&quot;20148&quot; value=&quot;5&quot;/&gt;&lt;property id=&quot;20300&quot; value=&quot;Slide 7&quot;/&gt;&lt;property id=&quot;20307&quot; value=&quot;297&quot;/&gt;&lt;/object&gt;&lt;object type=&quot;3&quot; unique_id=&quot;10163&quot;&gt;&lt;property id=&quot;20148&quot; value=&quot;5&quot;/&gt;&lt;property id=&quot;20300&quot; value=&quot;Slide 8&quot;/&gt;&lt;property id=&quot;20307&quot; value=&quot;284&quot;/&gt;&lt;/object&gt;&lt;object type=&quot;3&quot; unique_id=&quot;10164&quot;&gt;&lt;property id=&quot;20148&quot; value=&quot;5&quot;/&gt;&lt;property id=&quot;20300&quot; value=&quot;Slide 9&quot;/&gt;&lt;property id=&quot;20307&quot; value=&quot;304&quot;/&gt;&lt;/object&gt;&lt;object type=&quot;3&quot; unique_id=&quot;10165&quot;&gt;&lt;property id=&quot;20148&quot; value=&quot;5&quot;/&gt;&lt;property id=&quot;20300&quot; value=&quot;Slide 10&quot;/&gt;&lt;property id=&quot;20307&quot; value=&quot;315&quot;/&gt;&lt;/object&gt;&lt;object type=&quot;3&quot; unique_id=&quot;10166&quot;&gt;&lt;property id=&quot;20148&quot; value=&quot;5&quot;/&gt;&lt;property id=&quot;20300&quot; value=&quot;Slide 11&quot;/&gt;&lt;property id=&quot;20307&quot; value=&quot;335&quot;/&gt;&lt;/object&gt;&lt;object type=&quot;3&quot; unique_id=&quot;10167&quot;&gt;&lt;property id=&quot;20148&quot; value=&quot;5&quot;/&gt;&lt;property id=&quot;20300&quot; value=&quot;Slide 12&quot;/&gt;&lt;property id=&quot;20307&quot; value=&quot;317&quot;/&gt;&lt;/object&gt;&lt;object type=&quot;3&quot; unique_id=&quot;10168&quot;&gt;&lt;property id=&quot;20148&quot; value=&quot;5&quot;/&gt;&lt;property id=&quot;20300&quot; value=&quot;Slide 13&quot;/&gt;&lt;property id=&quot;20307&quot; value=&quot;340&quot;/&gt;&lt;/object&gt;&lt;object type=&quot;3&quot; unique_id=&quot;10169&quot;&gt;&lt;property id=&quot;20148&quot; value=&quot;5&quot;/&gt;&lt;property id=&quot;20300&quot; value=&quot;Slide 14&quot;/&gt;&lt;property id=&quot;20307&quot; value=&quot;318&quot;/&gt;&lt;/object&gt;&lt;object type=&quot;3&quot; unique_id=&quot;10170&quot;&gt;&lt;property id=&quot;20148&quot; value=&quot;5&quot;/&gt;&lt;property id=&quot;20300&quot; value=&quot;Slide 15&quot;/&gt;&lt;property id=&quot;20307&quot; value=&quot;342&quot;/&gt;&lt;/object&gt;&lt;object type=&quot;3&quot; unique_id=&quot;10171&quot;&gt;&lt;property id=&quot;20148&quot; value=&quot;5&quot;/&gt;&lt;property id=&quot;20300&quot; value=&quot;Slide 16&quot;/&gt;&lt;property id=&quot;20307&quot; value=&quot;341&quot;/&gt;&lt;/object&gt;&lt;object type=&quot;3&quot; unique_id=&quot;10172&quot;&gt;&lt;property id=&quot;20148&quot; value=&quot;5&quot;/&gt;&lt;property id=&quot;20300&quot; value=&quot;Slide 17&quot;/&gt;&lt;property id=&quot;20307&quot; value=&quot;311&quot;/&gt;&lt;/object&gt;&lt;object type=&quot;3&quot; unique_id=&quot;10173&quot;&gt;&lt;property id=&quot;20148&quot; value=&quot;5&quot;/&gt;&lt;property id=&quot;20300&quot; value=&quot;Slide 18&quot;/&gt;&lt;property id=&quot;20307&quot; value=&quot;344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23711</TotalTime>
  <Words>1713</Words>
  <Application>Microsoft Office PowerPoint</Application>
  <PresentationFormat>On-screen Show (16:9)</PresentationFormat>
  <Paragraphs>254</Paragraphs>
  <Slides>16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PHONG VAN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 ANH TUAN</dc:creator>
  <cp:lastModifiedBy>DELL</cp:lastModifiedBy>
  <cp:revision>357</cp:revision>
  <cp:lastPrinted>2022-11-10T02:40:06Z</cp:lastPrinted>
  <dcterms:created xsi:type="dcterms:W3CDTF">2008-11-15T07:21:58Z</dcterms:created>
  <dcterms:modified xsi:type="dcterms:W3CDTF">2022-11-14T06:52:25Z</dcterms:modified>
</cp:coreProperties>
</file>