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431" r:id="rId2"/>
    <p:sldId id="415" r:id="rId3"/>
    <p:sldId id="417" r:id="rId4"/>
    <p:sldId id="416" r:id="rId5"/>
    <p:sldId id="418" r:id="rId6"/>
    <p:sldId id="432" r:id="rId7"/>
    <p:sldId id="419" r:id="rId8"/>
    <p:sldId id="421" r:id="rId9"/>
    <p:sldId id="422" r:id="rId10"/>
    <p:sldId id="427" r:id="rId11"/>
    <p:sldId id="435" r:id="rId12"/>
    <p:sldId id="430" r:id="rId13"/>
    <p:sldId id="401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D6B085"/>
    <a:srgbClr val="FFFFCC"/>
    <a:srgbClr val="000066"/>
    <a:srgbClr val="E5CE3B"/>
    <a:srgbClr val="FF5050"/>
    <a:srgbClr val="CCCCFF"/>
    <a:srgbClr val="663C8B"/>
    <a:srgbClr val="FEAA00"/>
    <a:srgbClr val="FE2D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44" autoAdjust="0"/>
    <p:restoredTop sz="98249" autoAdjust="0"/>
  </p:normalViewPr>
  <p:slideViewPr>
    <p:cSldViewPr showGuides="1">
      <p:cViewPr>
        <p:scale>
          <a:sx n="89" d="100"/>
          <a:sy n="89" d="100"/>
        </p:scale>
        <p:origin x="-546" y="-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76B51-7082-45DA-AF32-4046092846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14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5B7BD-51A2-41DA-AE09-F13B72F168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99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BCB51-5082-4EAA-96EE-9B91EF754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01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BC856-FB7F-4C4B-A289-4EA671AEB0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98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D2504-EEDE-452B-8E26-306470BF6B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331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5537F-4717-417F-A3CA-FF01B21CC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00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BF0CE-C42A-4432-A32C-D87EF233BE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203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E71E4-B5A9-4EC0-94AF-8AA8D45844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910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8BE1D-10D1-4A9B-B910-1FFDE36F3B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072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A4B68-3E85-4E53-8EBB-131A25DCC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64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8669A-AD39-4902-BB17-3EF575E572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19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94B63D-942F-439F-B734-7D2F83A04B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192000" cy="6858000"/>
            <a:chOff x="2129966" y="1371600"/>
            <a:chExt cx="6422018" cy="4136159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29966" y="1371600"/>
              <a:ext cx="3204033" cy="206325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952" y="3444509"/>
              <a:ext cx="3204032" cy="206325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367" y="1371600"/>
              <a:ext cx="3204033" cy="206325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9967" y="3434850"/>
              <a:ext cx="3217985" cy="2072909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grpSp>
        <p:nvGrpSpPr>
          <p:cNvPr id="5" name="Group 4"/>
          <p:cNvGrpSpPr/>
          <p:nvPr/>
        </p:nvGrpSpPr>
        <p:grpSpPr>
          <a:xfrm>
            <a:off x="1143000" y="2133600"/>
            <a:ext cx="9654670" cy="2225040"/>
            <a:chOff x="1295400" y="1752600"/>
            <a:chExt cx="9654670" cy="2225040"/>
          </a:xfrm>
        </p:grpSpPr>
        <p:sp>
          <p:nvSpPr>
            <p:cNvPr id="2053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366390" y="3429000"/>
              <a:ext cx="6400800" cy="54864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Impact" panose="020B0806030902050204" pitchFamily="34" charset="0"/>
                </a:rPr>
                <a:t>Lesson 1:  GETTING STARTED</a:t>
              </a:r>
            </a:p>
          </p:txBody>
        </p:sp>
        <p:sp>
          <p:nvSpPr>
            <p:cNvPr id="2050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366390" y="1752600"/>
              <a:ext cx="6583680" cy="1371600"/>
            </a:xfrm>
            <a:prstGeom prst="rect">
              <a:avLst/>
            </a:prstGeom>
            <a:noFill/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4000" b="1" kern="10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Impact" panose="020B0806030902050204" pitchFamily="34" charset="0"/>
                </a:rPr>
                <a:t>OUR CUSTOMS </a:t>
              </a:r>
            </a:p>
            <a:p>
              <a:r>
                <a:rPr lang="en-US" sz="4000" b="1" kern="10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Impact" panose="020B0806030902050204" pitchFamily="34" charset="0"/>
                </a:rPr>
                <a:t>AND TRADITIONS</a:t>
              </a:r>
              <a:endParaRPr lang="en-US" sz="40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766190" y="1835261"/>
              <a:ext cx="1371600" cy="1300162"/>
            </a:xfrm>
            <a:prstGeom prst="ellipse">
              <a:avLst/>
            </a:prstGeom>
            <a:solidFill>
              <a:srgbClr val="DCD0A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kern="10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Impact" panose="020B0806030902050204" pitchFamily="34" charset="0"/>
                </a:rPr>
                <a:t>4</a:t>
              </a:r>
              <a:endPara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051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295400" y="2216260"/>
              <a:ext cx="1242190" cy="64008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866"/>
                </a:avLst>
              </a:prstTxWarp>
            </a:bodyPr>
            <a:lstStyle/>
            <a:p>
              <a:pPr algn="ctr"/>
              <a:r>
                <a:rPr lang="en-US" sz="3600" b="1" kern="10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Impact" panose="020B0806030902050204" pitchFamily="34" charset="0"/>
                </a:rPr>
                <a:t>Unit 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15" name="WordArt 28"/>
          <p:cNvSpPr>
            <a:spLocks noChangeArrowheads="1" noChangeShapeType="1" noTextEdit="1"/>
          </p:cNvSpPr>
          <p:nvPr/>
        </p:nvSpPr>
        <p:spPr bwMode="auto">
          <a:xfrm>
            <a:off x="4800600" y="4724400"/>
            <a:ext cx="5562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CC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 lesson on customs and traditions</a:t>
            </a:r>
            <a:endParaRPr lang="en-US" sz="3600" kern="10" dirty="0">
              <a:ln w="19050">
                <a:solidFill>
                  <a:srgbClr val="FFCCCC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942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28600" y="76200"/>
            <a:ext cx="1078660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a.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pictures with the customs and traditions in the box.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868" y="629331"/>
            <a:ext cx="5704132" cy="6078587"/>
          </a:xfrm>
          <a:prstGeom prst="rect">
            <a:avLst/>
          </a:prstGeom>
          <a:solidFill>
            <a:srgbClr val="FFCC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Smiling to accept a compliment 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Worshipping ancestors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Wrapping gifts in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9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Having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lunch together on the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second day of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Placing the chopsticks on top of the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rice bowl when finishing a meal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Children in the family standing in a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row to greet guests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Wearing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on special occasions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Giving children lucky money at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endParaRPr lang="en-US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67628" y="843952"/>
            <a:ext cx="5667171" cy="5937847"/>
            <a:chOff x="6067628" y="843952"/>
            <a:chExt cx="5667171" cy="59378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16995"/>
            <a:stretch/>
          </p:blipFill>
          <p:spPr>
            <a:xfrm>
              <a:off x="7086599" y="2298065"/>
              <a:ext cx="1524000" cy="973404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b="16630"/>
            <a:stretch/>
          </p:blipFill>
          <p:spPr>
            <a:xfrm>
              <a:off x="7086600" y="843952"/>
              <a:ext cx="1524000" cy="1040085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b="17183"/>
            <a:stretch/>
          </p:blipFill>
          <p:spPr>
            <a:xfrm>
              <a:off x="10210800" y="855348"/>
              <a:ext cx="1523999" cy="1060273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b="18967"/>
            <a:stretch/>
          </p:blipFill>
          <p:spPr>
            <a:xfrm>
              <a:off x="10162550" y="3782027"/>
              <a:ext cx="1572249" cy="1313882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b="14190"/>
            <a:stretch/>
          </p:blipFill>
          <p:spPr>
            <a:xfrm>
              <a:off x="10197576" y="5566468"/>
              <a:ext cx="1537222" cy="1215331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b="13974"/>
            <a:stretch/>
          </p:blipFill>
          <p:spPr>
            <a:xfrm>
              <a:off x="10210798" y="2312724"/>
              <a:ext cx="1524001" cy="958745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/>
            <a:srcRect b="14422"/>
            <a:stretch/>
          </p:blipFill>
          <p:spPr>
            <a:xfrm>
              <a:off x="7094035" y="5565600"/>
              <a:ext cx="1516563" cy="1210356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/>
            <a:srcRect b="15766"/>
            <a:stretch/>
          </p:blipFill>
          <p:spPr>
            <a:xfrm>
              <a:off x="7086597" y="3782509"/>
              <a:ext cx="1524001" cy="1298314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6067628" y="1299262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F0"/>
                  </a:solidFill>
                </a:rPr>
                <a:t>a. __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67628" y="2747062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F0"/>
                  </a:solidFill>
                </a:rPr>
                <a:t>b. __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67628" y="4547888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F0"/>
                  </a:solidFill>
                </a:rPr>
                <a:t>c. __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67628" y="6172200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F0"/>
                  </a:solidFill>
                </a:rPr>
                <a:t>d. __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91828" y="1295400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F0"/>
                  </a:solidFill>
                </a:rPr>
                <a:t>e. __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91828" y="2743200"/>
              <a:ext cx="9813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F0"/>
                  </a:solidFill>
                </a:rPr>
                <a:t>f. __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91828" y="4544026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F0"/>
                  </a:solidFill>
                </a:rPr>
                <a:t>g. __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91828" y="6168338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F0"/>
                  </a:solidFill>
                </a:rPr>
                <a:t>h. __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00800" y="1314887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- 6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2743200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- 7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4550567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- 2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6168408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- 8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48439" y="1333995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- 5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48439" y="2762308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- 3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48439" y="4569675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- 4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48439" y="6187516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- 1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43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 animBg="1"/>
      <p:bldP spid="1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575762" y="4172018"/>
            <a:ext cx="2209800" cy="1055710"/>
            <a:chOff x="2209801" y="843952"/>
            <a:chExt cx="2209800" cy="10557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16630"/>
            <a:stretch/>
          </p:blipFill>
          <p:spPr>
            <a:xfrm>
              <a:off x="2895601" y="843952"/>
              <a:ext cx="1524000" cy="1040085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209801" y="1314887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 6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70535" y="4197818"/>
            <a:ext cx="2209799" cy="1029910"/>
            <a:chOff x="2209801" y="2298065"/>
            <a:chExt cx="2209799" cy="10299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16995"/>
            <a:stretch/>
          </p:blipFill>
          <p:spPr>
            <a:xfrm>
              <a:off x="2895600" y="2298065"/>
              <a:ext cx="1524000" cy="973404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2209801" y="274320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7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09002" y="890299"/>
            <a:ext cx="2209798" cy="1352833"/>
            <a:chOff x="2209801" y="3782509"/>
            <a:chExt cx="2209798" cy="135283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b="15766"/>
            <a:stretch/>
          </p:blipFill>
          <p:spPr>
            <a:xfrm>
              <a:off x="2895598" y="3782509"/>
              <a:ext cx="1524001" cy="1298314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2209801" y="4550567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2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365306" y="4017372"/>
            <a:ext cx="2209798" cy="1210356"/>
            <a:chOff x="2209801" y="5565600"/>
            <a:chExt cx="2209798" cy="121035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b="14422"/>
            <a:stretch/>
          </p:blipFill>
          <p:spPr>
            <a:xfrm>
              <a:off x="2903036" y="5565600"/>
              <a:ext cx="1516563" cy="1210356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2209801" y="616840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8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4429" y="4164306"/>
            <a:ext cx="2186360" cy="1063422"/>
            <a:chOff x="6424240" y="855348"/>
            <a:chExt cx="2186360" cy="10634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b="17183"/>
            <a:stretch/>
          </p:blipFill>
          <p:spPr>
            <a:xfrm>
              <a:off x="7086601" y="855348"/>
              <a:ext cx="1523999" cy="1060273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6424240" y="133399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5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44466" y="1208773"/>
            <a:ext cx="2186360" cy="1034359"/>
            <a:chOff x="6424240" y="2312724"/>
            <a:chExt cx="2186360" cy="103435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b="13974"/>
            <a:stretch/>
          </p:blipFill>
          <p:spPr>
            <a:xfrm>
              <a:off x="7086599" y="2312724"/>
              <a:ext cx="1524001" cy="958745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6424240" y="276230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3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319840" y="890299"/>
            <a:ext cx="2186360" cy="1372423"/>
            <a:chOff x="6424240" y="3782027"/>
            <a:chExt cx="2186360" cy="13724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/>
            <a:srcRect b="18967"/>
            <a:stretch/>
          </p:blipFill>
          <p:spPr>
            <a:xfrm>
              <a:off x="7038351" y="3782027"/>
              <a:ext cx="1572249" cy="1313882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6424240" y="456967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4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2740" y="890299"/>
            <a:ext cx="2186359" cy="1215331"/>
            <a:chOff x="6424240" y="5566468"/>
            <a:chExt cx="2186359" cy="12153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/>
            <a:srcRect b="14190"/>
            <a:stretch/>
          </p:blipFill>
          <p:spPr>
            <a:xfrm>
              <a:off x="7073377" y="5566468"/>
              <a:ext cx="1537222" cy="1215331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6424240" y="6187516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1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8600" y="76200"/>
            <a:ext cx="981794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b.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C (custom) or T (tradition) under each picture in a.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99557" y="2253214"/>
            <a:ext cx="434734" cy="58477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T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76800" y="2220978"/>
            <a:ext cx="1315360" cy="58477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C or T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16845" y="2233623"/>
            <a:ext cx="481222" cy="58477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C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07447" y="2117312"/>
            <a:ext cx="481222" cy="58477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C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84146" y="5233314"/>
            <a:ext cx="481222" cy="58477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C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80023" y="5250663"/>
            <a:ext cx="481222" cy="58477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C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91107" y="5224579"/>
            <a:ext cx="434734" cy="58477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T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90840" y="5246746"/>
            <a:ext cx="1315360" cy="58477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C or T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17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76200"/>
            <a:ext cx="7374198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GAME: </a:t>
            </a:r>
            <a:r>
              <a:rPr lang="en-US" sz="30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CUSTOMS AND TRADITION EXPERTS</a:t>
            </a:r>
            <a:endParaRPr lang="en-US" sz="3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30198"/>
            <a:ext cx="1021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Work in small groups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Take five minutes to write down as many local customs </a:t>
            </a:r>
          </a:p>
          <a:p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and tradition as you can think of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Present your list to the other groups.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group with the most ideas are the experts!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50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WordArt 2"/>
          <p:cNvSpPr>
            <a:spLocks noChangeArrowheads="1" noChangeShapeType="1" noTextEdit="1"/>
          </p:cNvSpPr>
          <p:nvPr/>
        </p:nvSpPr>
        <p:spPr bwMode="auto">
          <a:xfrm>
            <a:off x="3814293" y="1803232"/>
            <a:ext cx="4572000" cy="457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dist"/>
            <a:r>
              <a:rPr lang="en-US" sz="3600" kern="10" dirty="0">
                <a:ln w="19050">
                  <a:solidFill>
                    <a:srgbClr val="94CDE3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HOMEWORK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4293" y="2514600"/>
            <a:ext cx="5943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Learn by heart vocabulary.</a:t>
            </a:r>
          </a:p>
          <a:p>
            <a:pPr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Speak with your friends</a:t>
            </a:r>
          </a:p>
          <a:p>
            <a:pPr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Prepare lesson 2: A closer look 1.</a:t>
            </a:r>
            <a:endParaRPr lang="en-US" sz="3000" b="1" dirty="0">
              <a:solidFill>
                <a:srgbClr val="99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1703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600" y="76200"/>
            <a:ext cx="6766560" cy="6766560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THIS UNIT IN CLUDES:</a:t>
            </a:r>
          </a:p>
          <a:p>
            <a:pPr>
              <a:spcBef>
                <a:spcPts val="600"/>
              </a:spcBef>
            </a:pPr>
            <a:r>
              <a:rPr lang="en-US" sz="3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customs and traditions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Expressions with “custom” and “tradition”</a:t>
            </a:r>
          </a:p>
          <a:p>
            <a:pPr>
              <a:spcBef>
                <a:spcPts val="600"/>
              </a:spcBef>
            </a:pPr>
            <a:r>
              <a:rPr lang="en-US" sz="3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PRONUCIATION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Clusters: /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and /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spcBef>
                <a:spcPts val="600"/>
              </a:spcBef>
            </a:pPr>
            <a:r>
              <a:rPr lang="en-US" sz="3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and shouldn't: review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to</a:t>
            </a:r>
          </a:p>
          <a:p>
            <a:pPr>
              <a:spcBef>
                <a:spcPts val="600"/>
              </a:spcBef>
            </a:pPr>
            <a:r>
              <a:rPr lang="en-US" sz="3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Describing customs and tradition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Giving advice and expressing obligation about customs and tradition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4953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6409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1600200" y="1387475"/>
            <a:ext cx="27432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 down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1600200" y="762000"/>
            <a:ext cx="34290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 on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1600200" y="2043113"/>
            <a:ext cx="1828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sharp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1600200" y="2682875"/>
            <a:ext cx="1828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4251324" y="1401763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4251324" y="776288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4038600" y="2057400"/>
            <a:ext cx="1325562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4251324" y="2652713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5410201" y="1387475"/>
            <a:ext cx="2330447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5410201" y="762000"/>
            <a:ext cx="38100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5410200" y="2043113"/>
            <a:ext cx="419873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5410201" y="2682875"/>
            <a:ext cx="48768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2" name="WordArt 15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1828800" cy="2743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Vocabulary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1600200" y="3292475"/>
            <a:ext cx="22098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compliment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4251324" y="3262313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5410200" y="3292475"/>
            <a:ext cx="419873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>
            <a:off x="1143000" y="777875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>
            <a:off x="1143000" y="1371600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307225" name="Text Box 25"/>
          <p:cNvSpPr txBox="1">
            <a:spLocks noChangeArrowheads="1"/>
          </p:cNvSpPr>
          <p:nvPr/>
        </p:nvSpPr>
        <p:spPr bwMode="auto">
          <a:xfrm>
            <a:off x="1143000" y="2027237"/>
            <a:ext cx="533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307226" name="Text Box 26"/>
          <p:cNvSpPr txBox="1">
            <a:spLocks noChangeArrowheads="1"/>
          </p:cNvSpPr>
          <p:nvPr/>
        </p:nvSpPr>
        <p:spPr bwMode="auto">
          <a:xfrm>
            <a:off x="1143000" y="2682875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307227" name="Text Box 27"/>
          <p:cNvSpPr txBox="1">
            <a:spLocks noChangeArrowheads="1"/>
          </p:cNvSpPr>
          <p:nvPr/>
        </p:nvSpPr>
        <p:spPr bwMode="auto">
          <a:xfrm>
            <a:off x="1143000" y="3302000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600200" y="3902075"/>
            <a:ext cx="30480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manner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251324" y="3902075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410200" y="3902075"/>
            <a:ext cx="419873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1143000" y="3886200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xmlns="" val="349424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0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0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utoUpdateAnimBg="0"/>
      <p:bldP spid="307203" grpId="0" autoUpdateAnimBg="0"/>
      <p:bldP spid="307204" grpId="0" autoUpdateAnimBg="0"/>
      <p:bldP spid="307205" grpId="0" autoUpdateAnimBg="0"/>
      <p:bldP spid="307207" grpId="0" autoUpdateAnimBg="0"/>
      <p:bldP spid="307208" grpId="0" autoUpdateAnimBg="0"/>
      <p:bldP spid="307209" grpId="0" autoUpdateAnimBg="0"/>
      <p:bldP spid="307210" grpId="0" autoUpdateAnimBg="0"/>
      <p:bldP spid="307211" grpId="0" autoUpdateAnimBg="0"/>
      <p:bldP spid="307212" grpId="0" autoUpdateAnimBg="0"/>
      <p:bldP spid="307213" grpId="0" autoUpdateAnimBg="0"/>
      <p:bldP spid="307214" grpId="0" autoUpdateAnimBg="0"/>
      <p:bldP spid="2062" grpId="0" autoUpdateAnimBg="0"/>
      <p:bldP spid="307216" grpId="0" autoUpdateAnimBg="0"/>
      <p:bldP spid="307217" grpId="0" autoUpdateAnimBg="0"/>
      <p:bldP spid="307218" grpId="0" autoUpdateAnimBg="0"/>
      <p:bldP spid="307223" grpId="0" autoUpdateAnimBg="0"/>
      <p:bldP spid="307224" grpId="0" autoUpdateAnimBg="0"/>
      <p:bldP spid="307225" grpId="0" autoUpdateAnimBg="0"/>
      <p:bldP spid="307226" grpId="0" autoUpdateAnimBg="0"/>
      <p:bldP spid="307227" grpId="0" autoUpdateAnimBg="0"/>
      <p:bldP spid="30" grpId="0" autoUpdateAnimBg="0"/>
      <p:bldP spid="32" grpId="0" autoUpdateAnimBg="0"/>
      <p:bldP spid="34" grpId="0" autoUpdateAnimBg="0"/>
      <p:bldP spid="3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343400"/>
            <a:ext cx="10058400" cy="1316953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What can you see in the picture?</a:t>
            </a:r>
          </a:p>
          <a:p>
            <a:r>
              <a:rPr lang="en-US" sz="3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What do you think the people in the picture are talking about?</a:t>
            </a:r>
            <a:endParaRPr lang="en-US" sz="30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1802"/>
            <a:ext cx="300229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read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29748" y="638175"/>
            <a:ext cx="7185652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T38_Listen and read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352800" y="80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0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7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8600" y="131802"/>
            <a:ext cx="300229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read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33400"/>
            <a:ext cx="6410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word/ phrase that means.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61963" y="1325547"/>
            <a:ext cx="7275966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agreed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grandparents, parents, and children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otally correct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exactly on time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relating to human society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polite way of eating at the dinner table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2"/>
          <p:cNvSpPr txBox="1">
            <a:spLocks noChangeArrowheads="1"/>
          </p:cNvSpPr>
          <p:nvPr/>
        </p:nvSpPr>
        <p:spPr bwMode="auto">
          <a:xfrm>
            <a:off x="7588196" y="1325547"/>
            <a:ext cx="2927404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accepted</a:t>
            </a:r>
          </a:p>
          <a:p>
            <a:pPr>
              <a:spcBef>
                <a:spcPts val="1200"/>
              </a:spcBef>
            </a:pP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generations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spot 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  <a:p>
            <a:pPr>
              <a:spcBef>
                <a:spcPts val="1200"/>
              </a:spcBef>
            </a:pP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sharp</a:t>
            </a:r>
          </a:p>
          <a:p>
            <a:pPr>
              <a:spcBef>
                <a:spcPts val="1200"/>
              </a:spcBef>
            </a:pP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social</a:t>
            </a:r>
          </a:p>
          <a:p>
            <a:pPr>
              <a:spcBef>
                <a:spcPts val="1200"/>
              </a:spcBef>
            </a:pP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table manners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9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28600"/>
            <a:ext cx="739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57200" y="3352800"/>
            <a:ext cx="1111131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“You’re kidding”: </a:t>
            </a:r>
            <a:r>
              <a:rPr 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à.</a:t>
            </a:r>
          </a:p>
          <a:p>
            <a:pPr>
              <a:spcBef>
                <a:spcPts val="600"/>
              </a:spcBef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“You’ve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 to be kidding me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!”:</a:t>
            </a:r>
            <a:r>
              <a:rPr lang="vi-VN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 </a:t>
            </a:r>
            <a:r>
              <a:rPr lang="vi-VN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 với tôi như vậy chứ?'</a:t>
            </a:r>
            <a:endParaRPr lang="en-US" sz="32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“Just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kidding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                         :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17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8475" y="457200"/>
            <a:ext cx="55538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Tick (</a:t>
            </a:r>
            <a:r>
              <a:rPr lang="en-US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en-US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true (T) or false (F).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019395" y="642938"/>
            <a:ext cx="10944007" cy="3700308"/>
            <a:chOff x="1019748" y="795518"/>
            <a:chExt cx="10943652" cy="3700128"/>
          </a:xfrm>
        </p:grpSpPr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1019748" y="1325701"/>
              <a:ext cx="9648293" cy="316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2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Nick’s explanation of customs and traditions is correct.</a:t>
              </a:r>
              <a:endPara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3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2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Only families have customs and tradition.</a:t>
              </a:r>
              <a:endPara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3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32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UK there’s a tradition of having afternoon tea.</a:t>
              </a:r>
              <a:endPara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3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32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UK there is no accepted way of behaving at the </a:t>
              </a:r>
            </a:p>
            <a:p>
              <a:pPr>
                <a:spcBef>
                  <a:spcPts val="1200"/>
                </a:spcBef>
              </a:pPr>
              <a:r>
                <a:rPr lang="en-US" sz="32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dinner table.</a:t>
              </a:r>
              <a:endPara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0820400" y="795518"/>
              <a:ext cx="1143000" cy="2867932"/>
              <a:chOff x="10820400" y="795518"/>
              <a:chExt cx="1143000" cy="28679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1506200" y="1380293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1506200" y="2014345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506200" y="2648397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506200" y="3282449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820400" y="1380293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820400" y="2014345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0820400" y="2648397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0820400" y="3282449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8" name="TextBox 3"/>
              <p:cNvSpPr txBox="1">
                <a:spLocks noChangeArrowheads="1"/>
              </p:cNvSpPr>
              <p:nvPr/>
            </p:nvSpPr>
            <p:spPr bwMode="auto">
              <a:xfrm>
                <a:off x="10820400" y="795518"/>
                <a:ext cx="441146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19" name="TextBox 60"/>
              <p:cNvSpPr txBox="1">
                <a:spLocks noChangeArrowheads="1"/>
              </p:cNvSpPr>
              <p:nvPr/>
            </p:nvSpPr>
            <p:spPr bwMode="auto">
              <a:xfrm>
                <a:off x="11506200" y="795518"/>
                <a:ext cx="420308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0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</p:grp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814050" y="1150938"/>
            <a:ext cx="498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1499850" y="1774825"/>
            <a:ext cx="498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0814050" y="2438400"/>
            <a:ext cx="498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541125" y="2995613"/>
            <a:ext cx="498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2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76200"/>
            <a:ext cx="59738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  <a:r>
              <a:rPr lang="en-US" sz="3200" b="1" i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</a:t>
            </a:r>
            <a:r>
              <a:rPr lang="en-US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questions.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98475" y="639762"/>
            <a:ext cx="1131252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Mai’s family custom?</a:t>
            </a:r>
          </a:p>
          <a:p>
            <a:pPr>
              <a:spcBef>
                <a:spcPts val="0"/>
              </a:spcBef>
            </a:pPr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It’s eating dinner at 7 p</a:t>
            </a:r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m sharp.</a:t>
            </a:r>
            <a:endParaRPr 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Nick feel when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talks about one of his family 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traditions?</a:t>
            </a:r>
          </a:p>
          <a:p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He’s surprised.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similarity between a custom and a tradition?</a:t>
            </a:r>
          </a:p>
          <a:p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They both refer to doing something that develops over time.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difference between them?</a:t>
            </a:r>
          </a:p>
          <a:p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custom is something accepted. A tradition is something special </a:t>
            </a:r>
            <a:endParaRPr lang="en-US" sz="32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and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passed </a:t>
            </a:r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down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through the generations.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the students do for homework?</a:t>
            </a:r>
          </a:p>
          <a:p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They should find information about a custom or tradition.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793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131802"/>
            <a:ext cx="11811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these sentences in the conversation and fill in the missing words.</a:t>
            </a:r>
            <a:endParaRPr lang="en-US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4800" y="914400"/>
            <a:ext cx="11939487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________ be at the dinner table on time.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________ find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about a custom or tradition.</a:t>
            </a:r>
          </a:p>
          <a:p>
            <a:pPr algn="ctr">
              <a:spcBef>
                <a:spcPts val="1200"/>
              </a:spcBef>
            </a:pPr>
            <a:r>
              <a:rPr lang="en-US" sz="32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thin sentences mean?</a:t>
            </a:r>
          </a:p>
          <a:p>
            <a:pPr algn="ctr">
              <a:spcBef>
                <a:spcPts val="1200"/>
              </a:spcBef>
            </a:pPr>
            <a:endParaRPr lang="en-US" sz="3200" b="1" dirty="0" smtClean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to: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 </a:t>
            </a:r>
            <a:r>
              <a:rPr lang="en-US" sz="3200" i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oligation</a:t>
            </a:r>
            <a:r>
              <a:rPr lang="en-US" sz="32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should: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suggestion or an advice)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1587787"/>
            <a:ext cx="155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endParaRPr lang="en-US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914400"/>
            <a:ext cx="155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have to</a:t>
            </a:r>
            <a:endParaRPr lang="en-US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0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3706</TotalTime>
  <Words>803</Words>
  <Application>Microsoft Office PowerPoint</Application>
  <PresentationFormat>Custom</PresentationFormat>
  <Paragraphs>154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thaytho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</dc:creator>
  <cp:lastModifiedBy>Technical Support</cp:lastModifiedBy>
  <cp:revision>966</cp:revision>
  <dcterms:created xsi:type="dcterms:W3CDTF">2006-09-18T20:49:55Z</dcterms:created>
  <dcterms:modified xsi:type="dcterms:W3CDTF">2017-11-01T14:14:50Z</dcterms:modified>
</cp:coreProperties>
</file>