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9" r:id="rId3"/>
    <p:sldId id="360" r:id="rId4"/>
    <p:sldId id="281" r:id="rId5"/>
    <p:sldId id="315" r:id="rId6"/>
    <p:sldId id="316" r:id="rId7"/>
    <p:sldId id="364" r:id="rId8"/>
    <p:sldId id="283" r:id="rId9"/>
    <p:sldId id="362" r:id="rId10"/>
    <p:sldId id="332" r:id="rId11"/>
    <p:sldId id="356" r:id="rId12"/>
    <p:sldId id="347" r:id="rId13"/>
    <p:sldId id="344" r:id="rId14"/>
    <p:sldId id="357" r:id="rId15"/>
    <p:sldId id="313" r:id="rId16"/>
    <p:sldId id="363" r:id="rId17"/>
    <p:sldId id="337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0E6"/>
    <a:srgbClr val="172BC3"/>
    <a:srgbClr val="2B0EBE"/>
    <a:srgbClr val="F7941E"/>
    <a:srgbClr val="0FB7BD"/>
    <a:srgbClr val="F15C47"/>
    <a:srgbClr val="FBB040"/>
    <a:srgbClr val="00A9A5"/>
    <a:srgbClr val="008A8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76" d="100"/>
          <a:sy n="76" d="100"/>
        </p:scale>
        <p:origin x="47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86788" y="1585"/>
          <a:ext cx="2756533" cy="32429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644908" y="194542"/>
          <a:ext cx="2480880" cy="210793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624615" y="2563565"/>
          <a:ext cx="2480880" cy="55128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sp:txBody>
      <dsp:txXfrm>
        <a:off x="624615" y="2563565"/>
        <a:ext cx="2480880" cy="551280"/>
      </dsp:txXfrm>
    </dsp:sp>
    <dsp:sp modelId="{F8868911-C9A5-4CE4-8865-4E08C293274B}">
      <dsp:nvSpPr>
        <dsp:cNvPr id="0" name=""/>
        <dsp:cNvSpPr/>
      </dsp:nvSpPr>
      <dsp:spPr>
        <a:xfrm>
          <a:off x="624615" y="2239241"/>
          <a:ext cx="2480880" cy="32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624615" y="2239241"/>
        <a:ext cx="2480880" cy="324324"/>
      </dsp:txXfrm>
    </dsp:sp>
    <dsp:sp modelId="{EAF9549E-A938-4718-A3C8-E47C3969E41D}">
      <dsp:nvSpPr>
        <dsp:cNvPr id="0" name=""/>
        <dsp:cNvSpPr/>
      </dsp:nvSpPr>
      <dsp:spPr>
        <a:xfrm>
          <a:off x="3963278" y="1585"/>
          <a:ext cx="2756533" cy="32429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101105" y="122472"/>
          <a:ext cx="2480880" cy="2107937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101105" y="2563565"/>
          <a:ext cx="2480880" cy="5512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sp:txBody>
      <dsp:txXfrm>
        <a:off x="4101105" y="2563565"/>
        <a:ext cx="2480880" cy="551280"/>
      </dsp:txXfrm>
    </dsp:sp>
    <dsp:sp modelId="{DEC6C3A8-5200-414E-B66A-11B39AEE7FAA}">
      <dsp:nvSpPr>
        <dsp:cNvPr id="0" name=""/>
        <dsp:cNvSpPr/>
      </dsp:nvSpPr>
      <dsp:spPr>
        <a:xfrm>
          <a:off x="4101105" y="2239241"/>
          <a:ext cx="2480880" cy="32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101105" y="2239241"/>
        <a:ext cx="2480880" cy="324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86788" y="1585"/>
          <a:ext cx="2756533" cy="32429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644908" y="194542"/>
          <a:ext cx="2480880" cy="210793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624615" y="2563565"/>
          <a:ext cx="2480880" cy="55128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READING</a:t>
          </a:r>
        </a:p>
      </dsp:txBody>
      <dsp:txXfrm>
        <a:off x="624615" y="2563565"/>
        <a:ext cx="2480880" cy="551280"/>
      </dsp:txXfrm>
    </dsp:sp>
    <dsp:sp modelId="{F8868911-C9A5-4CE4-8865-4E08C293274B}">
      <dsp:nvSpPr>
        <dsp:cNvPr id="0" name=""/>
        <dsp:cNvSpPr/>
      </dsp:nvSpPr>
      <dsp:spPr>
        <a:xfrm>
          <a:off x="624615" y="2239241"/>
          <a:ext cx="2480880" cy="32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624615" y="2239241"/>
        <a:ext cx="2480880" cy="324324"/>
      </dsp:txXfrm>
    </dsp:sp>
    <dsp:sp modelId="{EAF9549E-A938-4718-A3C8-E47C3969E41D}">
      <dsp:nvSpPr>
        <dsp:cNvPr id="0" name=""/>
        <dsp:cNvSpPr/>
      </dsp:nvSpPr>
      <dsp:spPr>
        <a:xfrm>
          <a:off x="3963278" y="1585"/>
          <a:ext cx="2756533" cy="32429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101105" y="122472"/>
          <a:ext cx="2480880" cy="2107937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101105" y="2563565"/>
          <a:ext cx="2480880" cy="5512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SPEAKING</a:t>
          </a:r>
        </a:p>
      </dsp:txBody>
      <dsp:txXfrm>
        <a:off x="4101105" y="2563565"/>
        <a:ext cx="2480880" cy="551280"/>
      </dsp:txXfrm>
    </dsp:sp>
    <dsp:sp modelId="{DEC6C3A8-5200-414E-B66A-11B39AEE7FAA}">
      <dsp:nvSpPr>
        <dsp:cNvPr id="0" name=""/>
        <dsp:cNvSpPr/>
      </dsp:nvSpPr>
      <dsp:spPr>
        <a:xfrm>
          <a:off x="4101105" y="2239241"/>
          <a:ext cx="2480880" cy="324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101105" y="2239241"/>
        <a:ext cx="2480880" cy="32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Lucky numbers: 1,4,8</a:t>
            </a:r>
          </a:p>
          <a:p>
            <a:r>
              <a:rPr lang="en-US"/>
              <a:t>Number 2: Question 1</a:t>
            </a:r>
          </a:p>
          <a:p>
            <a:r>
              <a:rPr lang="en-US"/>
              <a:t>Number 3: Question 2</a:t>
            </a:r>
          </a:p>
          <a:p>
            <a:r>
              <a:rPr lang="en-US"/>
              <a:t>Number 5: Question 3</a:t>
            </a:r>
          </a:p>
          <a:p>
            <a:r>
              <a:rPr lang="en-US"/>
              <a:t>Number 6: Question 4</a:t>
            </a:r>
          </a:p>
          <a:p>
            <a:r>
              <a:rPr lang="en-US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9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0775" y="861418"/>
            <a:ext cx="6572161" cy="794572"/>
          </a:xfrm>
          <a:prstGeom prst="roundRect">
            <a:avLst>
              <a:gd name="adj" fmla="val 4266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6" y="670016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4233" y="978223"/>
            <a:ext cx="536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5: SKILLS 1 p.46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2353" y="-345216"/>
            <a:ext cx="132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19589001"/>
              </p:ext>
            </p:extLst>
          </p:nvPr>
        </p:nvGraphicFramePr>
        <p:xfrm>
          <a:off x="2235238" y="1772795"/>
          <a:ext cx="7206601" cy="324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C5BBAE-C8DE-B018-8DCF-74E6615CFD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67" y="139360"/>
            <a:ext cx="2357394" cy="1763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B2166-8171-7343-A053-E37BC209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06" y="5007661"/>
            <a:ext cx="6616235" cy="156966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Nguyen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Thi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Hai</a:t>
            </a:r>
          </a:p>
          <a:p>
            <a:pPr eaLnBrk="1" hangingPunct="1"/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Thai Son secondary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596D1-CFE7-750F-3330-E758C64D1400}"/>
              </a:ext>
            </a:extLst>
          </p:cNvPr>
          <p:cNvSpPr txBox="1"/>
          <p:nvPr/>
        </p:nvSpPr>
        <p:spPr>
          <a:xfrm>
            <a:off x="1370775" y="-81323"/>
            <a:ext cx="865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Monday,November,14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2" y="832841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60456" y="1501595"/>
            <a:ext cx="7231544" cy="3854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A1B50D-4CF9-D223-2258-EB9EBB780408}"/>
              </a:ext>
            </a:extLst>
          </p:cNvPr>
          <p:cNvSpPr txBox="1"/>
          <p:nvPr/>
        </p:nvSpPr>
        <p:spPr>
          <a:xfrm>
            <a:off x="374928" y="3036427"/>
            <a:ext cx="458552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first picture shows a water puppet show.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The second picture is the Quan Ho singing.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 like them very much.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3100C-9C1C-BA6F-B4D7-BF7E7C586127}"/>
              </a:ext>
            </a:extLst>
          </p:cNvPr>
          <p:cNvSpPr txBox="1"/>
          <p:nvPr/>
        </p:nvSpPr>
        <p:spPr>
          <a:xfrm>
            <a:off x="1075386" y="382339"/>
            <a:ext cx="11900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A40E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1.Look at the pictures. Discuss the questions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426" y="741453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Read the email and match the highlighted words with their meanings.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820" y="74145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48DA4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8255204" y="1720065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8255204" y="2544916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traditional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8341220" y="34290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8341220" y="4416208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2471" y="1323152"/>
            <a:ext cx="385791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showed or presented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15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tradition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15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nice, interesting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solidFill>
                  <a:srgbClr val="F15C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or celebration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478E4-AD3F-0BD2-35D5-89C47B9EDD6F}"/>
              </a:ext>
            </a:extLst>
          </p:cNvPr>
          <p:cNvSpPr txBox="1"/>
          <p:nvPr/>
        </p:nvSpPr>
        <p:spPr>
          <a:xfrm>
            <a:off x="348843" y="1387784"/>
            <a:ext cx="77106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To: </a:t>
            </a:r>
            <a:r>
              <a:rPr lang="en-US" sz="2000" b="1" i="0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sue@fastmail.com </a:t>
            </a:r>
          </a:p>
          <a:p>
            <a:pPr algn="l"/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Subject: 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 water puppet show </a:t>
            </a: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Dear Sue,</a:t>
            </a:r>
          </a:p>
          <a:p>
            <a:pPr algn="just"/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How are things with you? I arrived in Viet Nam three days ago, and everything is perfect.</a:t>
            </a:r>
          </a:p>
          <a:p>
            <a:pPr algn="just"/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Yesterday I went to see a puppet show at a theatre in the center of Ha </a:t>
            </a:r>
            <a:r>
              <a:rPr lang="en-US" sz="20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Noi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. The show was 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OpenSans"/>
              </a:rPr>
              <a:t>fantastic! 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The artists 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OpenSans"/>
              </a:rPr>
              <a:t>performed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the show in a pool. They stood behind a screen. They used strings under the water to control the puppets and make them move on the water! The show was about rice farming and a 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OpenSans"/>
              </a:rPr>
              <a:t>festival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 in a village. People say that these shows are normally about everyday life in the countryside of Viet Nam. Water puppetry is a special 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OpenSans"/>
              </a:rPr>
              <a:t>traditional </a:t>
            </a:r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art form. People love it, and most tourists coming to Viet Nam love to see it. I wish you were here with me. See you next week.</a:t>
            </a: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Love,</a:t>
            </a: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Mary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2745" y="8301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A40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email again and decide these statements are True or False.</a:t>
            </a:r>
            <a:endParaRPr lang="en-US" sz="2400" b="1" dirty="0">
              <a:solidFill>
                <a:srgbClr val="2A40E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31" y="8337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16" y="731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*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70762"/>
              </p:ext>
            </p:extLst>
          </p:nvPr>
        </p:nvGraphicFramePr>
        <p:xfrm>
          <a:off x="971156" y="1446324"/>
          <a:ext cx="9893479" cy="4675824"/>
        </p:xfrm>
        <a:graphic>
          <a:graphicData uri="http://schemas.openxmlformats.org/drawingml/2006/table">
            <a:tbl>
              <a:tblPr firstRow="1" firstCol="1" bandRow="1"/>
              <a:tblGrid>
                <a:gridCol w="7593302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1142898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1157279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</a:t>
                      </a:r>
                      <a:r>
                        <a:rPr lang="en-US" sz="28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 an art museum</a:t>
                      </a:r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 the center of Ha </a:t>
                      </a:r>
                      <a:r>
                        <a:rPr lang="en-US" sz="2800" b="1" u="non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.__</a:t>
                      </a:r>
                      <a:r>
                        <a:rPr lang="en-US" sz="28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 a theatre</a:t>
                      </a:r>
                      <a:endParaRPr lang="en-US" sz="2800" b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800" b="1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8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</a:t>
                      </a:r>
                      <a:r>
                        <a:rPr lang="en-US" sz="28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 in the city of Viet Nam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._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 Viet Nam</a:t>
                      </a:r>
                      <a:endParaRPr lang="en-US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07" y="2248624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19" y="3072149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07" y="3922517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48" y="499111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755161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0E6"/>
                </a:solidFill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solidFill>
                <a:srgbClr val="2A40E6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7699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6673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078803" y="1359079"/>
            <a:ext cx="8660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1. Who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went to see a water puppet show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yesterday?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ronicaPro-Book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2. Where did the artists perform the show?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3. Who controlled the puppets?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4. What are water puppet shows normally about?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5. Is water puppetry a traditional Vietnamese art form?</a:t>
            </a:r>
          </a:p>
        </p:txBody>
      </p:sp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657334" y="391357"/>
            <a:ext cx="10287260" cy="530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1. Who went to see a water puppet show yesterday?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384962"/>
            <a:ext cx="26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-Mary did.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7" y="2439148"/>
            <a:ext cx="26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 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067" y="3486982"/>
            <a:ext cx="26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-The 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4534816"/>
            <a:ext cx="809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-About everyday life in the countryside of Viet Nam.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89" y="5589002"/>
            <a:ext cx="164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-Yes, it is.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9526" y="68219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0E6"/>
                </a:solidFill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800" dirty="0">
              <a:solidFill>
                <a:srgbClr val="2A40E6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3546" y="66365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331" y="561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331" y="8668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II-SPEAKING</a:t>
            </a: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8" y="2155126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287" y="1642039"/>
            <a:ext cx="5700297" cy="2894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1CFDE-56E9-4F3E-0903-E890B1958587}"/>
              </a:ext>
            </a:extLst>
          </p:cNvPr>
          <p:cNvSpPr txBox="1"/>
          <p:nvPr/>
        </p:nvSpPr>
        <p:spPr>
          <a:xfrm>
            <a:off x="189059" y="4536376"/>
            <a:ext cx="52973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A: 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When was the performance? </a:t>
            </a:r>
          </a:p>
          <a:p>
            <a:pPr algn="l"/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B: 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On Saturday night. </a:t>
            </a:r>
          </a:p>
          <a:p>
            <a:pPr algn="l"/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A: 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How long did it last? </a:t>
            </a:r>
            <a:endParaRPr lang="en-US" sz="2800" b="1" i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algn="l"/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B: 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It lasted three hours.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2A9D3-7322-19AF-5E81-6B75BE17FBA1}"/>
              </a:ext>
            </a:extLst>
          </p:cNvPr>
          <p:cNvSpPr txBox="1"/>
          <p:nvPr/>
        </p:nvSpPr>
        <p:spPr>
          <a:xfrm>
            <a:off x="5640287" y="4914900"/>
            <a:ext cx="2345473" cy="126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CE646-ACCA-EF55-C168-71FF69EF4A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9925" y="473075"/>
            <a:ext cx="10683875" cy="409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A: 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When was the performance?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B: 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On Saturday night.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A: 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How long did it last? </a:t>
            </a:r>
            <a:endParaRPr lang="en-US" b="1" i="1" dirty="0">
              <a:solidFill>
                <a:srgbClr val="8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Sans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B: 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It lasted three hours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. </a:t>
            </a:r>
          </a:p>
          <a:p>
            <a:pPr marL="0" indent="0">
              <a:buNone/>
            </a:pPr>
            <a:r>
              <a:rPr lang="vi-V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it take place?  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took place in the schoolyard.  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items did the performance show?  </a:t>
            </a:r>
          </a:p>
          <a:p>
            <a:pPr marL="0" indent="0">
              <a:buNone/>
            </a:pP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 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performed plays, dances, songs, magic,..</a:t>
            </a:r>
          </a:p>
        </p:txBody>
      </p:sp>
    </p:spTree>
    <p:extLst>
      <p:ext uri="{BB962C8B-B14F-4D97-AF65-F5344CB8AC3E}">
        <p14:creationId xmlns:p14="http://schemas.microsoft.com/office/powerpoint/2010/main" val="42531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5535" y="650551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40E6"/>
                </a:solidFill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800" dirty="0">
              <a:solidFill>
                <a:srgbClr val="2A40E6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7342" y="87630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127" y="773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862318" y="1488463"/>
            <a:ext cx="91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9158364" y="1701344"/>
            <a:ext cx="2692486" cy="25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090" y="2062797"/>
            <a:ext cx="5079625" cy="23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49886"/>
            <a:ext cx="10815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A40E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983" y="2217860"/>
            <a:ext cx="887245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sentences using the vocabulary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exercises in part C,D p.31-33 in WB.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1" y="306717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3572" y="43890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192780" y="2491740"/>
            <a:ext cx="5524500" cy="216598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KINDS OF TRADITIONAL PERFORMANCES DO YOU KNOW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66" y="2599709"/>
            <a:ext cx="3011924" cy="317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911" y="2318722"/>
            <a:ext cx="3332986" cy="36677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631B98-FC11-86DF-30C1-ED7A68885F45}"/>
              </a:ext>
            </a:extLst>
          </p:cNvPr>
          <p:cNvCxnSpPr>
            <a:stCxn id="2" idx="1"/>
          </p:cNvCxnSpPr>
          <p:nvPr/>
        </p:nvCxnSpPr>
        <p:spPr>
          <a:xfrm>
            <a:off x="5955030" y="4655417"/>
            <a:ext cx="742950" cy="118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FF43D4-84E4-5430-04CE-71EAB1EEC567}"/>
              </a:ext>
            </a:extLst>
          </p:cNvPr>
          <p:cNvCxnSpPr>
            <a:stCxn id="2" idx="3"/>
          </p:cNvCxnSpPr>
          <p:nvPr/>
        </p:nvCxnSpPr>
        <p:spPr>
          <a:xfrm flipV="1">
            <a:off x="5955030" y="1287780"/>
            <a:ext cx="476250" cy="1327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0D42FE-F6A6-F0DD-B62E-6CD32687C9DD}"/>
              </a:ext>
            </a:extLst>
          </p:cNvPr>
          <p:cNvCxnSpPr/>
          <p:nvPr/>
        </p:nvCxnSpPr>
        <p:spPr>
          <a:xfrm flipV="1">
            <a:off x="7795260" y="1615440"/>
            <a:ext cx="51816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7BD83E-D1B0-B653-0ADA-523F0ED40984}"/>
              </a:ext>
            </a:extLst>
          </p:cNvPr>
          <p:cNvCxnSpPr/>
          <p:nvPr/>
        </p:nvCxnSpPr>
        <p:spPr>
          <a:xfrm>
            <a:off x="4297680" y="1691640"/>
            <a:ext cx="541020" cy="1013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61315B-AC9D-83DB-4470-BB787ED628C5}"/>
              </a:ext>
            </a:extLst>
          </p:cNvPr>
          <p:cNvCxnSpPr/>
          <p:nvPr/>
        </p:nvCxnSpPr>
        <p:spPr>
          <a:xfrm>
            <a:off x="3002280" y="2141220"/>
            <a:ext cx="721092" cy="815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BB8B8A-DAFA-5F76-1F99-CE14EA8767A3}"/>
              </a:ext>
            </a:extLst>
          </p:cNvPr>
          <p:cNvCxnSpPr/>
          <p:nvPr/>
        </p:nvCxnSpPr>
        <p:spPr>
          <a:xfrm>
            <a:off x="7345680" y="4389120"/>
            <a:ext cx="899160" cy="84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FFBFAD-67DA-60EF-FC3F-E1BEA5B12C80}"/>
              </a:ext>
            </a:extLst>
          </p:cNvPr>
          <p:cNvCxnSpPr/>
          <p:nvPr/>
        </p:nvCxnSpPr>
        <p:spPr>
          <a:xfrm>
            <a:off x="4716780" y="4655417"/>
            <a:ext cx="304800" cy="133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46523E-E3EF-A21A-C339-AB20D21A82BA}"/>
              </a:ext>
            </a:extLst>
          </p:cNvPr>
          <p:cNvCxnSpPr/>
          <p:nvPr/>
        </p:nvCxnSpPr>
        <p:spPr>
          <a:xfrm>
            <a:off x="3581400" y="4206240"/>
            <a:ext cx="141972" cy="133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19494B-C258-07AD-FA52-A1438B12BD36}"/>
              </a:ext>
            </a:extLst>
          </p:cNvPr>
          <p:cNvSpPr txBox="1"/>
          <p:nvPr/>
        </p:nvSpPr>
        <p:spPr>
          <a:xfrm>
            <a:off x="8313420" y="144018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Cultural space of Gong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0775" y="861418"/>
            <a:ext cx="6572161" cy="794572"/>
          </a:xfrm>
          <a:prstGeom prst="roundRect">
            <a:avLst>
              <a:gd name="adj" fmla="val 4266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6" y="670016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4233" y="978223"/>
            <a:ext cx="536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5: SKILLS 1 p.46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2235238" y="1772795"/>
          <a:ext cx="7206601" cy="324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C5BBAE-C8DE-B018-8DCF-74E6615CFD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67" y="139360"/>
            <a:ext cx="2357394" cy="1763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B2166-8171-7343-A053-E37BC209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06" y="5007661"/>
            <a:ext cx="6616235" cy="156966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Nguyen 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Thi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Hai</a:t>
            </a:r>
          </a:p>
          <a:p>
            <a:pPr eaLnBrk="1" hangingPunct="1"/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Thai Son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86459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1463" y="1817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puppetry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4473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thuật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rối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5678" y="3299525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ˈpʌpɪtri</a:t>
            </a:r>
            <a:r>
              <a:rPr lang="en-US" sz="36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874560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A40E6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I-Reading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6611934" y="1291740"/>
            <a:ext cx="4383169" cy="271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611934" y="4008981"/>
            <a:ext cx="4383169" cy="24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0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87" y="4659122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sợi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3299" y="3390590"/>
            <a:ext cx="147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strɪŋ</a:t>
            </a:r>
            <a:r>
              <a:rPr lang="en-US" sz="36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15712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70127" y="1836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849" y="4634270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kiểm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soát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khiển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4534" y="3503953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err="1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kənˈtrəʊl</a:t>
            </a:r>
            <a:r>
              <a:rPr lang="en-US" sz="3600" b="1" dirty="0">
                <a:solidFill>
                  <a:srgbClr val="2A4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890" y="1406607"/>
            <a:ext cx="5553309" cy="44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FC25D-BD43-0D30-345C-71E533AD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05740"/>
            <a:ext cx="10637520" cy="59712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36435"/>
              </p:ext>
            </p:extLst>
          </p:nvPr>
        </p:nvGraphicFramePr>
        <p:xfrm>
          <a:off x="879964" y="1127932"/>
          <a:ext cx="9399936" cy="39559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Pronunciation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Meaning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puppetry (n)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b="1" i="0" kern="1200" dirty="0" err="1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32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nghệ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thuật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múa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rối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32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sợi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dây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3200" b="1" i="0" kern="1200" dirty="0">
                          <a:solidFill>
                            <a:srgbClr val="2A40E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kiểm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soát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điều</a:t>
                      </a:r>
                      <a:r>
                        <a:rPr lang="en-US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khiển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066" y="208434"/>
            <a:ext cx="106209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A40E6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1.Look at the pictures. Discuss the questions .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2" y="832841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60456" y="1501595"/>
            <a:ext cx="7231544" cy="38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5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3401</TotalTime>
  <Words>848</Words>
  <Application>Microsoft Office PowerPoint</Application>
  <PresentationFormat>Widescreen</PresentationFormat>
  <Paragraphs>150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ChronicaPro-Book</vt:lpstr>
      <vt:lpstr>Myriad Pro</vt:lpstr>
      <vt:lpstr>OpenSans</vt:lpstr>
      <vt:lpstr>Arial</vt:lpstr>
      <vt:lpstr>Calibri</vt:lpstr>
      <vt:lpstr>Calibri Light</vt:lpstr>
      <vt:lpstr>Script MT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163</cp:revision>
  <dcterms:created xsi:type="dcterms:W3CDTF">2020-12-09T02:04:09Z</dcterms:created>
  <dcterms:modified xsi:type="dcterms:W3CDTF">2022-11-13T15:26:33Z</dcterms:modified>
</cp:coreProperties>
</file>