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7" r:id="rId3"/>
    <p:sldId id="268" r:id="rId4"/>
    <p:sldId id="262" r:id="rId5"/>
    <p:sldId id="269" r:id="rId6"/>
    <p:sldId id="263" r:id="rId7"/>
    <p:sldId id="270" r:id="rId8"/>
    <p:sldId id="264" r:id="rId9"/>
    <p:sldId id="271" r:id="rId10"/>
    <p:sldId id="283" r:id="rId11"/>
    <p:sldId id="273" r:id="rId12"/>
    <p:sldId id="274" r:id="rId13"/>
    <p:sldId id="266" r:id="rId14"/>
    <p:sldId id="275" r:id="rId15"/>
    <p:sldId id="277" r:id="rId16"/>
    <p:sldId id="276" r:id="rId17"/>
    <p:sldId id="278" r:id="rId18"/>
    <p:sldId id="279" r:id="rId19"/>
    <p:sldId id="280" r:id="rId20"/>
    <p:sldId id="281"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416" userDrawn="1">
          <p15:clr>
            <a:srgbClr val="A4A3A4"/>
          </p15:clr>
        </p15:guide>
        <p15:guide id="2" pos="7248" userDrawn="1">
          <p15:clr>
            <a:srgbClr val="A4A3A4"/>
          </p15:clr>
        </p15:guide>
        <p15:guide id="3" orient="horz" pos="576"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showGuides="1">
      <p:cViewPr>
        <p:scale>
          <a:sx n="81" d="100"/>
          <a:sy n="81" d="100"/>
        </p:scale>
        <p:origin x="-300" y="48"/>
      </p:cViewPr>
      <p:guideLst>
        <p:guide orient="horz" pos="576"/>
        <p:guide orient="horz" pos="712"/>
        <p:guide orient="horz" pos="3928"/>
        <p:guide orient="horz" pos="3864"/>
        <p:guide pos="416"/>
        <p:guide pos="724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9B54DD-DF04-4803-B216-AF94E05CF8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3F32DAD-13B6-4378-85F1-21C8935E13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8037333-38B7-4728-8CC2-BE3E34841673}"/>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5" name="Footer Placeholder 4">
            <a:extLst>
              <a:ext uri="{FF2B5EF4-FFF2-40B4-BE49-F238E27FC236}">
                <a16:creationId xmlns="" xmlns:a16="http://schemas.microsoft.com/office/drawing/2014/main" id="{9DA241BA-B670-4B6E-84E4-E19CC0D5B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0A69A0C-0191-437C-B70B-C949A03E3A6E}"/>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83946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AEF8A4-4C35-4777-A818-E67DD154F4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F961AEB-8FA1-45B8-B88A-278280FDB8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D645FB6-E633-40BC-921B-66CA6AC5FDD7}"/>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5" name="Footer Placeholder 4">
            <a:extLst>
              <a:ext uri="{FF2B5EF4-FFF2-40B4-BE49-F238E27FC236}">
                <a16:creationId xmlns="" xmlns:a16="http://schemas.microsoft.com/office/drawing/2014/main" id="{1F255803-8B97-4875-8730-9F3C611D8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B911CF9-35A5-427A-9CAA-4F6B0EAAE92B}"/>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172794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DBC1C0F-CDD9-4728-BACF-07D47E49EE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0F592CF-FADB-4F31-B8BC-2A74F169F7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6BF97C-BE41-45A0-95AB-9C8535A4494C}"/>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5" name="Footer Placeholder 4">
            <a:extLst>
              <a:ext uri="{FF2B5EF4-FFF2-40B4-BE49-F238E27FC236}">
                <a16:creationId xmlns="" xmlns:a16="http://schemas.microsoft.com/office/drawing/2014/main" id="{578B111B-92AB-4AFC-B77D-DE717FFCA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466640-F3B4-400E-A871-E7885CB29283}"/>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2109798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270A4-3D01-4EAE-9011-9C18094DE7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859361E-FEF2-4D20-8888-0E3E3D030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205EDDC-5576-4030-8DE7-7C9A374106D0}"/>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5" name="Footer Placeholder 4">
            <a:extLst>
              <a:ext uri="{FF2B5EF4-FFF2-40B4-BE49-F238E27FC236}">
                <a16:creationId xmlns="" xmlns:a16="http://schemas.microsoft.com/office/drawing/2014/main" id="{C3C8AAC4-373A-4B72-B364-084F1C7D5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985C3C5-1B3F-431F-8334-603086AFAC0C}"/>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60810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6F42FC-AD83-43CD-8750-F2DE0C27A6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405AE1A-8C8B-434E-B576-BDAADE5D1A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5C371F5-1444-488E-B7D4-7E3B9856ED32}"/>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5" name="Footer Placeholder 4">
            <a:extLst>
              <a:ext uri="{FF2B5EF4-FFF2-40B4-BE49-F238E27FC236}">
                <a16:creationId xmlns="" xmlns:a16="http://schemas.microsoft.com/office/drawing/2014/main" id="{76A3873A-BA41-4895-A45F-CB888C6F7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D37F015-5DC9-4B56-9F8B-DCE35900B10A}"/>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2026187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62533F-9A79-4579-99EC-E37D796585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CA80F5F-37CF-4478-88F7-539DAB48FF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F9B8D5F-428D-445E-888C-5E536933C1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4B5979D-EC5A-44B0-B155-0A93BFAB9236}"/>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6" name="Footer Placeholder 5">
            <a:extLst>
              <a:ext uri="{FF2B5EF4-FFF2-40B4-BE49-F238E27FC236}">
                <a16:creationId xmlns="" xmlns:a16="http://schemas.microsoft.com/office/drawing/2014/main" id="{7E85930E-5439-41FA-9340-E088AC1461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5B40577-0704-488B-9FB9-985A47057D40}"/>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1659059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C86B9B-E928-4BEA-A8CA-C9D116E3C7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D5A5CB-188C-4B4F-B0BB-22A7C222A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D116AAA-A973-41B5-9BA2-154CB36502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36A94E1-00B9-4F32-85CB-AB5122F3A7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74D5D53-36ED-431C-9B88-9F70CC7E37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2EF3F04-713E-4976-B284-E7B8F34337C7}"/>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8" name="Footer Placeholder 7">
            <a:extLst>
              <a:ext uri="{FF2B5EF4-FFF2-40B4-BE49-F238E27FC236}">
                <a16:creationId xmlns="" xmlns:a16="http://schemas.microsoft.com/office/drawing/2014/main" id="{55C5CCB5-4E4C-4084-A740-41174BCAA0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8CC3422-97E7-4474-B8E1-8160E4B4E7A5}"/>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1196220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EA01E6-D3C5-4378-A9B6-9B6812330B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72225D7-9E9B-4227-8C62-E062F147A22E}"/>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4" name="Footer Placeholder 3">
            <a:extLst>
              <a:ext uri="{FF2B5EF4-FFF2-40B4-BE49-F238E27FC236}">
                <a16:creationId xmlns="" xmlns:a16="http://schemas.microsoft.com/office/drawing/2014/main" id="{E3CFB7BA-1073-4314-AB94-5349E65BC8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7AC66B1-2FB0-4990-A123-2F8B558B489A}"/>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17549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CAA775-D694-48A0-91B3-7F68EA3F5357}"/>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3" name="Footer Placeholder 2">
            <a:extLst>
              <a:ext uri="{FF2B5EF4-FFF2-40B4-BE49-F238E27FC236}">
                <a16:creationId xmlns="" xmlns:a16="http://schemas.microsoft.com/office/drawing/2014/main" id="{11011663-8725-4E30-9E49-3EF84C1793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A80238C-A5D2-4A72-8EB5-1155D55D86B2}"/>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3091478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8F502D-B789-46C3-A75C-2590CAE6C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B866AA4-8B1C-4317-867E-F831C63620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9E59115-201E-48FF-8565-FC1B65B6A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614BD2D-FC81-4B7A-B67D-7D1501C55662}"/>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6" name="Footer Placeholder 5">
            <a:extLst>
              <a:ext uri="{FF2B5EF4-FFF2-40B4-BE49-F238E27FC236}">
                <a16:creationId xmlns="" xmlns:a16="http://schemas.microsoft.com/office/drawing/2014/main" id="{5B8E02A9-859C-4190-B5CC-B0DE00FD4E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85AD9E1-0F6B-46D3-8564-9372849D5CDA}"/>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3936965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D717B7-6575-4A58-8D2E-3A59FE575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A3F8F05-8A61-4223-B9B4-9298D97E72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9CF43B8-1360-49C9-AC78-D2AFB373C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00244B0-4096-4C10-A907-752A66860EF9}"/>
              </a:ext>
            </a:extLst>
          </p:cNvPr>
          <p:cNvSpPr>
            <a:spLocks noGrp="1"/>
          </p:cNvSpPr>
          <p:nvPr>
            <p:ph type="dt" sz="half" idx="10"/>
          </p:nvPr>
        </p:nvSpPr>
        <p:spPr/>
        <p:txBody>
          <a:bodyPr/>
          <a:lstStyle/>
          <a:p>
            <a:fld id="{AA9295BD-CF27-4D13-A53F-A9925B42ACD9}" type="datetimeFigureOut">
              <a:rPr lang="en-US" smtClean="0"/>
              <a:pPr/>
              <a:t>12/17/2022</a:t>
            </a:fld>
            <a:endParaRPr lang="en-US"/>
          </a:p>
        </p:txBody>
      </p:sp>
      <p:sp>
        <p:nvSpPr>
          <p:cNvPr id="6" name="Footer Placeholder 5">
            <a:extLst>
              <a:ext uri="{FF2B5EF4-FFF2-40B4-BE49-F238E27FC236}">
                <a16:creationId xmlns="" xmlns:a16="http://schemas.microsoft.com/office/drawing/2014/main" id="{9308A6F7-5F81-44D2-95D5-D38E8D46E7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CC8F126-10CF-415B-A279-5AEA428994FB}"/>
              </a:ext>
            </a:extLst>
          </p:cNvPr>
          <p:cNvSpPr>
            <a:spLocks noGrp="1"/>
          </p:cNvSpPr>
          <p:nvPr>
            <p:ph type="sldNum" sz="quarter" idx="12"/>
          </p:nvPr>
        </p:nvSpPr>
        <p:spPr/>
        <p:txBody>
          <a:body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584809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02049A-03A5-4D8C-BEE7-86CEF3C33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2ED24A3-F2F6-4EA1-9A8C-105DAC2F23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B966CED-E993-483B-B61A-D51122993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295BD-CF27-4D13-A53F-A9925B42ACD9}" type="datetimeFigureOut">
              <a:rPr lang="en-US" smtClean="0"/>
              <a:pPr/>
              <a:t>12/17/2022</a:t>
            </a:fld>
            <a:endParaRPr lang="en-US"/>
          </a:p>
        </p:txBody>
      </p:sp>
      <p:sp>
        <p:nvSpPr>
          <p:cNvPr id="5" name="Footer Placeholder 4">
            <a:extLst>
              <a:ext uri="{FF2B5EF4-FFF2-40B4-BE49-F238E27FC236}">
                <a16:creationId xmlns="" xmlns:a16="http://schemas.microsoft.com/office/drawing/2014/main" id="{2AA2E953-CB07-475C-AB10-2B7B3B97B9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17CAF4E-7295-4F06-8011-86974C828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A4965-5850-42E8-9D7E-A072DA71E1E7}" type="slidenum">
              <a:rPr lang="en-US" smtClean="0"/>
              <a:pPr/>
              <a:t>‹#›</a:t>
            </a:fld>
            <a:endParaRPr lang="en-US"/>
          </a:p>
        </p:txBody>
      </p:sp>
    </p:spTree>
    <p:extLst>
      <p:ext uri="{BB962C8B-B14F-4D97-AF65-F5344CB8AC3E}">
        <p14:creationId xmlns:p14="http://schemas.microsoft.com/office/powerpoint/2010/main" xmlns="" val="3392331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Shape, square&#10;&#10;Description automatically generated">
            <a:extLst>
              <a:ext uri="{FF2B5EF4-FFF2-40B4-BE49-F238E27FC236}">
                <a16:creationId xmlns="" xmlns:a16="http://schemas.microsoft.com/office/drawing/2014/main" id="{4602AC0E-8E09-4065-B54C-04766D1FD5CC}"/>
              </a:ext>
            </a:extLst>
          </p:cNvPr>
          <p:cNvPicPr>
            <a:picLocks noChangeAspect="1"/>
          </p:cNvPicPr>
          <p:nvPr/>
        </p:nvPicPr>
        <p:blipFill rotWithShape="1">
          <a:blip r:embed="rId2"/>
          <a:srcRect t="19"/>
          <a:stretch/>
        </p:blipFill>
        <p:spPr>
          <a:xfrm>
            <a:off x="-1524" y="0"/>
            <a:ext cx="12192000" cy="6858000"/>
          </a:xfrm>
          <a:prstGeom prst="rect">
            <a:avLst/>
          </a:prstGeom>
        </p:spPr>
      </p:pic>
      <p:sp>
        <p:nvSpPr>
          <p:cNvPr id="4" name="TextBox 3">
            <a:extLst>
              <a:ext uri="{FF2B5EF4-FFF2-40B4-BE49-F238E27FC236}">
                <a16:creationId xmlns="" xmlns:a16="http://schemas.microsoft.com/office/drawing/2014/main" id="{02B1D0D0-6832-4C81-BC9B-1145972B4AD2}"/>
              </a:ext>
            </a:extLst>
          </p:cNvPr>
          <p:cNvSpPr txBox="1"/>
          <p:nvPr/>
        </p:nvSpPr>
        <p:spPr>
          <a:xfrm>
            <a:off x="4464846" y="914401"/>
            <a:ext cx="324960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KHỞI ĐỘNG</a:t>
            </a:r>
          </a:p>
        </p:txBody>
      </p:sp>
      <p:sp>
        <p:nvSpPr>
          <p:cNvPr id="7" name="TextBox 6">
            <a:extLst>
              <a:ext uri="{FF2B5EF4-FFF2-40B4-BE49-F238E27FC236}">
                <a16:creationId xmlns="" xmlns:a16="http://schemas.microsoft.com/office/drawing/2014/main" id="{16B25834-B2A1-4DA7-B595-5F4F8355D8C7}"/>
              </a:ext>
            </a:extLst>
          </p:cNvPr>
          <p:cNvSpPr txBox="1"/>
          <p:nvPr/>
        </p:nvSpPr>
        <p:spPr>
          <a:xfrm>
            <a:off x="2990850" y="2004567"/>
            <a:ext cx="6197600" cy="937629"/>
          </a:xfrm>
          <a:prstGeom prst="rect">
            <a:avLst/>
          </a:prstGeom>
          <a:noFill/>
        </p:spPr>
        <p:txBody>
          <a:bodyPr wrap="square">
            <a:spAutoFit/>
          </a:bodyPr>
          <a:lstStyle/>
          <a:p>
            <a:pPr algn="just">
              <a:lnSpc>
                <a:spcPct val="107000"/>
              </a:lnSpc>
              <a:spcAft>
                <a:spcPts val="800"/>
              </a:spcAft>
            </a:pP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 </a:t>
            </a:r>
            <a:r>
              <a:rPr lang="en-US" sz="5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5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5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5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36FF66FF-0000-4122-905B-FAB77AA07758}"/>
              </a:ext>
            </a:extLst>
          </p:cNvPr>
          <p:cNvSpPr txBox="1"/>
          <p:nvPr/>
        </p:nvSpPr>
        <p:spPr>
          <a:xfrm>
            <a:off x="2576285" y="1491137"/>
            <a:ext cx="27927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Times New Roman" panose="02020603050405020304" pitchFamily="18" charset="0"/>
                <a:ea typeface="+mn-ea"/>
                <a:cs typeface="Times New Roman" panose="02020603050405020304" pitchFamily="18" charset="0"/>
              </a:rPr>
              <a:t>TRÒ CHƠI</a:t>
            </a:r>
          </a:p>
        </p:txBody>
      </p:sp>
      <p:sp>
        <p:nvSpPr>
          <p:cNvPr id="10" name="TextBox 9">
            <a:extLst>
              <a:ext uri="{FF2B5EF4-FFF2-40B4-BE49-F238E27FC236}">
                <a16:creationId xmlns="" xmlns:a16="http://schemas.microsoft.com/office/drawing/2014/main" id="{F2EA0C93-9EEC-4EA9-8B98-74C7D28D9E5F}"/>
              </a:ext>
            </a:extLst>
          </p:cNvPr>
          <p:cNvSpPr txBox="1"/>
          <p:nvPr/>
        </p:nvSpPr>
        <p:spPr>
          <a:xfrm>
            <a:off x="1785257" y="2895666"/>
            <a:ext cx="8940800" cy="1913665"/>
          </a:xfrm>
          <a:prstGeom prst="rect">
            <a:avLst/>
          </a:prstGeom>
          <a:noFill/>
        </p:spPr>
        <p:txBody>
          <a:bodyPr wrap="square">
            <a:spAutoFit/>
          </a:bodyPr>
          <a:lstStyle/>
          <a:p>
            <a:pPr algn="just">
              <a:lnSpc>
                <a:spcPct val="107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chóng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nhạc điệu kết thúc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12424115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CF7AABA-F6E4-4397-98D6-99A9C58F1CCD}"/>
              </a:ext>
            </a:extLst>
          </p:cNvPr>
          <p:cNvPicPr>
            <a:picLocks noChangeAspect="1"/>
          </p:cNvPicPr>
          <p:nvPr/>
        </p:nvPicPr>
        <p:blipFill rotWithShape="1">
          <a:blip r:embed="rId2"/>
          <a:srcRect r="6666"/>
          <a:stretch/>
        </p:blipFill>
        <p:spPr>
          <a:xfrm>
            <a:off x="20" y="10"/>
            <a:ext cx="12191980" cy="6857990"/>
          </a:xfrm>
          <a:prstGeom prst="rect">
            <a:avLst/>
          </a:prstGeom>
        </p:spPr>
      </p:pic>
      <p:sp>
        <p:nvSpPr>
          <p:cNvPr id="25" name="Rectangle 24">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242656FE-4CF4-427A-AF84-C031B83C90A9}"/>
              </a:ext>
            </a:extLst>
          </p:cNvPr>
          <p:cNvSpPr txBox="1"/>
          <p:nvPr/>
        </p:nvSpPr>
        <p:spPr>
          <a:xfrm>
            <a:off x="523875" y="5317240"/>
            <a:ext cx="11210925" cy="744836"/>
          </a:xfrm>
          <a:prstGeom prst="rect">
            <a:avLst/>
          </a:prstGeom>
        </p:spPr>
        <p:txBody>
          <a:bodyPr vert="horz" lIns="91440" tIns="45720" rIns="91440" bIns="45720" rtlCol="0" anchor="ctr">
            <a:prstTxWarp prst="textStop">
              <a:avLst/>
            </a:prstTxWarp>
            <a:normAutofit/>
          </a:bodyPr>
          <a:lstStyle/>
          <a:p>
            <a:pPr algn="ctr">
              <a:lnSpc>
                <a:spcPct val="90000"/>
              </a:lnSpc>
              <a:spcBef>
                <a:spcPct val="0"/>
              </a:spcBef>
              <a:spcAft>
                <a:spcPts val="800"/>
              </a:spcAft>
            </a:pPr>
            <a:r>
              <a:rPr lang="en-US" sz="3600" b="1" dirty="0" smtClean="0">
                <a:ln w="6600">
                  <a:solidFill>
                    <a:schemeClr val="accent2"/>
                  </a:solidFill>
                  <a:prstDash val="solid"/>
                </a:ln>
                <a:solidFill>
                  <a:schemeClr val="tx1">
                    <a:lumMod val="85000"/>
                    <a:lumOff val="15000"/>
                  </a:schemeClr>
                </a:solidFill>
                <a:effectLst>
                  <a:outerShdw dist="38100" dir="2700000" algn="tl" rotWithShape="0">
                    <a:schemeClr val="accent2"/>
                  </a:outerShdw>
                </a:effectLst>
                <a:latin typeface="+mj-lt"/>
                <a:ea typeface="+mj-ea"/>
                <a:cs typeface="+mj-cs"/>
              </a:rPr>
              <a:t>Tiết 60,61:THỰC </a:t>
            </a:r>
            <a:r>
              <a:rPr lang="en-US" sz="3600" b="1" dirty="0">
                <a:ln w="6600">
                  <a:solidFill>
                    <a:schemeClr val="accent2"/>
                  </a:solidFill>
                  <a:prstDash val="solid"/>
                </a:ln>
                <a:solidFill>
                  <a:schemeClr val="tx1">
                    <a:lumMod val="85000"/>
                    <a:lumOff val="15000"/>
                  </a:schemeClr>
                </a:solidFill>
                <a:effectLst>
                  <a:outerShdw dist="38100" dir="2700000" algn="tl" rotWithShape="0">
                    <a:schemeClr val="accent2"/>
                  </a:outerShdw>
                </a:effectLst>
                <a:latin typeface="+mj-lt"/>
                <a:ea typeface="+mj-ea"/>
                <a:cs typeface="+mj-cs"/>
              </a:rPr>
              <a:t>HÀNH TIẾNG VIỆT</a:t>
            </a:r>
          </a:p>
        </p:txBody>
      </p:sp>
      <p:cxnSp>
        <p:nvCxnSpPr>
          <p:cNvPr id="27" name="Straight Connector 26">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6121114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E19911D0-0BD3-434E-B372-BCDF86E5FF51}"/>
              </a:ext>
            </a:extLst>
          </p:cNvPr>
          <p:cNvPicPr>
            <a:picLocks noChangeAspect="1"/>
          </p:cNvPicPr>
          <p:nvPr/>
        </p:nvPicPr>
        <p:blipFill rotWithShape="1">
          <a:blip r:embed="rId2"/>
          <a:srcRect t="8158" b="7588"/>
          <a:stretch/>
        </p:blipFill>
        <p:spPr>
          <a:xfrm>
            <a:off x="20" y="1282"/>
            <a:ext cx="12191980" cy="6856718"/>
          </a:xfrm>
          <a:prstGeom prst="rect">
            <a:avLst/>
          </a:prstGeom>
        </p:spPr>
      </p:pic>
      <p:sp>
        <p:nvSpPr>
          <p:cNvPr id="4" name="Arrow: Pentagon 3">
            <a:extLst>
              <a:ext uri="{FF2B5EF4-FFF2-40B4-BE49-F238E27FC236}">
                <a16:creationId xmlns="" xmlns:a16="http://schemas.microsoft.com/office/drawing/2014/main" id="{9B090AA7-11F6-4ABE-BD55-249B21C0DE68}"/>
              </a:ext>
            </a:extLst>
          </p:cNvPr>
          <p:cNvSpPr/>
          <p:nvPr/>
        </p:nvSpPr>
        <p:spPr>
          <a:xfrm>
            <a:off x="1557338" y="2107405"/>
            <a:ext cx="3500437" cy="2643187"/>
          </a:xfrm>
          <a:prstGeom prst="homePlate">
            <a:avLst>
              <a:gd name="adj" fmla="val 21859"/>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t>
            </a:r>
            <a:r>
              <a:rPr lang="vi-VN"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ái niệm, đặc điểm vai trò của trạng ngữ</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6F5DB833-77FD-4899-AF63-DAEEE546CDB1}"/>
              </a:ext>
            </a:extLst>
          </p:cNvPr>
          <p:cNvSpPr txBox="1"/>
          <p:nvPr/>
        </p:nvSpPr>
        <p:spPr>
          <a:xfrm>
            <a:off x="5382816" y="1619081"/>
            <a:ext cx="4989910" cy="3619837"/>
          </a:xfrm>
          <a:prstGeom prst="rect">
            <a:avLst/>
          </a:prstGeom>
          <a:noFill/>
        </p:spPr>
        <p:txBody>
          <a:bodyPr wrap="square">
            <a:spAutoFit/>
          </a:bodyPr>
          <a:lstStyle/>
          <a:p>
            <a:pPr algn="just">
              <a:lnSpc>
                <a:spcPct val="107000"/>
              </a:lnSpc>
              <a:spcAft>
                <a:spcPts val="800"/>
              </a:spcAft>
            </a:pPr>
            <a:r>
              <a:rPr lang="vi-VN"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 ngữ là thành phần phụ trong câu chỉ bối cảnh (vị trí, nguyên nhân, mục đích, phương tiện, tính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t>
            </a:r>
            <a:r>
              <a:rPr lang="vi-VN"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ất...</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 sự việc nêu trong câu.</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989422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E19911D0-0BD3-434E-B372-BCDF86E5FF51}"/>
              </a:ext>
            </a:extLst>
          </p:cNvPr>
          <p:cNvPicPr>
            <a:picLocks noChangeAspect="1"/>
          </p:cNvPicPr>
          <p:nvPr/>
        </p:nvPicPr>
        <p:blipFill rotWithShape="1">
          <a:blip r:embed="rId2"/>
          <a:srcRect t="8158" b="7588"/>
          <a:stretch/>
        </p:blipFill>
        <p:spPr>
          <a:xfrm>
            <a:off x="20" y="1282"/>
            <a:ext cx="12191980" cy="6856718"/>
          </a:xfrm>
          <a:prstGeom prst="rect">
            <a:avLst/>
          </a:prstGeom>
        </p:spPr>
      </p:pic>
      <p:sp>
        <p:nvSpPr>
          <p:cNvPr id="4" name="Arrow: Pentagon 3">
            <a:extLst>
              <a:ext uri="{FF2B5EF4-FFF2-40B4-BE49-F238E27FC236}">
                <a16:creationId xmlns="" xmlns:a16="http://schemas.microsoft.com/office/drawing/2014/main" id="{9B090AA7-11F6-4ABE-BD55-249B21C0DE68}"/>
              </a:ext>
            </a:extLst>
          </p:cNvPr>
          <p:cNvSpPr/>
          <p:nvPr/>
        </p:nvSpPr>
        <p:spPr>
          <a:xfrm>
            <a:off x="400050" y="1814512"/>
            <a:ext cx="4214812" cy="3479005"/>
          </a:xfrm>
          <a:prstGeom prst="homePlate">
            <a:avLst>
              <a:gd name="adj" fmla="val 21859"/>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 ngữ có thể được biểu hiện bằng từ, cụm từ và thường trả lời các câu hỏi: Khi nào? Ở đâu? Vì sao? Để làm gì? Bằng gì? Như thế nào?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B462DBE7-283F-448D-B1C0-DA9565108ADC}"/>
              </a:ext>
            </a:extLst>
          </p:cNvPr>
          <p:cNvSpPr txBox="1"/>
          <p:nvPr/>
        </p:nvSpPr>
        <p:spPr>
          <a:xfrm>
            <a:off x="5215535" y="1241522"/>
            <a:ext cx="5662015" cy="4624984"/>
          </a:xfrm>
          <a:prstGeom prst="rect">
            <a:avLst/>
          </a:prstGeom>
          <a:noFill/>
        </p:spPr>
        <p:txBody>
          <a:bodyPr wrap="square">
            <a:spAutoFit/>
          </a:bodyPr>
          <a:lstStyle/>
          <a:p>
            <a:pPr algn="just">
              <a:lnSpc>
                <a:spcPct val="107000"/>
              </a:lnSpc>
              <a:spcAft>
                <a:spcPts val="8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 ngữ có thể đứng ở đâu, cuối hay giữa câu.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 ngữ thường được ngăn cách với nòng cốt câu (vị ngữ và chủ ngữ) bởi một dấu </a:t>
            </a:r>
            <a:r>
              <a:rPr lang="vi-VN" sz="24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a:t>
            </a:r>
            <a:r>
              <a:rPr lang="en-US" sz="24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vi-VN" sz="24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viết.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 ngữ không phải là thành phần bắt buộc trong câu. Nhưng trong giao tiếp, ở những câu cụ thể việc bỏ trạng ngữ s</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ẽ</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làm cho câu thiếu thông tin, thậm chí thiếu thông tin chính hoặc không liên kết được với các câu khác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Arrow: Right 4">
            <a:extLst>
              <a:ext uri="{FF2B5EF4-FFF2-40B4-BE49-F238E27FC236}">
                <a16:creationId xmlns="" xmlns:a16="http://schemas.microsoft.com/office/drawing/2014/main" id="{7BEF75F4-058F-468E-B59C-674783694172}"/>
              </a:ext>
            </a:extLst>
          </p:cNvPr>
          <p:cNvSpPr/>
          <p:nvPr/>
        </p:nvSpPr>
        <p:spPr>
          <a:xfrm>
            <a:off x="4808042" y="1323978"/>
            <a:ext cx="414338" cy="357186"/>
          </a:xfrm>
          <a:prstGeom prst="rightArrow">
            <a:avLst>
              <a:gd name="adj1" fmla="val 55710"/>
              <a:gd name="adj2" fmla="val 5000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 xmlns:a16="http://schemas.microsoft.com/office/drawing/2014/main" id="{DCD07F47-6984-439A-A1BF-7F6C5567DD1B}"/>
              </a:ext>
            </a:extLst>
          </p:cNvPr>
          <p:cNvSpPr/>
          <p:nvPr/>
        </p:nvSpPr>
        <p:spPr>
          <a:xfrm>
            <a:off x="4843462" y="2145508"/>
            <a:ext cx="414338" cy="357186"/>
          </a:xfrm>
          <a:prstGeom prst="rightArrow">
            <a:avLst>
              <a:gd name="adj1" fmla="val 55710"/>
              <a:gd name="adj2" fmla="val 5000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 xmlns:a16="http://schemas.microsoft.com/office/drawing/2014/main" id="{A8B1DCE6-D0B1-4377-9797-AB6AC1691BAE}"/>
              </a:ext>
            </a:extLst>
          </p:cNvPr>
          <p:cNvSpPr/>
          <p:nvPr/>
        </p:nvSpPr>
        <p:spPr>
          <a:xfrm>
            <a:off x="4856987" y="3438525"/>
            <a:ext cx="414338" cy="357186"/>
          </a:xfrm>
          <a:prstGeom prst="rightArrow">
            <a:avLst>
              <a:gd name="adj1" fmla="val 55710"/>
              <a:gd name="adj2" fmla="val 5000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53108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 xmlns:a16="http://schemas.microsoft.com/office/drawing/2014/main" id="{C7FCEDA0-4BCA-4FEF-AA93-235BA5E1F8AB}"/>
              </a:ext>
            </a:extLst>
          </p:cNvPr>
          <p:cNvSpPr/>
          <p:nvPr/>
        </p:nvSpPr>
        <p:spPr>
          <a:xfrm>
            <a:off x="466725" y="585788"/>
            <a:ext cx="11258550" cy="5925344"/>
          </a:xfrm>
          <a:prstGeom prst="frame">
            <a:avLst>
              <a:gd name="adj1" fmla="val 165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a:extLst>
              <a:ext uri="{FF2B5EF4-FFF2-40B4-BE49-F238E27FC236}">
                <a16:creationId xmlns="" xmlns:a16="http://schemas.microsoft.com/office/drawing/2014/main" id="{A5090FF3-21F4-4732-B30E-44FCE9918AAC}"/>
              </a:ext>
            </a:extLst>
          </p:cNvPr>
          <p:cNvGrpSpPr/>
          <p:nvPr/>
        </p:nvGrpSpPr>
        <p:grpSpPr>
          <a:xfrm>
            <a:off x="180969" y="320016"/>
            <a:ext cx="5706317" cy="708684"/>
            <a:chOff x="466725" y="320016"/>
            <a:chExt cx="5706317" cy="708684"/>
          </a:xfrm>
        </p:grpSpPr>
        <p:sp>
          <p:nvSpPr>
            <p:cNvPr id="20" name="Oval 19">
              <a:extLst>
                <a:ext uri="{FF2B5EF4-FFF2-40B4-BE49-F238E27FC236}">
                  <a16:creationId xmlns="" xmlns:a16="http://schemas.microsoft.com/office/drawing/2014/main" id="{1D4DD630-E126-4356-A314-312A7EB95507}"/>
                </a:ext>
              </a:extLst>
            </p:cNvPr>
            <p:cNvSpPr/>
            <p:nvPr/>
          </p:nvSpPr>
          <p:spPr>
            <a:xfrm>
              <a:off x="489792" y="320016"/>
              <a:ext cx="5683250" cy="708684"/>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 name="Group 3">
              <a:extLst>
                <a:ext uri="{FF2B5EF4-FFF2-40B4-BE49-F238E27FC236}">
                  <a16:creationId xmlns="" xmlns:a16="http://schemas.microsoft.com/office/drawing/2014/main" id="{CD0CD135-2AE7-44CF-95DE-925CDEDB59E3}"/>
                </a:ext>
              </a:extLst>
            </p:cNvPr>
            <p:cNvGrpSpPr/>
            <p:nvPr/>
          </p:nvGrpSpPr>
          <p:grpSpPr>
            <a:xfrm>
              <a:off x="466725" y="346868"/>
              <a:ext cx="719138" cy="681832"/>
              <a:chOff x="2587986" y="2205052"/>
              <a:chExt cx="2447894" cy="2447894"/>
            </a:xfrm>
          </p:grpSpPr>
          <p:sp>
            <p:nvSpPr>
              <p:cNvPr id="9" name="Teardrop 8">
                <a:extLst>
                  <a:ext uri="{FF2B5EF4-FFF2-40B4-BE49-F238E27FC236}">
                    <a16:creationId xmlns="" xmlns:a16="http://schemas.microsoft.com/office/drawing/2014/main" id="{415006D9-4910-464D-9E11-41B8C2D307B5}"/>
                  </a:ext>
                </a:extLst>
              </p:cNvPr>
              <p:cNvSpPr/>
              <p:nvPr/>
            </p:nvSpPr>
            <p:spPr>
              <a:xfrm rot="2700000">
                <a:off x="2587986" y="2205052"/>
                <a:ext cx="2447894" cy="2447894"/>
              </a:xfrm>
              <a:prstGeom prst="teardrop">
                <a:avLst>
                  <a:gd name="adj" fmla="val 10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0" name="Freeform: Shape 9">
                <a:extLst>
                  <a:ext uri="{FF2B5EF4-FFF2-40B4-BE49-F238E27FC236}">
                    <a16:creationId xmlns="" xmlns:a16="http://schemas.microsoft.com/office/drawing/2014/main" id="{2F30BCCB-7F64-4A58-8C48-99775577B9A5}"/>
                  </a:ext>
                </a:extLst>
              </p:cNvPr>
              <p:cNvSpPr/>
              <p:nvPr/>
            </p:nvSpPr>
            <p:spPr>
              <a:xfrm>
                <a:off x="2666504" y="2283907"/>
                <a:ext cx="2290858"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lvl="0" indent="0" algn="ctr" defTabSz="2311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I</a:t>
                </a:r>
              </a:p>
            </p:txBody>
          </p:sp>
        </p:grpSp>
        <p:sp>
          <p:nvSpPr>
            <p:cNvPr id="22" name="TextBox 21">
              <a:extLst>
                <a:ext uri="{FF2B5EF4-FFF2-40B4-BE49-F238E27FC236}">
                  <a16:creationId xmlns="" xmlns:a16="http://schemas.microsoft.com/office/drawing/2014/main" id="{4897E151-E9BC-4F89-9244-46CFBFC619E1}"/>
                </a:ext>
              </a:extLst>
            </p:cNvPr>
            <p:cNvSpPr txBox="1"/>
            <p:nvPr/>
          </p:nvSpPr>
          <p:spPr>
            <a:xfrm>
              <a:off x="1344679" y="426174"/>
              <a:ext cx="4387039"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KIẾN THỨC NGỮ VĂN</a:t>
              </a:r>
            </a:p>
          </p:txBody>
        </p:sp>
      </p:grpSp>
      <p:sp>
        <p:nvSpPr>
          <p:cNvPr id="23" name="Rectangle 22">
            <a:extLst>
              <a:ext uri="{FF2B5EF4-FFF2-40B4-BE49-F238E27FC236}">
                <a16:creationId xmlns="" xmlns:a16="http://schemas.microsoft.com/office/drawing/2014/main" id="{3A43A882-AEAE-4301-8E4A-28240681920D}"/>
              </a:ext>
            </a:extLst>
          </p:cNvPr>
          <p:cNvSpPr/>
          <p:nvPr/>
        </p:nvSpPr>
        <p:spPr>
          <a:xfrm>
            <a:off x="3714750" y="1183102"/>
            <a:ext cx="4543425" cy="708684"/>
          </a:xfrm>
          <a:prstGeom prst="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0000"/>
                </a:solidFill>
                <a:effectLst/>
                <a:latin typeface="Times New Roman" panose="02020603050405020304" pitchFamily="18" charset="0"/>
                <a:ea typeface="Times New Roman" panose="02020603050405020304" pitchFamily="18" charset="0"/>
              </a:rPr>
              <a:t>Cách mở rộng trạng ngữ</a:t>
            </a:r>
            <a:endParaRPr lang="en-US" sz="2800"/>
          </a:p>
        </p:txBody>
      </p:sp>
      <p:sp>
        <p:nvSpPr>
          <p:cNvPr id="24" name="Rectangle 23">
            <a:extLst>
              <a:ext uri="{FF2B5EF4-FFF2-40B4-BE49-F238E27FC236}">
                <a16:creationId xmlns="" xmlns:a16="http://schemas.microsoft.com/office/drawing/2014/main" id="{E1F40CB6-EACE-4682-A994-6A8F0B94D4D8}"/>
              </a:ext>
            </a:extLst>
          </p:cNvPr>
          <p:cNvSpPr/>
          <p:nvPr/>
        </p:nvSpPr>
        <p:spPr>
          <a:xfrm>
            <a:off x="942976" y="2214272"/>
            <a:ext cx="4264091" cy="1982887"/>
          </a:xfrm>
          <a:prstGeom prst="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 từ hoặc cụm từ chính phụ( cụm dạnh từ, cụm động từ, cụm tính từ) bổ sung cho từ làm trạng ngữ.</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 xmlns:a16="http://schemas.microsoft.com/office/drawing/2014/main" id="{8F27E217-60F2-4045-BD28-3BCAD64008B9}"/>
              </a:ext>
            </a:extLst>
          </p:cNvPr>
          <p:cNvSpPr/>
          <p:nvPr/>
        </p:nvSpPr>
        <p:spPr>
          <a:xfrm>
            <a:off x="6457951" y="2214272"/>
            <a:ext cx="4264091" cy="1982887"/>
          </a:xfrm>
          <a:prstGeom prst="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rPr>
              <a:t>Dùng cụm chủ vị bổ sung cho từ làm trạng ngữ hoặc trực tiếp cấu tạo trạng ngữ</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Flowchart: Off-page Connector 25">
            <a:extLst>
              <a:ext uri="{FF2B5EF4-FFF2-40B4-BE49-F238E27FC236}">
                <a16:creationId xmlns="" xmlns:a16="http://schemas.microsoft.com/office/drawing/2014/main" id="{47D677CD-60FA-4DE9-B073-FDE75FEF674F}"/>
              </a:ext>
            </a:extLst>
          </p:cNvPr>
          <p:cNvSpPr/>
          <p:nvPr/>
        </p:nvSpPr>
        <p:spPr>
          <a:xfrm>
            <a:off x="914400" y="5139551"/>
            <a:ext cx="4264090" cy="1179301"/>
          </a:xfrm>
          <a:prstGeom prst="flowChartOffpageConnector">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rgbClr val="000000"/>
                </a:solidFill>
                <a:effectLst/>
                <a:latin typeface="Times New Roman" panose="02020603050405020304" pitchFamily="18" charset="0"/>
                <a:ea typeface="Times New Roman" panose="02020603050405020304" pitchFamily="18" charset="0"/>
              </a:rPr>
              <a:t>Hồi ấy, rừng này còn nhiều hổ lắm</a:t>
            </a:r>
            <a:r>
              <a:rPr lang="vi-VN" sz="2800" dirty="0">
                <a:solidFill>
                  <a:srgbClr val="000000"/>
                </a:solidFill>
                <a:effectLst/>
                <a:latin typeface="Times New Roman" panose="02020603050405020304" pitchFamily="18" charset="0"/>
                <a:ea typeface="Times New Roman" panose="02020603050405020304" pitchFamily="18" charset="0"/>
              </a:rPr>
              <a:t>.(Đoàn Giỏi)</a:t>
            </a:r>
            <a:endParaRPr lang="en-US" sz="2800" dirty="0"/>
          </a:p>
        </p:txBody>
      </p:sp>
      <p:sp>
        <p:nvSpPr>
          <p:cNvPr id="27" name="Flowchart: Off-page Connector 26">
            <a:extLst>
              <a:ext uri="{FF2B5EF4-FFF2-40B4-BE49-F238E27FC236}">
                <a16:creationId xmlns="" xmlns:a16="http://schemas.microsoft.com/office/drawing/2014/main" id="{F739F9CF-3515-41DC-B4CB-71D3020D9CD6}"/>
              </a:ext>
            </a:extLst>
          </p:cNvPr>
          <p:cNvSpPr/>
          <p:nvPr/>
        </p:nvSpPr>
        <p:spPr>
          <a:xfrm>
            <a:off x="6457951" y="5139551"/>
            <a:ext cx="4264090" cy="1179301"/>
          </a:xfrm>
          <a:prstGeom prst="flowChartOffpageConnector">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a:solidFill>
                  <a:srgbClr val="000000"/>
                </a:solidFill>
                <a:effectLst/>
                <a:latin typeface="Times New Roman" panose="02020603050405020304" pitchFamily="18" charset="0"/>
                <a:ea typeface="Times New Roman" panose="02020603050405020304" pitchFamily="18" charset="0"/>
              </a:rPr>
              <a:t>Khi tôi cầm lọ muối lên thì thấy chú đã ngồi xổm xuống cạnh bếp</a:t>
            </a:r>
            <a:r>
              <a:rPr lang="vi-VN" sz="2400" dirty="0">
                <a:solidFill>
                  <a:srgbClr val="000000"/>
                </a:solidFill>
                <a:effectLst/>
                <a:latin typeface="Times New Roman" panose="02020603050405020304" pitchFamily="18" charset="0"/>
                <a:ea typeface="Times New Roman" panose="02020603050405020304" pitchFamily="18" charset="0"/>
              </a:rPr>
              <a:t> (Đoàn Giỏi)</a:t>
            </a:r>
            <a:endParaRPr lang="en-US" sz="2400" dirty="0"/>
          </a:p>
        </p:txBody>
      </p:sp>
      <p:sp>
        <p:nvSpPr>
          <p:cNvPr id="28" name="Arrow: Down 27">
            <a:extLst>
              <a:ext uri="{FF2B5EF4-FFF2-40B4-BE49-F238E27FC236}">
                <a16:creationId xmlns="" xmlns:a16="http://schemas.microsoft.com/office/drawing/2014/main" id="{9F659678-DF6F-489F-B261-BC94FF0E6D57}"/>
              </a:ext>
            </a:extLst>
          </p:cNvPr>
          <p:cNvSpPr/>
          <p:nvPr/>
        </p:nvSpPr>
        <p:spPr>
          <a:xfrm>
            <a:off x="1393032" y="4414115"/>
            <a:ext cx="3363977" cy="567551"/>
          </a:xfrm>
          <a:prstGeom prst="downArrow">
            <a:avLst>
              <a:gd name="adj1" fmla="val 63591"/>
              <a:gd name="adj2" fmla="val 50000"/>
            </a:avLst>
          </a:prstGeom>
          <a:solidFill>
            <a:schemeClr val="accent4">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VÍ DỤ</a:t>
            </a:r>
          </a:p>
        </p:txBody>
      </p:sp>
      <p:sp>
        <p:nvSpPr>
          <p:cNvPr id="29" name="Arrow: Down 28">
            <a:extLst>
              <a:ext uri="{FF2B5EF4-FFF2-40B4-BE49-F238E27FC236}">
                <a16:creationId xmlns="" xmlns:a16="http://schemas.microsoft.com/office/drawing/2014/main" id="{3420BD3F-703B-484F-AE93-269C4C70E629}"/>
              </a:ext>
            </a:extLst>
          </p:cNvPr>
          <p:cNvSpPr/>
          <p:nvPr/>
        </p:nvSpPr>
        <p:spPr>
          <a:xfrm>
            <a:off x="6908007" y="4417963"/>
            <a:ext cx="3363977" cy="567551"/>
          </a:xfrm>
          <a:prstGeom prst="downArrow">
            <a:avLst>
              <a:gd name="adj1" fmla="val 63591"/>
              <a:gd name="adj2" fmla="val 50000"/>
            </a:avLst>
          </a:prstGeom>
          <a:solidFill>
            <a:schemeClr val="accent4">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VÍ DỤ</a:t>
            </a:r>
          </a:p>
        </p:txBody>
      </p:sp>
      <p:cxnSp>
        <p:nvCxnSpPr>
          <p:cNvPr id="31" name="Straight Arrow Connector 30">
            <a:extLst>
              <a:ext uri="{FF2B5EF4-FFF2-40B4-BE49-F238E27FC236}">
                <a16:creationId xmlns="" xmlns:a16="http://schemas.microsoft.com/office/drawing/2014/main" id="{AE656B92-473E-4B6C-90D2-B9D78E2C350C}"/>
              </a:ext>
            </a:extLst>
          </p:cNvPr>
          <p:cNvCxnSpPr>
            <a:stCxn id="23" idx="2"/>
            <a:endCxn id="24" idx="0"/>
          </p:cNvCxnSpPr>
          <p:nvPr/>
        </p:nvCxnSpPr>
        <p:spPr>
          <a:xfrm flipH="1">
            <a:off x="3075022" y="1891786"/>
            <a:ext cx="2911441" cy="322486"/>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2035F427-E0DA-4941-B67A-624F736712BF}"/>
              </a:ext>
            </a:extLst>
          </p:cNvPr>
          <p:cNvCxnSpPr>
            <a:stCxn id="23" idx="2"/>
            <a:endCxn id="25" idx="0"/>
          </p:cNvCxnSpPr>
          <p:nvPr/>
        </p:nvCxnSpPr>
        <p:spPr>
          <a:xfrm>
            <a:off x="5986463" y="1891786"/>
            <a:ext cx="2603534" cy="322486"/>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88161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 xmlns:a16="http://schemas.microsoft.com/office/drawing/2014/main" id="{C7FCEDA0-4BCA-4FEF-AA93-235BA5E1F8AB}"/>
              </a:ext>
            </a:extLst>
          </p:cNvPr>
          <p:cNvSpPr/>
          <p:nvPr/>
        </p:nvSpPr>
        <p:spPr>
          <a:xfrm>
            <a:off x="466725" y="585788"/>
            <a:ext cx="11258550" cy="5925344"/>
          </a:xfrm>
          <a:prstGeom prst="frame">
            <a:avLst>
              <a:gd name="adj1" fmla="val 165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 xmlns:a16="http://schemas.microsoft.com/office/drawing/2014/main" id="{F0474998-3A13-4689-8CCD-2706EA8388D4}"/>
              </a:ext>
            </a:extLst>
          </p:cNvPr>
          <p:cNvGrpSpPr/>
          <p:nvPr/>
        </p:nvGrpSpPr>
        <p:grpSpPr>
          <a:xfrm>
            <a:off x="180968" y="320016"/>
            <a:ext cx="4410106" cy="708684"/>
            <a:chOff x="466725" y="320016"/>
            <a:chExt cx="4410106" cy="708684"/>
          </a:xfrm>
        </p:grpSpPr>
        <p:sp>
          <p:nvSpPr>
            <p:cNvPr id="20" name="Oval 19">
              <a:extLst>
                <a:ext uri="{FF2B5EF4-FFF2-40B4-BE49-F238E27FC236}">
                  <a16:creationId xmlns="" xmlns:a16="http://schemas.microsoft.com/office/drawing/2014/main" id="{1D4DD630-E126-4356-A314-312A7EB95507}"/>
                </a:ext>
              </a:extLst>
            </p:cNvPr>
            <p:cNvSpPr/>
            <p:nvPr/>
          </p:nvSpPr>
          <p:spPr>
            <a:xfrm>
              <a:off x="489792" y="320016"/>
              <a:ext cx="4387039" cy="708684"/>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 name="Group 3">
              <a:extLst>
                <a:ext uri="{FF2B5EF4-FFF2-40B4-BE49-F238E27FC236}">
                  <a16:creationId xmlns="" xmlns:a16="http://schemas.microsoft.com/office/drawing/2014/main" id="{CD0CD135-2AE7-44CF-95DE-925CDEDB59E3}"/>
                </a:ext>
              </a:extLst>
            </p:cNvPr>
            <p:cNvGrpSpPr/>
            <p:nvPr/>
          </p:nvGrpSpPr>
          <p:grpSpPr>
            <a:xfrm>
              <a:off x="466725" y="346868"/>
              <a:ext cx="719138" cy="681832"/>
              <a:chOff x="2587986" y="2205052"/>
              <a:chExt cx="2447894" cy="2447894"/>
            </a:xfrm>
          </p:grpSpPr>
          <p:sp>
            <p:nvSpPr>
              <p:cNvPr id="9" name="Teardrop 8">
                <a:extLst>
                  <a:ext uri="{FF2B5EF4-FFF2-40B4-BE49-F238E27FC236}">
                    <a16:creationId xmlns="" xmlns:a16="http://schemas.microsoft.com/office/drawing/2014/main" id="{415006D9-4910-464D-9E11-41B8C2D307B5}"/>
                  </a:ext>
                </a:extLst>
              </p:cNvPr>
              <p:cNvSpPr/>
              <p:nvPr/>
            </p:nvSpPr>
            <p:spPr>
              <a:xfrm rot="2700000">
                <a:off x="2587986" y="2205052"/>
                <a:ext cx="2447894" cy="2447894"/>
              </a:xfrm>
              <a:prstGeom prst="teardrop">
                <a:avLst>
                  <a:gd name="adj" fmla="val 10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0" name="Freeform: Shape 9">
                <a:extLst>
                  <a:ext uri="{FF2B5EF4-FFF2-40B4-BE49-F238E27FC236}">
                    <a16:creationId xmlns="" xmlns:a16="http://schemas.microsoft.com/office/drawing/2014/main" id="{2F30BCCB-7F64-4A58-8C48-99775577B9A5}"/>
                  </a:ext>
                </a:extLst>
              </p:cNvPr>
              <p:cNvSpPr/>
              <p:nvPr/>
            </p:nvSpPr>
            <p:spPr>
              <a:xfrm>
                <a:off x="2666504" y="2283907"/>
                <a:ext cx="2290857"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32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22" name="TextBox 21">
              <a:extLst>
                <a:ext uri="{FF2B5EF4-FFF2-40B4-BE49-F238E27FC236}">
                  <a16:creationId xmlns="" xmlns:a16="http://schemas.microsoft.com/office/drawing/2014/main" id="{4897E151-E9BC-4F89-9244-46CFBFC619E1}"/>
                </a:ext>
              </a:extLst>
            </p:cNvPr>
            <p:cNvSpPr txBox="1"/>
            <p:nvPr/>
          </p:nvSpPr>
          <p:spPr>
            <a:xfrm>
              <a:off x="1573277" y="412748"/>
              <a:ext cx="28844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 xmlns:a16="http://schemas.microsoft.com/office/drawing/2014/main" id="{C3A93536-DF60-4F5B-BDA0-9718BFB9CDBE}"/>
                </a:ext>
              </a:extLst>
            </p:cNvPr>
            <p:cNvSpPr txBox="1"/>
            <p:nvPr/>
          </p:nvSpPr>
          <p:spPr>
            <a:xfrm>
              <a:off x="569889" y="426174"/>
              <a:ext cx="463588"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II</a:t>
              </a:r>
            </a:p>
          </p:txBody>
        </p:sp>
      </p:grpSp>
      <p:pic>
        <p:nvPicPr>
          <p:cNvPr id="6" name="Picture 5">
            <a:extLst>
              <a:ext uri="{FF2B5EF4-FFF2-40B4-BE49-F238E27FC236}">
                <a16:creationId xmlns="" xmlns:a16="http://schemas.microsoft.com/office/drawing/2014/main" id="{1E6AB610-EB2D-4765-AFD0-0480F6EFE6FE}"/>
              </a:ext>
            </a:extLst>
          </p:cNvPr>
          <p:cNvPicPr>
            <a:picLocks noChangeAspect="1"/>
          </p:cNvPicPr>
          <p:nvPr/>
        </p:nvPicPr>
        <p:blipFill>
          <a:blip r:embed="rId2"/>
          <a:stretch>
            <a:fillRect/>
          </a:stretch>
        </p:blipFill>
        <p:spPr>
          <a:xfrm>
            <a:off x="1033477" y="1217011"/>
            <a:ext cx="10203659" cy="48560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TextBox 18">
            <a:extLst>
              <a:ext uri="{FF2B5EF4-FFF2-40B4-BE49-F238E27FC236}">
                <a16:creationId xmlns="" xmlns:a16="http://schemas.microsoft.com/office/drawing/2014/main" id="{94B36B68-1407-4137-AE5E-1A73B9AC89CB}"/>
              </a:ext>
            </a:extLst>
          </p:cNvPr>
          <p:cNvSpPr txBox="1"/>
          <p:nvPr/>
        </p:nvSpPr>
        <p:spPr>
          <a:xfrm>
            <a:off x="1343437" y="1228538"/>
            <a:ext cx="9583738" cy="1452642"/>
          </a:xfrm>
          <a:prstGeom prst="rect">
            <a:avLst/>
          </a:prstGeom>
          <a:noFill/>
        </p:spPr>
        <p:txBody>
          <a:bodyPr wrap="square">
            <a:spAutoFit/>
          </a:bodyPr>
          <a:lstStyle/>
          <a:p>
            <a:pPr algn="just">
              <a:lnSpc>
                <a:spcPct val="107000"/>
              </a:lnSpc>
              <a:spcAft>
                <a:spcPts val="800"/>
              </a:spcAft>
            </a:pPr>
            <a:r>
              <a:rPr lang="en-US" sz="28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1: </a:t>
            </a:r>
            <a:r>
              <a:rPr lang="vi-VN"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Tìm trạng ngữ là cụm danh từ trong những câu dưới đây. Xác định danh từ trung tâm và các thành tố phụ trong mỗi cụm danh từ đó</a:t>
            </a:r>
            <a:r>
              <a:rPr lang="en-US"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 xmlns:a16="http://schemas.microsoft.com/office/drawing/2014/main" id="{D4BEE723-D1D0-4FB1-834C-322DA1CDE831}"/>
              </a:ext>
            </a:extLst>
          </p:cNvPr>
          <p:cNvGraphicFramePr>
            <a:graphicFrameLocks noGrp="1"/>
          </p:cNvGraphicFramePr>
          <p:nvPr>
            <p:extLst>
              <p:ext uri="{D42A27DB-BD31-4B8C-83A1-F6EECF244321}">
                <p14:modId xmlns:p14="http://schemas.microsoft.com/office/powerpoint/2010/main" xmlns="" val="518120928"/>
              </p:ext>
            </p:extLst>
          </p:nvPr>
        </p:nvGraphicFramePr>
        <p:xfrm>
          <a:off x="1047158" y="2786333"/>
          <a:ext cx="10072284" cy="3130804"/>
        </p:xfrm>
        <a:graphic>
          <a:graphicData uri="http://schemas.openxmlformats.org/drawingml/2006/table">
            <a:tbl>
              <a:tblPr firstRow="1" firstCol="1" bandRow="1"/>
              <a:tblGrid>
                <a:gridCol w="4146349">
                  <a:extLst>
                    <a:ext uri="{9D8B030D-6E8A-4147-A177-3AD203B41FA5}">
                      <a16:colId xmlns="" xmlns:a16="http://schemas.microsoft.com/office/drawing/2014/main" val="1563981468"/>
                    </a:ext>
                  </a:extLst>
                </a:gridCol>
                <a:gridCol w="1515865">
                  <a:extLst>
                    <a:ext uri="{9D8B030D-6E8A-4147-A177-3AD203B41FA5}">
                      <a16:colId xmlns="" xmlns:a16="http://schemas.microsoft.com/office/drawing/2014/main" val="2901086209"/>
                    </a:ext>
                  </a:extLst>
                </a:gridCol>
                <a:gridCol w="2026547">
                  <a:extLst>
                    <a:ext uri="{9D8B030D-6E8A-4147-A177-3AD203B41FA5}">
                      <a16:colId xmlns="" xmlns:a16="http://schemas.microsoft.com/office/drawing/2014/main" val="4259348707"/>
                    </a:ext>
                  </a:extLst>
                </a:gridCol>
                <a:gridCol w="2383523">
                  <a:extLst>
                    <a:ext uri="{9D8B030D-6E8A-4147-A177-3AD203B41FA5}">
                      <a16:colId xmlns="" xmlns:a16="http://schemas.microsoft.com/office/drawing/2014/main" val="3426467186"/>
                    </a:ext>
                  </a:extLst>
                </a:gridCol>
              </a:tblGrid>
              <a:tr h="0">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Trạng ngữ</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Phần trung tâm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Thành tố phụ</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728365"/>
                  </a:ext>
                </a:extLst>
              </a:tr>
              <a:tr h="0">
                <a:tc>
                  <a:txBody>
                    <a:bodyPr/>
                    <a:lstStyle/>
                    <a:p>
                      <a:pPr algn="just">
                        <a:lnSpc>
                          <a:spcPct val="107000"/>
                        </a:lnSpc>
                        <a:spcAft>
                          <a:spcPts val="800"/>
                        </a:spcAft>
                      </a:pPr>
                      <a:r>
                        <a:rPr lang="en-US"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lang="en-US"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Với hai lần bật cung liên tiếp, chú đã bắn gục hai tên địch.</a:t>
                      </a: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45626350"/>
                  </a:ext>
                </a:extLst>
              </a:tr>
              <a:tr h="0">
                <a:tc>
                  <a:txBody>
                    <a:bodyPr/>
                    <a:lstStyle/>
                    <a:p>
                      <a:pPr algn="just">
                        <a:lnSpc>
                          <a:spcPct val="107000"/>
                        </a:lnSpc>
                        <a:spcAft>
                          <a:spcPts val="800"/>
                        </a:spcAft>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a:t>
                      </a:r>
                      <a:r>
                        <a:rPr lang="vi-VN"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Sau nghi lễ bái tổ, hai đô thực hiện nghi thức xe đài</a:t>
                      </a:r>
                      <a:r>
                        <a:rPr lang="en-US"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69499177"/>
                  </a:ext>
                </a:extLst>
              </a:tr>
              <a:tr h="0">
                <a:tc>
                  <a:txBody>
                    <a:bodyPr/>
                    <a:lstStyle/>
                    <a:p>
                      <a:pPr algn="just">
                        <a:lnSpc>
                          <a:spcPct val="107000"/>
                        </a:lnSpc>
                        <a:spcAft>
                          <a:spcPts val="800"/>
                        </a:spcAft>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 </a:t>
                      </a:r>
                      <a:r>
                        <a:rPr lang="vi-VN"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Sau hồi trống lệnh, các đội đổ thóc vào xay, giã, giần, sàng</a:t>
                      </a:r>
                      <a:r>
                        <a:rPr lang="en-US"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84160125"/>
                  </a:ext>
                </a:extLst>
              </a:tr>
            </a:tbl>
          </a:graphicData>
        </a:graphic>
      </p:graphicFrame>
    </p:spTree>
    <p:extLst>
      <p:ext uri="{BB962C8B-B14F-4D97-AF65-F5344CB8AC3E}">
        <p14:creationId xmlns:p14="http://schemas.microsoft.com/office/powerpoint/2010/main" xmlns="" val="432374482"/>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 xmlns:a16="http://schemas.microsoft.com/office/drawing/2014/main" id="{C7FCEDA0-4BCA-4FEF-AA93-235BA5E1F8AB}"/>
              </a:ext>
            </a:extLst>
          </p:cNvPr>
          <p:cNvSpPr/>
          <p:nvPr/>
        </p:nvSpPr>
        <p:spPr>
          <a:xfrm>
            <a:off x="466725" y="585788"/>
            <a:ext cx="11258550" cy="5925344"/>
          </a:xfrm>
          <a:prstGeom prst="frame">
            <a:avLst>
              <a:gd name="adj1" fmla="val 165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 xmlns:a16="http://schemas.microsoft.com/office/drawing/2014/main" id="{37BAF385-2BA4-4DD0-B713-30491F242B08}"/>
              </a:ext>
            </a:extLst>
          </p:cNvPr>
          <p:cNvGrpSpPr/>
          <p:nvPr/>
        </p:nvGrpSpPr>
        <p:grpSpPr>
          <a:xfrm>
            <a:off x="195253" y="320016"/>
            <a:ext cx="4410106" cy="708684"/>
            <a:chOff x="466725" y="320016"/>
            <a:chExt cx="4410106" cy="708684"/>
          </a:xfrm>
        </p:grpSpPr>
        <p:sp>
          <p:nvSpPr>
            <p:cNvPr id="20" name="Oval 19">
              <a:extLst>
                <a:ext uri="{FF2B5EF4-FFF2-40B4-BE49-F238E27FC236}">
                  <a16:creationId xmlns="" xmlns:a16="http://schemas.microsoft.com/office/drawing/2014/main" id="{1D4DD630-E126-4356-A314-312A7EB95507}"/>
                </a:ext>
              </a:extLst>
            </p:cNvPr>
            <p:cNvSpPr/>
            <p:nvPr/>
          </p:nvSpPr>
          <p:spPr>
            <a:xfrm>
              <a:off x="489792" y="320016"/>
              <a:ext cx="4387039" cy="708684"/>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 name="Group 3">
              <a:extLst>
                <a:ext uri="{FF2B5EF4-FFF2-40B4-BE49-F238E27FC236}">
                  <a16:creationId xmlns="" xmlns:a16="http://schemas.microsoft.com/office/drawing/2014/main" id="{CD0CD135-2AE7-44CF-95DE-925CDEDB59E3}"/>
                </a:ext>
              </a:extLst>
            </p:cNvPr>
            <p:cNvGrpSpPr/>
            <p:nvPr/>
          </p:nvGrpSpPr>
          <p:grpSpPr>
            <a:xfrm>
              <a:off x="466725" y="346868"/>
              <a:ext cx="719138" cy="681832"/>
              <a:chOff x="2587986" y="2205052"/>
              <a:chExt cx="2447894" cy="2447894"/>
            </a:xfrm>
          </p:grpSpPr>
          <p:sp>
            <p:nvSpPr>
              <p:cNvPr id="9" name="Teardrop 8">
                <a:extLst>
                  <a:ext uri="{FF2B5EF4-FFF2-40B4-BE49-F238E27FC236}">
                    <a16:creationId xmlns="" xmlns:a16="http://schemas.microsoft.com/office/drawing/2014/main" id="{415006D9-4910-464D-9E11-41B8C2D307B5}"/>
                  </a:ext>
                </a:extLst>
              </p:cNvPr>
              <p:cNvSpPr/>
              <p:nvPr/>
            </p:nvSpPr>
            <p:spPr>
              <a:xfrm rot="2700000">
                <a:off x="2587986" y="2205052"/>
                <a:ext cx="2447894" cy="2447894"/>
              </a:xfrm>
              <a:prstGeom prst="teardrop">
                <a:avLst>
                  <a:gd name="adj" fmla="val 10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0" name="Freeform: Shape 9">
                <a:extLst>
                  <a:ext uri="{FF2B5EF4-FFF2-40B4-BE49-F238E27FC236}">
                    <a16:creationId xmlns="" xmlns:a16="http://schemas.microsoft.com/office/drawing/2014/main" id="{2F30BCCB-7F64-4A58-8C48-99775577B9A5}"/>
                  </a:ext>
                </a:extLst>
              </p:cNvPr>
              <p:cNvSpPr/>
              <p:nvPr/>
            </p:nvSpPr>
            <p:spPr>
              <a:xfrm>
                <a:off x="2666504" y="2283907"/>
                <a:ext cx="2290857"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32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22" name="TextBox 21">
              <a:extLst>
                <a:ext uri="{FF2B5EF4-FFF2-40B4-BE49-F238E27FC236}">
                  <a16:creationId xmlns="" xmlns:a16="http://schemas.microsoft.com/office/drawing/2014/main" id="{4897E151-E9BC-4F89-9244-46CFBFC619E1}"/>
                </a:ext>
              </a:extLst>
            </p:cNvPr>
            <p:cNvSpPr txBox="1"/>
            <p:nvPr/>
          </p:nvSpPr>
          <p:spPr>
            <a:xfrm>
              <a:off x="1573277" y="412748"/>
              <a:ext cx="28844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THỰC HÀNH</a:t>
              </a:r>
            </a:p>
          </p:txBody>
        </p:sp>
        <p:sp>
          <p:nvSpPr>
            <p:cNvPr id="3" name="TextBox 2">
              <a:extLst>
                <a:ext uri="{FF2B5EF4-FFF2-40B4-BE49-F238E27FC236}">
                  <a16:creationId xmlns="" xmlns:a16="http://schemas.microsoft.com/office/drawing/2014/main" id="{C3A93536-DF60-4F5B-BDA0-9718BFB9CDBE}"/>
                </a:ext>
              </a:extLst>
            </p:cNvPr>
            <p:cNvSpPr txBox="1"/>
            <p:nvPr/>
          </p:nvSpPr>
          <p:spPr>
            <a:xfrm>
              <a:off x="569889" y="426174"/>
              <a:ext cx="4635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grpSp>
      <p:pic>
        <p:nvPicPr>
          <p:cNvPr id="6" name="Picture 5">
            <a:extLst>
              <a:ext uri="{FF2B5EF4-FFF2-40B4-BE49-F238E27FC236}">
                <a16:creationId xmlns="" xmlns:a16="http://schemas.microsoft.com/office/drawing/2014/main" id="{1E6AB610-EB2D-4765-AFD0-0480F6EFE6FE}"/>
              </a:ext>
            </a:extLst>
          </p:cNvPr>
          <p:cNvPicPr>
            <a:picLocks noChangeAspect="1"/>
          </p:cNvPicPr>
          <p:nvPr/>
        </p:nvPicPr>
        <p:blipFill>
          <a:blip r:embed="rId2"/>
          <a:stretch>
            <a:fillRect/>
          </a:stretch>
        </p:blipFill>
        <p:spPr>
          <a:xfrm>
            <a:off x="1033477" y="1217011"/>
            <a:ext cx="10203659" cy="48560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TextBox 18">
            <a:extLst>
              <a:ext uri="{FF2B5EF4-FFF2-40B4-BE49-F238E27FC236}">
                <a16:creationId xmlns="" xmlns:a16="http://schemas.microsoft.com/office/drawing/2014/main" id="{94B36B68-1407-4137-AE5E-1A73B9AC89CB}"/>
              </a:ext>
            </a:extLst>
          </p:cNvPr>
          <p:cNvSpPr txBox="1"/>
          <p:nvPr/>
        </p:nvSpPr>
        <p:spPr>
          <a:xfrm>
            <a:off x="1343437" y="1228538"/>
            <a:ext cx="9583738" cy="5305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1:</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 xmlns:a16="http://schemas.microsoft.com/office/drawing/2014/main" id="{2634DF21-572A-4FEB-90BB-6E137173E0C5}"/>
              </a:ext>
            </a:extLst>
          </p:cNvPr>
          <p:cNvGraphicFramePr>
            <a:graphicFrameLocks noGrp="1"/>
          </p:cNvGraphicFramePr>
          <p:nvPr>
            <p:extLst>
              <p:ext uri="{D42A27DB-BD31-4B8C-83A1-F6EECF244321}">
                <p14:modId xmlns:p14="http://schemas.microsoft.com/office/powerpoint/2010/main" xmlns="" val="3156433313"/>
              </p:ext>
            </p:extLst>
          </p:nvPr>
        </p:nvGraphicFramePr>
        <p:xfrm>
          <a:off x="1213810" y="1928845"/>
          <a:ext cx="9764379" cy="3913507"/>
        </p:xfrm>
        <a:graphic>
          <a:graphicData uri="http://schemas.openxmlformats.org/drawingml/2006/table">
            <a:tbl>
              <a:tblPr firstRow="1" firstCol="1" bandRow="1"/>
              <a:tblGrid>
                <a:gridCol w="3241849">
                  <a:extLst>
                    <a:ext uri="{9D8B030D-6E8A-4147-A177-3AD203B41FA5}">
                      <a16:colId xmlns="" xmlns:a16="http://schemas.microsoft.com/office/drawing/2014/main" val="1320015038"/>
                    </a:ext>
                  </a:extLst>
                </a:gridCol>
                <a:gridCol w="1975377">
                  <a:extLst>
                    <a:ext uri="{9D8B030D-6E8A-4147-A177-3AD203B41FA5}">
                      <a16:colId xmlns="" xmlns:a16="http://schemas.microsoft.com/office/drawing/2014/main" val="323711292"/>
                    </a:ext>
                  </a:extLst>
                </a:gridCol>
                <a:gridCol w="2227189">
                  <a:extLst>
                    <a:ext uri="{9D8B030D-6E8A-4147-A177-3AD203B41FA5}">
                      <a16:colId xmlns="" xmlns:a16="http://schemas.microsoft.com/office/drawing/2014/main" val="244894184"/>
                    </a:ext>
                  </a:extLst>
                </a:gridCol>
                <a:gridCol w="2319964">
                  <a:extLst>
                    <a:ext uri="{9D8B030D-6E8A-4147-A177-3AD203B41FA5}">
                      <a16:colId xmlns="" xmlns:a16="http://schemas.microsoft.com/office/drawing/2014/main" val="1491290485"/>
                    </a:ext>
                  </a:extLst>
                </a:gridCol>
              </a:tblGrid>
              <a:tr h="0">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Câu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Trạng ngữ</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Phần trung tâm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a:t>
                      </a: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hành tố phụ</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40284035"/>
                  </a:ext>
                </a:extLst>
              </a:tr>
              <a:tr h="0">
                <a:tc>
                  <a:txBody>
                    <a:bodyPr/>
                    <a:lstStyle/>
                    <a:p>
                      <a:pPr algn="l">
                        <a:lnSpc>
                          <a:spcPct val="107000"/>
                        </a:lnSpc>
                        <a:spcAft>
                          <a:spcPts val="800"/>
                        </a:spcAft>
                      </a:pPr>
                      <a:r>
                        <a:rPr lang="vi-VN"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Với hai lần bật cung liên tiếp, chú đã bắn gục hai tên địch.</a:t>
                      </a: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hai lần bật cung liên tiếp,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74776604"/>
                  </a:ext>
                </a:extLst>
              </a:tr>
              <a:tr h="0">
                <a:tc>
                  <a:txBody>
                    <a:bodyPr/>
                    <a:lstStyle/>
                    <a:p>
                      <a:pPr algn="l">
                        <a:lnSpc>
                          <a:spcPct val="107000"/>
                        </a:lnSpc>
                        <a:spcAft>
                          <a:spcPts val="800"/>
                        </a:spcAft>
                      </a:pP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a:t>
                      </a:r>
                      <a:r>
                        <a:rPr lang="vi-VN"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Sau nghi lễ bái tổ, hai đô thực hiện nghi thức xe đài.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Aft>
                          <a:spcPts val="800"/>
                        </a:spcAft>
                      </a:pPr>
                      <a:r>
                        <a:rPr lang="en-US" sz="24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nghi</a:t>
                      </a:r>
                      <a:r>
                        <a:rPr lang="en-US"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lễ</a:t>
                      </a:r>
                      <a:r>
                        <a:rPr lang="en-US"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bái</a:t>
                      </a:r>
                      <a:r>
                        <a:rPr lang="en-US"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tổ</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4131982"/>
                  </a:ext>
                </a:extLst>
              </a:tr>
              <a:tr h="0">
                <a:tc>
                  <a:txBody>
                    <a:bodyPr/>
                    <a:lstStyle/>
                    <a:p>
                      <a:pPr algn="l">
                        <a:lnSpc>
                          <a:spcPct val="107000"/>
                        </a:lnSpc>
                        <a:spcAft>
                          <a:spcPts val="800"/>
                        </a:spcAft>
                      </a:pP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 </a:t>
                      </a:r>
                      <a:r>
                        <a:rPr lang="vi-VN"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Sau hồi trống lệnh, các đội đổ thóc vào xay, giã, giần, sàng.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Aft>
                          <a:spcPts val="800"/>
                        </a:spcAft>
                      </a:pPr>
                      <a:r>
                        <a:rPr lang="en-US" sz="24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hồi</a:t>
                      </a:r>
                      <a:r>
                        <a:rPr lang="en-US"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trống</a:t>
                      </a:r>
                      <a:r>
                        <a:rPr lang="vi-VN"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lệnh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31841476"/>
                  </a:ext>
                </a:extLst>
              </a:tr>
            </a:tbl>
          </a:graphicData>
        </a:graphic>
      </p:graphicFrame>
      <p:sp>
        <p:nvSpPr>
          <p:cNvPr id="8" name="TextBox 7">
            <a:extLst>
              <a:ext uri="{FF2B5EF4-FFF2-40B4-BE49-F238E27FC236}">
                <a16:creationId xmlns="" xmlns:a16="http://schemas.microsoft.com/office/drawing/2014/main" id="{588F574C-62EC-4312-86F4-F846B48E9585}"/>
              </a:ext>
            </a:extLst>
          </p:cNvPr>
          <p:cNvSpPr txBox="1"/>
          <p:nvPr/>
        </p:nvSpPr>
        <p:spPr>
          <a:xfrm>
            <a:off x="7000876" y="2470966"/>
            <a:ext cx="663964" cy="523220"/>
          </a:xfrm>
          <a:prstGeom prst="rect">
            <a:avLst/>
          </a:prstGeom>
          <a:noFill/>
        </p:spPr>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lần</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89C6951F-CE55-43A0-B330-DBAE1588A95D}"/>
              </a:ext>
            </a:extLst>
          </p:cNvPr>
          <p:cNvSpPr txBox="1"/>
          <p:nvPr/>
        </p:nvSpPr>
        <p:spPr>
          <a:xfrm>
            <a:off x="6772797" y="3709798"/>
            <a:ext cx="1212191" cy="523220"/>
          </a:xfrm>
          <a:prstGeom prst="rect">
            <a:avLst/>
          </a:prstGeom>
          <a:noFill/>
        </p:spPr>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nghi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lễ</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2F3CBAF7-65D3-465F-A2AC-52862967482C}"/>
              </a:ext>
            </a:extLst>
          </p:cNvPr>
          <p:cNvSpPr txBox="1"/>
          <p:nvPr/>
        </p:nvSpPr>
        <p:spPr>
          <a:xfrm>
            <a:off x="6687260" y="4795917"/>
            <a:ext cx="1552028" cy="523220"/>
          </a:xfrm>
          <a:prstGeom prst="rect">
            <a:avLst/>
          </a:prstGeom>
          <a:noFill/>
        </p:spPr>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hồi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trống</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FF15F609-B956-4C58-A677-57737BC4A96A}"/>
              </a:ext>
            </a:extLst>
          </p:cNvPr>
          <p:cNvSpPr txBox="1"/>
          <p:nvPr/>
        </p:nvSpPr>
        <p:spPr>
          <a:xfrm>
            <a:off x="8740076" y="2365558"/>
            <a:ext cx="2220480" cy="954107"/>
          </a:xfrm>
          <a:prstGeom prst="rect">
            <a:avLst/>
          </a:prstGeom>
          <a:noFill/>
        </p:spPr>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hai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bật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cung</a:t>
            </a:r>
            <a:r>
              <a:rPr lang="en-US" sz="2800" b="1" i="1" dirty="0">
                <a:solidFill>
                  <a:srgbClr val="FF0000"/>
                </a:solidFill>
                <a:latin typeface="Times New Roman" panose="02020603050405020304" pitchFamily="18" charset="0"/>
                <a:cs typeface="Times New Roman" panose="02020603050405020304" pitchFamily="18" charset="0"/>
              </a:rPr>
              <a:t> </a:t>
            </a:r>
          </a:p>
          <a:p>
            <a:r>
              <a:rPr lang="en-US" sz="2800" b="1" i="1" dirty="0" err="1">
                <a:solidFill>
                  <a:srgbClr val="FF0000"/>
                </a:solidFill>
                <a:latin typeface="Times New Roman" panose="02020603050405020304" pitchFamily="18" charset="0"/>
                <a:cs typeface="Times New Roman" panose="02020603050405020304" pitchFamily="18" charset="0"/>
              </a:rPr>
              <a:t>liên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tiếp</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CB266155-CA12-4ED1-BDF8-27A714AB04E6}"/>
              </a:ext>
            </a:extLst>
          </p:cNvPr>
          <p:cNvSpPr txBox="1"/>
          <p:nvPr/>
        </p:nvSpPr>
        <p:spPr>
          <a:xfrm>
            <a:off x="9192958" y="3709798"/>
            <a:ext cx="1011815" cy="523220"/>
          </a:xfrm>
          <a:prstGeom prst="rect">
            <a:avLst/>
          </a:prstGeom>
          <a:noFill/>
        </p:spPr>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bái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tổ</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8523D4CE-AF3D-44D1-928D-72E2A2B085B6}"/>
              </a:ext>
            </a:extLst>
          </p:cNvPr>
          <p:cNvSpPr txBox="1"/>
          <p:nvPr/>
        </p:nvSpPr>
        <p:spPr>
          <a:xfrm>
            <a:off x="9297953" y="4901741"/>
            <a:ext cx="843501" cy="523220"/>
          </a:xfrm>
          <a:prstGeom prst="rect">
            <a:avLst/>
          </a:prstGeom>
          <a:noFill/>
        </p:spPr>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lệnh</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69995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 xmlns:a16="http://schemas.microsoft.com/office/drawing/2014/main" id="{C7FCEDA0-4BCA-4FEF-AA93-235BA5E1F8AB}"/>
              </a:ext>
            </a:extLst>
          </p:cNvPr>
          <p:cNvSpPr/>
          <p:nvPr/>
        </p:nvSpPr>
        <p:spPr>
          <a:xfrm>
            <a:off x="466725" y="585788"/>
            <a:ext cx="11258550" cy="5925344"/>
          </a:xfrm>
          <a:prstGeom prst="frame">
            <a:avLst>
              <a:gd name="adj1" fmla="val 165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 xmlns:a16="http://schemas.microsoft.com/office/drawing/2014/main" id="{BEA53762-3155-487B-A0AB-449426958F1B}"/>
              </a:ext>
            </a:extLst>
          </p:cNvPr>
          <p:cNvGrpSpPr/>
          <p:nvPr/>
        </p:nvGrpSpPr>
        <p:grpSpPr>
          <a:xfrm>
            <a:off x="209541" y="320016"/>
            <a:ext cx="4410106" cy="708684"/>
            <a:chOff x="466725" y="320016"/>
            <a:chExt cx="4410106" cy="708684"/>
          </a:xfrm>
        </p:grpSpPr>
        <p:sp>
          <p:nvSpPr>
            <p:cNvPr id="20" name="Oval 19">
              <a:extLst>
                <a:ext uri="{FF2B5EF4-FFF2-40B4-BE49-F238E27FC236}">
                  <a16:creationId xmlns="" xmlns:a16="http://schemas.microsoft.com/office/drawing/2014/main" id="{1D4DD630-E126-4356-A314-312A7EB95507}"/>
                </a:ext>
              </a:extLst>
            </p:cNvPr>
            <p:cNvSpPr/>
            <p:nvPr/>
          </p:nvSpPr>
          <p:spPr>
            <a:xfrm>
              <a:off x="489792" y="320016"/>
              <a:ext cx="4387039" cy="708684"/>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 name="Group 3">
              <a:extLst>
                <a:ext uri="{FF2B5EF4-FFF2-40B4-BE49-F238E27FC236}">
                  <a16:creationId xmlns="" xmlns:a16="http://schemas.microsoft.com/office/drawing/2014/main" id="{CD0CD135-2AE7-44CF-95DE-925CDEDB59E3}"/>
                </a:ext>
              </a:extLst>
            </p:cNvPr>
            <p:cNvGrpSpPr/>
            <p:nvPr/>
          </p:nvGrpSpPr>
          <p:grpSpPr>
            <a:xfrm>
              <a:off x="466725" y="346868"/>
              <a:ext cx="719138" cy="681832"/>
              <a:chOff x="2587986" y="2205052"/>
              <a:chExt cx="2447894" cy="2447894"/>
            </a:xfrm>
          </p:grpSpPr>
          <p:sp>
            <p:nvSpPr>
              <p:cNvPr id="9" name="Teardrop 8">
                <a:extLst>
                  <a:ext uri="{FF2B5EF4-FFF2-40B4-BE49-F238E27FC236}">
                    <a16:creationId xmlns="" xmlns:a16="http://schemas.microsoft.com/office/drawing/2014/main" id="{415006D9-4910-464D-9E11-41B8C2D307B5}"/>
                  </a:ext>
                </a:extLst>
              </p:cNvPr>
              <p:cNvSpPr/>
              <p:nvPr/>
            </p:nvSpPr>
            <p:spPr>
              <a:xfrm rot="2700000">
                <a:off x="2587986" y="2205052"/>
                <a:ext cx="2447894" cy="2447894"/>
              </a:xfrm>
              <a:prstGeom prst="teardrop">
                <a:avLst>
                  <a:gd name="adj" fmla="val 10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0" name="Freeform: Shape 9">
                <a:extLst>
                  <a:ext uri="{FF2B5EF4-FFF2-40B4-BE49-F238E27FC236}">
                    <a16:creationId xmlns="" xmlns:a16="http://schemas.microsoft.com/office/drawing/2014/main" id="{2F30BCCB-7F64-4A58-8C48-99775577B9A5}"/>
                  </a:ext>
                </a:extLst>
              </p:cNvPr>
              <p:cNvSpPr/>
              <p:nvPr/>
            </p:nvSpPr>
            <p:spPr>
              <a:xfrm>
                <a:off x="2666504" y="2283907"/>
                <a:ext cx="2290857"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32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22" name="TextBox 21">
              <a:extLst>
                <a:ext uri="{FF2B5EF4-FFF2-40B4-BE49-F238E27FC236}">
                  <a16:creationId xmlns="" xmlns:a16="http://schemas.microsoft.com/office/drawing/2014/main" id="{4897E151-E9BC-4F89-9244-46CFBFC619E1}"/>
                </a:ext>
              </a:extLst>
            </p:cNvPr>
            <p:cNvSpPr txBox="1"/>
            <p:nvPr/>
          </p:nvSpPr>
          <p:spPr>
            <a:xfrm>
              <a:off x="1573277" y="412748"/>
              <a:ext cx="28844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THỰC HÀNH</a:t>
              </a:r>
            </a:p>
          </p:txBody>
        </p:sp>
        <p:sp>
          <p:nvSpPr>
            <p:cNvPr id="3" name="TextBox 2">
              <a:extLst>
                <a:ext uri="{FF2B5EF4-FFF2-40B4-BE49-F238E27FC236}">
                  <a16:creationId xmlns="" xmlns:a16="http://schemas.microsoft.com/office/drawing/2014/main" id="{C3A93536-DF60-4F5B-BDA0-9718BFB9CDBE}"/>
                </a:ext>
              </a:extLst>
            </p:cNvPr>
            <p:cNvSpPr txBox="1"/>
            <p:nvPr/>
          </p:nvSpPr>
          <p:spPr>
            <a:xfrm>
              <a:off x="569889" y="426174"/>
              <a:ext cx="4635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grpSp>
      <p:pic>
        <p:nvPicPr>
          <p:cNvPr id="5" name="Picture 4">
            <a:extLst>
              <a:ext uri="{FF2B5EF4-FFF2-40B4-BE49-F238E27FC236}">
                <a16:creationId xmlns="" xmlns:a16="http://schemas.microsoft.com/office/drawing/2014/main" id="{AC6F53A3-0209-4591-8D2D-8FB00F5EA218}"/>
              </a:ext>
            </a:extLst>
          </p:cNvPr>
          <p:cNvPicPr>
            <a:picLocks noChangeAspect="1"/>
          </p:cNvPicPr>
          <p:nvPr/>
        </p:nvPicPr>
        <p:blipFill>
          <a:blip r:embed="rId2"/>
          <a:stretch>
            <a:fillRect/>
          </a:stretch>
        </p:blipFill>
        <p:spPr>
          <a:xfrm>
            <a:off x="660400" y="993310"/>
            <a:ext cx="10894496" cy="5547841"/>
          </a:xfrm>
          <a:prstGeom prst="rect">
            <a:avLst/>
          </a:prstGeom>
        </p:spPr>
      </p:pic>
      <p:sp>
        <p:nvSpPr>
          <p:cNvPr id="14" name="TextBox 13">
            <a:extLst>
              <a:ext uri="{FF2B5EF4-FFF2-40B4-BE49-F238E27FC236}">
                <a16:creationId xmlns="" xmlns:a16="http://schemas.microsoft.com/office/drawing/2014/main" id="{01885F97-215E-438D-897A-639E23BAAF26}"/>
              </a:ext>
            </a:extLst>
          </p:cNvPr>
          <p:cNvSpPr txBox="1"/>
          <p:nvPr/>
        </p:nvSpPr>
        <p:spPr>
          <a:xfrm>
            <a:off x="1321612" y="1343490"/>
            <a:ext cx="6093618" cy="523220"/>
          </a:xfrm>
          <a:prstGeom prst="rect">
            <a:avLst/>
          </a:prstGeom>
          <a:noFill/>
        </p:spPr>
        <p:txBody>
          <a:bodyPr wrap="square">
            <a:spAutoFit/>
          </a:bodyPr>
          <a:lstStyle/>
          <a:p>
            <a:r>
              <a:rPr lang="nl-NL" sz="2800" b="1" dirty="0">
                <a:solidFill>
                  <a:srgbClr val="000000"/>
                </a:solidFill>
                <a:effectLst/>
                <a:latin typeface="Times New Roman" panose="02020603050405020304" pitchFamily="18" charset="0"/>
                <a:ea typeface="Times New Roman" panose="02020603050405020304" pitchFamily="18" charset="0"/>
              </a:rPr>
              <a:t>BÀI 2/ Tr</a:t>
            </a:r>
            <a:r>
              <a:rPr lang="vi-VN" sz="2800" b="1" dirty="0">
                <a:solidFill>
                  <a:srgbClr val="000000"/>
                </a:solidFill>
                <a:effectLst/>
                <a:latin typeface="Times New Roman" panose="02020603050405020304" pitchFamily="18" charset="0"/>
                <a:ea typeface="Times New Roman" panose="02020603050405020304" pitchFamily="18" charset="0"/>
              </a:rPr>
              <a:t>109 </a:t>
            </a:r>
            <a:endParaRPr lang="en-US" sz="2800" dirty="0"/>
          </a:p>
        </p:txBody>
      </p:sp>
      <p:sp>
        <p:nvSpPr>
          <p:cNvPr id="16" name="TextBox 15">
            <a:extLst>
              <a:ext uri="{FF2B5EF4-FFF2-40B4-BE49-F238E27FC236}">
                <a16:creationId xmlns="" xmlns:a16="http://schemas.microsoft.com/office/drawing/2014/main" id="{FF60CE5B-5DED-4F24-AF89-E427CFC52F27}"/>
              </a:ext>
            </a:extLst>
          </p:cNvPr>
          <p:cNvSpPr txBox="1"/>
          <p:nvPr/>
        </p:nvSpPr>
        <p:spPr>
          <a:xfrm>
            <a:off x="1162796" y="2039750"/>
            <a:ext cx="6093618" cy="3622274"/>
          </a:xfrm>
          <a:prstGeom prst="rect">
            <a:avLst/>
          </a:prstGeom>
          <a:noFill/>
        </p:spPr>
        <p:txBody>
          <a:bodyPr wrap="square">
            <a:spAutoFit/>
          </a:bodyPr>
          <a:lstStyle/>
          <a:p>
            <a:pPr algn="just">
              <a:lnSpc>
                <a:spcPct val="107000"/>
              </a:lnSpc>
              <a:spcAft>
                <a:spcPts val="800"/>
              </a:spcAft>
            </a:pP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 vụ:</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a:solidFill>
                  <a:srgbClr val="000000"/>
                </a:solidFill>
                <a:effectLst/>
                <a:latin typeface="Times New Roman" panose="02020603050405020304" pitchFamily="18" charset="0"/>
                <a:ea typeface="Times New Roman" panose="02020603050405020304" pitchFamily="18" charset="0"/>
              </a:rPr>
              <a:t>  a) </a:t>
            </a:r>
            <a:r>
              <a:rPr lang="en-US" sz="2400" i="1" dirty="0" err="1">
                <a:solidFill>
                  <a:srgbClr val="000000"/>
                </a:solidFill>
                <a:effectLst/>
                <a:latin typeface="Times New Roman" panose="02020603050405020304" pitchFamily="18" charset="0"/>
                <a:ea typeface="Times New Roman" panose="02020603050405020304" pitchFamily="18" charset="0"/>
              </a:rPr>
              <a:t>Từ</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ngày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công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chúa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bị</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mất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tích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vua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vô</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cùng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đau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đớn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Sanh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dirty="0">
                <a:solidFill>
                  <a:srgbClr val="000000"/>
                </a:solidFill>
                <a:effectLst/>
                <a:latin typeface="Times New Roman" panose="02020603050405020304" pitchFamily="18" charset="0"/>
                <a:ea typeface="Times New Roman" panose="02020603050405020304" pitchFamily="18" charset="0"/>
              </a:rPr>
              <a:t>  b) </a:t>
            </a:r>
            <a:r>
              <a:rPr lang="en-US" sz="2400" i="1" dirty="0">
                <a:solidFill>
                  <a:srgbClr val="000000"/>
                </a:solidFill>
                <a:effectLst/>
                <a:latin typeface="Times New Roman" panose="02020603050405020304" pitchFamily="18" charset="0"/>
                <a:ea typeface="Times New Roman" panose="02020603050405020304" pitchFamily="18" charset="0"/>
              </a:rPr>
              <a:t>Khi </a:t>
            </a:r>
            <a:r>
              <a:rPr lang="en-US" sz="2400" i="1" dirty="0" err="1">
                <a:solidFill>
                  <a:srgbClr val="000000"/>
                </a:solidFill>
                <a:effectLst/>
                <a:latin typeface="Times New Roman" panose="02020603050405020304" pitchFamily="18" charset="0"/>
                <a:ea typeface="Times New Roman" panose="02020603050405020304" pitchFamily="18" charset="0"/>
              </a:rPr>
              <a:t>tiếng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trống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chầu</a:t>
            </a:r>
            <a:r>
              <a:rPr lang="en-US" sz="2400" i="1" dirty="0">
                <a:solidFill>
                  <a:srgbClr val="000000"/>
                </a:solidFill>
                <a:effectLst/>
                <a:latin typeface="Times New Roman" panose="02020603050405020304" pitchFamily="18" charset="0"/>
                <a:ea typeface="Times New Roman" panose="02020603050405020304" pitchFamily="18" charset="0"/>
              </a:rPr>
              <a:t> vang </a:t>
            </a:r>
            <a:r>
              <a:rPr lang="en-US" sz="2400" i="1" dirty="0" err="1">
                <a:solidFill>
                  <a:srgbClr val="000000"/>
                </a:solidFill>
                <a:effectLst/>
                <a:latin typeface="Times New Roman" panose="02020603050405020304" pitchFamily="18" charset="0"/>
                <a:ea typeface="Times New Roman" panose="02020603050405020304" pitchFamily="18" charset="0"/>
              </a:rPr>
              <a:t>lên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hai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đô</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vật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mình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trần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đóng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khố</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chân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quỳ</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vai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sánh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hai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tay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chắp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sườn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Giang</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 xmlns:a16="http://schemas.microsoft.com/office/drawing/2014/main" id="{7779935A-1698-4E6F-8026-8D1B5918F8E2}"/>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20000" contrast="-40000"/>
                    </a14:imgEffect>
                  </a14:imgLayer>
                </a14:imgProps>
              </a:ext>
            </a:extLst>
          </a:blip>
          <a:stretch>
            <a:fillRect/>
          </a:stretch>
        </p:blipFill>
        <p:spPr>
          <a:xfrm>
            <a:off x="7392163" y="2511826"/>
            <a:ext cx="3622274" cy="3622274"/>
          </a:xfrm>
          <a:prstGeom prst="ellipse">
            <a:avLst/>
          </a:prstGeom>
          <a:ln>
            <a:noFill/>
          </a:ln>
          <a:effectLst>
            <a:softEdge rad="112500"/>
          </a:effectLst>
        </p:spPr>
      </p:pic>
      <p:sp>
        <p:nvSpPr>
          <p:cNvPr id="13" name="Arrow: Left 12">
            <a:extLst>
              <a:ext uri="{FF2B5EF4-FFF2-40B4-BE49-F238E27FC236}">
                <a16:creationId xmlns="" xmlns:a16="http://schemas.microsoft.com/office/drawing/2014/main" id="{5FDA20EB-0A10-4988-A4A2-2C4B1ADDE885}"/>
              </a:ext>
            </a:extLst>
          </p:cNvPr>
          <p:cNvSpPr/>
          <p:nvPr/>
        </p:nvSpPr>
        <p:spPr>
          <a:xfrm>
            <a:off x="7256414" y="1457324"/>
            <a:ext cx="3758023" cy="1167087"/>
          </a:xfrm>
          <a:prstGeom prst="leftArrow">
            <a:avLst>
              <a:gd name="adj1" fmla="val 63385"/>
              <a:gd name="adj2" fmla="val 50000"/>
            </a:avLst>
          </a:prstGeom>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THẢO LUẬN CẶP ĐÔI</a:t>
            </a:r>
          </a:p>
        </p:txBody>
      </p:sp>
    </p:spTree>
    <p:extLst>
      <p:ext uri="{BB962C8B-B14F-4D97-AF65-F5344CB8AC3E}">
        <p14:creationId xmlns:p14="http://schemas.microsoft.com/office/powerpoint/2010/main" xmlns="" val="100860565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 xmlns:a16="http://schemas.microsoft.com/office/drawing/2014/main" id="{C7FCEDA0-4BCA-4FEF-AA93-235BA5E1F8AB}"/>
              </a:ext>
            </a:extLst>
          </p:cNvPr>
          <p:cNvSpPr/>
          <p:nvPr/>
        </p:nvSpPr>
        <p:spPr>
          <a:xfrm>
            <a:off x="466725" y="585788"/>
            <a:ext cx="11258550" cy="5925344"/>
          </a:xfrm>
          <a:prstGeom prst="frame">
            <a:avLst>
              <a:gd name="adj1" fmla="val 165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 xmlns:a16="http://schemas.microsoft.com/office/drawing/2014/main" id="{21C73B81-0C2F-4634-B1EF-71C9E3ACCE90}"/>
              </a:ext>
            </a:extLst>
          </p:cNvPr>
          <p:cNvGrpSpPr/>
          <p:nvPr/>
        </p:nvGrpSpPr>
        <p:grpSpPr>
          <a:xfrm>
            <a:off x="180965" y="320016"/>
            <a:ext cx="4410106" cy="708684"/>
            <a:chOff x="466725" y="320016"/>
            <a:chExt cx="4410106" cy="708684"/>
          </a:xfrm>
        </p:grpSpPr>
        <p:sp>
          <p:nvSpPr>
            <p:cNvPr id="20" name="Oval 19">
              <a:extLst>
                <a:ext uri="{FF2B5EF4-FFF2-40B4-BE49-F238E27FC236}">
                  <a16:creationId xmlns="" xmlns:a16="http://schemas.microsoft.com/office/drawing/2014/main" id="{1D4DD630-E126-4356-A314-312A7EB95507}"/>
                </a:ext>
              </a:extLst>
            </p:cNvPr>
            <p:cNvSpPr/>
            <p:nvPr/>
          </p:nvSpPr>
          <p:spPr>
            <a:xfrm>
              <a:off x="489792" y="320016"/>
              <a:ext cx="4387039" cy="708684"/>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 name="Group 3">
              <a:extLst>
                <a:ext uri="{FF2B5EF4-FFF2-40B4-BE49-F238E27FC236}">
                  <a16:creationId xmlns="" xmlns:a16="http://schemas.microsoft.com/office/drawing/2014/main" id="{CD0CD135-2AE7-44CF-95DE-925CDEDB59E3}"/>
                </a:ext>
              </a:extLst>
            </p:cNvPr>
            <p:cNvGrpSpPr/>
            <p:nvPr/>
          </p:nvGrpSpPr>
          <p:grpSpPr>
            <a:xfrm>
              <a:off x="466725" y="346868"/>
              <a:ext cx="719138" cy="681832"/>
              <a:chOff x="2587986" y="2205052"/>
              <a:chExt cx="2447894" cy="2447894"/>
            </a:xfrm>
          </p:grpSpPr>
          <p:sp>
            <p:nvSpPr>
              <p:cNvPr id="9" name="Teardrop 8">
                <a:extLst>
                  <a:ext uri="{FF2B5EF4-FFF2-40B4-BE49-F238E27FC236}">
                    <a16:creationId xmlns="" xmlns:a16="http://schemas.microsoft.com/office/drawing/2014/main" id="{415006D9-4910-464D-9E11-41B8C2D307B5}"/>
                  </a:ext>
                </a:extLst>
              </p:cNvPr>
              <p:cNvSpPr/>
              <p:nvPr/>
            </p:nvSpPr>
            <p:spPr>
              <a:xfrm rot="2700000">
                <a:off x="2587986" y="2205052"/>
                <a:ext cx="2447894" cy="2447894"/>
              </a:xfrm>
              <a:prstGeom prst="teardrop">
                <a:avLst>
                  <a:gd name="adj" fmla="val 10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0" name="Freeform: Shape 9">
                <a:extLst>
                  <a:ext uri="{FF2B5EF4-FFF2-40B4-BE49-F238E27FC236}">
                    <a16:creationId xmlns="" xmlns:a16="http://schemas.microsoft.com/office/drawing/2014/main" id="{2F30BCCB-7F64-4A58-8C48-99775577B9A5}"/>
                  </a:ext>
                </a:extLst>
              </p:cNvPr>
              <p:cNvSpPr/>
              <p:nvPr/>
            </p:nvSpPr>
            <p:spPr>
              <a:xfrm>
                <a:off x="2666504" y="2283907"/>
                <a:ext cx="2290857"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32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22" name="TextBox 21">
              <a:extLst>
                <a:ext uri="{FF2B5EF4-FFF2-40B4-BE49-F238E27FC236}">
                  <a16:creationId xmlns="" xmlns:a16="http://schemas.microsoft.com/office/drawing/2014/main" id="{4897E151-E9BC-4F89-9244-46CFBFC619E1}"/>
                </a:ext>
              </a:extLst>
            </p:cNvPr>
            <p:cNvSpPr txBox="1"/>
            <p:nvPr/>
          </p:nvSpPr>
          <p:spPr>
            <a:xfrm>
              <a:off x="1573277" y="412748"/>
              <a:ext cx="28844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THỰC HÀNH</a:t>
              </a:r>
            </a:p>
          </p:txBody>
        </p:sp>
        <p:sp>
          <p:nvSpPr>
            <p:cNvPr id="3" name="TextBox 2">
              <a:extLst>
                <a:ext uri="{FF2B5EF4-FFF2-40B4-BE49-F238E27FC236}">
                  <a16:creationId xmlns="" xmlns:a16="http://schemas.microsoft.com/office/drawing/2014/main" id="{C3A93536-DF60-4F5B-BDA0-9718BFB9CDBE}"/>
                </a:ext>
              </a:extLst>
            </p:cNvPr>
            <p:cNvSpPr txBox="1"/>
            <p:nvPr/>
          </p:nvSpPr>
          <p:spPr>
            <a:xfrm>
              <a:off x="569889" y="426174"/>
              <a:ext cx="4635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grpSp>
      <p:pic>
        <p:nvPicPr>
          <p:cNvPr id="5" name="Picture 4">
            <a:extLst>
              <a:ext uri="{FF2B5EF4-FFF2-40B4-BE49-F238E27FC236}">
                <a16:creationId xmlns="" xmlns:a16="http://schemas.microsoft.com/office/drawing/2014/main" id="{AC6F53A3-0209-4591-8D2D-8FB00F5EA218}"/>
              </a:ext>
            </a:extLst>
          </p:cNvPr>
          <p:cNvPicPr>
            <a:picLocks noChangeAspect="1"/>
          </p:cNvPicPr>
          <p:nvPr/>
        </p:nvPicPr>
        <p:blipFill>
          <a:blip r:embed="rId2"/>
          <a:stretch>
            <a:fillRect/>
          </a:stretch>
        </p:blipFill>
        <p:spPr>
          <a:xfrm>
            <a:off x="660400" y="993310"/>
            <a:ext cx="10894496" cy="5547841"/>
          </a:xfrm>
          <a:prstGeom prst="rect">
            <a:avLst/>
          </a:prstGeom>
        </p:spPr>
      </p:pic>
      <p:sp>
        <p:nvSpPr>
          <p:cNvPr id="14" name="TextBox 13">
            <a:extLst>
              <a:ext uri="{FF2B5EF4-FFF2-40B4-BE49-F238E27FC236}">
                <a16:creationId xmlns="" xmlns:a16="http://schemas.microsoft.com/office/drawing/2014/main" id="{01885F97-215E-438D-897A-639E23BAAF26}"/>
              </a:ext>
            </a:extLst>
          </p:cNvPr>
          <p:cNvSpPr txBox="1"/>
          <p:nvPr/>
        </p:nvSpPr>
        <p:spPr>
          <a:xfrm>
            <a:off x="1321612" y="1343490"/>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BÀI 2/ Tr</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109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 xmlns:a16="http://schemas.microsoft.com/office/drawing/2014/main" id="{0B97ECE2-C545-4520-A6E5-45D4598F424E}"/>
              </a:ext>
            </a:extLst>
          </p:cNvPr>
          <p:cNvGraphicFramePr>
            <a:graphicFrameLocks noGrp="1"/>
          </p:cNvGraphicFramePr>
          <p:nvPr>
            <p:extLst>
              <p:ext uri="{D42A27DB-BD31-4B8C-83A1-F6EECF244321}">
                <p14:modId xmlns:p14="http://schemas.microsoft.com/office/powerpoint/2010/main" xmlns="" val="1145235283"/>
              </p:ext>
            </p:extLst>
          </p:nvPr>
        </p:nvGraphicFramePr>
        <p:xfrm>
          <a:off x="1524190" y="2026324"/>
          <a:ext cx="9391459" cy="3662903"/>
        </p:xfrm>
        <a:graphic>
          <a:graphicData uri="http://schemas.openxmlformats.org/drawingml/2006/table">
            <a:tbl>
              <a:tblPr firstRow="1" firstCol="1" bandRow="1"/>
              <a:tblGrid>
                <a:gridCol w="1200709">
                  <a:extLst>
                    <a:ext uri="{9D8B030D-6E8A-4147-A177-3AD203B41FA5}">
                      <a16:colId xmlns="" xmlns:a16="http://schemas.microsoft.com/office/drawing/2014/main" val="566414031"/>
                    </a:ext>
                  </a:extLst>
                </a:gridCol>
                <a:gridCol w="2364015">
                  <a:extLst>
                    <a:ext uri="{9D8B030D-6E8A-4147-A177-3AD203B41FA5}">
                      <a16:colId xmlns="" xmlns:a16="http://schemas.microsoft.com/office/drawing/2014/main" val="1579866592"/>
                    </a:ext>
                  </a:extLst>
                </a:gridCol>
                <a:gridCol w="1407291">
                  <a:extLst>
                    <a:ext uri="{9D8B030D-6E8A-4147-A177-3AD203B41FA5}">
                      <a16:colId xmlns="" xmlns:a16="http://schemas.microsoft.com/office/drawing/2014/main" val="697882466"/>
                    </a:ext>
                  </a:extLst>
                </a:gridCol>
                <a:gridCol w="4419444">
                  <a:extLst>
                    <a:ext uri="{9D8B030D-6E8A-4147-A177-3AD203B41FA5}">
                      <a16:colId xmlns="" xmlns:a16="http://schemas.microsoft.com/office/drawing/2014/main" val="3657399278"/>
                    </a:ext>
                  </a:extLst>
                </a:gridCol>
              </a:tblGrid>
              <a:tr h="208653">
                <a:tc rowSpan="2">
                  <a:txBody>
                    <a:bodyPr/>
                    <a:lstStyle/>
                    <a:p>
                      <a:pPr algn="just">
                        <a:lnSpc>
                          <a:spcPct val="107000"/>
                        </a:lnSpc>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07000"/>
                        </a:lnSpc>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938113270"/>
                  </a:ext>
                </a:extLst>
              </a:tr>
              <a:tr h="576486">
                <a:tc vMerge="1">
                  <a:txBody>
                    <a:bodyPr/>
                    <a:lstStyle/>
                    <a:p>
                      <a:endParaRPr lang="en-US"/>
                    </a:p>
                  </a:txBody>
                  <a:tcPr/>
                </a:tc>
                <a:tc>
                  <a:txBody>
                    <a:bodyPr/>
                    <a:lstStyle/>
                    <a:p>
                      <a:pPr algn="just">
                        <a:lnSpc>
                          <a:spcPct val="107000"/>
                        </a:lnSpc>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ụm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DTTT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 tố phụ là cụm C -V</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85245913"/>
                  </a:ext>
                </a:extLst>
              </a:tr>
              <a:tr h="1282820">
                <a:tc>
                  <a:txBody>
                    <a:bodyPr/>
                    <a:lstStyle/>
                    <a:p>
                      <a:pPr algn="just">
                        <a:lnSpc>
                          <a:spcPct val="107000"/>
                        </a:lnSpc>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46426739"/>
                  </a:ext>
                </a:extLst>
              </a:tr>
              <a:tr h="1347032">
                <a:tc>
                  <a:txBody>
                    <a:bodyPr/>
                    <a:lstStyle/>
                    <a:p>
                      <a:pPr algn="just">
                        <a:lnSpc>
                          <a:spcPct val="107000"/>
                        </a:lnSpc>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tiếng trống chầu vang lên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endPar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964" marR="139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08635825"/>
                  </a:ext>
                </a:extLst>
              </a:tr>
            </a:tbl>
          </a:graphicData>
        </a:graphic>
      </p:graphicFrame>
      <p:sp>
        <p:nvSpPr>
          <p:cNvPr id="17" name="TextBox 16">
            <a:extLst>
              <a:ext uri="{FF2B5EF4-FFF2-40B4-BE49-F238E27FC236}">
                <a16:creationId xmlns="" xmlns:a16="http://schemas.microsoft.com/office/drawing/2014/main" id="{ECFE057D-242C-49C5-BEF1-4F28184137C4}"/>
              </a:ext>
            </a:extLst>
          </p:cNvPr>
          <p:cNvSpPr txBox="1"/>
          <p:nvPr/>
        </p:nvSpPr>
        <p:spPr>
          <a:xfrm>
            <a:off x="6608900" y="3035296"/>
            <a:ext cx="2127031" cy="523220"/>
          </a:xfrm>
          <a:prstGeom prst="rect">
            <a:avLst/>
          </a:prstGeom>
          <a:noFill/>
        </p:spPr>
        <p:txBody>
          <a:bodyPr wrap="square">
            <a:spAutoFit/>
          </a:bodyPr>
          <a:lstStyle/>
          <a:p>
            <a:r>
              <a:rPr kumimoji="0" lang="en-US" sz="28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sp>
        <p:nvSpPr>
          <p:cNvPr id="18" name="TextBox 17">
            <a:extLst>
              <a:ext uri="{FF2B5EF4-FFF2-40B4-BE49-F238E27FC236}">
                <a16:creationId xmlns="" xmlns:a16="http://schemas.microsoft.com/office/drawing/2014/main" id="{614C0877-9E6D-4B85-AAC7-CD65ACE33F12}"/>
              </a:ext>
            </a:extLst>
          </p:cNvPr>
          <p:cNvSpPr txBox="1"/>
          <p:nvPr/>
        </p:nvSpPr>
        <p:spPr>
          <a:xfrm>
            <a:off x="8233864" y="3035296"/>
            <a:ext cx="2333930" cy="52225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13A5FCD6-BFBE-4BF3-A85F-5B2C358326E0}"/>
              </a:ext>
            </a:extLst>
          </p:cNvPr>
          <p:cNvSpPr txBox="1"/>
          <p:nvPr/>
        </p:nvSpPr>
        <p:spPr>
          <a:xfrm>
            <a:off x="9115424" y="3091696"/>
            <a:ext cx="1200150" cy="983283"/>
          </a:xfrm>
          <a:prstGeom prst="rect">
            <a:avLst/>
          </a:prstGeom>
          <a:noFill/>
        </p:spPr>
        <p:txBody>
          <a:bodyPr wrap="square">
            <a:spAutoFit/>
          </a:bodyPr>
          <a:lstStyle/>
          <a:p>
            <a:pPr algn="just">
              <a:lnSpc>
                <a:spcPct val="107000"/>
              </a:lnSpc>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p>
        </p:txBody>
      </p:sp>
      <p:sp>
        <p:nvSpPr>
          <p:cNvPr id="23" name="TextBox 22">
            <a:extLst>
              <a:ext uri="{FF2B5EF4-FFF2-40B4-BE49-F238E27FC236}">
                <a16:creationId xmlns="" xmlns:a16="http://schemas.microsoft.com/office/drawing/2014/main" id="{C3A8E46A-4256-4CE5-A996-DE8B37E66008}"/>
              </a:ext>
            </a:extLst>
          </p:cNvPr>
          <p:cNvSpPr txBox="1"/>
          <p:nvPr/>
        </p:nvSpPr>
        <p:spPr>
          <a:xfrm>
            <a:off x="6364569" y="3475763"/>
            <a:ext cx="1357997" cy="983283"/>
          </a:xfrm>
          <a:prstGeom prst="rect">
            <a:avLst/>
          </a:prstGeom>
          <a:noFill/>
        </p:spPr>
        <p:txBody>
          <a:bodyPr wrap="square">
            <a:spAutoFit/>
          </a:bodyPr>
          <a:lstStyle/>
          <a:p>
            <a:pPr algn="just">
              <a:lnSpc>
                <a:spcPct val="107000"/>
              </a:lnSpc>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                </a:t>
            </a:r>
          </a:p>
        </p:txBody>
      </p:sp>
      <p:sp>
        <p:nvSpPr>
          <p:cNvPr id="24" name="TextBox 23">
            <a:extLst>
              <a:ext uri="{FF2B5EF4-FFF2-40B4-BE49-F238E27FC236}">
                <a16:creationId xmlns="" xmlns:a16="http://schemas.microsoft.com/office/drawing/2014/main" id="{43D12691-3C11-4738-9C56-549ECED57B1A}"/>
              </a:ext>
            </a:extLst>
          </p:cNvPr>
          <p:cNvSpPr txBox="1"/>
          <p:nvPr/>
        </p:nvSpPr>
        <p:spPr>
          <a:xfrm>
            <a:off x="6662455" y="4517330"/>
            <a:ext cx="2824100" cy="523220"/>
          </a:xfrm>
          <a:prstGeom prst="rect">
            <a:avLst/>
          </a:prstGeom>
          <a:noFill/>
        </p:spPr>
        <p:txBody>
          <a:bodyPr wrap="square">
            <a:spAutoFit/>
          </a:bodyPr>
          <a:lstStyle/>
          <a:p>
            <a:r>
              <a:rPr kumimoji="0" lang="en-US" sz="28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trống</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chầu</a:t>
            </a:r>
            <a:endParaRPr lang="en-US" dirty="0">
              <a:solidFill>
                <a:srgbClr val="FF0000"/>
              </a:solidFill>
            </a:endParaRPr>
          </a:p>
        </p:txBody>
      </p:sp>
      <p:sp>
        <p:nvSpPr>
          <p:cNvPr id="25" name="TextBox 24">
            <a:extLst>
              <a:ext uri="{FF2B5EF4-FFF2-40B4-BE49-F238E27FC236}">
                <a16:creationId xmlns="" xmlns:a16="http://schemas.microsoft.com/office/drawing/2014/main" id="{DCAC117F-F8A5-4C9B-93E5-B959262C7E53}"/>
              </a:ext>
            </a:extLst>
          </p:cNvPr>
          <p:cNvSpPr txBox="1"/>
          <p:nvPr/>
        </p:nvSpPr>
        <p:spPr>
          <a:xfrm>
            <a:off x="9023283" y="4517330"/>
            <a:ext cx="2127031" cy="523220"/>
          </a:xfrm>
          <a:prstGeom prst="rect">
            <a:avLst/>
          </a:prstGeom>
          <a:noFill/>
        </p:spPr>
        <p:txBody>
          <a:bodyPr wrap="square">
            <a:spAutoFit/>
          </a:bodyPr>
          <a:lstStyle/>
          <a:p>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//vang </a:t>
            </a:r>
            <a:r>
              <a:rPr kumimoji="0" lang="en-US" sz="28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endParaRPr lang="en-US" dirty="0">
              <a:solidFill>
                <a:srgbClr val="FF0000"/>
              </a:solidFill>
            </a:endParaRPr>
          </a:p>
        </p:txBody>
      </p:sp>
      <p:sp>
        <p:nvSpPr>
          <p:cNvPr id="26" name="TextBox 25">
            <a:extLst>
              <a:ext uri="{FF2B5EF4-FFF2-40B4-BE49-F238E27FC236}">
                <a16:creationId xmlns="" xmlns:a16="http://schemas.microsoft.com/office/drawing/2014/main" id="{2721BDE3-6F28-4AB2-BA71-AFA9E4055A92}"/>
              </a:ext>
            </a:extLst>
          </p:cNvPr>
          <p:cNvSpPr txBox="1"/>
          <p:nvPr/>
        </p:nvSpPr>
        <p:spPr>
          <a:xfrm>
            <a:off x="9715499" y="4563918"/>
            <a:ext cx="1200150" cy="983283"/>
          </a:xfrm>
          <a:prstGeom prst="rect">
            <a:avLst/>
          </a:prstGeom>
          <a:noFill/>
        </p:spPr>
        <p:txBody>
          <a:bodyPr wrap="square">
            <a:spAutoFit/>
          </a:bodyPr>
          <a:lstStyle/>
          <a:p>
            <a:pPr algn="just">
              <a:lnSpc>
                <a:spcPct val="107000"/>
              </a:lnSpc>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p>
        </p:txBody>
      </p:sp>
      <p:sp>
        <p:nvSpPr>
          <p:cNvPr id="27" name="TextBox 26">
            <a:extLst>
              <a:ext uri="{FF2B5EF4-FFF2-40B4-BE49-F238E27FC236}">
                <a16:creationId xmlns="" xmlns:a16="http://schemas.microsoft.com/office/drawing/2014/main" id="{46C41B38-1809-4D8C-A506-8E190E462A1F}"/>
              </a:ext>
            </a:extLst>
          </p:cNvPr>
          <p:cNvSpPr txBox="1"/>
          <p:nvPr/>
        </p:nvSpPr>
        <p:spPr>
          <a:xfrm>
            <a:off x="6466018" y="5017964"/>
            <a:ext cx="1357997" cy="983283"/>
          </a:xfrm>
          <a:prstGeom prst="rect">
            <a:avLst/>
          </a:prstGeom>
          <a:noFill/>
        </p:spPr>
        <p:txBody>
          <a:bodyPr wrap="square">
            <a:spAutoFit/>
          </a:bodyPr>
          <a:lstStyle/>
          <a:p>
            <a:pPr algn="just">
              <a:lnSpc>
                <a:spcPct val="107000"/>
              </a:lnSpc>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                </a:t>
            </a:r>
          </a:p>
        </p:txBody>
      </p:sp>
    </p:spTree>
    <p:extLst>
      <p:ext uri="{BB962C8B-B14F-4D97-AF65-F5344CB8AC3E}">
        <p14:creationId xmlns:p14="http://schemas.microsoft.com/office/powerpoint/2010/main" xmlns="" val="1328796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ircle(in)">
                                      <p:cBhvr>
                                        <p:cTn id="4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3" grpId="0"/>
      <p:bldP spid="24"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 xmlns:a16="http://schemas.microsoft.com/office/drawing/2014/main" id="{C7FCEDA0-4BCA-4FEF-AA93-235BA5E1F8AB}"/>
              </a:ext>
            </a:extLst>
          </p:cNvPr>
          <p:cNvSpPr/>
          <p:nvPr/>
        </p:nvSpPr>
        <p:spPr>
          <a:xfrm>
            <a:off x="466725" y="585788"/>
            <a:ext cx="11258550" cy="5925344"/>
          </a:xfrm>
          <a:prstGeom prst="frame">
            <a:avLst>
              <a:gd name="adj1" fmla="val 165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1D4DD630-E126-4356-A314-312A7EB95507}"/>
              </a:ext>
            </a:extLst>
          </p:cNvPr>
          <p:cNvSpPr/>
          <p:nvPr/>
        </p:nvSpPr>
        <p:spPr>
          <a:xfrm>
            <a:off x="318336" y="320016"/>
            <a:ext cx="4387039" cy="708684"/>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 name="Group 3">
            <a:extLst>
              <a:ext uri="{FF2B5EF4-FFF2-40B4-BE49-F238E27FC236}">
                <a16:creationId xmlns="" xmlns:a16="http://schemas.microsoft.com/office/drawing/2014/main" id="{CD0CD135-2AE7-44CF-95DE-925CDEDB59E3}"/>
              </a:ext>
            </a:extLst>
          </p:cNvPr>
          <p:cNvGrpSpPr/>
          <p:nvPr/>
        </p:nvGrpSpPr>
        <p:grpSpPr>
          <a:xfrm>
            <a:off x="223829" y="346868"/>
            <a:ext cx="719138" cy="681832"/>
            <a:chOff x="2587986" y="2205052"/>
            <a:chExt cx="2447894" cy="2447894"/>
          </a:xfrm>
        </p:grpSpPr>
        <p:sp>
          <p:nvSpPr>
            <p:cNvPr id="9" name="Teardrop 8">
              <a:extLst>
                <a:ext uri="{FF2B5EF4-FFF2-40B4-BE49-F238E27FC236}">
                  <a16:creationId xmlns="" xmlns:a16="http://schemas.microsoft.com/office/drawing/2014/main" id="{415006D9-4910-464D-9E11-41B8C2D307B5}"/>
                </a:ext>
              </a:extLst>
            </p:cNvPr>
            <p:cNvSpPr/>
            <p:nvPr/>
          </p:nvSpPr>
          <p:spPr>
            <a:xfrm rot="2700000">
              <a:off x="2587986" y="2205052"/>
              <a:ext cx="2447894" cy="2447894"/>
            </a:xfrm>
            <a:prstGeom prst="teardrop">
              <a:avLst>
                <a:gd name="adj" fmla="val 10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0" name="Freeform: Shape 9">
              <a:extLst>
                <a:ext uri="{FF2B5EF4-FFF2-40B4-BE49-F238E27FC236}">
                  <a16:creationId xmlns="" xmlns:a16="http://schemas.microsoft.com/office/drawing/2014/main" id="{2F30BCCB-7F64-4A58-8C48-99775577B9A5}"/>
                </a:ext>
              </a:extLst>
            </p:cNvPr>
            <p:cNvSpPr/>
            <p:nvPr/>
          </p:nvSpPr>
          <p:spPr>
            <a:xfrm>
              <a:off x="2666504" y="2283907"/>
              <a:ext cx="2290857"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32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22" name="TextBox 21">
            <a:extLst>
              <a:ext uri="{FF2B5EF4-FFF2-40B4-BE49-F238E27FC236}">
                <a16:creationId xmlns="" xmlns:a16="http://schemas.microsoft.com/office/drawing/2014/main" id="{4897E151-E9BC-4F89-9244-46CFBFC619E1}"/>
              </a:ext>
            </a:extLst>
          </p:cNvPr>
          <p:cNvSpPr txBox="1"/>
          <p:nvPr/>
        </p:nvSpPr>
        <p:spPr>
          <a:xfrm>
            <a:off x="1401821" y="412748"/>
            <a:ext cx="28844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THỰC HÀNH</a:t>
            </a:r>
          </a:p>
        </p:txBody>
      </p:sp>
      <p:sp>
        <p:nvSpPr>
          <p:cNvPr id="3" name="TextBox 2">
            <a:extLst>
              <a:ext uri="{FF2B5EF4-FFF2-40B4-BE49-F238E27FC236}">
                <a16:creationId xmlns="" xmlns:a16="http://schemas.microsoft.com/office/drawing/2014/main" id="{C3A93536-DF60-4F5B-BDA0-9718BFB9CDBE}"/>
              </a:ext>
            </a:extLst>
          </p:cNvPr>
          <p:cNvSpPr txBox="1"/>
          <p:nvPr/>
        </p:nvSpPr>
        <p:spPr>
          <a:xfrm>
            <a:off x="326993" y="426174"/>
            <a:ext cx="4635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5" name="Picture 4">
            <a:extLst>
              <a:ext uri="{FF2B5EF4-FFF2-40B4-BE49-F238E27FC236}">
                <a16:creationId xmlns="" xmlns:a16="http://schemas.microsoft.com/office/drawing/2014/main" id="{AC6F53A3-0209-4591-8D2D-8FB00F5EA218}"/>
              </a:ext>
            </a:extLst>
          </p:cNvPr>
          <p:cNvPicPr>
            <a:picLocks noChangeAspect="1"/>
          </p:cNvPicPr>
          <p:nvPr/>
        </p:nvPicPr>
        <p:blipFill>
          <a:blip r:embed="rId2"/>
          <a:stretch>
            <a:fillRect/>
          </a:stretch>
        </p:blipFill>
        <p:spPr>
          <a:xfrm>
            <a:off x="660400" y="914400"/>
            <a:ext cx="10894496" cy="5626751"/>
          </a:xfrm>
          <a:prstGeom prst="rect">
            <a:avLst/>
          </a:prstGeom>
        </p:spPr>
      </p:pic>
      <p:sp>
        <p:nvSpPr>
          <p:cNvPr id="28" name="TextBox 27">
            <a:extLst>
              <a:ext uri="{FF2B5EF4-FFF2-40B4-BE49-F238E27FC236}">
                <a16:creationId xmlns="" xmlns:a16="http://schemas.microsoft.com/office/drawing/2014/main" id="{6AACF1FD-C5B6-446E-B7D2-81BCEA462626}"/>
              </a:ext>
            </a:extLst>
          </p:cNvPr>
          <p:cNvSpPr txBox="1"/>
          <p:nvPr/>
        </p:nvSpPr>
        <p:spPr>
          <a:xfrm>
            <a:off x="919900" y="1215062"/>
            <a:ext cx="6093618" cy="593304"/>
          </a:xfrm>
          <a:prstGeom prst="rect">
            <a:avLst/>
          </a:prstGeom>
          <a:noFill/>
        </p:spPr>
        <p:txBody>
          <a:bodyPr wrap="square">
            <a:spAutoFit/>
          </a:bodyPr>
          <a:lstStyle/>
          <a:p>
            <a:pPr marL="457200" algn="just">
              <a:lnSpc>
                <a:spcPct val="107000"/>
              </a:lnSpc>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3</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 xmlns:a16="http://schemas.microsoft.com/office/drawing/2014/main" id="{C89D58DE-F529-4295-9731-D630A4D01509}"/>
              </a:ext>
            </a:extLst>
          </p:cNvPr>
          <p:cNvSpPr txBox="1"/>
          <p:nvPr/>
        </p:nvSpPr>
        <p:spPr>
          <a:xfrm>
            <a:off x="695449" y="1688939"/>
            <a:ext cx="10469563" cy="991618"/>
          </a:xfrm>
          <a:prstGeom prst="rect">
            <a:avLst/>
          </a:prstGeom>
          <a:noFill/>
        </p:spPr>
        <p:txBody>
          <a:bodyPr wrap="square">
            <a:spAutoFit/>
          </a:bodyPr>
          <a:lstStyle/>
          <a:p>
            <a:pPr marL="457200" algn="just">
              <a:lnSpc>
                <a:spcPct val="107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 vụ:</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 xmlns:a16="http://schemas.microsoft.com/office/drawing/2014/main" id="{0A124505-0E21-472D-9B67-9B98491784F2}"/>
              </a:ext>
            </a:extLst>
          </p:cNvPr>
          <p:cNvSpPr txBox="1"/>
          <p:nvPr/>
        </p:nvSpPr>
        <p:spPr>
          <a:xfrm>
            <a:off x="1070669" y="2700643"/>
            <a:ext cx="5017284" cy="3416320"/>
          </a:xfrm>
          <a:prstGeom prst="rect">
            <a:avLst/>
          </a:prstGeom>
          <a:noFill/>
        </p:spPr>
        <p:txBody>
          <a:bodyPr wrap="square">
            <a:spAutoFit/>
          </a:bodyPr>
          <a:lstStyle/>
          <a:p>
            <a:pPr algn="just"/>
            <a:r>
              <a:rPr lang="en-US" sz="2400" i="1" dirty="0">
                <a:solidFill>
                  <a:srgbClr val="000000"/>
                </a:solidFill>
                <a:effectLst/>
                <a:latin typeface="Times New Roman" panose="02020603050405020304" pitchFamily="18" charset="0"/>
                <a:ea typeface="Times New Roman" panose="02020603050405020304" pitchFamily="18" charset="0"/>
              </a:rPr>
              <a:t>a) </a:t>
            </a:r>
            <a:r>
              <a:rPr lang="en-US" sz="2400" i="1" dirty="0" err="1">
                <a:solidFill>
                  <a:srgbClr val="000000"/>
                </a:solidFill>
                <a:effectLst/>
                <a:latin typeface="Times New Roman" panose="02020603050405020304" pitchFamily="18" charset="0"/>
                <a:ea typeface="Times New Roman" panose="02020603050405020304" pitchFamily="18" charset="0"/>
              </a:rPr>
              <a:t>Tôi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cũng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đỡ</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phần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áy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náy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chắc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Trũi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được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vô</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sự</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Tô</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Hoài</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i="1" dirty="0">
                <a:solidFill>
                  <a:srgbClr val="000000"/>
                </a:solidFill>
                <a:effectLst/>
                <a:latin typeface="Times New Roman" panose="02020603050405020304" pitchFamily="18" charset="0"/>
                <a:ea typeface="Times New Roman" panose="02020603050405020304" pitchFamily="18" charset="0"/>
              </a:rPr>
              <a:t>b) </a:t>
            </a:r>
            <a:r>
              <a:rPr lang="en-US" sz="2400" i="1" dirty="0" err="1">
                <a:solidFill>
                  <a:srgbClr val="000000"/>
                </a:solidFill>
                <a:effectLst/>
                <a:latin typeface="Times New Roman" panose="02020603050405020304" pitchFamily="18" charset="0"/>
                <a:ea typeface="Times New Roman" panose="02020603050405020304" pitchFamily="18" charset="0"/>
              </a:rPr>
              <a:t>Dù</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có</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vấp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phải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 ta </a:t>
            </a:r>
            <a:r>
              <a:rPr lang="en-US" sz="2400" i="1" dirty="0" err="1">
                <a:solidFill>
                  <a:srgbClr val="000000"/>
                </a:solidFill>
                <a:effectLst/>
                <a:latin typeface="Times New Roman" panose="02020603050405020304" pitchFamily="18" charset="0"/>
                <a:ea typeface="Times New Roman" panose="02020603050405020304" pitchFamily="18" charset="0"/>
              </a:rPr>
              <a:t>cũng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không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tàu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đang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đỗ</a:t>
            </a:r>
            <a:r>
              <a:rPr lang="en-US" sz="2400" i="1" dirty="0">
                <a:solidFill>
                  <a:srgbClr val="000000"/>
                </a:solidFill>
                <a:effectLst/>
                <a:latin typeface="Times New Roman" panose="02020603050405020304" pitchFamily="18" charset="0"/>
                <a:ea typeface="Times New Roman" panose="02020603050405020304" pitchFamily="18" charset="0"/>
              </a:rPr>
              <a:t> ở </a:t>
            </a:r>
            <a:r>
              <a:rPr lang="en-US" sz="2400" i="1" dirty="0" err="1">
                <a:solidFill>
                  <a:srgbClr val="000000"/>
                </a:solidFill>
                <a:effectLst/>
                <a:latin typeface="Times New Roman" panose="02020603050405020304" pitchFamily="18" charset="0"/>
                <a:ea typeface="Times New Roman" panose="02020603050405020304" pitchFamily="18" charset="0"/>
              </a:rPr>
              <a:t>chỗ</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nước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trong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Véc</a:t>
            </a:r>
            <a:r>
              <a:rPr lang="en-US" sz="2400" i="1" dirty="0">
                <a:solidFill>
                  <a:srgbClr val="000000"/>
                </a:solidFill>
                <a:effectLst/>
                <a:latin typeface="Times New Roman" panose="02020603050405020304" pitchFamily="18" charset="0"/>
                <a:ea typeface="Times New Roman" panose="02020603050405020304" pitchFamily="18" charset="0"/>
              </a:rPr>
              <a:t> – </a:t>
            </a:r>
            <a:r>
              <a:rPr lang="en-US" sz="2400" i="1" dirty="0" err="1">
                <a:solidFill>
                  <a:srgbClr val="000000"/>
                </a:solidFill>
                <a:effectLst/>
                <a:latin typeface="Times New Roman" panose="02020603050405020304" pitchFamily="18" charset="0"/>
                <a:ea typeface="Times New Roman" panose="02020603050405020304" pitchFamily="18" charset="0"/>
              </a:rPr>
              <a:t>nơ</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i="1" dirty="0">
                <a:solidFill>
                  <a:srgbClr val="000000"/>
                </a:solidFill>
                <a:effectLst/>
                <a:latin typeface="Times New Roman" panose="02020603050405020304" pitchFamily="18" charset="0"/>
                <a:ea typeface="Times New Roman" panose="02020603050405020304" pitchFamily="18" charset="0"/>
              </a:rPr>
              <a:t> c) Khi </a:t>
            </a:r>
            <a:r>
              <a:rPr lang="en-US" sz="2400" i="1" dirty="0" err="1">
                <a:solidFill>
                  <a:srgbClr val="000000"/>
                </a:solidFill>
                <a:effectLst/>
                <a:latin typeface="Times New Roman" panose="02020603050405020304" pitchFamily="18" charset="0"/>
                <a:ea typeface="Times New Roman" panose="02020603050405020304" pitchFamily="18" charset="0"/>
              </a:rPr>
              <a:t>ấy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nhất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thiết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hai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đô</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phải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dừng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trận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đấu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để</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cụ</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cầm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chầu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phân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xử</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theo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đúng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luật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lệ</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vật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dân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tộc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Phí</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Trường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Giang</a:t>
            </a:r>
            <a:r>
              <a:rPr lang="en-US" sz="2400" i="1" dirty="0">
                <a:solidFill>
                  <a:srgbClr val="000000"/>
                </a:solidFill>
                <a:effectLst/>
                <a:latin typeface="Times New Roman" panose="02020603050405020304" pitchFamily="18" charset="0"/>
                <a:ea typeface="Times New Roman" panose="02020603050405020304" pitchFamily="18" charset="0"/>
              </a:rPr>
              <a:t>)</a:t>
            </a:r>
            <a:r>
              <a:rPr lang="vi-VN"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13" name="Table 14">
            <a:extLst>
              <a:ext uri="{FF2B5EF4-FFF2-40B4-BE49-F238E27FC236}">
                <a16:creationId xmlns="" xmlns:a16="http://schemas.microsoft.com/office/drawing/2014/main" id="{7B62C323-9B65-428B-9A25-7F9012533A9C}"/>
              </a:ext>
            </a:extLst>
          </p:cNvPr>
          <p:cNvGraphicFramePr>
            <a:graphicFrameLocks noGrp="1"/>
          </p:cNvGraphicFramePr>
          <p:nvPr>
            <p:extLst>
              <p:ext uri="{D42A27DB-BD31-4B8C-83A1-F6EECF244321}">
                <p14:modId xmlns:p14="http://schemas.microsoft.com/office/powerpoint/2010/main" xmlns="" val="2282574363"/>
              </p:ext>
            </p:extLst>
          </p:nvPr>
        </p:nvGraphicFramePr>
        <p:xfrm>
          <a:off x="6281628" y="2757803"/>
          <a:ext cx="4575959" cy="3328353"/>
        </p:xfrm>
        <a:graphic>
          <a:graphicData uri="http://schemas.openxmlformats.org/drawingml/2006/table">
            <a:tbl>
              <a:tblPr firstRow="1" bandRow="1">
                <a:tableStyleId>{ED083AE6-46FA-4A59-8FB0-9F97EB10719F}</a:tableStyleId>
              </a:tblPr>
              <a:tblGrid>
                <a:gridCol w="1161204">
                  <a:extLst>
                    <a:ext uri="{9D8B030D-6E8A-4147-A177-3AD203B41FA5}">
                      <a16:colId xmlns="" xmlns:a16="http://schemas.microsoft.com/office/drawing/2014/main" val="3524523889"/>
                    </a:ext>
                  </a:extLst>
                </a:gridCol>
                <a:gridCol w="1631210">
                  <a:extLst>
                    <a:ext uri="{9D8B030D-6E8A-4147-A177-3AD203B41FA5}">
                      <a16:colId xmlns="" xmlns:a16="http://schemas.microsoft.com/office/drawing/2014/main" val="3138433700"/>
                    </a:ext>
                  </a:extLst>
                </a:gridCol>
                <a:gridCol w="1783545">
                  <a:extLst>
                    <a:ext uri="{9D8B030D-6E8A-4147-A177-3AD203B41FA5}">
                      <a16:colId xmlns="" xmlns:a16="http://schemas.microsoft.com/office/drawing/2014/main" val="2739406188"/>
                    </a:ext>
                  </a:extLst>
                </a:gridCol>
              </a:tblGrid>
              <a:tr h="370840">
                <a:tc>
                  <a:txBody>
                    <a:bodyPr/>
                    <a:lstStyle/>
                    <a:p>
                      <a:r>
                        <a:rPr lang="en-US" sz="2800" dirty="0" err="1">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457200" algn="l">
                        <a:lnSpc>
                          <a:spcPct val="107000"/>
                        </a:lnSpc>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vị</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457200" algn="l">
                        <a:lnSpc>
                          <a:spcPct val="107000"/>
                        </a:lnSpc>
                        <a:spcAft>
                          <a:spcPts val="8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3803326426"/>
                  </a:ext>
                </a:extLst>
              </a:tr>
              <a:tr h="370840">
                <a:tc>
                  <a:txBody>
                    <a:bodyPr/>
                    <a:lstStyle/>
                    <a:p>
                      <a:r>
                        <a:rPr lang="en-US" sz="2400" dirty="0">
                          <a:latin typeface="Times New Roman" panose="02020603050405020304" pitchFamily="18" charset="0"/>
                          <a:cs typeface="Times New Roman" panose="02020603050405020304" pitchFamily="18" charset="0"/>
                        </a:rPr>
                        <a:t>a</a:t>
                      </a:r>
                    </a:p>
                  </a:txBody>
                  <a:tcPr>
                    <a:solidFill>
                      <a:schemeClr val="accent4">
                        <a:lumMod val="20000"/>
                        <a:lumOff val="80000"/>
                      </a:schemeClr>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 xmlns:a16="http://schemas.microsoft.com/office/drawing/2014/main" val="1787997716"/>
                  </a:ext>
                </a:extLst>
              </a:tr>
              <a:tr h="370840">
                <a:tc>
                  <a:txBody>
                    <a:bodyPr/>
                    <a:lstStyle/>
                    <a:p>
                      <a:r>
                        <a:rPr lang="en-US" sz="2400" dirty="0">
                          <a:latin typeface="Times New Roman" panose="02020603050405020304" pitchFamily="18" charset="0"/>
                          <a:cs typeface="Times New Roman" panose="02020603050405020304" pitchFamily="18" charset="0"/>
                        </a:rPr>
                        <a:t>b</a:t>
                      </a:r>
                    </a:p>
                  </a:txBody>
                  <a:tcPr>
                    <a:solidFill>
                      <a:schemeClr val="accent4">
                        <a:lumMod val="20000"/>
                        <a:lumOff val="80000"/>
                      </a:schemeClr>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 xmlns:a16="http://schemas.microsoft.com/office/drawing/2014/main" val="1276303893"/>
                  </a:ext>
                </a:extLst>
              </a:tr>
              <a:tr h="370840">
                <a:tc>
                  <a:txBody>
                    <a:bodyPr/>
                    <a:lstStyle/>
                    <a:p>
                      <a:r>
                        <a:rPr lang="en-US" sz="2400" dirty="0">
                          <a:latin typeface="Times New Roman" panose="02020603050405020304" pitchFamily="18" charset="0"/>
                          <a:cs typeface="Times New Roman" panose="02020603050405020304" pitchFamily="18" charset="0"/>
                        </a:rPr>
                        <a:t>c</a:t>
                      </a:r>
                    </a:p>
                  </a:txBody>
                  <a:tcPr>
                    <a:solidFill>
                      <a:schemeClr val="accent4">
                        <a:lumMod val="20000"/>
                        <a:lumOff val="80000"/>
                      </a:schemeClr>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 xmlns:a16="http://schemas.microsoft.com/office/drawing/2014/main" val="705336876"/>
                  </a:ext>
                </a:extLst>
              </a:tr>
            </a:tbl>
          </a:graphicData>
        </a:graphic>
      </p:graphicFrame>
    </p:spTree>
    <p:extLst>
      <p:ext uri="{BB962C8B-B14F-4D97-AF65-F5344CB8AC3E}">
        <p14:creationId xmlns:p14="http://schemas.microsoft.com/office/powerpoint/2010/main" xmlns="" val="386142757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 xmlns:a16="http://schemas.microsoft.com/office/drawing/2014/main" id="{C7FCEDA0-4BCA-4FEF-AA93-235BA5E1F8AB}"/>
              </a:ext>
            </a:extLst>
          </p:cNvPr>
          <p:cNvSpPr/>
          <p:nvPr/>
        </p:nvSpPr>
        <p:spPr>
          <a:xfrm>
            <a:off x="466725" y="585788"/>
            <a:ext cx="11258550" cy="5925344"/>
          </a:xfrm>
          <a:prstGeom prst="frame">
            <a:avLst>
              <a:gd name="adj1" fmla="val 165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1D4DD630-E126-4356-A314-312A7EB95507}"/>
              </a:ext>
            </a:extLst>
          </p:cNvPr>
          <p:cNvSpPr/>
          <p:nvPr/>
        </p:nvSpPr>
        <p:spPr>
          <a:xfrm>
            <a:off x="318336" y="320016"/>
            <a:ext cx="4387039" cy="708684"/>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 name="Group 3">
            <a:extLst>
              <a:ext uri="{FF2B5EF4-FFF2-40B4-BE49-F238E27FC236}">
                <a16:creationId xmlns="" xmlns:a16="http://schemas.microsoft.com/office/drawing/2014/main" id="{CD0CD135-2AE7-44CF-95DE-925CDEDB59E3}"/>
              </a:ext>
            </a:extLst>
          </p:cNvPr>
          <p:cNvGrpSpPr/>
          <p:nvPr/>
        </p:nvGrpSpPr>
        <p:grpSpPr>
          <a:xfrm>
            <a:off x="223829" y="346868"/>
            <a:ext cx="719138" cy="681832"/>
            <a:chOff x="2587986" y="2205052"/>
            <a:chExt cx="2447894" cy="2447894"/>
          </a:xfrm>
        </p:grpSpPr>
        <p:sp>
          <p:nvSpPr>
            <p:cNvPr id="9" name="Teardrop 8">
              <a:extLst>
                <a:ext uri="{FF2B5EF4-FFF2-40B4-BE49-F238E27FC236}">
                  <a16:creationId xmlns="" xmlns:a16="http://schemas.microsoft.com/office/drawing/2014/main" id="{415006D9-4910-464D-9E11-41B8C2D307B5}"/>
                </a:ext>
              </a:extLst>
            </p:cNvPr>
            <p:cNvSpPr/>
            <p:nvPr/>
          </p:nvSpPr>
          <p:spPr>
            <a:xfrm rot="2700000">
              <a:off x="2587986" y="2205052"/>
              <a:ext cx="2447894" cy="2447894"/>
            </a:xfrm>
            <a:prstGeom prst="teardrop">
              <a:avLst>
                <a:gd name="adj" fmla="val 10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0" name="Freeform: Shape 9">
              <a:extLst>
                <a:ext uri="{FF2B5EF4-FFF2-40B4-BE49-F238E27FC236}">
                  <a16:creationId xmlns="" xmlns:a16="http://schemas.microsoft.com/office/drawing/2014/main" id="{2F30BCCB-7F64-4A58-8C48-99775577B9A5}"/>
                </a:ext>
              </a:extLst>
            </p:cNvPr>
            <p:cNvSpPr/>
            <p:nvPr/>
          </p:nvSpPr>
          <p:spPr>
            <a:xfrm>
              <a:off x="2666504" y="2283907"/>
              <a:ext cx="2290857"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32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22" name="TextBox 21">
            <a:extLst>
              <a:ext uri="{FF2B5EF4-FFF2-40B4-BE49-F238E27FC236}">
                <a16:creationId xmlns="" xmlns:a16="http://schemas.microsoft.com/office/drawing/2014/main" id="{4897E151-E9BC-4F89-9244-46CFBFC619E1}"/>
              </a:ext>
            </a:extLst>
          </p:cNvPr>
          <p:cNvSpPr txBox="1"/>
          <p:nvPr/>
        </p:nvSpPr>
        <p:spPr>
          <a:xfrm>
            <a:off x="1401821" y="412748"/>
            <a:ext cx="28844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THỰC HÀNH</a:t>
            </a:r>
          </a:p>
        </p:txBody>
      </p:sp>
      <p:sp>
        <p:nvSpPr>
          <p:cNvPr id="3" name="TextBox 2">
            <a:extLst>
              <a:ext uri="{FF2B5EF4-FFF2-40B4-BE49-F238E27FC236}">
                <a16:creationId xmlns="" xmlns:a16="http://schemas.microsoft.com/office/drawing/2014/main" id="{C3A93536-DF60-4F5B-BDA0-9718BFB9CDBE}"/>
              </a:ext>
            </a:extLst>
          </p:cNvPr>
          <p:cNvSpPr txBox="1"/>
          <p:nvPr/>
        </p:nvSpPr>
        <p:spPr>
          <a:xfrm>
            <a:off x="326993" y="426174"/>
            <a:ext cx="4635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5" name="Picture 4">
            <a:extLst>
              <a:ext uri="{FF2B5EF4-FFF2-40B4-BE49-F238E27FC236}">
                <a16:creationId xmlns="" xmlns:a16="http://schemas.microsoft.com/office/drawing/2014/main" id="{AC6F53A3-0209-4591-8D2D-8FB00F5EA218}"/>
              </a:ext>
            </a:extLst>
          </p:cNvPr>
          <p:cNvPicPr>
            <a:picLocks noChangeAspect="1"/>
          </p:cNvPicPr>
          <p:nvPr/>
        </p:nvPicPr>
        <p:blipFill>
          <a:blip r:embed="rId2"/>
          <a:stretch>
            <a:fillRect/>
          </a:stretch>
        </p:blipFill>
        <p:spPr>
          <a:xfrm>
            <a:off x="660400" y="914400"/>
            <a:ext cx="10894496" cy="5626751"/>
          </a:xfrm>
          <a:prstGeom prst="rect">
            <a:avLst/>
          </a:prstGeom>
        </p:spPr>
      </p:pic>
      <p:sp>
        <p:nvSpPr>
          <p:cNvPr id="14" name="TextBox 13">
            <a:extLst>
              <a:ext uri="{FF2B5EF4-FFF2-40B4-BE49-F238E27FC236}">
                <a16:creationId xmlns="" xmlns:a16="http://schemas.microsoft.com/office/drawing/2014/main" id="{8E5F835B-09B2-4F6C-AA35-E75CCB5F8078}"/>
              </a:ext>
            </a:extLst>
          </p:cNvPr>
          <p:cNvSpPr txBox="1"/>
          <p:nvPr/>
        </p:nvSpPr>
        <p:spPr>
          <a:xfrm>
            <a:off x="919900" y="1215062"/>
            <a:ext cx="6093618" cy="593304"/>
          </a:xfrm>
          <a:prstGeom prst="rect">
            <a:avLst/>
          </a:prstGeom>
          <a:noFill/>
        </p:spPr>
        <p:txBody>
          <a:bodyPr wrap="square">
            <a:spAutoFit/>
          </a:bodyPr>
          <a:lstStyle/>
          <a:p>
            <a:pPr marL="457200" algn="just">
              <a:lnSpc>
                <a:spcPct val="107000"/>
              </a:lnSpc>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3</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 xmlns:a16="http://schemas.microsoft.com/office/drawing/2014/main" id="{C1C999B6-676D-46F2-8C31-7839E471A776}"/>
              </a:ext>
            </a:extLst>
          </p:cNvPr>
          <p:cNvGraphicFramePr>
            <a:graphicFrameLocks noGrp="1"/>
          </p:cNvGraphicFramePr>
          <p:nvPr>
            <p:extLst>
              <p:ext uri="{D42A27DB-BD31-4B8C-83A1-F6EECF244321}">
                <p14:modId xmlns:p14="http://schemas.microsoft.com/office/powerpoint/2010/main" xmlns="" val="3389725465"/>
              </p:ext>
            </p:extLst>
          </p:nvPr>
        </p:nvGraphicFramePr>
        <p:xfrm>
          <a:off x="1357877" y="2136978"/>
          <a:ext cx="9499542" cy="3195955"/>
        </p:xfrm>
        <a:graphic>
          <a:graphicData uri="http://schemas.openxmlformats.org/drawingml/2006/table">
            <a:tbl>
              <a:tblPr firstRow="1" firstCol="1" bandRow="1">
                <a:tableStyleId>{ED083AE6-46FA-4A59-8FB0-9F97EB10719F}</a:tableStyleId>
              </a:tblPr>
              <a:tblGrid>
                <a:gridCol w="916448">
                  <a:extLst>
                    <a:ext uri="{9D8B030D-6E8A-4147-A177-3AD203B41FA5}">
                      <a16:colId xmlns="" xmlns:a16="http://schemas.microsoft.com/office/drawing/2014/main" val="2369956490"/>
                    </a:ext>
                  </a:extLst>
                </a:gridCol>
                <a:gridCol w="4935232">
                  <a:extLst>
                    <a:ext uri="{9D8B030D-6E8A-4147-A177-3AD203B41FA5}">
                      <a16:colId xmlns="" xmlns:a16="http://schemas.microsoft.com/office/drawing/2014/main" val="1585715526"/>
                    </a:ext>
                  </a:extLst>
                </a:gridCol>
                <a:gridCol w="3647862">
                  <a:extLst>
                    <a:ext uri="{9D8B030D-6E8A-4147-A177-3AD203B41FA5}">
                      <a16:colId xmlns="" xmlns:a16="http://schemas.microsoft.com/office/drawing/2014/main" val="1603994987"/>
                    </a:ext>
                  </a:extLst>
                </a:gridCol>
              </a:tblGrid>
              <a:tr h="0">
                <a:tc>
                  <a:txBody>
                    <a:bodyPr/>
                    <a:lstStyle/>
                    <a:p>
                      <a:pPr algn="just">
                        <a:lnSpc>
                          <a:spcPct val="107000"/>
                        </a:lnSpc>
                        <a:spcAft>
                          <a:spcPts val="800"/>
                        </a:spcAft>
                      </a:pPr>
                      <a:r>
                        <a:rPr lang="vi-VN" sz="2800" b="1">
                          <a:solidFill>
                            <a:srgbClr val="000000"/>
                          </a:solidFill>
                          <a:effectLst/>
                          <a:latin typeface="+mj-lt"/>
                        </a:rPr>
                        <a:t>Câu</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pPr>
                      <a:r>
                        <a:rPr lang="vi-VN" sz="2800" b="1" dirty="0">
                          <a:solidFill>
                            <a:srgbClr val="000000"/>
                          </a:solidFill>
                          <a:effectLst/>
                          <a:latin typeface="+mj-lt"/>
                        </a:rPr>
                        <a:t> Trạng ngữ là cụm chủ vị</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vi-VN" sz="2800" b="1" dirty="0">
                          <a:solidFill>
                            <a:srgbClr val="000000"/>
                          </a:solidFill>
                          <a:effectLst/>
                          <a:latin typeface="Times New Roman" panose="02020603050405020304" pitchFamily="18" charset="0"/>
                          <a:cs typeface="Times New Roman" panose="02020603050405020304" pitchFamily="18" charset="0"/>
                        </a:rPr>
                        <a:t> </a:t>
                      </a:r>
                      <a:r>
                        <a:rPr lang="en-US" sz="2800" b="1" dirty="0">
                          <a:solidFill>
                            <a:srgbClr val="000000"/>
                          </a:solidFill>
                          <a:effectLst/>
                          <a:latin typeface="Times New Roman" panose="02020603050405020304" pitchFamily="18" charset="0"/>
                          <a:cs typeface="Times New Roman" panose="02020603050405020304" pitchFamily="18" charset="0"/>
                        </a:rPr>
                        <a:t>K</a:t>
                      </a:r>
                      <a:r>
                        <a:rPr lang="vi-VN" sz="2800" b="1" dirty="0">
                          <a:solidFill>
                            <a:srgbClr val="000000"/>
                          </a:solidFill>
                          <a:effectLst/>
                          <a:latin typeface="Times New Roman" panose="02020603050405020304" pitchFamily="18" charset="0"/>
                          <a:cs typeface="Times New Roman" panose="02020603050405020304" pitchFamily="18" charset="0"/>
                        </a:rPr>
                        <a:t>ết từ nối trạng ngữ với vị ngữ</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914933949"/>
                  </a:ext>
                </a:extLst>
              </a:tr>
              <a:tr h="0">
                <a:tc>
                  <a:txBody>
                    <a:bodyPr/>
                    <a:lstStyle/>
                    <a:p>
                      <a:pPr marL="457200" algn="just">
                        <a:lnSpc>
                          <a:spcPct val="107000"/>
                        </a:lnSpc>
                      </a:pPr>
                      <a:r>
                        <a:rPr lang="vi-VN" sz="2800">
                          <a:solidFill>
                            <a:srgbClr val="000000"/>
                          </a:solidFill>
                          <a:effectLst/>
                          <a:latin typeface="+mj-lt"/>
                        </a:rPr>
                        <a:t>a</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pPr>
                      <a:r>
                        <a:rPr lang="vi-VN" sz="2800">
                          <a:solidFill>
                            <a:srgbClr val="000000"/>
                          </a:solidFill>
                          <a:effectLst/>
                          <a:latin typeface="+mj-lt"/>
                        </a:rPr>
                        <a:t>Trũi được vô sự</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vi-VN" sz="2800" dirty="0">
                          <a:solidFill>
                            <a:srgbClr val="000000"/>
                          </a:solidFill>
                          <a:effectLst/>
                          <a:latin typeface="+mj-lt"/>
                        </a:rPr>
                        <a:t>vì (chỉ nguyên nhân)</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02689311"/>
                  </a:ext>
                </a:extLst>
              </a:tr>
              <a:tr h="0">
                <a:tc>
                  <a:txBody>
                    <a:bodyPr/>
                    <a:lstStyle/>
                    <a:p>
                      <a:pPr marL="457200" algn="just">
                        <a:lnSpc>
                          <a:spcPct val="107000"/>
                        </a:lnSpc>
                      </a:pPr>
                      <a:r>
                        <a:rPr lang="vi-VN" sz="2800">
                          <a:solidFill>
                            <a:srgbClr val="000000"/>
                          </a:solidFill>
                          <a:effectLst/>
                          <a:latin typeface="+mj-lt"/>
                        </a:rPr>
                        <a:t>b</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pPr>
                      <a:r>
                        <a:rPr lang="vi-VN" sz="2800">
                          <a:solidFill>
                            <a:srgbClr val="000000"/>
                          </a:solidFill>
                          <a:effectLst/>
                          <a:latin typeface="+mj-lt"/>
                        </a:rPr>
                        <a:t> tàu đang đỗ ở chỗ nước trong</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vi-VN" sz="2800" dirty="0">
                          <a:solidFill>
                            <a:srgbClr val="000000"/>
                          </a:solidFill>
                          <a:effectLst/>
                          <a:latin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cs typeface="Times New Roman" panose="02020603050405020304" pitchFamily="18" charset="0"/>
                        </a:rPr>
                        <a:t>v</a:t>
                      </a:r>
                      <a:r>
                        <a:rPr lang="vi-VN" sz="2800" dirty="0">
                          <a:solidFill>
                            <a:srgbClr val="000000"/>
                          </a:solidFill>
                          <a:effectLst/>
                          <a:latin typeface="Times New Roman" panose="02020603050405020304" pitchFamily="18" charset="0"/>
                          <a:cs typeface="Times New Roman" panose="02020603050405020304" pitchFamily="18" charset="0"/>
                        </a:rPr>
                        <a:t>ì (chỉ nguyên nhân)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44994394"/>
                  </a:ext>
                </a:extLst>
              </a:tr>
              <a:tr h="0">
                <a:tc>
                  <a:txBody>
                    <a:bodyPr/>
                    <a:lstStyle/>
                    <a:p>
                      <a:pPr marL="457200" algn="just">
                        <a:lnSpc>
                          <a:spcPct val="107000"/>
                        </a:lnSpc>
                      </a:pPr>
                      <a:r>
                        <a:rPr lang="vi-VN" sz="2800">
                          <a:solidFill>
                            <a:srgbClr val="000000"/>
                          </a:solidFill>
                          <a:effectLst/>
                          <a:latin typeface="+mj-lt"/>
                        </a:rPr>
                        <a:t>c</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pPr>
                      <a:r>
                        <a:rPr lang="vi-VN" sz="2800">
                          <a:solidFill>
                            <a:srgbClr val="000000"/>
                          </a:solidFill>
                          <a:effectLst/>
                          <a:latin typeface="+mj-lt"/>
                        </a:rPr>
                        <a:t> cụ cầm chầu phân xử theo đúng luật lệ của vật dân tộc được nối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pPr>
                      <a:r>
                        <a:rPr lang="vi-VN" sz="2800" dirty="0">
                          <a:solidFill>
                            <a:srgbClr val="000000"/>
                          </a:solidFill>
                          <a:effectLst/>
                          <a:latin typeface="+mj-lt"/>
                        </a:rPr>
                        <a:t> để</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99282070"/>
                  </a:ext>
                </a:extLst>
              </a:tr>
            </a:tbl>
          </a:graphicData>
        </a:graphic>
      </p:graphicFrame>
    </p:spTree>
    <p:extLst>
      <p:ext uri="{BB962C8B-B14F-4D97-AF65-F5344CB8AC3E}">
        <p14:creationId xmlns:p14="http://schemas.microsoft.com/office/powerpoint/2010/main" xmlns="" val="172140683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Безымянный проект">
            <a:hlinkClick r:id="" action="ppaction://media"/>
            <a:extLst>
              <a:ext uri="{FF2B5EF4-FFF2-40B4-BE49-F238E27FC236}">
                <a16:creationId xmlns="" xmlns:a16="http://schemas.microsoft.com/office/drawing/2014/main" id="{27CF17E1-34D8-4F2E-B765-B9DCD86FB12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8425" y="98425"/>
            <a:ext cx="12180888" cy="6858000"/>
          </a:xfrm>
          <a:prstGeom prst="rect">
            <a:avLst/>
          </a:prstGeom>
        </p:spPr>
      </p:pic>
    </p:spTree>
    <p:extLst>
      <p:ext uri="{BB962C8B-B14F-4D97-AF65-F5344CB8AC3E}">
        <p14:creationId xmlns:p14="http://schemas.microsoft.com/office/powerpoint/2010/main" xmlns="" val="1342572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 xmlns:a16="http://schemas.microsoft.com/office/drawing/2014/main" id="{C7FCEDA0-4BCA-4FEF-AA93-235BA5E1F8AB}"/>
              </a:ext>
            </a:extLst>
          </p:cNvPr>
          <p:cNvSpPr/>
          <p:nvPr/>
        </p:nvSpPr>
        <p:spPr>
          <a:xfrm>
            <a:off x="466725" y="585788"/>
            <a:ext cx="11258550" cy="5925344"/>
          </a:xfrm>
          <a:prstGeom prst="frame">
            <a:avLst>
              <a:gd name="adj1" fmla="val 165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1D4DD630-E126-4356-A314-312A7EB95507}"/>
              </a:ext>
            </a:extLst>
          </p:cNvPr>
          <p:cNvSpPr/>
          <p:nvPr/>
        </p:nvSpPr>
        <p:spPr>
          <a:xfrm>
            <a:off x="318336" y="320016"/>
            <a:ext cx="4387039" cy="708684"/>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 name="Group 3">
            <a:extLst>
              <a:ext uri="{FF2B5EF4-FFF2-40B4-BE49-F238E27FC236}">
                <a16:creationId xmlns="" xmlns:a16="http://schemas.microsoft.com/office/drawing/2014/main" id="{CD0CD135-2AE7-44CF-95DE-925CDEDB59E3}"/>
              </a:ext>
            </a:extLst>
          </p:cNvPr>
          <p:cNvGrpSpPr/>
          <p:nvPr/>
        </p:nvGrpSpPr>
        <p:grpSpPr>
          <a:xfrm>
            <a:off x="223829" y="346868"/>
            <a:ext cx="719138" cy="681832"/>
            <a:chOff x="2587986" y="2205052"/>
            <a:chExt cx="2447894" cy="2447894"/>
          </a:xfrm>
        </p:grpSpPr>
        <p:sp>
          <p:nvSpPr>
            <p:cNvPr id="9" name="Teardrop 8">
              <a:extLst>
                <a:ext uri="{FF2B5EF4-FFF2-40B4-BE49-F238E27FC236}">
                  <a16:creationId xmlns="" xmlns:a16="http://schemas.microsoft.com/office/drawing/2014/main" id="{415006D9-4910-464D-9E11-41B8C2D307B5}"/>
                </a:ext>
              </a:extLst>
            </p:cNvPr>
            <p:cNvSpPr/>
            <p:nvPr/>
          </p:nvSpPr>
          <p:spPr>
            <a:xfrm rot="2700000">
              <a:off x="2587986" y="2205052"/>
              <a:ext cx="2447894" cy="2447894"/>
            </a:xfrm>
            <a:prstGeom prst="teardrop">
              <a:avLst>
                <a:gd name="adj" fmla="val 10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0" name="Freeform: Shape 9">
              <a:extLst>
                <a:ext uri="{FF2B5EF4-FFF2-40B4-BE49-F238E27FC236}">
                  <a16:creationId xmlns="" xmlns:a16="http://schemas.microsoft.com/office/drawing/2014/main" id="{2F30BCCB-7F64-4A58-8C48-99775577B9A5}"/>
                </a:ext>
              </a:extLst>
            </p:cNvPr>
            <p:cNvSpPr/>
            <p:nvPr/>
          </p:nvSpPr>
          <p:spPr>
            <a:xfrm>
              <a:off x="2666504" y="2283907"/>
              <a:ext cx="2290857"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32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22" name="TextBox 21">
            <a:extLst>
              <a:ext uri="{FF2B5EF4-FFF2-40B4-BE49-F238E27FC236}">
                <a16:creationId xmlns="" xmlns:a16="http://schemas.microsoft.com/office/drawing/2014/main" id="{4897E151-E9BC-4F89-9244-46CFBFC619E1}"/>
              </a:ext>
            </a:extLst>
          </p:cNvPr>
          <p:cNvSpPr txBox="1"/>
          <p:nvPr/>
        </p:nvSpPr>
        <p:spPr>
          <a:xfrm>
            <a:off x="1401821" y="412748"/>
            <a:ext cx="28844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
        <p:nvSpPr>
          <p:cNvPr id="3" name="TextBox 2">
            <a:extLst>
              <a:ext uri="{FF2B5EF4-FFF2-40B4-BE49-F238E27FC236}">
                <a16:creationId xmlns="" xmlns:a16="http://schemas.microsoft.com/office/drawing/2014/main" id="{C3A93536-DF60-4F5B-BDA0-9718BFB9CDBE}"/>
              </a:ext>
            </a:extLst>
          </p:cNvPr>
          <p:cNvSpPr txBox="1"/>
          <p:nvPr/>
        </p:nvSpPr>
        <p:spPr>
          <a:xfrm>
            <a:off x="326993" y="426174"/>
            <a:ext cx="6030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pic>
        <p:nvPicPr>
          <p:cNvPr id="5" name="Picture 4">
            <a:extLst>
              <a:ext uri="{FF2B5EF4-FFF2-40B4-BE49-F238E27FC236}">
                <a16:creationId xmlns="" xmlns:a16="http://schemas.microsoft.com/office/drawing/2014/main" id="{AC6F53A3-0209-4591-8D2D-8FB00F5EA218}"/>
              </a:ext>
            </a:extLst>
          </p:cNvPr>
          <p:cNvPicPr>
            <a:picLocks noChangeAspect="1"/>
          </p:cNvPicPr>
          <p:nvPr/>
        </p:nvPicPr>
        <p:blipFill>
          <a:blip r:embed="rId2"/>
          <a:stretch>
            <a:fillRect/>
          </a:stretch>
        </p:blipFill>
        <p:spPr>
          <a:xfrm>
            <a:off x="660400" y="914400"/>
            <a:ext cx="10894496" cy="5626751"/>
          </a:xfrm>
          <a:prstGeom prst="rect">
            <a:avLst/>
          </a:prstGeom>
        </p:spPr>
      </p:pic>
      <p:sp>
        <p:nvSpPr>
          <p:cNvPr id="13" name="TextBox 12">
            <a:extLst>
              <a:ext uri="{FF2B5EF4-FFF2-40B4-BE49-F238E27FC236}">
                <a16:creationId xmlns="" xmlns:a16="http://schemas.microsoft.com/office/drawing/2014/main" id="{77AE4F55-726B-4893-8E32-9A235BE9E5D9}"/>
              </a:ext>
            </a:extLst>
          </p:cNvPr>
          <p:cNvSpPr txBox="1"/>
          <p:nvPr/>
        </p:nvSpPr>
        <p:spPr>
          <a:xfrm>
            <a:off x="2200276" y="2034936"/>
            <a:ext cx="8086724" cy="3027047"/>
          </a:xfrm>
          <a:prstGeom prst="rect">
            <a:avLst/>
          </a:prstGeom>
          <a:noFill/>
        </p:spPr>
        <p:txBody>
          <a:bodyPr wrap="square">
            <a:spAutoFit/>
          </a:bodyPr>
          <a:lstStyle/>
          <a:p>
            <a:pPr algn="just">
              <a:lnSpc>
                <a:spcPct val="107000"/>
              </a:lnSpc>
              <a:spcAft>
                <a:spcPts val="800"/>
              </a:spcAft>
              <a:tabLst>
                <a:tab pos="746125" algn="l"/>
              </a:tabLst>
            </a:pPr>
            <a:r>
              <a:rPr lang="vi-VN"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Viết một đoạn văn (khoảng 5 -7 dòng) phát biểu cảm nghĩ của em sau khi </a:t>
            </a:r>
            <a:r>
              <a:rPr lang="en-US"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a:t>
            </a:r>
            <a:r>
              <a:rPr lang="vi-VN"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ọ</a:t>
            </a:r>
            <a:r>
              <a:rPr lang="en-US"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 </a:t>
            </a:r>
            <a:r>
              <a:rPr lang="vi-VN"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văn bản </a:t>
            </a:r>
            <a:r>
              <a:rPr lang="en-US"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6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Ca Huế</a:t>
            </a:r>
            <a:r>
              <a:rPr lang="en-US" sz="36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6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trong đó có sử dụng ít nhất một tr</a:t>
            </a:r>
            <a:r>
              <a:rPr lang="en-US"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ạ</a:t>
            </a:r>
            <a:r>
              <a:rPr lang="vi-VN"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 ngữ là cụm chủ vị</a:t>
            </a:r>
            <a:r>
              <a:rPr lang="en-US"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 vị</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570281204"/>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 xmlns:a16="http://schemas.microsoft.com/office/drawing/2014/main" id="{C7FCEDA0-4BCA-4FEF-AA93-235BA5E1F8AB}"/>
              </a:ext>
            </a:extLst>
          </p:cNvPr>
          <p:cNvSpPr/>
          <p:nvPr/>
        </p:nvSpPr>
        <p:spPr>
          <a:xfrm>
            <a:off x="466725" y="585788"/>
            <a:ext cx="11258550" cy="5925344"/>
          </a:xfrm>
          <a:prstGeom prst="frame">
            <a:avLst>
              <a:gd name="adj1" fmla="val 165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1D4DD630-E126-4356-A314-312A7EB95507}"/>
              </a:ext>
            </a:extLst>
          </p:cNvPr>
          <p:cNvSpPr/>
          <p:nvPr/>
        </p:nvSpPr>
        <p:spPr>
          <a:xfrm>
            <a:off x="318336" y="320016"/>
            <a:ext cx="4387039" cy="708684"/>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 name="Group 3">
            <a:extLst>
              <a:ext uri="{FF2B5EF4-FFF2-40B4-BE49-F238E27FC236}">
                <a16:creationId xmlns="" xmlns:a16="http://schemas.microsoft.com/office/drawing/2014/main" id="{CD0CD135-2AE7-44CF-95DE-925CDEDB59E3}"/>
              </a:ext>
            </a:extLst>
          </p:cNvPr>
          <p:cNvGrpSpPr/>
          <p:nvPr/>
        </p:nvGrpSpPr>
        <p:grpSpPr>
          <a:xfrm>
            <a:off x="223829" y="346868"/>
            <a:ext cx="719138" cy="681832"/>
            <a:chOff x="2587986" y="2205052"/>
            <a:chExt cx="2447894" cy="2447894"/>
          </a:xfrm>
        </p:grpSpPr>
        <p:sp>
          <p:nvSpPr>
            <p:cNvPr id="9" name="Teardrop 8">
              <a:extLst>
                <a:ext uri="{FF2B5EF4-FFF2-40B4-BE49-F238E27FC236}">
                  <a16:creationId xmlns="" xmlns:a16="http://schemas.microsoft.com/office/drawing/2014/main" id="{415006D9-4910-464D-9E11-41B8C2D307B5}"/>
                </a:ext>
              </a:extLst>
            </p:cNvPr>
            <p:cNvSpPr/>
            <p:nvPr/>
          </p:nvSpPr>
          <p:spPr>
            <a:xfrm rot="2700000">
              <a:off x="2587986" y="2205052"/>
              <a:ext cx="2447894" cy="2447894"/>
            </a:xfrm>
            <a:prstGeom prst="teardrop">
              <a:avLst>
                <a:gd name="adj" fmla="val 10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0" name="Freeform: Shape 9">
              <a:extLst>
                <a:ext uri="{FF2B5EF4-FFF2-40B4-BE49-F238E27FC236}">
                  <a16:creationId xmlns="" xmlns:a16="http://schemas.microsoft.com/office/drawing/2014/main" id="{2F30BCCB-7F64-4A58-8C48-99775577B9A5}"/>
                </a:ext>
              </a:extLst>
            </p:cNvPr>
            <p:cNvSpPr/>
            <p:nvPr/>
          </p:nvSpPr>
          <p:spPr>
            <a:xfrm>
              <a:off x="2666504" y="2283907"/>
              <a:ext cx="2290857"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32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22" name="TextBox 21">
            <a:extLst>
              <a:ext uri="{FF2B5EF4-FFF2-40B4-BE49-F238E27FC236}">
                <a16:creationId xmlns="" xmlns:a16="http://schemas.microsoft.com/office/drawing/2014/main" id="{4897E151-E9BC-4F89-9244-46CFBFC619E1}"/>
              </a:ext>
            </a:extLst>
          </p:cNvPr>
          <p:cNvSpPr txBox="1"/>
          <p:nvPr/>
        </p:nvSpPr>
        <p:spPr>
          <a:xfrm>
            <a:off x="1401821" y="412748"/>
            <a:ext cx="28844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
        <p:nvSpPr>
          <p:cNvPr id="3" name="TextBox 2">
            <a:extLst>
              <a:ext uri="{FF2B5EF4-FFF2-40B4-BE49-F238E27FC236}">
                <a16:creationId xmlns="" xmlns:a16="http://schemas.microsoft.com/office/drawing/2014/main" id="{C3A93536-DF60-4F5B-BDA0-9718BFB9CDBE}"/>
              </a:ext>
            </a:extLst>
          </p:cNvPr>
          <p:cNvSpPr txBox="1"/>
          <p:nvPr/>
        </p:nvSpPr>
        <p:spPr>
          <a:xfrm>
            <a:off x="326993" y="426174"/>
            <a:ext cx="6030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2" name="TextBox 11">
            <a:extLst>
              <a:ext uri="{FF2B5EF4-FFF2-40B4-BE49-F238E27FC236}">
                <a16:creationId xmlns="" xmlns:a16="http://schemas.microsoft.com/office/drawing/2014/main" id="{151A65E6-48DB-4138-9C55-8C80F458B974}"/>
              </a:ext>
            </a:extLst>
          </p:cNvPr>
          <p:cNvSpPr txBox="1"/>
          <p:nvPr/>
        </p:nvSpPr>
        <p:spPr>
          <a:xfrm>
            <a:off x="673100" y="1042126"/>
            <a:ext cx="4032275" cy="584775"/>
          </a:xfrm>
          <a:prstGeom prst="rect">
            <a:avLst/>
          </a:prstGeom>
          <a:noFill/>
        </p:spPr>
        <p:txBody>
          <a:bodyPr wrap="square">
            <a:spAutoFit/>
          </a:bodyPr>
          <a:lstStyle/>
          <a:p>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BF6EE596-C90E-4E53-9E69-7532C412ECF4}"/>
              </a:ext>
            </a:extLst>
          </p:cNvPr>
          <p:cNvSpPr txBox="1"/>
          <p:nvPr/>
        </p:nvSpPr>
        <p:spPr>
          <a:xfrm>
            <a:off x="1238250" y="1626901"/>
            <a:ext cx="9715500" cy="4401205"/>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 “Ca Huế” đã giúp bạn đọc có những hiểu biết về thông tin bổ ích, thú vị về một loại hình ca nhạc độc đáo của dân tộc. Được sáng tạo bởi các nghệ nhân tài danh, ca Huế gồm nhiều bài bản, điệu thức, nhiều cách hát khác nhau. Là loại hình ca nhạc bác học, chuyên nghiệp, ca Huế có yêu cầu cao về kĩ thuật hát (từ cách phát âm, cách nhả chữ, luyến láy...) cho đến nhạc đệm (với các nhạc công tài năng và nhiều nhạc cụ trọng dàn “ ngũ tuyệt”). Em hiểu rằng cần có ý thức bảo tồn lâu dài và phổ biến rộng rãi hơn  để mọi người dân Việt Nam và bạn bè quốc tế đều biết và yêu mến loại hình ca nhạc đặc sắc này.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87719102"/>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E19911D0-0BD3-434E-B372-BCDF86E5FF51}"/>
              </a:ext>
            </a:extLst>
          </p:cNvPr>
          <p:cNvPicPr>
            <a:picLocks noChangeAspect="1"/>
          </p:cNvPicPr>
          <p:nvPr/>
        </p:nvPicPr>
        <p:blipFill rotWithShape="1">
          <a:blip r:embed="rId2"/>
          <a:srcRect t="8158" b="7588"/>
          <a:stretch/>
        </p:blipFill>
        <p:spPr>
          <a:xfrm>
            <a:off x="20" y="1282"/>
            <a:ext cx="12191980" cy="6856718"/>
          </a:xfrm>
          <a:prstGeom prst="rect">
            <a:avLst/>
          </a:prstGeom>
        </p:spPr>
      </p:pic>
      <p:pic>
        <p:nvPicPr>
          <p:cNvPr id="5" name="Picture 4">
            <a:extLst>
              <a:ext uri="{FF2B5EF4-FFF2-40B4-BE49-F238E27FC236}">
                <a16:creationId xmlns="" xmlns:a16="http://schemas.microsoft.com/office/drawing/2014/main" id="{0A4C15C3-86D5-4CB3-B887-0CE2E2B63596}"/>
              </a:ext>
            </a:extLst>
          </p:cNvPr>
          <p:cNvPicPr>
            <a:picLocks noChangeAspect="1"/>
          </p:cNvPicPr>
          <p:nvPr/>
        </p:nvPicPr>
        <p:blipFill rotWithShape="1">
          <a:blip r:embed="rId3"/>
          <a:srcRect r="52366"/>
          <a:stretch/>
        </p:blipFill>
        <p:spPr>
          <a:xfrm>
            <a:off x="1442086" y="856410"/>
            <a:ext cx="1877405" cy="2572590"/>
          </a:xfrm>
          <a:prstGeom prst="ellipse">
            <a:avLst/>
          </a:prstGeom>
          <a:ln>
            <a:noFill/>
          </a:ln>
          <a:effectLst>
            <a:softEdge rad="112500"/>
          </a:effectLst>
        </p:spPr>
      </p:pic>
      <p:sp>
        <p:nvSpPr>
          <p:cNvPr id="11" name="TextBox 10">
            <a:extLst>
              <a:ext uri="{FF2B5EF4-FFF2-40B4-BE49-F238E27FC236}">
                <a16:creationId xmlns="" xmlns:a16="http://schemas.microsoft.com/office/drawing/2014/main" id="{177B3901-7A6F-4387-840E-C7C69C0B27C2}"/>
              </a:ext>
            </a:extLst>
          </p:cNvPr>
          <p:cNvSpPr txBox="1"/>
          <p:nvPr/>
        </p:nvSpPr>
        <p:spPr>
          <a:xfrm>
            <a:off x="3319491" y="2142705"/>
            <a:ext cx="6190060" cy="2473369"/>
          </a:xfrm>
          <a:prstGeom prst="rect">
            <a:avLst/>
          </a:prstGeom>
          <a:noFill/>
        </p:spPr>
        <p:txBody>
          <a:bodyPr wrap="square">
            <a:spAutoFit/>
          </a:bodyPr>
          <a:lstStyle/>
          <a:p>
            <a:pPr algn="just">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 ngữ chỉ địa điểm, nơi chốn: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trên cành cao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vườn xuân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vi-VN" sz="3200" i="1" dirty="0">
                <a:solidFill>
                  <a:srgbClr val="000000"/>
                </a:solidFill>
                <a:effectLst/>
                <a:latin typeface="Times New Roman" panose="02020603050405020304" pitchFamily="18" charset="0"/>
                <a:ea typeface="Calibri" panose="020F0502020204030204" pitchFamily="34" charset="0"/>
              </a:rPr>
              <a:t>+ sân nhà</a:t>
            </a:r>
            <a:endParaRPr lang="en-US" sz="3200" dirty="0"/>
          </a:p>
        </p:txBody>
      </p:sp>
    </p:spTree>
    <p:extLst>
      <p:ext uri="{BB962C8B-B14F-4D97-AF65-F5344CB8AC3E}">
        <p14:creationId xmlns:p14="http://schemas.microsoft.com/office/powerpoint/2010/main" xmlns="" val="392959069"/>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Безымянный проект">
            <a:hlinkClick r:id="" action="ppaction://media"/>
            <a:extLst>
              <a:ext uri="{FF2B5EF4-FFF2-40B4-BE49-F238E27FC236}">
                <a16:creationId xmlns="" xmlns:a16="http://schemas.microsoft.com/office/drawing/2014/main" id="{96318488-6C35-4C77-BF4A-6CE7A603025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8425" y="98425"/>
            <a:ext cx="12180888" cy="6858000"/>
          </a:xfrm>
          <a:prstGeom prst="rect">
            <a:avLst/>
          </a:prstGeom>
        </p:spPr>
      </p:pic>
    </p:spTree>
    <p:extLst>
      <p:ext uri="{BB962C8B-B14F-4D97-AF65-F5344CB8AC3E}">
        <p14:creationId xmlns:p14="http://schemas.microsoft.com/office/powerpoint/2010/main" xmlns="" val="1283422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E19911D0-0BD3-434E-B372-BCDF86E5FF51}"/>
              </a:ext>
            </a:extLst>
          </p:cNvPr>
          <p:cNvPicPr>
            <a:picLocks noChangeAspect="1"/>
          </p:cNvPicPr>
          <p:nvPr/>
        </p:nvPicPr>
        <p:blipFill rotWithShape="1">
          <a:blip r:embed="rId2"/>
          <a:srcRect t="8158" b="7588"/>
          <a:stretch/>
        </p:blipFill>
        <p:spPr>
          <a:xfrm>
            <a:off x="20" y="1282"/>
            <a:ext cx="12191980" cy="6856718"/>
          </a:xfrm>
          <a:prstGeom prst="rect">
            <a:avLst/>
          </a:prstGeom>
        </p:spPr>
      </p:pic>
      <p:pic>
        <p:nvPicPr>
          <p:cNvPr id="5" name="Picture 4">
            <a:extLst>
              <a:ext uri="{FF2B5EF4-FFF2-40B4-BE49-F238E27FC236}">
                <a16:creationId xmlns="" xmlns:a16="http://schemas.microsoft.com/office/drawing/2014/main" id="{0A4C15C3-86D5-4CB3-B887-0CE2E2B63596}"/>
              </a:ext>
            </a:extLst>
          </p:cNvPr>
          <p:cNvPicPr>
            <a:picLocks noChangeAspect="1"/>
          </p:cNvPicPr>
          <p:nvPr/>
        </p:nvPicPr>
        <p:blipFill rotWithShape="1">
          <a:blip r:embed="rId3"/>
          <a:srcRect r="52366"/>
          <a:stretch/>
        </p:blipFill>
        <p:spPr>
          <a:xfrm>
            <a:off x="1442086" y="856410"/>
            <a:ext cx="1877405" cy="2572590"/>
          </a:xfrm>
          <a:prstGeom prst="ellipse">
            <a:avLst/>
          </a:prstGeom>
          <a:ln>
            <a:noFill/>
          </a:ln>
          <a:effectLst>
            <a:softEdge rad="112500"/>
          </a:effectLst>
        </p:spPr>
      </p:pic>
      <p:graphicFrame>
        <p:nvGraphicFramePr>
          <p:cNvPr id="3" name="Table 2">
            <a:extLst>
              <a:ext uri="{FF2B5EF4-FFF2-40B4-BE49-F238E27FC236}">
                <a16:creationId xmlns="" xmlns:a16="http://schemas.microsoft.com/office/drawing/2014/main" id="{620918BA-4DBA-4875-B97A-26259F38026C}"/>
              </a:ext>
            </a:extLst>
          </p:cNvPr>
          <p:cNvGraphicFramePr>
            <a:graphicFrameLocks noGrp="1"/>
          </p:cNvGraphicFramePr>
          <p:nvPr>
            <p:extLst>
              <p:ext uri="{D42A27DB-BD31-4B8C-83A1-F6EECF244321}">
                <p14:modId xmlns:p14="http://schemas.microsoft.com/office/powerpoint/2010/main" xmlns="" val="750848631"/>
              </p:ext>
            </p:extLst>
          </p:nvPr>
        </p:nvGraphicFramePr>
        <p:xfrm>
          <a:off x="3642677" y="2248058"/>
          <a:ext cx="5544185" cy="2384425"/>
        </p:xfrm>
        <a:graphic>
          <a:graphicData uri="http://schemas.openxmlformats.org/drawingml/2006/table">
            <a:tbl>
              <a:tblPr firstRow="1" firstCol="1" bandRow="1"/>
              <a:tblGrid>
                <a:gridCol w="5544185">
                  <a:extLst>
                    <a:ext uri="{9D8B030D-6E8A-4147-A177-3AD203B41FA5}">
                      <a16:colId xmlns="" xmlns:a16="http://schemas.microsoft.com/office/drawing/2014/main" val="1297830864"/>
                    </a:ext>
                  </a:extLst>
                </a:gridCol>
              </a:tblGrid>
              <a:tr h="0">
                <a:tc>
                  <a:txBody>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Trạng ngữ chỉ nơi chốn: </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 mái trường mến yêu.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Trạng ngữ chỉ mục đich: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05064834"/>
                  </a:ext>
                </a:extLst>
              </a:tr>
            </a:tbl>
          </a:graphicData>
        </a:graphic>
      </p:graphicFrame>
    </p:spTree>
    <p:extLst>
      <p:ext uri="{BB962C8B-B14F-4D97-AF65-F5344CB8AC3E}">
        <p14:creationId xmlns:p14="http://schemas.microsoft.com/office/powerpoint/2010/main" xmlns="" val="2131018392"/>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ếch con">
            <a:hlinkClick r:id="" action="ppaction://media"/>
            <a:extLst>
              <a:ext uri="{FF2B5EF4-FFF2-40B4-BE49-F238E27FC236}">
                <a16:creationId xmlns="" xmlns:a16="http://schemas.microsoft.com/office/drawing/2014/main" id="{46D3A9C1-3CFA-4C47-96E4-F44BAF287B3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1112" y="0"/>
            <a:ext cx="12180888" cy="6858000"/>
          </a:xfrm>
          <a:prstGeom prst="rect">
            <a:avLst/>
          </a:prstGeom>
        </p:spPr>
      </p:pic>
    </p:spTree>
    <p:extLst>
      <p:ext uri="{BB962C8B-B14F-4D97-AF65-F5344CB8AC3E}">
        <p14:creationId xmlns:p14="http://schemas.microsoft.com/office/powerpoint/2010/main" xmlns="" val="2254752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E19911D0-0BD3-434E-B372-BCDF86E5FF51}"/>
              </a:ext>
            </a:extLst>
          </p:cNvPr>
          <p:cNvPicPr>
            <a:picLocks noChangeAspect="1"/>
          </p:cNvPicPr>
          <p:nvPr/>
        </p:nvPicPr>
        <p:blipFill rotWithShape="1">
          <a:blip r:embed="rId2"/>
          <a:srcRect t="8158" b="7588"/>
          <a:stretch/>
        </p:blipFill>
        <p:spPr>
          <a:xfrm>
            <a:off x="20" y="1282"/>
            <a:ext cx="12191980" cy="6856718"/>
          </a:xfrm>
          <a:prstGeom prst="rect">
            <a:avLst/>
          </a:prstGeom>
        </p:spPr>
      </p:pic>
      <p:pic>
        <p:nvPicPr>
          <p:cNvPr id="5" name="Picture 4">
            <a:extLst>
              <a:ext uri="{FF2B5EF4-FFF2-40B4-BE49-F238E27FC236}">
                <a16:creationId xmlns="" xmlns:a16="http://schemas.microsoft.com/office/drawing/2014/main" id="{0A4C15C3-86D5-4CB3-B887-0CE2E2B63596}"/>
              </a:ext>
            </a:extLst>
          </p:cNvPr>
          <p:cNvPicPr>
            <a:picLocks noChangeAspect="1"/>
          </p:cNvPicPr>
          <p:nvPr/>
        </p:nvPicPr>
        <p:blipFill rotWithShape="1">
          <a:blip r:embed="rId3"/>
          <a:srcRect r="52366"/>
          <a:stretch/>
        </p:blipFill>
        <p:spPr>
          <a:xfrm>
            <a:off x="1442086" y="856410"/>
            <a:ext cx="1877405" cy="2572590"/>
          </a:xfrm>
          <a:prstGeom prst="ellipse">
            <a:avLst/>
          </a:prstGeom>
          <a:ln>
            <a:noFill/>
          </a:ln>
          <a:effectLst>
            <a:softEdge rad="112500"/>
          </a:effectLst>
        </p:spPr>
      </p:pic>
      <p:sp>
        <p:nvSpPr>
          <p:cNvPr id="8" name="TextBox 7">
            <a:extLst>
              <a:ext uri="{FF2B5EF4-FFF2-40B4-BE49-F238E27FC236}">
                <a16:creationId xmlns="" xmlns:a16="http://schemas.microsoft.com/office/drawing/2014/main" id="{C3E5CEC6-E20F-43DC-845A-5948C7003037}"/>
              </a:ext>
            </a:extLst>
          </p:cNvPr>
          <p:cNvSpPr txBox="1"/>
          <p:nvPr/>
        </p:nvSpPr>
        <p:spPr>
          <a:xfrm>
            <a:off x="3554015" y="2105561"/>
            <a:ext cx="6193630" cy="1323439"/>
          </a:xfrm>
          <a:prstGeom prst="rect">
            <a:avLst/>
          </a:prstGeom>
          <a:noFill/>
        </p:spPr>
        <p:txBody>
          <a:bodyPr wrap="square">
            <a:spAutoFit/>
          </a:bodyPr>
          <a:lstStyle/>
          <a:p>
            <a:r>
              <a:rPr lang="vi-VN" sz="4000" dirty="0">
                <a:solidFill>
                  <a:srgbClr val="000000"/>
                </a:solidFill>
                <a:effectLst/>
                <a:latin typeface="Times New Roman" panose="02020603050405020304" pitchFamily="18" charset="0"/>
                <a:ea typeface="Calibri" panose="020F0502020204030204" pitchFamily="34" charset="0"/>
              </a:rPr>
              <a:t>+ Trạng ngữ chỉ địa điểm “</a:t>
            </a:r>
            <a:r>
              <a:rPr lang="vi-VN" sz="4000" i="1" dirty="0">
                <a:solidFill>
                  <a:srgbClr val="000000"/>
                </a:solidFill>
                <a:effectLst/>
                <a:latin typeface="Times New Roman" panose="02020603050405020304" pitchFamily="18" charset="0"/>
                <a:ea typeface="Calibri" panose="020F0502020204030204" pitchFamily="34" charset="0"/>
              </a:rPr>
              <a:t>Hố bom kề vườn xoan”</a:t>
            </a:r>
            <a:endParaRPr lang="en-US" sz="4000" dirty="0"/>
          </a:p>
        </p:txBody>
      </p:sp>
    </p:spTree>
    <p:extLst>
      <p:ext uri="{BB962C8B-B14F-4D97-AF65-F5344CB8AC3E}">
        <p14:creationId xmlns:p14="http://schemas.microsoft.com/office/powerpoint/2010/main" xmlns="" val="347901908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A7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em đi giữa biến vàng">
            <a:hlinkClick r:id="" action="ppaction://media"/>
            <a:extLst>
              <a:ext uri="{FF2B5EF4-FFF2-40B4-BE49-F238E27FC236}">
                <a16:creationId xmlns="" xmlns:a16="http://schemas.microsoft.com/office/drawing/2014/main" id="{C419EA40-51CA-4D35-BD9D-700782BFD2AB}"/>
              </a:ext>
            </a:extLst>
          </p:cNvPr>
          <p:cNvPicPr>
            <a:picLocks noChangeAspect="1"/>
          </p:cNvPicPr>
          <p:nvPr>
            <a:videoFile r:link="rId1"/>
            <p:extLst>
              <p:ext uri="{DAA4B4D4-6D71-4841-9C94-3DE7FCFB9230}">
                <p14:media xmlns:p14="http://schemas.microsoft.com/office/powerpoint/2010/main" xmlns="" r:embed="rId3"/>
              </p:ext>
            </p:extLst>
          </p:nvPr>
        </p:nvPicPr>
        <p:blipFill rotWithShape="1">
          <a:blip r:embed="rId4"/>
          <a:srcRect l="2587" r="2778"/>
          <a:stretch/>
        </p:blipFill>
        <p:spPr>
          <a:xfrm>
            <a:off x="1400175" y="643467"/>
            <a:ext cx="9372600" cy="5571066"/>
          </a:xfrm>
          <a:prstGeom prst="rect">
            <a:avLst/>
          </a:prstGeom>
        </p:spPr>
      </p:pic>
    </p:spTree>
    <p:extLst>
      <p:ext uri="{BB962C8B-B14F-4D97-AF65-F5344CB8AC3E}">
        <p14:creationId xmlns:p14="http://schemas.microsoft.com/office/powerpoint/2010/main" xmlns="" val="1967578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E19911D0-0BD3-434E-B372-BCDF86E5FF51}"/>
              </a:ext>
            </a:extLst>
          </p:cNvPr>
          <p:cNvPicPr>
            <a:picLocks noChangeAspect="1"/>
          </p:cNvPicPr>
          <p:nvPr/>
        </p:nvPicPr>
        <p:blipFill rotWithShape="1">
          <a:blip r:embed="rId2"/>
          <a:srcRect t="8158" b="7588"/>
          <a:stretch/>
        </p:blipFill>
        <p:spPr>
          <a:xfrm>
            <a:off x="20" y="1282"/>
            <a:ext cx="12191980" cy="6856718"/>
          </a:xfrm>
          <a:prstGeom prst="rect">
            <a:avLst/>
          </a:prstGeom>
        </p:spPr>
      </p:pic>
      <p:pic>
        <p:nvPicPr>
          <p:cNvPr id="5" name="Picture 4">
            <a:extLst>
              <a:ext uri="{FF2B5EF4-FFF2-40B4-BE49-F238E27FC236}">
                <a16:creationId xmlns="" xmlns:a16="http://schemas.microsoft.com/office/drawing/2014/main" id="{0A4C15C3-86D5-4CB3-B887-0CE2E2B63596}"/>
              </a:ext>
            </a:extLst>
          </p:cNvPr>
          <p:cNvPicPr>
            <a:picLocks noChangeAspect="1"/>
          </p:cNvPicPr>
          <p:nvPr/>
        </p:nvPicPr>
        <p:blipFill rotWithShape="1">
          <a:blip r:embed="rId3"/>
          <a:srcRect r="52366"/>
          <a:stretch/>
        </p:blipFill>
        <p:spPr>
          <a:xfrm>
            <a:off x="1442086" y="856410"/>
            <a:ext cx="1877405" cy="2572590"/>
          </a:xfrm>
          <a:prstGeom prst="ellipse">
            <a:avLst/>
          </a:prstGeom>
          <a:ln>
            <a:noFill/>
          </a:ln>
          <a:effectLst>
            <a:softEdge rad="112500"/>
          </a:effectLst>
        </p:spPr>
      </p:pic>
      <p:graphicFrame>
        <p:nvGraphicFramePr>
          <p:cNvPr id="3" name="Table 2">
            <a:extLst>
              <a:ext uri="{FF2B5EF4-FFF2-40B4-BE49-F238E27FC236}">
                <a16:creationId xmlns="" xmlns:a16="http://schemas.microsoft.com/office/drawing/2014/main" id="{E6CB5E9E-B433-4775-9156-56F2EA7AD003}"/>
              </a:ext>
            </a:extLst>
          </p:cNvPr>
          <p:cNvGraphicFramePr>
            <a:graphicFrameLocks noGrp="1"/>
          </p:cNvGraphicFramePr>
          <p:nvPr>
            <p:extLst>
              <p:ext uri="{D42A27DB-BD31-4B8C-83A1-F6EECF244321}">
                <p14:modId xmlns:p14="http://schemas.microsoft.com/office/powerpoint/2010/main" xmlns="" val="4222018828"/>
              </p:ext>
            </p:extLst>
          </p:nvPr>
        </p:nvGraphicFramePr>
        <p:xfrm>
          <a:off x="3580130" y="2142705"/>
          <a:ext cx="6117590" cy="2152460"/>
        </p:xfrm>
        <a:graphic>
          <a:graphicData uri="http://schemas.openxmlformats.org/drawingml/2006/table">
            <a:tbl>
              <a:tblPr firstRow="1" firstCol="1" bandRow="1"/>
              <a:tblGrid>
                <a:gridCol w="6117590">
                  <a:extLst>
                    <a:ext uri="{9D8B030D-6E8A-4147-A177-3AD203B41FA5}">
                      <a16:colId xmlns="" xmlns:a16="http://schemas.microsoft.com/office/drawing/2014/main" val="1698855601"/>
                    </a:ext>
                  </a:extLst>
                </a:gridCol>
              </a:tblGrid>
              <a:tr h="0">
                <a:tc>
                  <a:txBody>
                    <a:bodyPr/>
                    <a:lstStyle/>
                    <a:p>
                      <a:pPr algn="just">
                        <a:lnSpc>
                          <a:spcPct val="107000"/>
                        </a:lnSpc>
                        <a:spcAft>
                          <a:spcPts val="800"/>
                        </a:spcAft>
                      </a:pP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TN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vi-VN"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chốn: </a:t>
                      </a:r>
                      <a:r>
                        <a:rPr lang="vi-VN" sz="4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 biển vàng, trên đồng lúa chín.</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83685667"/>
                  </a:ext>
                </a:extLst>
              </a:tr>
            </a:tbl>
          </a:graphicData>
        </a:graphic>
      </p:graphicFrame>
    </p:spTree>
    <p:extLst>
      <p:ext uri="{BB962C8B-B14F-4D97-AF65-F5344CB8AC3E}">
        <p14:creationId xmlns:p14="http://schemas.microsoft.com/office/powerpoint/2010/main" xmlns="" val="314161856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1178</Words>
  <Application>Microsoft Office PowerPoint</Application>
  <PresentationFormat>Custom</PresentationFormat>
  <Paragraphs>138</Paragraphs>
  <Slides>21</Slides>
  <Notes>0</Notes>
  <HiddenSlides>0</HiddenSlides>
  <MMClips>4</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HUY_THOM</cp:lastModifiedBy>
  <cp:revision>7</cp:revision>
  <dcterms:created xsi:type="dcterms:W3CDTF">2022-10-28T14:14:59Z</dcterms:created>
  <dcterms:modified xsi:type="dcterms:W3CDTF">2022-12-17T01:20:44Z</dcterms:modified>
</cp:coreProperties>
</file>