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75" r:id="rId2"/>
    <p:sldId id="481" r:id="rId3"/>
    <p:sldId id="477" r:id="rId4"/>
    <p:sldId id="260" r:id="rId5"/>
    <p:sldId id="262" r:id="rId6"/>
    <p:sldId id="264" r:id="rId7"/>
    <p:sldId id="266" r:id="rId8"/>
    <p:sldId id="483" r:id="rId9"/>
    <p:sldId id="267" r:id="rId10"/>
    <p:sldId id="521" r:id="rId11"/>
    <p:sldId id="320" r:id="rId12"/>
    <p:sldId id="265" r:id="rId13"/>
    <p:sldId id="489" r:id="rId14"/>
    <p:sldId id="465" r:id="rId15"/>
    <p:sldId id="449" r:id="rId16"/>
    <p:sldId id="450" r:id="rId17"/>
    <p:sldId id="322" r:id="rId18"/>
    <p:sldId id="519" r:id="rId19"/>
    <p:sldId id="514" r:id="rId20"/>
    <p:sldId id="516" r:id="rId21"/>
    <p:sldId id="500" r:id="rId22"/>
    <p:sldId id="501" r:id="rId23"/>
    <p:sldId id="502" r:id="rId24"/>
    <p:sldId id="503" r:id="rId25"/>
    <p:sldId id="506" r:id="rId26"/>
    <p:sldId id="507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82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87F2-9FE3-4424-BC5D-5CAC32932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C77D-F9E7-4FB3-B953-0922B29A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8C77D-F9E7-4FB3-B953-0922B29A5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8C77D-F9E7-4FB3-B953-0922B29A5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ACA3F-7E96-42D9-9689-8FCE8CF04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BD8607-A2CB-4547-AC79-F759286F1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F2E96-3FE2-4E58-8E40-F51E071B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EBA9B-3CF9-47F3-94DE-7FEB8FA2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C2382-4F81-46D1-ACEC-6D846D7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C0A50-FCE7-4622-ACE7-65FD8353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7FB1D0-8259-4C1A-888C-89C7A648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0F6BD-49E5-4EF5-9918-61AE16B2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26263-1AFE-4DA3-A5C4-A272032E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338BC-F263-428A-B80A-86351A42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2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2C910F-EE79-4756-9516-3B5AF8317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160D00-E3A6-49D5-A170-E4DF35E74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B9F9F8-42CA-4D69-8019-CECBA694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642B18-6B1B-4D18-8712-5648E377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15368-C283-4422-8040-12094DF9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3F14C-928C-49EB-9482-624C6373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099FF-794A-43E4-821D-EAD44746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869B51-7754-4B11-A518-21CAF104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DB3355-24C7-4E1B-B93C-7783EFD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D919C-9A30-482F-B0C1-FE52A9D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28AFD-C72E-4A0D-AFCB-D66BDB78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10330-5226-4B79-B8F0-CC335C09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A4840F-094E-4761-B367-6BAFFA9A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DBD7BA-6E50-4739-8FE6-B1CD45CE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195F40-DFEA-49DA-B8F7-1E6FF591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C8E6D-49F1-4C7D-B9E4-2B8D7C28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FB265-C311-4499-8CC5-F9540C59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734A73-C3E2-4B1D-8DD7-EC7AEBD4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B16B-F3FF-4563-AAAE-769FCEE2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303892-4DF6-4DA2-9B89-F73AA403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47BC69-AB73-4189-8513-6993704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00E4-7016-434A-8DF6-192B86C0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15A354-72E5-4368-A499-1AD7EB8A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86EA3-D147-49D1-AC94-C175021E7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C4E83F-E232-4485-ADB9-D968B6370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6EAE83-BA06-4898-8624-57E7D77E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797A91-FB0F-447B-97A5-33E67651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3A0B7F-12D0-42CF-8981-C6DD5E51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0F6646-9249-41DF-9541-E6B8320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22ADC-6CED-4BC3-A70A-8AB9A241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FBE6FF-B3E2-47C6-90A5-328E3FFD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ED2CDE-CB9B-4A8C-AAE1-92F38630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437E07-05DF-4B82-BCBA-0E578EB4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99F755-9B44-4993-BC3C-18BC0441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1EC9D6-689C-4D7E-9634-6B8D3FEB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A977A4-26D0-4FA2-AAEF-58BC037F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734B1-B2CA-406C-80E5-D0C9B40D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679EF-5073-4B32-8E94-257CEBF9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4A3383-DD7D-4D9B-AE9B-882E8FFEC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CE9000-FB51-46E5-BBD4-3AABAD18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1E1848-D678-48D4-9DC7-0B0101C5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0E4CEF-C754-4554-A7F2-4DC468BD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56608-8172-4A78-AA3F-697F251D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50EE09-B71F-412E-A031-7774ED7C0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B40F3A-079F-4339-9E62-BF90E34B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3EC0C7-54CD-4D00-8E96-5AAE38DA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3DA2F6-9665-4C80-8DB4-38FFE26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F279E-3022-4C54-AA3C-0F4E888E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CAEEDE-C349-4465-A87E-399E9D94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3B8A7E-003F-486C-9FF9-68FC4CC2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09467F-8D9B-4430-96B0-FC70EF6C7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A677-ED45-4B5B-AE3F-7E26A872936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836024-ACF6-4F6F-ACF0-4FEB9D41C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DD7002-82E0-4FA6-84BD-BD2E911F5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18.xml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6097588" y="0"/>
            <a:ext cx="58674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228600" y="0"/>
            <a:ext cx="5867400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4" y="2476500"/>
            <a:ext cx="32988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"/>
          <p:cNvSpPr txBox="1"/>
          <p:nvPr/>
        </p:nvSpPr>
        <p:spPr>
          <a:xfrm>
            <a:off x="2589779" y="1131042"/>
            <a:ext cx="8040688" cy="10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i="1" spc="30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i="1" spc="300" dirty="0"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động</a:t>
            </a:r>
            <a:endParaRPr lang="zh-CN" altLang="en-US" sz="6000" b="1" i="1" spc="300" dirty="0"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311650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412869" y="-86466"/>
            <a:ext cx="2687293" cy="2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7085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127C04-A06F-4399-AED7-AAA6B8E5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7" t="45630" r="25416" b="19852"/>
          <a:stretch/>
        </p:blipFill>
        <p:spPr>
          <a:xfrm>
            <a:off x="6051315" y="1597781"/>
            <a:ext cx="6140685" cy="5260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62B525-BE4F-422B-87A1-412EB528C62B}"/>
              </a:ext>
            </a:extLst>
          </p:cNvPr>
          <p:cNvSpPr/>
          <p:nvPr/>
        </p:nvSpPr>
        <p:spPr>
          <a:xfrm>
            <a:off x="6776720" y="5466080"/>
            <a:ext cx="427736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200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127C04-A06F-4399-AED7-AAA6B8E5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7" t="45630" r="25416" b="19852"/>
          <a:stretch/>
        </p:blipFill>
        <p:spPr>
          <a:xfrm>
            <a:off x="6051315" y="1597781"/>
            <a:ext cx="6140685" cy="5260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62B525-BE4F-422B-87A1-412EB528C62B}"/>
              </a:ext>
            </a:extLst>
          </p:cNvPr>
          <p:cNvSpPr/>
          <p:nvPr/>
        </p:nvSpPr>
        <p:spPr>
          <a:xfrm>
            <a:off x="6776720" y="5466080"/>
            <a:ext cx="427736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lớp vỏ Trái Đất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DCDCF4-DDF0-44FF-8613-779971145C63}"/>
              </a:ext>
            </a:extLst>
          </p:cNvPr>
          <p:cNvSpPr txBox="1"/>
          <p:nvPr/>
        </p:nvSpPr>
        <p:spPr>
          <a:xfrm>
            <a:off x="599440" y="1245414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vỏ Trái Đất là n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tồn tại của các thành phần tự nhiên: đất, đá, , không khí, n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ớc, sinh vật…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C0E93D-2EF3-4B41-BDE5-E04DC253D9F7}"/>
              </a:ext>
            </a:extLst>
          </p:cNvPr>
          <p:cNvSpPr txBox="1"/>
          <p:nvPr/>
        </p:nvSpPr>
        <p:spPr>
          <a:xfrm>
            <a:off x="599439" y="3723889"/>
            <a:ext cx="545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vỏ Trái Đất  gồm:</a:t>
            </a:r>
          </a:p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lục điạ (25km-70km)</a:t>
            </a:r>
          </a:p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đại d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(5km-10km)</a:t>
            </a:r>
          </a:p>
        </p:txBody>
      </p:sp>
    </p:spTree>
    <p:extLst>
      <p:ext uri="{BB962C8B-B14F-4D97-AF65-F5344CB8AC3E}">
        <p14:creationId xmlns:p14="http://schemas.microsoft.com/office/powerpoint/2010/main" val="14743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BFCEF68-324D-4616-B541-F3455AA3EB7F}"/>
              </a:ext>
            </a:extLst>
          </p:cNvPr>
          <p:cNvGrpSpPr/>
          <p:nvPr/>
        </p:nvGrpSpPr>
        <p:grpSpPr>
          <a:xfrm>
            <a:off x="1229478" y="944865"/>
            <a:ext cx="9733044" cy="5963462"/>
            <a:chOff x="1229478" y="944865"/>
            <a:chExt cx="9733044" cy="59634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3A132AC-F0F8-4D8E-B9CD-0CA927825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6" t="31163" r="24041" b="15504"/>
            <a:stretch/>
          </p:blipFill>
          <p:spPr>
            <a:xfrm>
              <a:off x="1229478" y="944865"/>
              <a:ext cx="9733044" cy="55709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84C2FDB-3FF6-436B-B7BD-D18AB477072B}"/>
                </a:ext>
              </a:extLst>
            </p:cNvPr>
            <p:cNvSpPr txBox="1"/>
            <p:nvPr/>
          </p:nvSpPr>
          <p:spPr>
            <a:xfrm>
              <a:off x="2796717" y="6385107"/>
              <a:ext cx="8165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Các địa mảng của lớp vỏ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4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2850277"/>
            <a:ext cx="10657184" cy="4007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5360" y="440668"/>
            <a:ext cx="11617291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i="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vi-VN" sz="2400" i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i="1" u="sng" smtClean="0">
                <a:latin typeface="Times New Roman"/>
                <a:ea typeface="Times New Roman"/>
              </a:rPr>
              <a:t>Nhóm </a:t>
            </a:r>
            <a:r>
              <a:rPr lang="en-US" sz="2400" i="1" u="sng">
                <a:latin typeface="Times New Roman"/>
                <a:ea typeface="Times New Roman"/>
              </a:rPr>
              <a:t>1, 2</a:t>
            </a:r>
            <a:r>
              <a:rPr lang="en-US" sz="2400" i="1">
                <a:latin typeface="Times New Roman"/>
                <a:ea typeface="Times New Roman"/>
              </a:rPr>
              <a:t>: Kể tên các địa mảng chính của lớp vỏ Trái Đất và lên xác định trên lược đồ. Việt Nam nằm ở địa mảng nào?</a:t>
            </a:r>
            <a:endParaRPr lang="en-US" sz="240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i="1" smtClean="0">
                <a:latin typeface="Times New Roman"/>
                <a:ea typeface="Times New Roman"/>
              </a:rPr>
              <a:t> </a:t>
            </a:r>
            <a:r>
              <a:rPr lang="en-US" sz="2400" i="1" u="sng" smtClean="0">
                <a:latin typeface="Times New Roman"/>
                <a:ea typeface="Times New Roman"/>
              </a:rPr>
              <a:t>Nhóm 3</a:t>
            </a:r>
            <a:r>
              <a:rPr lang="en-US" sz="2400" i="1" smtClean="0">
                <a:latin typeface="Times New Roman"/>
                <a:ea typeface="Times New Roman"/>
              </a:rPr>
              <a:t> : </a:t>
            </a:r>
            <a:r>
              <a:rPr lang="en-US" sz="2400" i="1">
                <a:latin typeface="Times New Roman"/>
                <a:ea typeface="Times New Roman"/>
              </a:rPr>
              <a:t>Tìm trên lược đồ các địa mảng xô vào </a:t>
            </a:r>
            <a:r>
              <a:rPr lang="en-US" sz="2400" i="1" smtClean="0">
                <a:latin typeface="Times New Roman"/>
                <a:ea typeface="Times New Roman"/>
              </a:rPr>
              <a:t>nhau.</a:t>
            </a:r>
            <a:endParaRPr lang="vi-VN" sz="2400" i="1" smtClean="0">
              <a:latin typeface="Times New Roman"/>
              <a:ea typeface="Times New Roman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i="1">
                <a:latin typeface="Times New Roman"/>
                <a:ea typeface="Times New Roman"/>
              </a:rPr>
              <a:t> </a:t>
            </a:r>
            <a:r>
              <a:rPr lang="en-US" sz="2400" i="1" u="sng">
                <a:latin typeface="Times New Roman"/>
                <a:ea typeface="Times New Roman"/>
              </a:rPr>
              <a:t>Nhóm </a:t>
            </a:r>
            <a:r>
              <a:rPr lang="en-US" sz="2400" i="1" u="sng" smtClean="0">
                <a:latin typeface="Times New Roman"/>
                <a:ea typeface="Times New Roman"/>
              </a:rPr>
              <a:t>4</a:t>
            </a:r>
            <a:r>
              <a:rPr lang="en-US" sz="2400" i="1" smtClean="0">
                <a:latin typeface="Times New Roman"/>
                <a:ea typeface="Times New Roman"/>
              </a:rPr>
              <a:t> </a:t>
            </a:r>
            <a:r>
              <a:rPr lang="en-US" sz="2400" i="1">
                <a:latin typeface="Times New Roman"/>
                <a:ea typeface="Times New Roman"/>
              </a:rPr>
              <a:t>: Tìm trên lược đồ các địa mảng </a:t>
            </a:r>
            <a:r>
              <a:rPr lang="en-US" sz="2400" i="1" smtClean="0">
                <a:latin typeface="Times New Roman"/>
                <a:ea typeface="Times New Roman"/>
              </a:rPr>
              <a:t>tách </a:t>
            </a:r>
            <a:r>
              <a:rPr lang="en-US" sz="2400" i="1">
                <a:latin typeface="Times New Roman"/>
                <a:ea typeface="Times New Roman"/>
              </a:rPr>
              <a:t>xa nhau.</a:t>
            </a:r>
            <a:endParaRPr lang="en-US" sz="240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424" y="188640"/>
            <a:ext cx="9793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 Thời gian: 3phút)</a:t>
            </a:r>
            <a:endParaRPr lang="en-US" sz="20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224ABD3-30BE-49C6-AE6A-034452ABEFD6}"/>
              </a:ext>
            </a:extLst>
          </p:cNvPr>
          <p:cNvGrpSpPr/>
          <p:nvPr/>
        </p:nvGrpSpPr>
        <p:grpSpPr>
          <a:xfrm>
            <a:off x="3540642" y="944866"/>
            <a:ext cx="8431207" cy="5712514"/>
            <a:chOff x="1229478" y="944865"/>
            <a:chExt cx="9915394" cy="63089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DA729C7-2262-4FF2-8DD2-AC859C395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6" t="31163" r="24041" b="15504"/>
            <a:stretch/>
          </p:blipFill>
          <p:spPr>
            <a:xfrm>
              <a:off x="1229478" y="944865"/>
              <a:ext cx="9733044" cy="55709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54BF06-273F-4BB6-8D22-64E472DF04EC}"/>
                </a:ext>
              </a:extLst>
            </p:cNvPr>
            <p:cNvSpPr txBox="1"/>
            <p:nvPr/>
          </p:nvSpPr>
          <p:spPr>
            <a:xfrm>
              <a:off x="1552880" y="6618305"/>
              <a:ext cx="9591992" cy="63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Các địa mảng của lớp vỏ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4724400" cy="27257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48" name="Picture 16" descr="Tach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1"/>
            <a:ext cx="4724400" cy="25558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886200" y="228600"/>
            <a:ext cx="4267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mảng tách xa nhau</a:t>
            </a:r>
          </a:p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629400" y="2057401"/>
            <a:ext cx="39925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mảng dần tách xa nhau về hai phía.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629400" y="5054529"/>
            <a:ext cx="5486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  <p:bldP spid="18452" grpId="0"/>
      <p:bldP spid="184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86000" y="4572000"/>
            <a:ext cx="3505200" cy="8382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mảng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dồn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endParaRPr lang="en-US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 </a:t>
            </a:r>
            <a:r>
              <a:rPr lang="en-US" sz="2400" dirty="0" err="1"/>
              <a:t>bậc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p:pic>
        <p:nvPicPr>
          <p:cNvPr id="20499" name="Picture 19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1"/>
            <a:ext cx="4572000" cy="3387725"/>
          </a:xfrm>
          <a:prstGeom prst="rect">
            <a:avLst/>
          </a:prstGeom>
          <a:noFill/>
        </p:spPr>
      </p:pic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86200" y="228600"/>
            <a:ext cx="4267200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>
                <a:solidFill>
                  <a:srgbClr val="660033"/>
                </a:solidFill>
              </a:rPr>
              <a:t>Hai mảng xô vào nhau</a:t>
            </a:r>
          </a:p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endParaRPr lang="en-US" sz="2800" b="1">
              <a:solidFill>
                <a:srgbClr val="660033"/>
              </a:solidFill>
            </a:endParaRPr>
          </a:p>
        </p:txBody>
      </p:sp>
      <p:pic>
        <p:nvPicPr>
          <p:cNvPr id="20504" name="Picture 24" descr="ANd9GcSuA5BNlrySX912GTrqtAxbq1sRQD9zc5FxtF0qJZrlctwDyhX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0"/>
            <a:ext cx="4343400" cy="3403600"/>
          </a:xfrm>
          <a:prstGeom prst="rect">
            <a:avLst/>
          </a:prstGeom>
          <a:noFill/>
        </p:spPr>
      </p:pic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324600" y="45720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err="1">
                <a:solidFill>
                  <a:srgbClr val="0000CC"/>
                </a:solidFill>
              </a:rPr>
              <a:t>Kết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quả</a:t>
            </a:r>
            <a:r>
              <a:rPr lang="en-US" sz="2400" b="1" dirty="0">
                <a:solidFill>
                  <a:srgbClr val="0000CC"/>
                </a:solidFill>
              </a:rPr>
              <a:t>: </a:t>
            </a:r>
            <a:r>
              <a:rPr lang="en-US" sz="2400" b="1" dirty="0" err="1">
                <a:solidFill>
                  <a:srgbClr val="0000CC"/>
                </a:solidFill>
              </a:rPr>
              <a:t>núi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cao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vực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sâu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build="p"/>
      <p:bldP spid="20500" grpId="0" animBg="1"/>
      <p:bldP spid="205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B725AB-3961-4C14-B5D8-10878B612A46}"/>
              </a:ext>
            </a:extLst>
          </p:cNvPr>
          <p:cNvSpPr txBox="1"/>
          <p:nvPr/>
        </p:nvSpPr>
        <p:spPr>
          <a:xfrm>
            <a:off x="690978" y="666264"/>
            <a:ext cx="11399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sz="60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60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600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Tx/>
              <a:buChar char="-"/>
            </a:pPr>
            <a:r>
              <a:rPr lang="vi-VN" sz="60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khi di chuyển, các địa mảng xô vào nhau hoặc tách xa nhau</a:t>
            </a:r>
            <a:endParaRPr lang="vi-VN" sz="6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Cloud 56">
            <a:hlinkClick r:id="rId8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225" y="404664"/>
            <a:ext cx="99271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4800" u="sng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Luyện tập</a:t>
            </a:r>
            <a:r>
              <a:rPr lang="vi-VN" sz="48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: Chọn đáp án đúng:</a:t>
            </a:r>
            <a:r>
              <a:rPr lang="en-US" sz="48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480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10224" y="19493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A</a:t>
            </a:r>
            <a:r>
              <a:rPr lang="vi-VN" sz="3200" smtClean="0">
                <a:solidFill>
                  <a:prstClr val="black"/>
                </a:solidFill>
              </a:rPr>
              <a:t>. Một lớp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9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smtClean="0">
                <a:solidFill>
                  <a:prstClr val="black"/>
                </a:solidFill>
              </a:rPr>
              <a:t>B.Hai lớp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C. </a:t>
            </a:r>
            <a:r>
              <a:rPr lang="vi-VN" sz="3200" smtClean="0">
                <a:solidFill>
                  <a:prstClr val="black"/>
                </a:solidFill>
              </a:rPr>
              <a:t>Ba </a:t>
            </a:r>
            <a:r>
              <a:rPr lang="vi-VN" sz="3200">
                <a:solidFill>
                  <a:prstClr val="black"/>
                </a:solidFill>
              </a:rPr>
              <a:t>lớp</a:t>
            </a:r>
          </a:p>
          <a:p>
            <a:pPr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9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smtClean="0">
                <a:solidFill>
                  <a:prstClr val="black"/>
                </a:solidFill>
              </a:rPr>
              <a:t>D. Bốn </a:t>
            </a:r>
            <a:r>
              <a:rPr lang="vi-VN" sz="3200">
                <a:solidFill>
                  <a:prstClr val="black"/>
                </a:solidFill>
              </a:rPr>
              <a:t>lớp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121054" y="2701996"/>
            <a:ext cx="885137" cy="7080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2883487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1994799"/>
            <a:ext cx="804743" cy="707197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225" y="404664"/>
            <a:ext cx="99271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36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1. Cấu tạo bên trong của Trái Đất gồm mấy lớp </a:t>
            </a:r>
            <a:r>
              <a:rPr lang="en-US" sz="36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360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96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0AA7A9-FF87-407C-BCC0-7F102C363E88}"/>
              </a:ext>
            </a:extLst>
          </p:cNvPr>
          <p:cNvSpPr txBox="1"/>
          <p:nvPr/>
        </p:nvSpPr>
        <p:spPr>
          <a:xfrm>
            <a:off x="901150" y="265048"/>
            <a:ext cx="66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Hình ảnh Dấu Hiệu An Toàn động đất Cho Nhà Tròn, Tròn, Sự An Toàn, Logo  miễn phí tải tập tin PNG PSDComment và Vec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6753"/>
            <a:ext cx="4148336" cy="4408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19">
            <a:extLst>
              <a:ext uri="{FF2B5EF4-FFF2-40B4-BE49-F238E27FC236}">
                <a16:creationId xmlns="" xmlns:a16="http://schemas.microsoft.com/office/drawing/2014/main" id="{01D2B95E-C709-4DE1-B4E9-7ECAC2012F25}"/>
              </a:ext>
            </a:extLst>
          </p:cNvPr>
          <p:cNvSpPr/>
          <p:nvPr/>
        </p:nvSpPr>
        <p:spPr>
          <a:xfrm>
            <a:off x="1775521" y="5733256"/>
            <a:ext cx="2471801" cy="67335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24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ình ảnh Vẻ đẹp Của Núi Lửa Phun Trào Yếu Tố, Clipart Núi Lửa, Núi Lửa,  Phun Trào Vector và PNG với nền trong suốt để tải xuống miễn phí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94" y="1196752"/>
            <a:ext cx="458470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19">
            <a:extLst>
              <a:ext uri="{FF2B5EF4-FFF2-40B4-BE49-F238E27FC236}">
                <a16:creationId xmlns="" xmlns:a16="http://schemas.microsoft.com/office/drawing/2014/main" id="{99706C73-9527-4C28-9DF6-BAD04671B5C6}"/>
              </a:ext>
            </a:extLst>
          </p:cNvPr>
          <p:cNvSpPr/>
          <p:nvPr/>
        </p:nvSpPr>
        <p:spPr>
          <a:xfrm>
            <a:off x="7944680" y="5733256"/>
            <a:ext cx="1759528" cy="67335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vi-VN" sz="24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10224" y="19493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A</a:t>
            </a:r>
            <a:r>
              <a:rPr lang="vi-VN" sz="3200" smtClean="0">
                <a:solidFill>
                  <a:prstClr val="black"/>
                </a:solidFill>
              </a:rPr>
              <a:t>. 2900 km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9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smtClean="0">
                <a:solidFill>
                  <a:prstClr val="black"/>
                </a:solidFill>
              </a:rPr>
              <a:t>B.3400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C</a:t>
            </a:r>
            <a:r>
              <a:rPr lang="vi-VN" sz="3200" smtClean="0">
                <a:solidFill>
                  <a:prstClr val="black"/>
                </a:solidFill>
              </a:rPr>
              <a:t>.</a:t>
            </a:r>
            <a:r>
              <a:rPr lang="vi-VN" sz="3200">
                <a:solidFill>
                  <a:prstClr val="black"/>
                </a:solidFill>
              </a:rPr>
              <a:t> </a:t>
            </a:r>
            <a:r>
              <a:rPr lang="vi-VN" sz="3200" smtClean="0">
                <a:solidFill>
                  <a:prstClr val="black"/>
                </a:solidFill>
              </a:rPr>
              <a:t>5000km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9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smtClean="0">
                <a:solidFill>
                  <a:prstClr val="black"/>
                </a:solidFill>
              </a:rPr>
              <a:t>D. 5-&gt;70km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84018" y="2874085"/>
            <a:ext cx="885137" cy="708059"/>
          </a:xfrm>
          <a:prstGeom prst="rect">
            <a:avLst/>
          </a:prstGeom>
        </p:spPr>
      </p:pic>
      <p:sp>
        <p:nvSpPr>
          <p:cNvPr id="57" name="Cloud 56">
            <a:hlinkClick r:id="rId11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225" y="404664"/>
            <a:ext cx="99271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vi-VN" sz="36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. Lớp vỏ Trái Đất có độ dày </a:t>
            </a:r>
            <a:r>
              <a:rPr lang="en-US" sz="36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360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1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10224" y="19493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Mắc ma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9" y="19535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Dung nham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C.</a:t>
            </a:r>
            <a:r>
              <a:rPr lang="en-US" sz="3200">
                <a:solidFill>
                  <a:prstClr val="black"/>
                </a:solidFill>
              </a:rPr>
              <a:t>Ba dan</a:t>
            </a:r>
            <a:r>
              <a:rPr lang="vi-VN" sz="3200">
                <a:solidFill>
                  <a:prstClr val="black"/>
                </a:solidFill>
              </a:rPr>
              <a:t>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9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Núi lửa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6" y="197482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2883487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1994799"/>
            <a:ext cx="804743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225" y="404664"/>
            <a:ext cx="99271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36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36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Vật </a:t>
            </a:r>
            <a:r>
              <a:rPr lang="en-US" sz="360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chất nóng chảy trong lớp man ti được gọi là: </a:t>
            </a:r>
            <a:endParaRPr lang="en-US" sz="360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02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>
                <a:solidFill>
                  <a:prstClr val="black"/>
                </a:solidFill>
              </a:rPr>
              <a:t>4</a:t>
            </a:r>
            <a:r>
              <a:rPr lang="vi-VN" sz="3200" smtClean="0">
                <a:solidFill>
                  <a:prstClr val="black"/>
                </a:solidFill>
              </a:rPr>
              <a:t>.</a:t>
            </a:r>
            <a:r>
              <a:rPr lang="en-US" sz="3200" smtClean="0">
                <a:solidFill>
                  <a:prstClr val="black"/>
                </a:solidFill>
              </a:rPr>
              <a:t>Lãnh </a:t>
            </a:r>
            <a:r>
              <a:rPr lang="en-US" sz="3200">
                <a:solidFill>
                  <a:prstClr val="black"/>
                </a:solidFill>
              </a:rPr>
              <a:t>thổ Việt Nam nằm trong địa mảng nào?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015" y="1979488"/>
            <a:ext cx="4906799" cy="11916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Ấ Độ</a:t>
            </a:r>
          </a:p>
          <a:p>
            <a:pPr>
              <a:defRPr/>
            </a:pPr>
            <a:r>
              <a:rPr lang="en-US" sz="3200">
                <a:solidFill>
                  <a:prstClr val="black"/>
                </a:solidFill>
              </a:rPr>
              <a:t>Ôxtrâylia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9" y="1953535"/>
            <a:ext cx="4906799" cy="118743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Á - Âu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7016" y="3356992"/>
            <a:ext cx="4906799" cy="102734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Thái Bình Dương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1403" y="3346551"/>
            <a:ext cx="4906799" cy="10140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Phi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2" y="210089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26083" y="3648854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02" y="3517066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2026501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>
                <a:solidFill>
                  <a:prstClr val="black"/>
                </a:solidFill>
              </a:rPr>
              <a:t>5</a:t>
            </a:r>
            <a:r>
              <a:rPr lang="vi-VN" sz="3200" smtClean="0">
                <a:solidFill>
                  <a:prstClr val="black"/>
                </a:solidFill>
              </a:rPr>
              <a:t>.</a:t>
            </a:r>
            <a:r>
              <a:rPr lang="en-US" sz="3200" smtClean="0">
                <a:solidFill>
                  <a:prstClr val="black"/>
                </a:solidFill>
              </a:rPr>
              <a:t>Trong </a:t>
            </a:r>
            <a:r>
              <a:rPr lang="en-US" sz="3200">
                <a:solidFill>
                  <a:prstClr val="black"/>
                </a:solidFill>
              </a:rPr>
              <a:t>các mảng sau mảng nào xô vào nhau?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4" y="1949346"/>
            <a:ext cx="4906799" cy="12636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Âu Á với mảng Phi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9" y="1953535"/>
            <a:ext cx="4906799" cy="125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Phi với mảng Nam MĨ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0304" y="3429001"/>
            <a:ext cx="4906799" cy="12734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C.</a:t>
            </a:r>
            <a:r>
              <a:rPr lang="en-US" sz="3200">
                <a:solidFill>
                  <a:prstClr val="black"/>
                </a:solidFill>
              </a:rPr>
              <a:t>Mảng Á Âu với mảng Bắc Mĩ</a:t>
            </a:r>
            <a:r>
              <a:rPr lang="vi-VN" sz="3200">
                <a:solidFill>
                  <a:prstClr val="black"/>
                </a:solidFill>
              </a:rPr>
              <a:t>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77313" y="3429000"/>
            <a:ext cx="4906799" cy="12735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Mảng Phi với mảng Nam Cực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6" y="197482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42567" y="362391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3677143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1994799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>
                <a:solidFill>
                  <a:prstClr val="black"/>
                </a:solidFill>
              </a:rPr>
              <a:t>6</a:t>
            </a:r>
            <a:r>
              <a:rPr lang="vi-VN" sz="3200" smtClean="0">
                <a:solidFill>
                  <a:prstClr val="black"/>
                </a:solidFill>
              </a:rPr>
              <a:t>.</a:t>
            </a:r>
            <a:r>
              <a:rPr lang="en-US" sz="3200" smtClean="0">
                <a:solidFill>
                  <a:prstClr val="black"/>
                </a:solidFill>
              </a:rPr>
              <a:t>Trong </a:t>
            </a:r>
            <a:r>
              <a:rPr lang="en-US" sz="3200">
                <a:solidFill>
                  <a:prstClr val="black"/>
                </a:solidFill>
              </a:rPr>
              <a:t>các mảng sau mảng nào tách xa nhau?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4" y="1949346"/>
            <a:ext cx="4906799" cy="1042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prstClr val="black"/>
                </a:solidFill>
              </a:rPr>
              <a:t>A. Âu-Á với Phi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9" y="1953535"/>
            <a:ext cx="4906799" cy="10386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Bắc Mỹ với Thái Bình Dương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0304" y="3586500"/>
            <a:ext cx="4906799" cy="10945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prstClr val="black"/>
                </a:solidFill>
              </a:rPr>
              <a:t>C. </a:t>
            </a:r>
            <a:r>
              <a:rPr lang="vi-VN" sz="3200">
                <a:solidFill>
                  <a:prstClr val="black"/>
                </a:solidFill>
              </a:rPr>
              <a:t>Phi với Nam Mỹ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88022" y="3628536"/>
            <a:ext cx="4906799" cy="10903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prstClr val="black"/>
                </a:solidFill>
              </a:rPr>
              <a:t>D. </a:t>
            </a:r>
            <a:r>
              <a:rPr lang="vi-VN" sz="3200">
                <a:solidFill>
                  <a:prstClr val="black"/>
                </a:solidFill>
              </a:rPr>
              <a:t>Âu-Á với Thái Bình Dương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1974829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83" y="3764251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85" y="3973842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468" y="2348397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6097588" y="0"/>
            <a:ext cx="58674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228600" y="0"/>
            <a:ext cx="5867400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4" y="2476500"/>
            <a:ext cx="32988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"/>
          <p:cNvSpPr txBox="1"/>
          <p:nvPr/>
        </p:nvSpPr>
        <p:spPr>
          <a:xfrm>
            <a:off x="2589779" y="1131042"/>
            <a:ext cx="8040688" cy="10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i="1" spc="3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Vận dụng</a:t>
            </a:r>
            <a:endParaRPr lang="zh-CN" altLang="en-US" sz="6000" b="1" i="1" spc="3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7" name="五角星 4"/>
          <p:cNvSpPr/>
          <p:nvPr/>
        </p:nvSpPr>
        <p:spPr>
          <a:xfrm rot="19903756">
            <a:off x="5920189" y="100504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9144120" y="2799002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311650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412869" y="-86466"/>
            <a:ext cx="2687293" cy="2562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329" y="0"/>
            <a:ext cx="1184695" cy="1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990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445" y="404664"/>
            <a:ext cx="7944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r>
              <a:rPr lang="vi-VN" sz="3200" smtClean="0">
                <a:latin typeface="Times New Roman" panose="02020603050405020304" pitchFamily="18" charset="0"/>
                <a:ea typeface="Calibri" panose="020F0502020204030204" pitchFamily="34" charset="0"/>
              </a:rPr>
              <a:t>: Vẽ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vào vở một hình tròn tượng trưng cho Trái Đất, thề hiện trên đó cấu tạo bên trong của Trái Đất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2927648" y="2276872"/>
            <a:ext cx="5664629" cy="42484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51717" y="2597279"/>
            <a:ext cx="4416491" cy="360765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11824" y="3392996"/>
            <a:ext cx="2496277" cy="2016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8555313" y="1512950"/>
            <a:ext cx="3552395" cy="612648"/>
          </a:xfrm>
          <a:prstGeom prst="wedgeRectCallout">
            <a:avLst>
              <a:gd name="adj1" fmla="val -83736"/>
              <a:gd name="adj2" fmla="val 153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Lớp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vỏ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880309" y="2460834"/>
            <a:ext cx="3552395" cy="612648"/>
          </a:xfrm>
          <a:prstGeom prst="wedgeRectCallout">
            <a:avLst>
              <a:gd name="adj1" fmla="val -83736"/>
              <a:gd name="adj2" fmla="val 153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manti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179329" y="4094784"/>
            <a:ext cx="3552395" cy="612648"/>
          </a:xfrm>
          <a:prstGeom prst="wedgeRectCallout">
            <a:avLst>
              <a:gd name="adj1" fmla="val -116396"/>
              <a:gd name="adj2" fmla="val 287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Lớp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nhân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SGK(BT 1,2)</a:t>
            </a: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11: Quá trình nội sinh và quá trình ngoại sinh. Hiện tượng tạo núi.</a:t>
            </a: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761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98937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85871" y="1324927"/>
            <a:ext cx="9695485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11709" y="1010468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1033492">
            <a:off x="641094" y="1481821"/>
            <a:ext cx="1875459" cy="530444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CHƯƠNG 3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1685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20559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83482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41010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39883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3002806" y="1104957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C59354-5B7E-4E41-9297-D4C983BABFA8}"/>
              </a:ext>
            </a:extLst>
          </p:cNvPr>
          <p:cNvSpPr txBox="1"/>
          <p:nvPr/>
        </p:nvSpPr>
        <p:spPr>
          <a:xfrm>
            <a:off x="2193700" y="1637916"/>
            <a:ext cx="8547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</a:t>
            </a:r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CỦA TRÁI </a:t>
            </a:r>
            <a:r>
              <a:rPr lang="en-US" sz="5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5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 </a:t>
            </a:r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</a:t>
            </a:r>
            <a:r>
              <a:rPr lang="en-US" sz="5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vi-VN" sz="54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1858651-AA54-48FA-B4D3-4B76B0C6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5426" r="22035" b="5426"/>
          <a:stretch/>
        </p:blipFill>
        <p:spPr>
          <a:xfrm>
            <a:off x="0" y="3711905"/>
            <a:ext cx="12191999" cy="52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86AF7C-A218-46C3-B579-EBC3341BFB65}"/>
              </a:ext>
            </a:extLst>
          </p:cNvPr>
          <p:cNvSpPr txBox="1"/>
          <p:nvPr/>
        </p:nvSpPr>
        <p:spPr>
          <a:xfrm>
            <a:off x="2387463" y="870930"/>
            <a:ext cx="8546806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6" b="1">
                <a:latin typeface="Arial" panose="020B0604020202020204" pitchFamily="34" charset="0"/>
                <a:cs typeface="Arial" panose="020B0604020202020204" pitchFamily="34" charset="0"/>
              </a:rPr>
              <a:t>CẤU TẠO CỦA TRÁI ĐẤT</a:t>
            </a:r>
          </a:p>
          <a:p>
            <a:pPr algn="ctr"/>
            <a:r>
              <a:rPr lang="en-US" sz="4396" b="1">
                <a:latin typeface="Arial" panose="020B0604020202020204" pitchFamily="34" charset="0"/>
                <a:cs typeface="Arial" panose="020B0604020202020204" pitchFamily="34" charset="0"/>
              </a:rPr>
              <a:t>MẢNG KIẾN TẠO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6C170-07C4-489B-BB56-D4E29A286BFB}"/>
              </a:ext>
            </a:extLst>
          </p:cNvPr>
          <p:cNvSpPr txBox="1"/>
          <p:nvPr/>
        </p:nvSpPr>
        <p:spPr>
          <a:xfrm>
            <a:off x="580473" y="947233"/>
            <a:ext cx="321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600" b="1" smtClean="0">
                <a:latin typeface="Arial" panose="020B0604020202020204" pitchFamily="34" charset="0"/>
                <a:cs typeface="Arial" panose="020B0604020202020204" pitchFamily="34" charset="0"/>
              </a:rPr>
              <a:t>Tiết 17: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50800" y="2568391"/>
            <a:ext cx="1246248" cy="121454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1D71F2D-819C-4B44-8712-F9EB5E069125}"/>
              </a:ext>
            </a:extLst>
          </p:cNvPr>
          <p:cNvSpPr/>
          <p:nvPr/>
        </p:nvSpPr>
        <p:spPr>
          <a:xfrm>
            <a:off x="50800" y="4876284"/>
            <a:ext cx="1310768" cy="12937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1372237" y="4959825"/>
            <a:ext cx="7822563" cy="1107632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1320898" y="2676640"/>
            <a:ext cx="7914542" cy="1107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E9DAAF-4DBA-43F7-915F-D94B3CDD85D0}"/>
              </a:ext>
            </a:extLst>
          </p:cNvPr>
          <p:cNvSpPr txBox="1"/>
          <p:nvPr/>
        </p:nvSpPr>
        <p:spPr>
          <a:xfrm>
            <a:off x="2893250" y="189744"/>
            <a:ext cx="6405501" cy="110763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17" tIns="34258" rIns="68517" bIns="342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5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DC0E18-70B4-4C5B-B70D-EEE11D67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0889" r="27500" b="15218"/>
          <a:stretch/>
        </p:blipFill>
        <p:spPr>
          <a:xfrm>
            <a:off x="9298751" y="1685250"/>
            <a:ext cx="2743200" cy="2097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D6AA2A-61C5-4E1F-B7AB-D088A3792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0" t="30371" r="24250" b="13926"/>
          <a:stretch/>
        </p:blipFill>
        <p:spPr>
          <a:xfrm>
            <a:off x="9175261" y="4678812"/>
            <a:ext cx="2965939" cy="17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DBEBD7-9BFD-400E-BF6A-D3155C467CB3}"/>
              </a:ext>
            </a:extLst>
          </p:cNvPr>
          <p:cNvGrpSpPr/>
          <p:nvPr/>
        </p:nvGrpSpPr>
        <p:grpSpPr>
          <a:xfrm>
            <a:off x="6278892" y="912224"/>
            <a:ext cx="5913108" cy="5116136"/>
            <a:chOff x="6167120" y="1163319"/>
            <a:chExt cx="5913108" cy="5116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0344699-CE29-4A45-A3B8-C53D305A0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67" t="27703" r="25333" b="38964"/>
            <a:stretch/>
          </p:blipFill>
          <p:spPr>
            <a:xfrm>
              <a:off x="6167120" y="1163319"/>
              <a:ext cx="5913108" cy="45313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34D5FB2-B54C-4053-A174-BC0BB8F719DE}"/>
                </a:ext>
              </a:extLst>
            </p:cNvPr>
            <p:cNvSpPr txBox="1"/>
            <p:nvPr/>
          </p:nvSpPr>
          <p:spPr>
            <a:xfrm>
              <a:off x="6532880" y="5694680"/>
              <a:ext cx="4135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 tạo cuả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7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19">
            <a:extLst>
              <a:ext uri="{FF2B5EF4-FFF2-40B4-BE49-F238E27FC236}">
                <a16:creationId xmlns:a16="http://schemas.microsoft.com/office/drawing/2014/main" xmlns="" id="{DF589692-5C6A-4971-92D6-DF18CB5C2A2D}"/>
              </a:ext>
            </a:extLst>
          </p:cNvPr>
          <p:cNvSpPr txBox="1"/>
          <p:nvPr/>
        </p:nvSpPr>
        <p:spPr>
          <a:xfrm>
            <a:off x="681011" y="1678693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-Cấu tạo của Trái Đất gồm 3 lớp: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ok9">
            <a:extLst>
              <a:ext uri="{FF2B5EF4-FFF2-40B4-BE49-F238E27FC236}">
                <a16:creationId xmlns:a16="http://schemas.microsoft.com/office/drawing/2014/main" xmlns="" id="{1A0C0A6B-3948-424D-9902-D558443AF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" y="1358491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7;p19">
            <a:extLst>
              <a:ext uri="{FF2B5EF4-FFF2-40B4-BE49-F238E27FC236}">
                <a16:creationId xmlns:a16="http://schemas.microsoft.com/office/drawing/2014/main" xmlns="" id="{11B0D05A-0612-4012-8BAA-8048EF207EA3}"/>
              </a:ext>
            </a:extLst>
          </p:cNvPr>
          <p:cNvSpPr txBox="1"/>
          <p:nvPr/>
        </p:nvSpPr>
        <p:spPr>
          <a:xfrm>
            <a:off x="2509809" y="2829295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Trái Đất</a:t>
            </a:r>
          </a:p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6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vi-VN" sz="6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6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nl-NL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Nhân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125" y="896526"/>
            <a:ext cx="11041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đặc điểm của lớp vỏ Trái Đất.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</a:t>
            </a:r>
            <a:r>
              <a:rPr lang="vi-VN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đặc điểm của lớp man -ti.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</a:t>
            </a:r>
            <a:r>
              <a:rPr lang="vi-VN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đặc điểm của lớp nhân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06268"/>
              </p:ext>
            </p:extLst>
          </p:nvPr>
        </p:nvGraphicFramePr>
        <p:xfrm>
          <a:off x="873753" y="2564904"/>
          <a:ext cx="1027314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6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6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6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Đặc điểm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 vỏ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 </a:t>
                      </a:r>
                      <a:r>
                        <a:rPr lang="nl-NL" sz="2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</a:t>
                      </a:r>
                      <a:r>
                        <a:rPr lang="vi-VN" sz="2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nl-NL" sz="2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 nhân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 dày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Trạng thái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Nhiệt độ.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31637" y="140482"/>
            <a:ext cx="6799941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Thời gian:3phút)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1EE7C71B-5B02-4D6B-B270-D439E0DDA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56143"/>
              </p:ext>
            </p:extLst>
          </p:nvPr>
        </p:nvGraphicFramePr>
        <p:xfrm>
          <a:off x="792479" y="1102437"/>
          <a:ext cx="11084088" cy="564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022">
                  <a:extLst>
                    <a:ext uri="{9D8B030D-6E8A-4147-A177-3AD203B41FA5}">
                      <a16:colId xmlns:a16="http://schemas.microsoft.com/office/drawing/2014/main" xmlns="" val="1614412451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xmlns="" val="1246913486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xmlns="" val="3920859027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xmlns="" val="816526563"/>
                    </a:ext>
                  </a:extLst>
                </a:gridCol>
              </a:tblGrid>
              <a:tr h="114462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 Trái Đất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691829"/>
                  </a:ext>
                </a:extLst>
              </a:tr>
              <a:tr h="1319756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1959744"/>
                  </a:ext>
                </a:extLst>
              </a:tr>
              <a:tr h="158838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 thái vật chất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901886"/>
                  </a:ext>
                </a:extLst>
              </a:tr>
              <a:tr h="158838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độ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6336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5CF996-5418-4780-A700-6E3A8B0A7461}"/>
              </a:ext>
            </a:extLst>
          </p:cNvPr>
          <p:cNvSpPr txBox="1"/>
          <p:nvPr/>
        </p:nvSpPr>
        <p:spPr>
          <a:xfrm>
            <a:off x="6516659" y="2429326"/>
            <a:ext cx="241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2900km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F446CC-8FE5-43BA-A5D5-F48548BF7127}"/>
              </a:ext>
            </a:extLst>
          </p:cNvPr>
          <p:cNvSpPr txBox="1"/>
          <p:nvPr/>
        </p:nvSpPr>
        <p:spPr>
          <a:xfrm>
            <a:off x="3942483" y="2429326"/>
            <a:ext cx="20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5km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70km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3A3775-8870-4F85-8072-375847DF8EE6}"/>
              </a:ext>
            </a:extLst>
          </p:cNvPr>
          <p:cNvSpPr txBox="1"/>
          <p:nvPr/>
        </p:nvSpPr>
        <p:spPr>
          <a:xfrm>
            <a:off x="9109129" y="2429326"/>
            <a:ext cx="295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3400km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E48DC4-81A9-4CD8-ABFB-B1B375A41EAD}"/>
              </a:ext>
            </a:extLst>
          </p:cNvPr>
          <p:cNvSpPr txBox="1"/>
          <p:nvPr/>
        </p:nvSpPr>
        <p:spPr>
          <a:xfrm>
            <a:off x="4054549" y="3804793"/>
            <a:ext cx="20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65BBE0-4ED3-4890-A7F7-DC694EFD74EC}"/>
              </a:ext>
            </a:extLst>
          </p:cNvPr>
          <p:cNvSpPr txBox="1"/>
          <p:nvPr/>
        </p:nvSpPr>
        <p:spPr>
          <a:xfrm>
            <a:off x="3808957" y="5205841"/>
            <a:ext cx="20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 đa đạt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BB0BF9-75D8-4279-B05D-B32E4AA78CFD}"/>
              </a:ext>
            </a:extLst>
          </p:cNvPr>
          <p:cNvSpPr txBox="1"/>
          <p:nvPr/>
        </p:nvSpPr>
        <p:spPr>
          <a:xfrm>
            <a:off x="6357827" y="3804793"/>
            <a:ext cx="2751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quánh dẻo đến </a:t>
            </a:r>
            <a:r>
              <a:rPr lang="vi-VN" sz="3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E07BEA-2FB9-4315-9388-5F4F69DCBF04}"/>
              </a:ext>
            </a:extLst>
          </p:cNvPr>
          <p:cNvSpPr txBox="1"/>
          <p:nvPr/>
        </p:nvSpPr>
        <p:spPr>
          <a:xfrm>
            <a:off x="9239693" y="3804793"/>
            <a:ext cx="2952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lỏng đến rắn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511F21E-813A-4A42-B636-CC27D2694DB9}"/>
              </a:ext>
            </a:extLst>
          </p:cNvPr>
          <p:cNvSpPr txBox="1"/>
          <p:nvPr/>
        </p:nvSpPr>
        <p:spPr>
          <a:xfrm>
            <a:off x="6681805" y="5205841"/>
            <a:ext cx="273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pt-BR" sz="32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đến </a:t>
            </a:r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3700</a:t>
            </a:r>
            <a:r>
              <a:rPr lang="pt-BR" sz="32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7DE9DB-F923-40C0-A551-6FD0DBDD8E80}"/>
              </a:ext>
            </a:extLst>
          </p:cNvPr>
          <p:cNvSpPr txBox="1"/>
          <p:nvPr/>
        </p:nvSpPr>
        <p:spPr>
          <a:xfrm>
            <a:off x="9459196" y="5205841"/>
            <a:ext cx="273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3400</a:t>
            </a:r>
            <a:r>
              <a:rPr lang="pt-BR" sz="3200" baseline="30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đến 5000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725</Words>
  <Application>Microsoft Office PowerPoint</Application>
  <PresentationFormat>Custom</PresentationFormat>
  <Paragraphs>127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109</cp:revision>
  <dcterms:created xsi:type="dcterms:W3CDTF">2021-07-17T13:50:54Z</dcterms:created>
  <dcterms:modified xsi:type="dcterms:W3CDTF">2022-11-15T01:19:33Z</dcterms:modified>
</cp:coreProperties>
</file>