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311" r:id="rId2"/>
    <p:sldId id="257" r:id="rId3"/>
    <p:sldId id="258" r:id="rId4"/>
    <p:sldId id="259" r:id="rId5"/>
    <p:sldId id="260" r:id="rId6"/>
    <p:sldId id="287" r:id="rId7"/>
    <p:sldId id="281" r:id="rId8"/>
    <p:sldId id="282" r:id="rId9"/>
    <p:sldId id="283" r:id="rId10"/>
    <p:sldId id="284" r:id="rId11"/>
    <p:sldId id="263" r:id="rId12"/>
    <p:sldId id="265" r:id="rId13"/>
    <p:sldId id="268" r:id="rId14"/>
    <p:sldId id="295" r:id="rId15"/>
    <p:sldId id="296" r:id="rId16"/>
    <p:sldId id="301" r:id="rId17"/>
    <p:sldId id="310" r:id="rId18"/>
    <p:sldId id="307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9900"/>
    <a:srgbClr val="CC66FF"/>
    <a:srgbClr val="660066"/>
    <a:srgbClr val="FF0000"/>
    <a:srgbClr val="6633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25D1EF2-7D23-3A8B-90D1-A22CAE5CE4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2F2C7B8-D89B-9335-B1D8-BA1DB53A01F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12B19E0C-8C74-E79A-206C-F2C8C39A7EEC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E52FF5A-1478-16B8-FF9C-DA881DA0885B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A680DA38-4F3B-631C-16A1-F78BDC0DF9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3B7E61FD-7852-2FB3-495C-35EB055DF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C682D3-2306-42F4-B175-5F86A69B4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255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F477D7-1D8F-A38C-33AB-DA6A53DB9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DB7C4-BEB3-0052-237A-A59D7E54A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787F71-63BE-F6C7-A362-E940604B4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47365-ACBB-41C2-9E49-BF702BC66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8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F7FAF7-0352-8BEB-998E-A4A126BC7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AE5B5-6246-B83D-5CB5-626D10C52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0BAF6-3CD8-0D09-ADA0-6FF8E2296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5E67A-A850-47A0-A21B-B7AD420F50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61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8E8897-D407-3B76-5A68-8ACCED186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685C0-F08D-CE95-5147-21FB8B7F1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52BD50-D9A7-608C-0D7A-39471B3D03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070B6-E58A-4A04-ABC9-F06E935EF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5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07CCA-47A3-2318-58E1-7CDF9540D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2BB3D8-C861-2602-5B32-CF3BB8724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F3FE1-C5E4-662F-8B44-A9B537D82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82080-1DF0-407E-BC75-EAE29D43F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726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3E9054-1DB9-B33E-E662-9094F1982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CF751C-6D4D-FFD9-738A-E709EFE2F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0F5312-DA92-5820-9620-7C935F139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2F7EE-AA4D-4EBD-848D-5C2970683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D3A365-80C2-85F0-260A-48E58C6C7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20471D-B156-7A36-22BB-79E48639F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403ED0-7889-4DEA-EA89-4206F1524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F6FCD-5440-4480-A502-50FE9A0DE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1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BB5FD2-9157-CCC6-3D96-4167C2BEF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351684-73EA-862E-3BD5-A41F1F235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4C8EC4-270C-17CE-8CDC-6AB049A74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B0ED-E345-48E3-A35D-271F4D4B1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3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75A94-3111-F637-6682-3BFE10A98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662B61-E1EC-2DCE-2C2D-8B5C0DBFD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69F0B-633F-AAA2-6374-9431716B4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B4136-C21A-4540-8A47-05FA98728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2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DE9E-8906-8CC4-3BF3-8F6820691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BDA578-2207-5364-7388-81E473CED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8E79A0-CCB9-15C0-C13D-7DDC6F730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45B4B-7828-4A0D-9E7C-DAF1A13B4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87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D3B2FC-E644-F373-7749-ED533E4F8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E00050-A781-CF6C-79AB-82DC8DF7A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D7C927-0F5A-9F58-D5C7-961C44D6B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8CC14-0A35-4764-9068-30CBD6FB6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66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060B93-A430-4476-A89B-F9E6991CA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076D21-0BA9-5EFA-69C1-AA0B3011A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63D666-B893-E3CB-D387-A595D6026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B9779-34ED-4041-A756-473468FA4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94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9C646-6815-464F-64E5-3AE3D9B0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D75F81-BB1F-5178-BBB9-63C7AA7E0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018AF-D8D3-774B-4B16-7425D244C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6FEB8-F9E7-4565-A917-317E09C41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1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0BBFB-1A7B-5D5D-6CB7-7D8AC6D9A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9F4FE-8804-8718-D017-28C8F8079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3DF98-EA2A-E5E6-6A59-7F820900F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84554-89FC-408C-B43D-552B773F6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AEF574F-3FFC-3AB8-AAB5-E215BFCC5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BF4E3B-92A9-84A2-DB2D-EEAFA96C8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2F7BCF-47AC-E9B2-CF1B-1E92B6CB0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AE194B-4AC8-262B-E4DB-F6116C4396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A1A0FE-B881-18D5-5423-362C730F91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7E15BB-00A5-4BB3-A54E-915686F88B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761F-3E9C-1B5B-C2FD-8FAC6CDBB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69"/>
            <a:ext cx="7772400" cy="2762182"/>
          </a:xfrm>
        </p:spPr>
        <p:txBody>
          <a:bodyPr/>
          <a:lstStyle/>
          <a:p>
            <a: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TRƯỜNG THCS THÁI SƠN</a:t>
            </a:r>
            <a:b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NĂM HỌC 2022-2023</a:t>
            </a:r>
            <a:b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Môn sinh 8.</a:t>
            </a:r>
            <a:b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vi-V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Tiết 11. Tiến hóa của hệ vận động. Vệ sinh hệ vận động.</a:t>
            </a:r>
            <a:br>
              <a:rPr kumimoji="0" lang="vi-V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br>
              <a:rPr kumimoji="0" lang="vi-VN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5EB9-4572-5F65-478D-D7B08E2B8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200406"/>
            <a:ext cx="7772400" cy="3200316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 VIÊN: HOÀNG VĂN QUYẾN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dirty="0">
                <a:solidFill>
                  <a:srgbClr val="000000"/>
                </a:solidFill>
                <a:latin typeface="Arial"/>
              </a:rPr>
              <a:t>                   </a:t>
            </a:r>
            <a:r>
              <a:rPr kumimoji="0" lang="vi-V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Thái sơn, ngày 11 / 10 / 2022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602B521-A667-B54E-2AAF-EA6EC9882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467600" cy="1295400"/>
          </a:xfrm>
        </p:spPr>
        <p:txBody>
          <a:bodyPr anchor="b"/>
          <a:lstStyle/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Sánh: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bàn chân?</a:t>
            </a:r>
            <a:b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Xương gót?</a:t>
            </a:r>
            <a:r>
              <a:rPr lang="en-US" altLang="en-US" sz="4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1" name="Content Placeholder 3" descr="Xuong ban chan.jpg">
            <a:extLst>
              <a:ext uri="{FF2B5EF4-FFF2-40B4-BE49-F238E27FC236}">
                <a16:creationId xmlns:a16="http://schemas.microsoft.com/office/drawing/2014/main" id="{DFD79145-6398-9134-F493-9304FE34987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153400" cy="4267200"/>
          </a:xfrm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5CFB42AB-A776-2CBD-5C08-F7A541914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066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0" grpId="1" autoUpdateAnimBg="0"/>
      <p:bldP spid="12290" grpId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7" name="Group 45">
            <a:extLst>
              <a:ext uri="{FF2B5EF4-FFF2-40B4-BE49-F238E27FC236}">
                <a16:creationId xmlns:a16="http://schemas.microsoft.com/office/drawing/2014/main" id="{117011F9-27BB-D2DE-8A62-BA2C1F3A228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381000" y="1111250"/>
          <a:ext cx="8763000" cy="5748338"/>
        </p:xfrm>
        <a:graphic>
          <a:graphicData uri="http://schemas.openxmlformats.org/drawingml/2006/table">
            <a:tbl>
              <a:tblPr/>
              <a:tblGrid>
                <a:gridCol w="356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Các phần so sánh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Bộ xương người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Bộ xương thú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5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Tỉ lệ sọ/mặt</a:t>
                      </a: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6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Cột sống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Lồng ngực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0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Xương chậu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Xương đùi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Xương bàn chân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Xương gót chân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5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Khớp xương ở bàn tay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1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</a:rPr>
                        <a:t>Đặc điểm của ngón cái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6" name="Text Box 32">
            <a:extLst>
              <a:ext uri="{FF2B5EF4-FFF2-40B4-BE49-F238E27FC236}">
                <a16:creationId xmlns:a16="http://schemas.microsoft.com/office/drawing/2014/main" id="{D40F0D26-7D71-2512-6267-5FC9A588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các từ, cụm từ thích hợp vào các ô trống trong bảng sau để so sánh sự khác nhau giữa bộ xương người và bộ xương thú:</a:t>
            </a:r>
            <a:endParaRPr lang="en-US" altLang="en-US" sz="2000" b="1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1AD9915F-4633-71E1-A95D-8604A39E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133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E6226639-2D7E-CBCF-FD7C-EA867D122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81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Times New Roman" panose="02020603050405020304" pitchFamily="18" charset="0"/>
              </a:rPr>
              <a:t>- Lồi cằm ở xương mặt</a:t>
            </a: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26239CFE-5E11-97A5-AAB0-3C85A8FAB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99"/>
                </a:solidFill>
              </a:rPr>
              <a:t>PHIẾU HỌC TẬP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A4DBD630-1A73-E2DA-25CC-C2098E424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17411" name="Picture 3" descr="question">
            <a:extLst>
              <a:ext uri="{FF2B5EF4-FFF2-40B4-BE49-F238E27FC236}">
                <a16:creationId xmlns:a16="http://schemas.microsoft.com/office/drawing/2014/main" id="{81C6DA84-8D44-57FB-097E-4ED85E8F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638" y="0"/>
            <a:ext cx="1139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4B285A4F-A0B8-2D21-DAD2-B5F27DD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914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grpSp>
        <p:nvGrpSpPr>
          <p:cNvPr id="14341" name="Group 5">
            <a:extLst>
              <a:ext uri="{FF2B5EF4-FFF2-40B4-BE49-F238E27FC236}">
                <a16:creationId xmlns:a16="http://schemas.microsoft.com/office/drawing/2014/main" id="{B696CB08-51CB-AE1A-1ACF-10BB3528AD34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3962400" cy="5638800"/>
            <a:chOff x="0" y="0"/>
            <a:chExt cx="1776" cy="4320"/>
          </a:xfrm>
        </p:grpSpPr>
        <p:sp>
          <p:nvSpPr>
            <p:cNvPr id="17415" name="AutoShape 6">
              <a:extLst>
                <a:ext uri="{FF2B5EF4-FFF2-40B4-BE49-F238E27FC236}">
                  <a16:creationId xmlns:a16="http://schemas.microsoft.com/office/drawing/2014/main" id="{EC924957-BD22-1899-2410-8371AC473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776" cy="2976"/>
            </a:xfrm>
            <a:prstGeom prst="cloudCallout">
              <a:avLst>
                <a:gd name="adj1" fmla="val 27421"/>
                <a:gd name="adj2" fmla="val 6182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pic>
          <p:nvPicPr>
            <p:cNvPr id="17416" name="Picture 7" descr="ag00317_">
              <a:extLst>
                <a:ext uri="{FF2B5EF4-FFF2-40B4-BE49-F238E27FC236}">
                  <a16:creationId xmlns:a16="http://schemas.microsoft.com/office/drawing/2014/main" id="{3EA2FB3A-DD16-0A83-8852-F7A5D5AAB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784"/>
              <a:ext cx="12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8">
              <a:extLst>
                <a:ext uri="{FF2B5EF4-FFF2-40B4-BE49-F238E27FC236}">
                  <a16:creationId xmlns:a16="http://schemas.microsoft.com/office/drawing/2014/main" id="{72A4B7A8-F84F-4C61-6EB7-7545B1E76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6"/>
              <a:ext cx="1440" cy="2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09538" indent="-10953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Những đặc điểm nào của bộ xương người thích nghi với dáng đứng thẳng, đi bằng hai chân và lao động ???</a:t>
              </a:r>
            </a:p>
          </p:txBody>
        </p:sp>
      </p:grpSp>
      <p:sp>
        <p:nvSpPr>
          <p:cNvPr id="17414" name="Text Box 9">
            <a:extLst>
              <a:ext uri="{FF2B5EF4-FFF2-40B4-BE49-F238E27FC236}">
                <a16:creationId xmlns:a16="http://schemas.microsoft.com/office/drawing/2014/main" id="{7D3D926E-CEFA-F731-6BE5-1F42E0A7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792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CFA25E86-FB67-5733-DF05-43E2FAA1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flowChartAlternateProcess">
            <a:avLst/>
          </a:prstGeom>
          <a:gradFill rotWithShape="1">
            <a:gsLst>
              <a:gs pos="0">
                <a:srgbClr val="CCCCFF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FD8264C4-62FB-3F48-8EA3-6F4A4A3F20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77000" y="63246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854CFA0-6A20-4A28-87B4-E2D329CC5627}" type="slidenum">
              <a:rPr lang="en-US" altLang="en-US" sz="1600" b="1"/>
              <a:pPr algn="r" eaLnBrk="1" hangingPunct="1"/>
              <a:t>13</a:t>
            </a:fld>
            <a:endParaRPr lang="en-US" altLang="en-US" sz="1600"/>
          </a:p>
        </p:txBody>
      </p:sp>
      <p:sp>
        <p:nvSpPr>
          <p:cNvPr id="18436" name="Date Placeholder 5">
            <a:extLst>
              <a:ext uri="{FF2B5EF4-FFF2-40B4-BE49-F238E27FC236}">
                <a16:creationId xmlns:a16="http://schemas.microsoft.com/office/drawing/2014/main" id="{E7FBA821-EED7-46CA-C8BF-82059CFAB7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00" b="1">
              <a:latin typeface="Verdana" panose="020B0604030504040204" pitchFamily="34" charset="0"/>
            </a:endParaRPr>
          </a:p>
        </p:txBody>
      </p:sp>
      <p:pic>
        <p:nvPicPr>
          <p:cNvPr id="18437" name="Picture 11" descr="book_w">
            <a:extLst>
              <a:ext uri="{FF2B5EF4-FFF2-40B4-BE49-F238E27FC236}">
                <a16:creationId xmlns:a16="http://schemas.microsoft.com/office/drawing/2014/main" id="{0D943165-639E-B1B7-E5B7-5636ECA3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54700"/>
            <a:ext cx="1143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">
            <a:extLst>
              <a:ext uri="{FF2B5EF4-FFF2-40B4-BE49-F238E27FC236}">
                <a16:creationId xmlns:a16="http://schemas.microsoft.com/office/drawing/2014/main" id="{053CFCD2-EF34-1558-1A69-F57349D96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  <a:t>Tiết 11  Bài 11: TIẾN HÓA CỦA HỆ VÂN ĐỘNG</a:t>
            </a:r>
            <a:b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  <a:t>VỆ SINH HỆ VẬN ĐỘNG</a:t>
            </a:r>
            <a:b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</a:br>
            <a:endParaRPr lang="en-US" altLang="en-US" sz="2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9" name="Picture 7" descr="J:\Users\Ky Nguyen\Desktop\Pedagogy workshop\teacher1.jpg">
            <a:extLst>
              <a:ext uri="{FF2B5EF4-FFF2-40B4-BE49-F238E27FC236}">
                <a16:creationId xmlns:a16="http://schemas.microsoft.com/office/drawing/2014/main" id="{52D4827B-EDFF-FADD-BA71-A5E69CCF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F89097CA-1A66-71BD-6EA6-9AD9D221F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C776A54E-06D6-6A77-A096-3DF02C15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I.Sự tiến hóa của bộ xương người so với bộ xương thú</a:t>
            </a:r>
          </a:p>
        </p:txBody>
      </p:sp>
      <p:pic>
        <p:nvPicPr>
          <p:cNvPr id="15370" name="Picture 10" descr="11-1,2,3-2">
            <a:extLst>
              <a:ext uri="{FF2B5EF4-FFF2-40B4-BE49-F238E27FC236}">
                <a16:creationId xmlns:a16="http://schemas.microsoft.com/office/drawing/2014/main" id="{90D1320D-CBDA-9E02-9CEA-B54B9A19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419600" cy="5638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Text Box 11">
            <a:extLst>
              <a:ext uri="{FF2B5EF4-FFF2-40B4-BE49-F238E27FC236}">
                <a16:creationId xmlns:a16="http://schemas.microsoft.com/office/drawing/2014/main" id="{F7577014-D371-11C8-934B-B15FF0146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588327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600"/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7880E34A-1EBC-F3CB-3C79-CF98BA49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671763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 sz="1600"/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088028D9-A478-4EF7-23DF-5582AB22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3776663"/>
            <a:ext cx="3540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00"/>
          </a:p>
          <a:p>
            <a:endParaRPr lang="en-US" altLang="en-US" sz="1600"/>
          </a:p>
        </p:txBody>
      </p:sp>
      <p:grpSp>
        <p:nvGrpSpPr>
          <p:cNvPr id="18446" name="Group 14">
            <a:extLst>
              <a:ext uri="{FF2B5EF4-FFF2-40B4-BE49-F238E27FC236}">
                <a16:creationId xmlns:a16="http://schemas.microsoft.com/office/drawing/2014/main" id="{72C4AB82-DC7D-B9E8-7940-637169DD48E7}"/>
              </a:ext>
            </a:extLst>
          </p:cNvPr>
          <p:cNvGrpSpPr>
            <a:grpSpLocks/>
          </p:cNvGrpSpPr>
          <p:nvPr/>
        </p:nvGrpSpPr>
        <p:grpSpPr bwMode="auto">
          <a:xfrm>
            <a:off x="7332663" y="3776663"/>
            <a:ext cx="354012" cy="320675"/>
            <a:chOff x="0" y="0"/>
            <a:chExt cx="432" cy="240"/>
          </a:xfrm>
        </p:grpSpPr>
        <p:sp>
          <p:nvSpPr>
            <p:cNvPr id="18453" name="Line 15">
              <a:extLst>
                <a:ext uri="{FF2B5EF4-FFF2-40B4-BE49-F238E27FC236}">
                  <a16:creationId xmlns:a16="http://schemas.microsoft.com/office/drawing/2014/main" id="{814D49F4-57D4-D2FF-2659-F77B8EA808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38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6">
              <a:extLst>
                <a:ext uri="{FF2B5EF4-FFF2-40B4-BE49-F238E27FC236}">
                  <a16:creationId xmlns:a16="http://schemas.microsoft.com/office/drawing/2014/main" id="{D15FEC35-38DB-B0B7-761E-7784C63CA7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0"/>
              <a:ext cx="144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7" name="Text Box 17">
            <a:extLst>
              <a:ext uri="{FF2B5EF4-FFF2-40B4-BE49-F238E27FC236}">
                <a16:creationId xmlns:a16="http://schemas.microsoft.com/office/drawing/2014/main" id="{6B932AE2-4ED6-DCC2-5449-CABBA0EC9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275" y="2735263"/>
            <a:ext cx="110172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</p:txBody>
      </p:sp>
      <p:sp>
        <p:nvSpPr>
          <p:cNvPr id="18448" name="Line 18">
            <a:extLst>
              <a:ext uri="{FF2B5EF4-FFF2-40B4-BE49-F238E27FC236}">
                <a16:creationId xmlns:a16="http://schemas.microsoft.com/office/drawing/2014/main" id="{C4852F20-2FB4-FB2E-CF59-C7B675AD7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4075" y="2876550"/>
            <a:ext cx="158750" cy="7080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9">
            <a:extLst>
              <a:ext uri="{FF2B5EF4-FFF2-40B4-BE49-F238E27FC236}">
                <a16:creationId xmlns:a16="http://schemas.microsoft.com/office/drawing/2014/main" id="{6C03E479-BB4C-CAE6-15E2-06F661B093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15188" y="5895975"/>
            <a:ext cx="236537" cy="449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DD878BC1-4779-47DB-95A9-3173AAB09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4572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cs typeface="Arial" panose="020B0604020202020204" pitchFamily="34" charset="0"/>
              </a:rPr>
              <a:t>    - Hộp sọ phát triển.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>
                <a:cs typeface="Arial" panose="020B0604020202020204" pitchFamily="34" charset="0"/>
              </a:rPr>
              <a:t>Lồng ngực nở rộng sang hai bên.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>
                <a:cs typeface="Arial" panose="020B0604020202020204" pitchFamily="34" charset="0"/>
              </a:rPr>
              <a:t>Cột sống cong ở 4 chỗ.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>
                <a:cs typeface="Arial" panose="020B0604020202020204" pitchFamily="34" charset="0"/>
              </a:rPr>
              <a:t>Xương chậu nở, xương đùi lớn.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>
                <a:cs typeface="Arial" panose="020B0604020202020204" pitchFamily="34" charset="0"/>
              </a:rPr>
              <a:t>Bàn chân hình vòm, xương gót phát triển.</a:t>
            </a:r>
          </a:p>
          <a:p>
            <a:pPr algn="just" eaLnBrk="1" hangingPunct="1">
              <a:buFontTx/>
              <a:buChar char="-"/>
            </a:pPr>
            <a:r>
              <a:rPr lang="en-US" altLang="en-US" sz="2400">
                <a:cs typeface="Arial" panose="020B0604020202020204" pitchFamily="34" charset="0"/>
              </a:rPr>
              <a:t>Chi trên có khớp linh hoạt, ngón cái đối diện với 4 ngón     còn lại.</a:t>
            </a:r>
          </a:p>
          <a:p>
            <a:pPr algn="just" eaLnBrk="1" hangingPunct="1"/>
            <a:endParaRPr lang="en-US" altLang="en-US" sz="2400"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en-US" altLang="en-US" sz="2400">
              <a:cs typeface="Arial" panose="020B0604020202020204" pitchFamily="34" charset="0"/>
            </a:endParaRPr>
          </a:p>
          <a:p>
            <a:pPr algn="just" eaLnBrk="1" hangingPunct="1">
              <a:buFontTx/>
              <a:buChar char="-"/>
            </a:pPr>
            <a:endParaRPr lang="en-US" altLang="en-US" sz="2400">
              <a:cs typeface="Arial" panose="020B0604020202020204" pitchFamily="34" charset="0"/>
            </a:endParaRPr>
          </a:p>
        </p:txBody>
      </p:sp>
      <p:pic>
        <p:nvPicPr>
          <p:cNvPr id="15381" name="Picture 21" descr="book9">
            <a:extLst>
              <a:ext uri="{FF2B5EF4-FFF2-40B4-BE49-F238E27FC236}">
                <a16:creationId xmlns:a16="http://schemas.microsoft.com/office/drawing/2014/main" id="{08F71E54-7871-0454-639C-689B3879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4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 Box 22">
            <a:extLst>
              <a:ext uri="{FF2B5EF4-FFF2-40B4-BE49-F238E27FC236}">
                <a16:creationId xmlns:a16="http://schemas.microsoft.com/office/drawing/2014/main" id="{F5C54079-8871-938E-5CFA-9E88BE3E8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441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 autoUpdateAnimBg="0"/>
      <p:bldP spid="15380" grpId="1" autoUpdateAnimBg="0"/>
      <p:bldP spid="153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>
            <a:extLst>
              <a:ext uri="{FF2B5EF4-FFF2-40B4-BE49-F238E27FC236}">
                <a16:creationId xmlns:a16="http://schemas.microsoft.com/office/drawing/2014/main" id="{4D6BBDCC-8DB5-54A4-EBF7-20DA00663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6096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7B49052-B97A-33FF-7EE9-AEE3A2B50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3559" name="AutoShape 7">
            <a:extLst>
              <a:ext uri="{FF2B5EF4-FFF2-40B4-BE49-F238E27FC236}">
                <a16:creationId xmlns:a16="http://schemas.microsoft.com/office/drawing/2014/main" id="{D1327163-4B5D-DA3F-0363-4C48B74F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flowChartAlternateProcess">
            <a:avLst/>
          </a:prstGeom>
          <a:gradFill rotWithShape="1">
            <a:gsLst>
              <a:gs pos="0">
                <a:srgbClr val="CCCCFF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3366CC"/>
                </a:solidFill>
              </a:rPr>
              <a:t>Tiết 10  Bài 10: TIẾN HÓA CỦA HỆ VÂN ĐỘNG</a:t>
            </a:r>
            <a:br>
              <a:rPr lang="en-US" altLang="en-US" sz="2400" b="1">
                <a:solidFill>
                  <a:srgbClr val="3366CC"/>
                </a:solidFill>
              </a:rPr>
            </a:br>
            <a:r>
              <a:rPr lang="en-US" altLang="en-US" sz="2400" b="1">
                <a:solidFill>
                  <a:srgbClr val="3366CC"/>
                </a:solidFill>
              </a:rPr>
              <a:t>VỆ SINH HỆ VẬN ĐỘNG</a:t>
            </a:r>
            <a:br>
              <a:rPr lang="en-US" altLang="en-US" sz="2400" b="1">
                <a:solidFill>
                  <a:srgbClr val="3366CC"/>
                </a:solidFill>
              </a:rPr>
            </a:br>
            <a:endParaRPr lang="en-US" altLang="en-US" sz="2400" b="1">
              <a:solidFill>
                <a:srgbClr val="3366CC"/>
              </a:solidFill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B604AF13-C75B-D2FF-1BA1-17CDE4B5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I.Sự tiến hóa của bộ xương người so với bộ xương thú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B7FD592D-FE83-5547-E45A-FCF8CFD4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441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II.Sự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 (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tải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AP THE DUC">
            <a:extLst>
              <a:ext uri="{FF2B5EF4-FFF2-40B4-BE49-F238E27FC236}">
                <a16:creationId xmlns:a16="http://schemas.microsoft.com/office/drawing/2014/main" id="{65DCB7E1-6297-03D4-2D81-2E8D3FF7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3048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THUC PHAM">
            <a:extLst>
              <a:ext uri="{FF2B5EF4-FFF2-40B4-BE49-F238E27FC236}">
                <a16:creationId xmlns:a16="http://schemas.microsoft.com/office/drawing/2014/main" id="{2FA1657A-E7D1-20FF-2E22-E5C499E47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ata_foodDrink">
            <a:extLst>
              <a:ext uri="{FF2B5EF4-FFF2-40B4-BE49-F238E27FC236}">
                <a16:creationId xmlns:a16="http://schemas.microsoft.com/office/drawing/2014/main" id="{AE5E9A3D-3390-0CA9-977E-FD436E8AA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514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081231160220-261-82">
            <a:extLst>
              <a:ext uri="{FF2B5EF4-FFF2-40B4-BE49-F238E27FC236}">
                <a16:creationId xmlns:a16="http://schemas.microsoft.com/office/drawing/2014/main" id="{18D56D50-51A1-CFEF-5D24-7F40EDB6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6">
            <a:extLst>
              <a:ext uri="{FF2B5EF4-FFF2-40B4-BE49-F238E27FC236}">
                <a16:creationId xmlns:a16="http://schemas.microsoft.com/office/drawing/2014/main" id="{7D453089-C144-F93B-A44A-7F83A6986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0813"/>
            <a:ext cx="6096000" cy="2589213"/>
          </a:xfrm>
          <a:prstGeom prst="horizont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99"/>
                </a:solidFill>
                <a:cs typeface="Arial" panose="020B0604020202020204" pitchFamily="34" charset="0"/>
              </a:rPr>
              <a:t>Để cơ và xương phát triển cần:</a:t>
            </a:r>
          </a:p>
          <a:p>
            <a:r>
              <a:rPr lang="en-US" altLang="en-US" sz="2400">
                <a:solidFill>
                  <a:srgbClr val="000099"/>
                </a:solidFill>
                <a:cs typeface="Arial" panose="020B0604020202020204" pitchFamily="34" charset="0"/>
              </a:rPr>
              <a:t>-Có một chế độ dinh dưỡng hợp lí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000099"/>
                </a:solidFill>
                <a:cs typeface="Arial" panose="020B0604020202020204" pitchFamily="34" charset="0"/>
              </a:rPr>
              <a:t>Tắm nắng vào buổi sáng sớm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000099"/>
                </a:solidFill>
                <a:cs typeface="Arial" panose="020B0604020202020204" pitchFamily="34" charset="0"/>
              </a:rPr>
              <a:t>Rèn luyện thể dục thể thao thường xuyên</a:t>
            </a:r>
          </a:p>
          <a:p>
            <a:pPr>
              <a:buFontTx/>
              <a:buChar char="-"/>
            </a:pPr>
            <a:r>
              <a:rPr lang="en-US" altLang="en-US" sz="2400">
                <a:solidFill>
                  <a:srgbClr val="000099"/>
                </a:solidFill>
                <a:cs typeface="Arial" panose="020B0604020202020204" pitchFamily="34" charset="0"/>
              </a:rPr>
              <a:t>Lao động vừa sức</a:t>
            </a:r>
          </a:p>
        </p:txBody>
      </p:sp>
      <p:sp>
        <p:nvSpPr>
          <p:cNvPr id="24583" name="AutoShape 7">
            <a:extLst>
              <a:ext uri="{FF2B5EF4-FFF2-40B4-BE49-F238E27FC236}">
                <a16:creationId xmlns:a16="http://schemas.microsoft.com/office/drawing/2014/main" id="{25EE61BA-98EA-0351-138B-DA699D97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0"/>
            <a:ext cx="3657600" cy="2590800"/>
          </a:xfrm>
          <a:prstGeom prst="cloudCallout">
            <a:avLst>
              <a:gd name="adj1" fmla="val -53167"/>
              <a:gd name="adj2" fmla="val 7340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Để xương và cơ phát triển chúng ta cần làm gì?</a:t>
            </a:r>
          </a:p>
        </p:txBody>
      </p:sp>
      <p:sp>
        <p:nvSpPr>
          <p:cNvPr id="24584" name="Picture 8" descr="lao dong">
            <a:extLst>
              <a:ext uri="{FF2B5EF4-FFF2-40B4-BE49-F238E27FC236}">
                <a16:creationId xmlns:a16="http://schemas.microsoft.com/office/drawing/2014/main" id="{38F73FB0-6355-249A-2771-3D7B414B45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0400" y="43434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Picture 9" descr="NGHI NGOI">
            <a:extLst>
              <a:ext uri="{FF2B5EF4-FFF2-40B4-BE49-F238E27FC236}">
                <a16:creationId xmlns:a16="http://schemas.microsoft.com/office/drawing/2014/main" id="{50186461-4409-1C84-5234-0C31AE1937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4343400"/>
            <a:ext cx="297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 autoUpdateAnimBg="0"/>
      <p:bldP spid="24583" grpId="0" animBg="1" autoUpdateAnimBg="0"/>
      <p:bldP spid="24583" grpId="1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571D117-CF9A-8ADD-46DA-F66E8D42528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9E4B61-E37B-4A0E-AF71-C0250ECBE807}" type="slidenum">
              <a:rPr lang="en-US" altLang="en-US" sz="1400">
                <a:latin typeface="Verdana" panose="020B06040305040402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en-US" altLang="en-US" sz="14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4" descr="Tu the ngoi hoc anh huong toi su phat trien cua cot song">
            <a:extLst>
              <a:ext uri="{FF2B5EF4-FFF2-40B4-BE49-F238E27FC236}">
                <a16:creationId xmlns:a16="http://schemas.microsoft.com/office/drawing/2014/main" id="{8AD3A56F-A943-0BEC-8B87-2E6380BC897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4518025" cy="5370513"/>
          </a:xfrm>
        </p:spPr>
      </p:pic>
      <p:pic>
        <p:nvPicPr>
          <p:cNvPr id="27652" name="Picture 11" descr="book_w">
            <a:extLst>
              <a:ext uri="{FF2B5EF4-FFF2-40B4-BE49-F238E27FC236}">
                <a16:creationId xmlns:a16="http://schemas.microsoft.com/office/drawing/2014/main" id="{8A2156CD-64D8-B27E-F58C-4D96931E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86413"/>
            <a:ext cx="14478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6">
            <a:extLst>
              <a:ext uri="{FF2B5EF4-FFF2-40B4-BE49-F238E27FC236}">
                <a16:creationId xmlns:a16="http://schemas.microsoft.com/office/drawing/2014/main" id="{6A554AF9-402B-5CE8-BE3B-62EA01166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0"/>
            <a:ext cx="4495800" cy="2819400"/>
          </a:xfrm>
          <a:prstGeom prst="cloudCallout">
            <a:avLst>
              <a:gd name="adj1" fmla="val -45796"/>
              <a:gd name="adj2" fmla="val 84796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000099"/>
                </a:solidFill>
              </a:rPr>
              <a:t>Để chống cong vẹo cột sống, trong học tập và lao động phải chú ý những điểm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  <p:bldP spid="25606" grpId="1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ư thế ngồi">
            <a:extLst>
              <a:ext uri="{FF2B5EF4-FFF2-40B4-BE49-F238E27FC236}">
                <a16:creationId xmlns:a16="http://schemas.microsoft.com/office/drawing/2014/main" id="{E5E90CA7-62E3-CC9B-5600-4C09A60B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4572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ba lô">
            <a:extLst>
              <a:ext uri="{FF2B5EF4-FFF2-40B4-BE49-F238E27FC236}">
                <a16:creationId xmlns:a16="http://schemas.microsoft.com/office/drawing/2014/main" id="{6A4F8409-B802-7B63-0FE8-73D4C97C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51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extLst>
              <a:ext uri="{FF2B5EF4-FFF2-40B4-BE49-F238E27FC236}">
                <a16:creationId xmlns:a16="http://schemas.microsoft.com/office/drawing/2014/main" id="{429C4ACD-7A45-3B42-438D-C31C671DD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  <a:prstGeom prst="flowChartAlternateProcess">
            <a:avLst/>
          </a:prstGeom>
          <a:gradFill rotWithShape="1">
            <a:gsLst>
              <a:gs pos="0">
                <a:srgbClr val="CCCCFF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3366CC"/>
                </a:solidFill>
                <a:latin typeface="Times New Roman" panose="02020603050405020304" pitchFamily="18" charset="0"/>
              </a:rPr>
              <a:t>Tiết 11:  Bài 11: TIẾN HÓA CỦA HỆ VÂN ĐỘNG</a:t>
            </a:r>
            <a:br>
              <a:rPr lang="en-US" altLang="en-US" sz="2800" b="1">
                <a:solidFill>
                  <a:srgbClr val="3366CC"/>
                </a:solidFill>
                <a:latin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3366CC"/>
                </a:solidFill>
                <a:latin typeface="Times New Roman" panose="02020603050405020304" pitchFamily="18" charset="0"/>
              </a:rPr>
              <a:t>VỆ SINH HỆ VẬN ĐỘNG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A563E1F7-32C6-AE6C-9B05-7B32DDBA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449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I.Sự tiến hóa của bộ xương người so với bộ xương thú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948E2D88-E418-1478-46A9-8482A6A9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II.Sự tiến hóa của hệ cơ người so với hệ cơ thú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1B48293E-9833-708F-F234-8F8F43F42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43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III. Vệ sinh hệ vận động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19375C71-03FD-01FF-C797-447AE5D272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2954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3" name="Picture 7" descr="book9">
            <a:extLst>
              <a:ext uri="{FF2B5EF4-FFF2-40B4-BE49-F238E27FC236}">
                <a16:creationId xmlns:a16="http://schemas.microsoft.com/office/drawing/2014/main" id="{E70E7A2E-9402-6F84-2CA1-9F6182125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44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 Box 8">
            <a:extLst>
              <a:ext uri="{FF2B5EF4-FFF2-40B4-BE49-F238E27FC236}">
                <a16:creationId xmlns:a16="http://schemas.microsoft.com/office/drawing/2014/main" id="{5D45A269-E23A-D397-4797-01B021FB8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60725"/>
            <a:ext cx="5029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Để xương và cơ phát triển cân đối cần: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/>
              <a:t>Chế độ dinh dưỡng hợp lí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/>
              <a:t>Tắm nắng vào buổi sáng sớm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/>
              <a:t>Rèn luyện TDTT, lao động vừa sức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/>
              <a:t>Để chống cong vẹo cột sống cần chú ý: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/>
              <a:t>Mang vác đều 2 vai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/>
              <a:t>Tư thế ngồi học, làm việc ngay ngắn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/>
          </a:p>
        </p:txBody>
      </p:sp>
      <p:pic>
        <p:nvPicPr>
          <p:cNvPr id="29705" name="Picture 4" descr="Tu the ngoi hoc anh huong toi su phat trien cua cot song">
            <a:extLst>
              <a:ext uri="{FF2B5EF4-FFF2-40B4-BE49-F238E27FC236}">
                <a16:creationId xmlns:a16="http://schemas.microsoft.com/office/drawing/2014/main" id="{646CA2AA-4B5D-CE1E-0135-DBF85474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505200" cy="537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167FA6FC-40F0-A81D-3C09-E3E3AA1EC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63563"/>
          </a:xfrm>
        </p:spPr>
        <p:txBody>
          <a:bodyPr anchor="b"/>
          <a:lstStyle/>
          <a:p>
            <a:pPr eaLnBrk="1" hangingPunct="1"/>
            <a:r>
              <a:rPr lang="en-US" altLang="en-US" sz="2400" b="1">
                <a:solidFill>
                  <a:schemeClr val="accent2"/>
                </a:solidFill>
              </a:rPr>
              <a:t>CỦNG CỐ: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54594C5-AE8D-044F-4548-87C38B12097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57200"/>
            <a:ext cx="7848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Hãy đánh dấu (+) vào các đặc điểm chỉ có ở người không có ở động vật</a:t>
            </a:r>
          </a:p>
        </p:txBody>
      </p:sp>
      <p:graphicFrame>
        <p:nvGraphicFramePr>
          <p:cNvPr id="28676" name="Group 4">
            <a:extLst>
              <a:ext uri="{FF2B5EF4-FFF2-40B4-BE49-F238E27FC236}">
                <a16:creationId xmlns:a16="http://schemas.microsoft.com/office/drawing/2014/main" id="{5FC74E5A-678F-4D11-B318-FAD4C56BB77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17625"/>
          <a:ext cx="8610600" cy="5121273"/>
        </p:xfrm>
        <a:graphic>
          <a:graphicData uri="http://schemas.openxmlformats.org/drawingml/2006/table">
            <a:tbl>
              <a:tblPr/>
              <a:tblGrid>
                <a:gridCol w="733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Đặc điểm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Đáp án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Xương sọ lớn hơn xương mặt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Cột sống cong hình cung.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Lồng ngực nở theo chiều lưng bụng.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Cơ nét mặt phân hóa.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Cơ nhai phát triển.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Khớp cổ tay kém linh động.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Khớp chậu- đùi có cấu tạo hình cầu, hố khớp sâu.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Xương bàn chân xếp trên 1 mặt phẳng.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effectLst/>
                          <a:latin typeface="Arial" charset="0"/>
                        </a:rPr>
                        <a:t>- Ngón chân cái đối diện với các ngón kia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11" name="Text Placeholder 2">
            <a:extLst>
              <a:ext uri="{FF2B5EF4-FFF2-40B4-BE49-F238E27FC236}">
                <a16:creationId xmlns:a16="http://schemas.microsoft.com/office/drawing/2014/main" id="{216A97AC-E729-9855-0074-85EB432BA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352800"/>
            <a:ext cx="8080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Century Schoolbook" panose="02040604050505020304" pitchFamily="18" charset="0"/>
              </a:rPr>
              <a:t>+</a:t>
            </a:r>
          </a:p>
        </p:txBody>
      </p:sp>
      <p:sp>
        <p:nvSpPr>
          <p:cNvPr id="28712" name="Text Placeholder 2">
            <a:extLst>
              <a:ext uri="{FF2B5EF4-FFF2-40B4-BE49-F238E27FC236}">
                <a16:creationId xmlns:a16="http://schemas.microsoft.com/office/drawing/2014/main" id="{1AF37495-B648-4933-A039-55CC9872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828800"/>
            <a:ext cx="808038" cy="334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Century Schoolbook" panose="02040604050505020304" pitchFamily="18" charset="0"/>
              </a:rPr>
              <a:t>+</a:t>
            </a:r>
          </a:p>
        </p:txBody>
      </p:sp>
      <p:sp>
        <p:nvSpPr>
          <p:cNvPr id="28713" name="Text Placeholder 2">
            <a:extLst>
              <a:ext uri="{FF2B5EF4-FFF2-40B4-BE49-F238E27FC236}">
                <a16:creationId xmlns:a16="http://schemas.microsoft.com/office/drawing/2014/main" id="{389BA254-FBFF-4262-0A02-B38D52D4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953000"/>
            <a:ext cx="8080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Century Schoolbook" panose="02040604050505020304" pitchFamily="18" charset="0"/>
              </a:rPr>
              <a:t>  +</a:t>
            </a:r>
          </a:p>
        </p:txBody>
      </p:sp>
      <p:sp>
        <p:nvSpPr>
          <p:cNvPr id="28714" name="Text Placeholder 2">
            <a:extLst>
              <a:ext uri="{FF2B5EF4-FFF2-40B4-BE49-F238E27FC236}">
                <a16:creationId xmlns:a16="http://schemas.microsoft.com/office/drawing/2014/main" id="{A9AB7494-2B53-B0A1-A145-6687A1C8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9624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28715" name="Text Placeholder 2">
            <a:extLst>
              <a:ext uri="{FF2B5EF4-FFF2-40B4-BE49-F238E27FC236}">
                <a16:creationId xmlns:a16="http://schemas.microsoft.com/office/drawing/2014/main" id="{0BC10A69-2762-2216-EA2E-9F0CA7F9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895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28716" name="Text Placeholder 2">
            <a:extLst>
              <a:ext uri="{FF2B5EF4-FFF2-40B4-BE49-F238E27FC236}">
                <a16:creationId xmlns:a16="http://schemas.microsoft.com/office/drawing/2014/main" id="{A0E9B09B-C5DE-31D1-98DA-98CF1784F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622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28717" name="Text Placeholder 2">
            <a:extLst>
              <a:ext uri="{FF2B5EF4-FFF2-40B4-BE49-F238E27FC236}">
                <a16:creationId xmlns:a16="http://schemas.microsoft.com/office/drawing/2014/main" id="{E1872F73-3ECF-0F35-124B-9553B0A82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43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28718" name="Text Placeholder 2">
            <a:extLst>
              <a:ext uri="{FF2B5EF4-FFF2-40B4-BE49-F238E27FC236}">
                <a16:creationId xmlns:a16="http://schemas.microsoft.com/office/drawing/2014/main" id="{830EF2EC-F3BE-62CC-8371-5E368FFF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4102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28719" name="Text Placeholder 2">
            <a:extLst>
              <a:ext uri="{FF2B5EF4-FFF2-40B4-BE49-F238E27FC236}">
                <a16:creationId xmlns:a16="http://schemas.microsoft.com/office/drawing/2014/main" id="{DCDD26DE-7330-F665-E0D0-1A66E80A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419600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1" grpId="0" autoUpdateAnimBg="0"/>
      <p:bldP spid="28712" grpId="0" animBg="1" autoUpdateAnimBg="0"/>
      <p:bldP spid="28713" grpId="0" autoUpdateAnimBg="0"/>
      <p:bldP spid="28714" grpId="0" autoUpdateAnimBg="0"/>
      <p:bldP spid="28715" grpId="0" autoUpdateAnimBg="0"/>
      <p:bldP spid="28716" grpId="0" autoUpdateAnimBg="0"/>
      <p:bldP spid="28717" grpId="0" autoUpdateAnimBg="0"/>
      <p:bldP spid="28718" grpId="0" autoUpdateAnimBg="0"/>
      <p:bldP spid="2871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Picture9.png">
            <a:extLst>
              <a:ext uri="{FF2B5EF4-FFF2-40B4-BE49-F238E27FC236}">
                <a16:creationId xmlns:a16="http://schemas.microsoft.com/office/drawing/2014/main" id="{030ADFB0-CBA5-C9B9-B5EA-E19C850A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3">
            <a:extLst>
              <a:ext uri="{FF2B5EF4-FFF2-40B4-BE49-F238E27FC236}">
                <a16:creationId xmlns:a16="http://schemas.microsoft.com/office/drawing/2014/main" id="{B0E2408A-A3D5-370D-C0CB-777F6CAE8B4D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752600" y="2286000"/>
            <a:ext cx="6248400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8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pic>
        <p:nvPicPr>
          <p:cNvPr id="5124" name="Picture 4" descr="j0283572">
            <a:extLst>
              <a:ext uri="{FF2B5EF4-FFF2-40B4-BE49-F238E27FC236}">
                <a16:creationId xmlns:a16="http://schemas.microsoft.com/office/drawing/2014/main" id="{BC297BE8-CA4F-64CC-AB88-3842EB5A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70571">
            <a:off x="6934200" y="258763"/>
            <a:ext cx="181133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j0283572">
            <a:extLst>
              <a:ext uri="{FF2B5EF4-FFF2-40B4-BE49-F238E27FC236}">
                <a16:creationId xmlns:a16="http://schemas.microsoft.com/office/drawing/2014/main" id="{9A2ACDC1-F891-9209-B116-69D27725B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53">
            <a:off x="609600" y="4840288"/>
            <a:ext cx="16827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4C3AFC4-75DD-3AB8-DB42-F19D05F5DC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609600"/>
          </a:xfrm>
        </p:spPr>
        <p:txBody>
          <a:bodyPr anchor="b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DẶN DÒ</a:t>
            </a:r>
            <a:endParaRPr lang="en-US" altLang="en-US" sz="32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Content Placeholder 4">
            <a:extLst>
              <a:ext uri="{FF2B5EF4-FFF2-40B4-BE49-F238E27FC236}">
                <a16:creationId xmlns:a16="http://schemas.microsoft.com/office/drawing/2014/main" id="{FAAC4610-2C77-85C6-4E65-B8D8486F2184}"/>
              </a:ext>
            </a:extLst>
          </p:cNvPr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</a:rPr>
              <a:t>Học bài theo câu hỏi SGK</a:t>
            </a: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66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</a:rPr>
              <a:t>Chuẩn bị bài thực hành: Mỗi nhóm có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</a:rPr>
              <a:t>      +  2 thanh nẹp dài 50 – 60cm, rộng 3 – 4cm.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</a:rPr>
              <a:t>Nẹp bằng gỗ bào nhẵn;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</a:rPr>
              <a:t>     + 4 cuộn băng y tế,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3300"/>
                </a:solidFill>
                <a:latin typeface="Times New Roman" panose="02020603050405020304" pitchFamily="18" charset="0"/>
              </a:rPr>
              <a:t>     + 4 miếng vải sạch kích thước 20 x 40cm hoặc bằng gạc y tế.</a:t>
            </a:r>
          </a:p>
          <a:p>
            <a:pPr eaLnBrk="1" hangingPunct="1"/>
            <a:endParaRPr lang="en-US" altLang="en-US" sz="280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icture34.png">
            <a:extLst>
              <a:ext uri="{FF2B5EF4-FFF2-40B4-BE49-F238E27FC236}">
                <a16:creationId xmlns:a16="http://schemas.microsoft.com/office/drawing/2014/main" id="{3BA65529-8D71-CB09-4BCE-B4D3912F8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>
            <a:extLst>
              <a:ext uri="{FF2B5EF4-FFF2-40B4-BE49-F238E27FC236}">
                <a16:creationId xmlns:a16="http://schemas.microsoft.com/office/drawing/2014/main" id="{7ADBF579-2027-608A-50BA-D87ECEC3F4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58000" y="3581400"/>
            <a:ext cx="2286000" cy="3276600"/>
            <a:chOff x="0" y="0"/>
            <a:chExt cx="1245" cy="2064"/>
          </a:xfrm>
        </p:grpSpPr>
        <p:pic>
          <p:nvPicPr>
            <p:cNvPr id="6151" name="Picture 4" descr="question">
              <a:extLst>
                <a:ext uri="{FF2B5EF4-FFF2-40B4-BE49-F238E27FC236}">
                  <a16:creationId xmlns:a16="http://schemas.microsoft.com/office/drawing/2014/main" id="{3493B915-B013-D89B-3092-16140A62D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0"/>
              <a:ext cx="621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5" descr="ag00317_">
              <a:extLst>
                <a:ext uri="{FF2B5EF4-FFF2-40B4-BE49-F238E27FC236}">
                  <a16:creationId xmlns:a16="http://schemas.microsoft.com/office/drawing/2014/main" id="{9A77FF88-4FF8-32C4-EE04-54CF9BFA7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091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Text Box 6">
            <a:extLst>
              <a:ext uri="{FF2B5EF4-FFF2-40B4-BE49-F238E27FC236}">
                <a16:creationId xmlns:a16="http://schemas.microsoft.com/office/drawing/2014/main" id="{2D334D8E-43FA-B774-39A7-038D4BFE3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828800"/>
            <a:ext cx="7620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1. Thế nào là sự mỏi cơ? Nêu nguyên nhân và cách khắc phục?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4437A82-113D-B235-CCF7-6DE9F050C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77724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Sự mỏi cơ là hiện tượng cơ làm việc nặng và lâu dẫn đến biên độ co cơ giảm và ngừng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Do cơ thể không được cung cấp đủ oxi nên tích tụ axit lactic đầu độc cơ.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Để chống mỏi cơ cần lao động vừa sức, thường xuyên luyện tập thể dục thể thao.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AutoShape 8">
            <a:extLst>
              <a:ext uri="{FF2B5EF4-FFF2-40B4-BE49-F238E27FC236}">
                <a16:creationId xmlns:a16="http://schemas.microsoft.com/office/drawing/2014/main" id="{82A2C54B-2E61-513F-7556-D4787A5A040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09600" y="381000"/>
            <a:ext cx="8305800" cy="1447800"/>
          </a:xfrm>
          <a:prstGeom prst="ellipseRibbon">
            <a:avLst>
              <a:gd name="adj1" fmla="val 31583"/>
              <a:gd name="adj2" fmla="val 72639"/>
              <a:gd name="adj3" fmla="val 15245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>
                <a:solidFill>
                  <a:srgbClr val="006600"/>
                </a:solidFill>
              </a:rPr>
              <a:t>Kiểm tra bài cũ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Picture13.png">
            <a:extLst>
              <a:ext uri="{FF2B5EF4-FFF2-40B4-BE49-F238E27FC236}">
                <a16:creationId xmlns:a16="http://schemas.microsoft.com/office/drawing/2014/main" id="{A1E3D17D-9BC6-1C48-0940-0FB9ECB6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AB189FA6-AB24-1BF6-E586-5EBCE7B81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906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Tiết 11- Bài 11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7172" name="WordArt 4">
            <a:extLst>
              <a:ext uri="{FF2B5EF4-FFF2-40B4-BE49-F238E27FC236}">
                <a16:creationId xmlns:a16="http://schemas.microsoft.com/office/drawing/2014/main" id="{CF1A5F51-5146-7999-4F1E-311D5EA898F5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914400" y="2209800"/>
            <a:ext cx="77724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4800" b="1" kern="10">
                <a:ln w="9525">
                  <a:round/>
                  <a:headEnd/>
                  <a:tailEnd/>
                </a:ln>
                <a:solidFill>
                  <a:srgbClr val="FF0000">
                    <a:alpha val="59999"/>
                  </a:srgb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TIẾN HÓA CỦA HỆ VẬN ĐỘNG</a:t>
            </a:r>
          </a:p>
          <a:p>
            <a:pPr algn="ctr"/>
            <a:r>
              <a:rPr lang="en-US" sz="4800" b="1" kern="10">
                <a:ln w="9525">
                  <a:round/>
                  <a:headEnd/>
                  <a:tailEnd/>
                </a:ln>
                <a:solidFill>
                  <a:srgbClr val="FF0000">
                    <a:alpha val="59999"/>
                  </a:srgb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VỆ SINH HỆ VẬN ĐỘNG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5E02F023-0413-2771-9E22-DAA5300BE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flowChartAlternateProcess">
            <a:avLst/>
          </a:pr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8D9D4031-EF69-9A7F-2105-2E82F2E058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77000" y="63246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C9C42BD-EA6C-4D5E-95C7-F98DBDFB26B7}" type="slidenum">
              <a:rPr lang="en-US" altLang="en-US" sz="1600" b="1"/>
              <a:pPr algn="r" eaLnBrk="1" hangingPunct="1"/>
              <a:t>5</a:t>
            </a:fld>
            <a:endParaRPr lang="en-US" altLang="en-US" sz="1600"/>
          </a:p>
        </p:txBody>
      </p:sp>
      <p:sp>
        <p:nvSpPr>
          <p:cNvPr id="9220" name="Date Placeholder 5">
            <a:extLst>
              <a:ext uri="{FF2B5EF4-FFF2-40B4-BE49-F238E27FC236}">
                <a16:creationId xmlns:a16="http://schemas.microsoft.com/office/drawing/2014/main" id="{140CF3D8-128A-D064-B2A3-1CAD20046C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57200" y="6324600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000" b="1">
              <a:latin typeface="Verdana" panose="020B0604030504040204" pitchFamily="34" charset="0"/>
            </a:endParaRPr>
          </a:p>
        </p:txBody>
      </p:sp>
      <p:pic>
        <p:nvPicPr>
          <p:cNvPr id="9221" name="Picture 11" descr="book_w">
            <a:extLst>
              <a:ext uri="{FF2B5EF4-FFF2-40B4-BE49-F238E27FC236}">
                <a16:creationId xmlns:a16="http://schemas.microsoft.com/office/drawing/2014/main" id="{089C24D8-2B09-075C-C56D-570609CFB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54700"/>
            <a:ext cx="1143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2">
            <a:extLst>
              <a:ext uri="{FF2B5EF4-FFF2-40B4-BE49-F238E27FC236}">
                <a16:creationId xmlns:a16="http://schemas.microsoft.com/office/drawing/2014/main" id="{ACB0F20D-F41B-2416-F6A8-99029C3D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  <a:t>Tiết 11 - Bài 11: TIẾN HÓA CỦA HỆ VÂN ĐỘNG</a:t>
            </a:r>
            <a:b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  <a:t>VỆ SINH HỆ VẬN ĐỘNG</a:t>
            </a:r>
            <a:br>
              <a:rPr lang="en-US" altLang="en-US" sz="2400" b="1">
                <a:solidFill>
                  <a:srgbClr val="3366CC"/>
                </a:solidFill>
                <a:latin typeface="Times New Roman" panose="02020603050405020304" pitchFamily="18" charset="0"/>
              </a:rPr>
            </a:br>
            <a:endParaRPr lang="en-US" altLang="en-US" sz="2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3" name="Picture 7" descr="J:\Users\Ky Nguyen\Desktop\Pedagogy workshop\teacher1.jpg">
            <a:extLst>
              <a:ext uri="{FF2B5EF4-FFF2-40B4-BE49-F238E27FC236}">
                <a16:creationId xmlns:a16="http://schemas.microsoft.com/office/drawing/2014/main" id="{1CEC2A6E-7DB5-5DCE-E695-79C39DD4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090895FA-B1CF-861C-F228-6B215DB7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8288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CE43F99D-4B2C-2219-CE9C-0C95DD341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9200"/>
            <a:ext cx="35814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I.</a:t>
            </a: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Sự tiến hóa của bộ xương người so với bộ xương thú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B93F8140-7D20-3855-7686-6FF3D2B5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295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Quan sát hình vẽ thảo luận nhóm hoàn thành phiếu học tập.</a:t>
            </a:r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D693462D-F3D4-D2D8-844A-6E362DF36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3716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  <p:bldP spid="6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0B13B4E1-CC01-6D28-C3DD-EBB8D0FEF18B}"/>
              </a:ext>
            </a:extLst>
          </p:cNvPr>
          <p:cNvGrpSpPr>
            <a:grpSpLocks/>
          </p:cNvGrpSpPr>
          <p:nvPr/>
        </p:nvGrpSpPr>
        <p:grpSpPr bwMode="auto">
          <a:xfrm>
            <a:off x="-38100" y="76200"/>
            <a:ext cx="9144000" cy="6858000"/>
            <a:chOff x="0" y="0"/>
            <a:chExt cx="5760" cy="4320"/>
          </a:xfrm>
        </p:grpSpPr>
        <p:sp>
          <p:nvSpPr>
            <p:cNvPr id="10243" name="Text Box 3">
              <a:extLst>
                <a:ext uri="{FF2B5EF4-FFF2-40B4-BE49-F238E27FC236}">
                  <a16:creationId xmlns:a16="http://schemas.microsoft.com/office/drawing/2014/main" id="{05A59420-3595-59C3-F632-484BDEAF2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760" cy="902"/>
            </a:xfrm>
            <a:prstGeom prst="rect">
              <a:avLst/>
            </a:prstGeom>
            <a:gradFill rotWithShape="1">
              <a:gsLst>
                <a:gs pos="0">
                  <a:srgbClr val="FFFEE4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4400"/>
            </a:p>
            <a:p>
              <a:endParaRPr lang="en-US" altLang="en-US" sz="4400"/>
            </a:p>
          </p:txBody>
        </p:sp>
        <p:pic>
          <p:nvPicPr>
            <p:cNvPr id="10244" name="Picture 4" descr="11-1,2,3-2">
              <a:extLst>
                <a:ext uri="{FF2B5EF4-FFF2-40B4-BE49-F238E27FC236}">
                  <a16:creationId xmlns:a16="http://schemas.microsoft.com/office/drawing/2014/main" id="{1B2C7142-61A8-61F0-571A-83B7A2017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5" name="Text Box 5">
              <a:extLst>
                <a:ext uri="{FF2B5EF4-FFF2-40B4-BE49-F238E27FC236}">
                  <a16:creationId xmlns:a16="http://schemas.microsoft.com/office/drawing/2014/main" id="{EE703E3C-A363-2022-0BA4-B3D06ED19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3542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1600"/>
            </a:p>
          </p:txBody>
        </p:sp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42DC4344-B0EA-6AC3-F0BE-B3DB019D2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142"/>
              <a:ext cx="4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US" sz="1600"/>
            </a:p>
          </p:txBody>
        </p:sp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BF769CA3-3A49-96D5-308D-F82E683D2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142"/>
              <a:ext cx="4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600"/>
            </a:p>
            <a:p>
              <a:endParaRPr lang="en-US" altLang="en-US" sz="1600"/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E4601DD5-AEA3-C342-F9DA-47AFA7914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968"/>
              <a:ext cx="43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600"/>
            </a:p>
            <a:p>
              <a:endParaRPr lang="en-US" altLang="en-US" sz="1600"/>
            </a:p>
          </p:txBody>
        </p:sp>
        <p:grpSp>
          <p:nvGrpSpPr>
            <p:cNvPr id="10249" name="Group 9">
              <a:extLst>
                <a:ext uri="{FF2B5EF4-FFF2-40B4-BE49-F238E27FC236}">
                  <a16:creationId xmlns:a16="http://schemas.microsoft.com/office/drawing/2014/main" id="{ACC9F356-BCA8-E5CF-C5D4-AF4A5D525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968"/>
              <a:ext cx="432" cy="240"/>
              <a:chOff x="0" y="0"/>
              <a:chExt cx="432" cy="240"/>
            </a:xfrm>
          </p:grpSpPr>
          <p:sp>
            <p:nvSpPr>
              <p:cNvPr id="10268" name="Line 10">
                <a:extLst>
                  <a:ext uri="{FF2B5EF4-FFF2-40B4-BE49-F238E27FC236}">
                    <a16:creationId xmlns:a16="http://schemas.microsoft.com/office/drawing/2014/main" id="{78DA46C0-F5B4-DEA7-7A7F-735383488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384" cy="14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Line 11">
                <a:extLst>
                  <a:ext uri="{FF2B5EF4-FFF2-40B4-BE49-F238E27FC236}">
                    <a16:creationId xmlns:a16="http://schemas.microsoft.com/office/drawing/2014/main" id="{A95DFC03-5D79-7D95-31E6-118C835C3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" y="0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0" name="Text Box 12">
              <a:extLst>
                <a:ext uri="{FF2B5EF4-FFF2-40B4-BE49-F238E27FC236}">
                  <a16:creationId xmlns:a16="http://schemas.microsoft.com/office/drawing/2014/main" id="{BE0379C7-49D7-F03E-6B7A-F43578D4E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190"/>
              <a:ext cx="1344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600"/>
            </a:p>
            <a:p>
              <a:endParaRPr lang="en-US" altLang="en-US" sz="1600"/>
            </a:p>
            <a:p>
              <a:endParaRPr lang="en-US" altLang="en-US" sz="1600"/>
            </a:p>
            <a:p>
              <a:endParaRPr lang="en-US" altLang="en-US" sz="1600"/>
            </a:p>
            <a:p>
              <a:endParaRPr lang="en-US" altLang="en-US" sz="1600"/>
            </a:p>
            <a:p>
              <a:endParaRPr lang="en-US" altLang="en-US" sz="1600"/>
            </a:p>
          </p:txBody>
        </p:sp>
        <p:sp>
          <p:nvSpPr>
            <p:cNvPr id="10251" name="Line 13">
              <a:extLst>
                <a:ext uri="{FF2B5EF4-FFF2-40B4-BE49-F238E27FC236}">
                  <a16:creationId xmlns:a16="http://schemas.microsoft.com/office/drawing/2014/main" id="{5AE69586-5C6D-CDE0-577A-38E9FF09F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19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4">
              <a:extLst>
                <a:ext uri="{FF2B5EF4-FFF2-40B4-BE49-F238E27FC236}">
                  <a16:creationId xmlns:a16="http://schemas.microsoft.com/office/drawing/2014/main" id="{BDBC2041-95B6-0EF2-F7B7-121DB40C3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3552"/>
              <a:ext cx="288" cy="3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5">
              <a:extLst>
                <a:ext uri="{FF2B5EF4-FFF2-40B4-BE49-F238E27FC236}">
                  <a16:creationId xmlns:a16="http://schemas.microsoft.com/office/drawing/2014/main" id="{358D3890-1A94-AB8A-9007-177B1A882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2" y="240"/>
              <a:ext cx="12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6">
              <a:extLst>
                <a:ext uri="{FF2B5EF4-FFF2-40B4-BE49-F238E27FC236}">
                  <a16:creationId xmlns:a16="http://schemas.microsoft.com/office/drawing/2014/main" id="{2C81FD19-EF95-91C3-AF49-4E2F3FE6F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480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17">
              <a:extLst>
                <a:ext uri="{FF2B5EF4-FFF2-40B4-BE49-F238E27FC236}">
                  <a16:creationId xmlns:a16="http://schemas.microsoft.com/office/drawing/2014/main" id="{CFDC3027-0B29-C9B8-CB77-C495DA3FF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720"/>
              <a:ext cx="91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18">
              <a:extLst>
                <a:ext uri="{FF2B5EF4-FFF2-40B4-BE49-F238E27FC236}">
                  <a16:creationId xmlns:a16="http://schemas.microsoft.com/office/drawing/2014/main" id="{0E9ED416-33D9-99AC-B9EA-B876ED7A2E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720"/>
              <a:ext cx="1824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9">
              <a:extLst>
                <a:ext uri="{FF2B5EF4-FFF2-40B4-BE49-F238E27FC236}">
                  <a16:creationId xmlns:a16="http://schemas.microsoft.com/office/drawing/2014/main" id="{9AD5630C-5010-4ACF-5FAF-14DC7C76B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384"/>
              <a:ext cx="12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20">
              <a:extLst>
                <a:ext uri="{FF2B5EF4-FFF2-40B4-BE49-F238E27FC236}">
                  <a16:creationId xmlns:a16="http://schemas.microsoft.com/office/drawing/2014/main" id="{1E1FEBB2-A34D-5ABB-93B5-C69E679F4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84"/>
              <a:ext cx="33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1">
              <a:extLst>
                <a:ext uri="{FF2B5EF4-FFF2-40B4-BE49-F238E27FC236}">
                  <a16:creationId xmlns:a16="http://schemas.microsoft.com/office/drawing/2014/main" id="{486AE296-6A6F-59EE-92F9-A34CEC61D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84"/>
              <a:ext cx="12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2">
              <a:extLst>
                <a:ext uri="{FF2B5EF4-FFF2-40B4-BE49-F238E27FC236}">
                  <a16:creationId xmlns:a16="http://schemas.microsoft.com/office/drawing/2014/main" id="{0E76E990-2473-2CD7-3CBF-AA4E5D4DAE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6" y="3408"/>
              <a:ext cx="19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3">
              <a:extLst>
                <a:ext uri="{FF2B5EF4-FFF2-40B4-BE49-F238E27FC236}">
                  <a16:creationId xmlns:a16="http://schemas.microsoft.com/office/drawing/2014/main" id="{D90DD902-8CB1-9DCA-DFBE-01DFB0790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408"/>
              <a:ext cx="100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24">
              <a:extLst>
                <a:ext uri="{FF2B5EF4-FFF2-40B4-BE49-F238E27FC236}">
                  <a16:creationId xmlns:a16="http://schemas.microsoft.com/office/drawing/2014/main" id="{2CBA6C6D-2729-68C8-0ADD-788C8EB5A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96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Cột sống</a:t>
              </a:r>
            </a:p>
          </p:txBody>
        </p:sp>
        <p:sp>
          <p:nvSpPr>
            <p:cNvPr id="10263" name="Text Box 25">
              <a:extLst>
                <a:ext uri="{FF2B5EF4-FFF2-40B4-BE49-F238E27FC236}">
                  <a16:creationId xmlns:a16="http://schemas.microsoft.com/office/drawing/2014/main" id="{F6BE92DC-1D67-5062-F493-5F4A6FA4B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2208" y="38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Hộp sọ</a:t>
              </a:r>
            </a:p>
          </p:txBody>
        </p:sp>
        <p:sp>
          <p:nvSpPr>
            <p:cNvPr id="10264" name="Text Box 26">
              <a:extLst>
                <a:ext uri="{FF2B5EF4-FFF2-40B4-BE49-F238E27FC236}">
                  <a16:creationId xmlns:a16="http://schemas.microsoft.com/office/drawing/2014/main" id="{3A5ECC10-2BD3-934E-F690-4A228C85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1727" y="3840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Xương gót chân</a:t>
              </a:r>
            </a:p>
          </p:txBody>
        </p:sp>
        <p:sp>
          <p:nvSpPr>
            <p:cNvPr id="10265" name="Line 27">
              <a:extLst>
                <a:ext uri="{FF2B5EF4-FFF2-40B4-BE49-F238E27FC236}">
                  <a16:creationId xmlns:a16="http://schemas.microsoft.com/office/drawing/2014/main" id="{23821E2E-8774-6982-276B-C6BAF1A5E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736"/>
              <a:ext cx="110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8">
              <a:extLst>
                <a:ext uri="{FF2B5EF4-FFF2-40B4-BE49-F238E27FC236}">
                  <a16:creationId xmlns:a16="http://schemas.microsoft.com/office/drawing/2014/main" id="{B6ECA2CD-33AD-CED2-02AB-03D30D017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736"/>
              <a:ext cx="172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29">
              <a:extLst>
                <a:ext uri="{FF2B5EF4-FFF2-40B4-BE49-F238E27FC236}">
                  <a16:creationId xmlns:a16="http://schemas.microsoft.com/office/drawing/2014/main" id="{A543B45F-3111-2279-8746-AD00EC937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1919" y="2446"/>
              <a:ext cx="20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Xương Bàn chân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Hop so.jpg">
            <a:extLst>
              <a:ext uri="{FF2B5EF4-FFF2-40B4-BE49-F238E27FC236}">
                <a16:creationId xmlns:a16="http://schemas.microsoft.com/office/drawing/2014/main" id="{428FD0C4-28E5-437A-7959-49844FAF1CD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7638"/>
            <a:ext cx="4343400" cy="5259387"/>
          </a:xfrm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01B39A54-7D13-7CCB-12B4-5BC415CD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4191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So sánh tỉ lệ sọ/ mặt giữa người và thú?</a:t>
            </a:r>
          </a:p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 Nhận xét lồi cằm ở xương mặt?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Cot song.jpg">
            <a:extLst>
              <a:ext uri="{FF2B5EF4-FFF2-40B4-BE49-F238E27FC236}">
                <a16:creationId xmlns:a16="http://schemas.microsoft.com/office/drawing/2014/main" id="{8CA5FB8A-D520-C336-8C51-3F4E49CEF02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609600"/>
            <a:ext cx="5389563" cy="5638800"/>
          </a:xfrm>
        </p:spPr>
      </p:pic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6D7F9BAC-CF9A-6593-E604-18C08396E86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19800" y="2895600"/>
            <a:ext cx="2859088" cy="1752600"/>
          </a:xfrm>
          <a:solidFill>
            <a:schemeClr val="bg1"/>
          </a:solidFill>
          <a:ln w="76200" cap="flat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So sánh: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Cột sống?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GK-Sinh-7-hinh-47">
            <a:extLst>
              <a:ext uri="{FF2B5EF4-FFF2-40B4-BE49-F238E27FC236}">
                <a16:creationId xmlns:a16="http://schemas.microsoft.com/office/drawing/2014/main" id="{E672BF5B-18ED-20C3-3531-A0179CD0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334000" cy="38862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267" name="Picture 3" descr="Picture1">
            <a:extLst>
              <a:ext uri="{FF2B5EF4-FFF2-40B4-BE49-F238E27FC236}">
                <a16:creationId xmlns:a16="http://schemas.microsoft.com/office/drawing/2014/main" id="{8ABEB5FA-E577-EE27-4A9B-E25F9A0E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28600"/>
            <a:ext cx="3273425" cy="4648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>
            <a:extLst>
              <a:ext uri="{FF2B5EF4-FFF2-40B4-BE49-F238E27FC236}">
                <a16:creationId xmlns:a16="http://schemas.microsoft.com/office/drawing/2014/main" id="{5BD917E1-8D87-C588-0C44-C44D6042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572000"/>
            <a:ext cx="43434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u="sng">
                <a:solidFill>
                  <a:srgbClr val="A3171E"/>
                </a:solidFill>
              </a:rPr>
              <a:t>So sánh:</a:t>
            </a:r>
            <a:endParaRPr lang="en-US" altLang="en-US" sz="2400" b="1"/>
          </a:p>
          <a:p>
            <a:pPr algn="ctr" eaLnBrk="1" hangingPunct="1">
              <a:spcBef>
                <a:spcPct val="20000"/>
              </a:spcBef>
            </a:pPr>
            <a:r>
              <a:rPr lang="en-US" altLang="en-US" sz="2400" b="1"/>
              <a:t>- </a:t>
            </a:r>
            <a:r>
              <a:rPr lang="en-US" altLang="en-US" sz="2400">
                <a:solidFill>
                  <a:srgbClr val="000099"/>
                </a:solidFill>
              </a:rPr>
              <a:t>Lồng ngực?</a:t>
            </a:r>
          </a:p>
          <a:p>
            <a:pPr algn="ctr" eaLnBrk="1" hangingPunct="1"/>
            <a:r>
              <a:rPr lang="en-US" altLang="en-US" sz="2400">
                <a:solidFill>
                  <a:srgbClr val="000099"/>
                </a:solidFill>
              </a:rPr>
              <a:t>  - Xương chậu?</a:t>
            </a:r>
          </a:p>
          <a:p>
            <a:pPr algn="ctr" eaLnBrk="1" hangingPunct="1"/>
            <a:r>
              <a:rPr lang="en-US" altLang="en-US" sz="2400">
                <a:solidFill>
                  <a:srgbClr val="000099"/>
                </a:solidFill>
              </a:rPr>
              <a:t>- Xương đùi?</a:t>
            </a: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D2142091-E41A-29D1-9A1D-F7C11C883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143000"/>
            <a:ext cx="152400" cy="609600"/>
          </a:xfrm>
          <a:prstGeom prst="upDownArrow">
            <a:avLst>
              <a:gd name="adj1" fmla="val 50000"/>
              <a:gd name="adj2" fmla="val 8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D4784924-6138-03EC-4C12-BEC55ED8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371600"/>
            <a:ext cx="990600" cy="152400"/>
          </a:xfrm>
          <a:prstGeom prst="leftRightArrow">
            <a:avLst>
              <a:gd name="adj1" fmla="val 50000"/>
              <a:gd name="adj2" fmla="val 130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utoUpdateAnimBg="0"/>
      <p:bldP spid="11269" grpId="0" animBg="1" autoUpdateAnimBg="0"/>
      <p:bldP spid="1127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Pages>0</Pages>
  <Words>873</Words>
  <Characters>0</Characters>
  <Application>Microsoft Office PowerPoint</Application>
  <DocSecurity>0</DocSecurity>
  <PresentationFormat>On-screen Show (4:3)</PresentationFormat>
  <Lines>0</Lines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Schoolbook</vt:lpstr>
      <vt:lpstr>Times New Roman</vt:lpstr>
      <vt:lpstr>Verdana</vt:lpstr>
      <vt:lpstr>VNI-Times</vt:lpstr>
      <vt:lpstr>Wingdings</vt:lpstr>
      <vt:lpstr>Default Design</vt:lpstr>
      <vt:lpstr>TRƯỜNG THCS THÁI SƠN NĂM HỌC 2022-2023  Môn sinh 8. Tiết 11. Tiến hóa của hệ vận động. Vệ sinh hệ vận động.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So Sánh:            - Xương bàn chân? - Xương gót?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11:  Bài 11: TIẾN HÓA CỦA HỆ VÂN ĐỘNG VỆ SINH HỆ VẬN ĐỘNG</vt:lpstr>
      <vt:lpstr>CỦNG CỐ:</vt:lpstr>
      <vt:lpstr>DẶN DÒ</vt:lpstr>
    </vt:vector>
  </TitlesOfParts>
  <Manager/>
  <Company>NHAT HUNG COMPUTER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PCTECH</dc:creator>
  <cp:keywords/>
  <dc:description/>
  <cp:lastModifiedBy>Hoàng Văn Quyến</cp:lastModifiedBy>
  <cp:revision>53</cp:revision>
  <cp:lastPrinted>1899-12-30T00:00:00Z</cp:lastPrinted>
  <dcterms:created xsi:type="dcterms:W3CDTF">2010-09-24T12:55:42Z</dcterms:created>
  <dcterms:modified xsi:type="dcterms:W3CDTF">2022-12-12T09:04:31Z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