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317" r:id="rId2"/>
    <p:sldId id="302" r:id="rId3"/>
    <p:sldId id="256" r:id="rId4"/>
    <p:sldId id="303" r:id="rId5"/>
    <p:sldId id="304" r:id="rId6"/>
    <p:sldId id="305" r:id="rId7"/>
    <p:sldId id="306" r:id="rId8"/>
    <p:sldId id="316" r:id="rId9"/>
    <p:sldId id="308" r:id="rId10"/>
    <p:sldId id="309" r:id="rId11"/>
    <p:sldId id="310" r:id="rId12"/>
    <p:sldId id="311" r:id="rId13"/>
    <p:sldId id="312" r:id="rId14"/>
    <p:sldId id="313" r:id="rId15"/>
    <p:sldId id="264" r:id="rId16"/>
    <p:sldId id="265" r:id="rId17"/>
    <p:sldId id="266" r:id="rId18"/>
    <p:sldId id="267" r:id="rId19"/>
    <p:sldId id="315" r:id="rId20"/>
  </p:sldIdLst>
  <p:sldSz cx="9144000" cy="6858000" type="screen4x3"/>
  <p:notesSz cx="6858000" cy="9144000"/>
  <p:defaultTextStyle>
    <a:defPPr>
      <a:defRPr lang="vi-VN"/>
    </a:defPPr>
    <a:lvl1pPr algn="l" rtl="0" fontAlgn="base">
      <a:spcBef>
        <a:spcPct val="0"/>
      </a:spcBef>
      <a:spcAft>
        <a:spcPct val="0"/>
      </a:spcAft>
      <a:defRPr sz="2800" kern="1200">
        <a:solidFill>
          <a:srgbClr val="0000FF"/>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800" kern="1200">
        <a:solidFill>
          <a:srgbClr val="0000FF"/>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800" kern="1200">
        <a:solidFill>
          <a:srgbClr val="0000FF"/>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800" kern="1200">
        <a:solidFill>
          <a:srgbClr val="0000FF"/>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800" kern="1200">
        <a:solidFill>
          <a:srgbClr val="0000FF"/>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kern="1200">
        <a:solidFill>
          <a:srgbClr val="0000FF"/>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kern="1200">
        <a:solidFill>
          <a:srgbClr val="0000FF"/>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kern="1200">
        <a:solidFill>
          <a:srgbClr val="0000FF"/>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kern="1200">
        <a:solidFill>
          <a:srgbClr val="0000FF"/>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5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panose="020B0604020202020204" pitchFamily="34" charset="0"/>
              </a:defRPr>
            </a:lvl1pPr>
          </a:lstStyle>
          <a:p>
            <a:endParaRPr lang="en-US" altLang="en-US"/>
          </a:p>
        </p:txBody>
      </p:sp>
      <p:sp>
        <p:nvSpPr>
          <p:cNvPr id="7577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anose="020B0604020202020204" pitchFamily="34" charset="0"/>
              </a:defRPr>
            </a:lvl1pPr>
          </a:lstStyle>
          <a:p>
            <a:endParaRPr lang="en-US" altLang="en-US"/>
          </a:p>
        </p:txBody>
      </p:sp>
      <p:sp>
        <p:nvSpPr>
          <p:cNvPr id="7578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panose="020B0604020202020204" pitchFamily="34" charset="0"/>
              </a:defRPr>
            </a:lvl1pPr>
          </a:lstStyle>
          <a:p>
            <a:endParaRPr lang="en-US" altLang="en-US"/>
          </a:p>
        </p:txBody>
      </p:sp>
      <p:sp>
        <p:nvSpPr>
          <p:cNvPr id="7578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anose="020B0604020202020204" pitchFamily="34" charset="0"/>
              </a:defRPr>
            </a:lvl1pPr>
          </a:lstStyle>
          <a:p>
            <a:fld id="{8862F392-19D3-4DAE-ACE7-A6608B1C32D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panose="020B0604020202020204" pitchFamily="34" charset="0"/>
              </a:defRPr>
            </a:lvl1pPr>
          </a:lstStyle>
          <a:p>
            <a:endParaRPr lang="en-US" altLang="en-US"/>
          </a:p>
        </p:txBody>
      </p:sp>
      <p:sp>
        <p:nvSpPr>
          <p:cNvPr id="33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anose="020B0604020202020204" pitchFamily="34" charset="0"/>
              </a:defRPr>
            </a:lvl1pPr>
          </a:lstStyle>
          <a:p>
            <a:endParaRPr lang="en-US" alt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panose="020B0604020202020204" pitchFamily="34" charset="0"/>
              </a:defRPr>
            </a:lvl1pPr>
          </a:lstStyle>
          <a:p>
            <a:endParaRPr lang="en-US" alt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anose="020B0604020202020204" pitchFamily="34" charset="0"/>
              </a:defRPr>
            </a:lvl1pPr>
          </a:lstStyle>
          <a:p>
            <a:fld id="{E4064712-0C46-40D5-809B-A7FF8CAC4A70}" type="slidenum">
              <a:rPr lang="en-US" altLang="en-US"/>
              <a:pPr/>
              <a:t>‹#›</a:t>
            </a:fld>
            <a:endParaRPr lang="en-US" altLang="en-US"/>
          </a:p>
        </p:txBody>
      </p:sp>
    </p:spTree>
    <p:extLst>
      <p:ext uri="{BB962C8B-B14F-4D97-AF65-F5344CB8AC3E}">
        <p14:creationId xmlns:p14="http://schemas.microsoft.com/office/powerpoint/2010/main" val="37875736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9186B92-6A16-438F-B38F-57A1EB0079D5}" type="slidenum">
              <a:rPr lang="en-US" altLang="en-US"/>
              <a:pPr/>
              <a:t>‹#›</a:t>
            </a:fld>
            <a:endParaRPr lang="en-US" altLang="en-US"/>
          </a:p>
        </p:txBody>
      </p:sp>
    </p:spTree>
    <p:extLst>
      <p:ext uri="{BB962C8B-B14F-4D97-AF65-F5344CB8AC3E}">
        <p14:creationId xmlns:p14="http://schemas.microsoft.com/office/powerpoint/2010/main" val="231739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37EAE73-2B40-4B07-86BA-21BC2EFD8C1A}" type="slidenum">
              <a:rPr lang="en-US" altLang="en-US"/>
              <a:pPr/>
              <a:t>‹#›</a:t>
            </a:fld>
            <a:endParaRPr lang="en-US" altLang="en-US"/>
          </a:p>
        </p:txBody>
      </p:sp>
    </p:spTree>
    <p:extLst>
      <p:ext uri="{BB962C8B-B14F-4D97-AF65-F5344CB8AC3E}">
        <p14:creationId xmlns:p14="http://schemas.microsoft.com/office/powerpoint/2010/main" val="150572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EC6F439-7034-4FE8-A545-1C74320E7DEA}" type="slidenum">
              <a:rPr lang="en-US" altLang="en-US"/>
              <a:pPr/>
              <a:t>‹#›</a:t>
            </a:fld>
            <a:endParaRPr lang="en-US" altLang="en-US"/>
          </a:p>
        </p:txBody>
      </p:sp>
    </p:spTree>
    <p:extLst>
      <p:ext uri="{BB962C8B-B14F-4D97-AF65-F5344CB8AC3E}">
        <p14:creationId xmlns:p14="http://schemas.microsoft.com/office/powerpoint/2010/main" val="239122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5F2615B-E0F6-45BD-8DCE-E6AC538D6264}" type="slidenum">
              <a:rPr lang="en-US" altLang="en-US"/>
              <a:pPr/>
              <a:t>‹#›</a:t>
            </a:fld>
            <a:endParaRPr lang="en-US" altLang="en-US"/>
          </a:p>
        </p:txBody>
      </p:sp>
    </p:spTree>
    <p:extLst>
      <p:ext uri="{BB962C8B-B14F-4D97-AF65-F5344CB8AC3E}">
        <p14:creationId xmlns:p14="http://schemas.microsoft.com/office/powerpoint/2010/main" val="1178844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57A61C-950A-4CF8-BA4A-361C2CE5CF7F}" type="slidenum">
              <a:rPr lang="en-US" altLang="en-US"/>
              <a:pPr/>
              <a:t>‹#›</a:t>
            </a:fld>
            <a:endParaRPr lang="en-US" altLang="en-US"/>
          </a:p>
        </p:txBody>
      </p:sp>
    </p:spTree>
    <p:extLst>
      <p:ext uri="{BB962C8B-B14F-4D97-AF65-F5344CB8AC3E}">
        <p14:creationId xmlns:p14="http://schemas.microsoft.com/office/powerpoint/2010/main" val="233304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06448A-1956-45B5-9145-2518DCF20F68}" type="slidenum">
              <a:rPr lang="en-US" altLang="en-US"/>
              <a:pPr/>
              <a:t>‹#›</a:t>
            </a:fld>
            <a:endParaRPr lang="en-US" altLang="en-US"/>
          </a:p>
        </p:txBody>
      </p:sp>
    </p:spTree>
    <p:extLst>
      <p:ext uri="{BB962C8B-B14F-4D97-AF65-F5344CB8AC3E}">
        <p14:creationId xmlns:p14="http://schemas.microsoft.com/office/powerpoint/2010/main" val="218212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E72B469-F6EF-446C-97BC-8BDE45879F07}" type="slidenum">
              <a:rPr lang="en-US" altLang="en-US"/>
              <a:pPr/>
              <a:t>‹#›</a:t>
            </a:fld>
            <a:endParaRPr lang="en-US" altLang="en-US"/>
          </a:p>
        </p:txBody>
      </p:sp>
    </p:spTree>
    <p:extLst>
      <p:ext uri="{BB962C8B-B14F-4D97-AF65-F5344CB8AC3E}">
        <p14:creationId xmlns:p14="http://schemas.microsoft.com/office/powerpoint/2010/main" val="409533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C4F4A33-5F95-49F1-87E7-E4ADCBD40D55}" type="slidenum">
              <a:rPr lang="en-US" altLang="en-US"/>
              <a:pPr/>
              <a:t>‹#›</a:t>
            </a:fld>
            <a:endParaRPr lang="en-US" altLang="en-US"/>
          </a:p>
        </p:txBody>
      </p:sp>
    </p:spTree>
    <p:extLst>
      <p:ext uri="{BB962C8B-B14F-4D97-AF65-F5344CB8AC3E}">
        <p14:creationId xmlns:p14="http://schemas.microsoft.com/office/powerpoint/2010/main" val="282003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AAFC07-A40D-48F6-ADBB-9A4C35D9F721}" type="slidenum">
              <a:rPr lang="en-US" altLang="en-US"/>
              <a:pPr/>
              <a:t>‹#›</a:t>
            </a:fld>
            <a:endParaRPr lang="en-US" altLang="en-US"/>
          </a:p>
        </p:txBody>
      </p:sp>
    </p:spTree>
    <p:extLst>
      <p:ext uri="{BB962C8B-B14F-4D97-AF65-F5344CB8AC3E}">
        <p14:creationId xmlns:p14="http://schemas.microsoft.com/office/powerpoint/2010/main" val="888914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2B3D03D-0DC2-42C4-86FD-00A8E1AB0094}" type="slidenum">
              <a:rPr lang="en-US" altLang="en-US"/>
              <a:pPr/>
              <a:t>‹#›</a:t>
            </a:fld>
            <a:endParaRPr lang="en-US" altLang="en-US"/>
          </a:p>
        </p:txBody>
      </p:sp>
    </p:spTree>
    <p:extLst>
      <p:ext uri="{BB962C8B-B14F-4D97-AF65-F5344CB8AC3E}">
        <p14:creationId xmlns:p14="http://schemas.microsoft.com/office/powerpoint/2010/main" val="171673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DCC5DDD-8FBC-4C92-A1E2-EB8E6901E165}" type="slidenum">
              <a:rPr lang="en-US" altLang="en-US"/>
              <a:pPr/>
              <a:t>‹#›</a:t>
            </a:fld>
            <a:endParaRPr lang="en-US" altLang="en-US"/>
          </a:p>
        </p:txBody>
      </p:sp>
    </p:spTree>
    <p:extLst>
      <p:ext uri="{BB962C8B-B14F-4D97-AF65-F5344CB8AC3E}">
        <p14:creationId xmlns:p14="http://schemas.microsoft.com/office/powerpoint/2010/main" val="1793704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en-US" alt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endParaRPr lang="en-US" alt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B2375F88-666E-42AC-9A94-E6781D37BD5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3">
            <a:extLst>
              <a:ext uri="{FF2B5EF4-FFF2-40B4-BE49-F238E27FC236}">
                <a16:creationId xmlns:a16="http://schemas.microsoft.com/office/drawing/2014/main" id="{C571C719-5AFD-42C5-8133-96CC7FD707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350" y="0"/>
            <a:ext cx="9136063" cy="6858000"/>
          </a:xfrm>
        </p:spPr>
      </p:pic>
      <p:sp>
        <p:nvSpPr>
          <p:cNvPr id="4099" name="Text Box 5">
            <a:extLst>
              <a:ext uri="{FF2B5EF4-FFF2-40B4-BE49-F238E27FC236}">
                <a16:creationId xmlns:a16="http://schemas.microsoft.com/office/drawing/2014/main" id="{E03A858A-4868-4D5D-924F-82EBA4E2DCB2}"/>
              </a:ext>
            </a:extLst>
          </p:cNvPr>
          <p:cNvSpPr txBox="1">
            <a:spLocks noChangeArrowheads="1"/>
          </p:cNvSpPr>
          <p:nvPr/>
        </p:nvSpPr>
        <p:spPr bwMode="auto">
          <a:xfrm>
            <a:off x="1371600" y="879475"/>
            <a:ext cx="4686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700" dirty="0" err="1">
                <a:solidFill>
                  <a:srgbClr val="0000FF"/>
                </a:solidFill>
                <a:latin typeface="Times New Roman" panose="02020603050405020304" pitchFamily="18" charset="0"/>
                <a:cs typeface="Times New Roman" panose="02020603050405020304" pitchFamily="18" charset="0"/>
              </a:rPr>
              <a:t>Trường</a:t>
            </a:r>
            <a:r>
              <a:rPr lang="en-US" altLang="en-US" sz="2700" dirty="0">
                <a:solidFill>
                  <a:srgbClr val="0000FF"/>
                </a:solidFill>
                <a:latin typeface="Times New Roman" panose="02020603050405020304" pitchFamily="18" charset="0"/>
                <a:cs typeface="Times New Roman" panose="02020603050405020304" pitchFamily="18" charset="0"/>
              </a:rPr>
              <a:t> THCS </a:t>
            </a:r>
            <a:r>
              <a:rPr lang="vi-VN" altLang="en-US" sz="2700" dirty="0">
                <a:solidFill>
                  <a:srgbClr val="0000FF"/>
                </a:solidFill>
                <a:latin typeface="Times New Roman" panose="02020603050405020304" pitchFamily="18" charset="0"/>
                <a:cs typeface="Times New Roman" panose="02020603050405020304" pitchFamily="18" charset="0"/>
              </a:rPr>
              <a:t>Thái sơn</a:t>
            </a:r>
            <a:endParaRPr lang="en-US" altLang="en-US" sz="2700" dirty="0">
              <a:solidFill>
                <a:srgbClr val="0000FF"/>
              </a:solidFill>
              <a:latin typeface="Times New Roman" panose="02020603050405020304" pitchFamily="18" charset="0"/>
              <a:cs typeface="Times New Roman" panose="02020603050405020304" pitchFamily="18" charset="0"/>
            </a:endParaRPr>
          </a:p>
        </p:txBody>
      </p:sp>
      <p:sp>
        <p:nvSpPr>
          <p:cNvPr id="4100" name="WordArt 4">
            <a:extLst>
              <a:ext uri="{FF2B5EF4-FFF2-40B4-BE49-F238E27FC236}">
                <a16:creationId xmlns:a16="http://schemas.microsoft.com/office/drawing/2014/main" id="{F56B6F7F-8B06-4C8A-BEEF-EF825F5BF6CC}"/>
              </a:ext>
            </a:extLst>
          </p:cNvPr>
          <p:cNvSpPr>
            <a:spLocks noChangeArrowheads="1" noChangeShapeType="1" noTextEdit="1"/>
          </p:cNvSpPr>
          <p:nvPr/>
        </p:nvSpPr>
        <p:spPr bwMode="auto">
          <a:xfrm>
            <a:off x="1998663" y="2540000"/>
            <a:ext cx="5143500" cy="2286000"/>
          </a:xfrm>
          <a:prstGeom prst="rect">
            <a:avLst/>
          </a:prstGeom>
        </p:spPr>
        <p:txBody>
          <a:bodyPr wrap="none" fromWordArt="1">
            <a:prstTxWarp prst="textDeflate">
              <a:avLst>
                <a:gd name="adj" fmla="val 26227"/>
              </a:avLst>
            </a:prstTxWarp>
          </a:bodyPr>
          <a:lstStyle/>
          <a:p>
            <a:pPr algn="ctr"/>
            <a:r>
              <a:rPr lang="en-US" sz="2700" kern="10">
                <a:ln w="9525">
                  <a:solidFill>
                    <a:srgbClr val="FF0000"/>
                  </a:solidFill>
                  <a:round/>
                  <a:headEnd/>
                  <a:tailEnd/>
                </a:ln>
                <a:solidFill>
                  <a:srgbClr val="FF0000"/>
                </a:solidFill>
                <a:cs typeface="Arial" panose="020B0604020202020204" pitchFamily="34" charset="0"/>
              </a:rPr>
              <a:t>Sinh Học 8</a:t>
            </a:r>
          </a:p>
        </p:txBody>
      </p:sp>
      <p:sp>
        <p:nvSpPr>
          <p:cNvPr id="4101" name="Text Box 6">
            <a:extLst>
              <a:ext uri="{FF2B5EF4-FFF2-40B4-BE49-F238E27FC236}">
                <a16:creationId xmlns:a16="http://schemas.microsoft.com/office/drawing/2014/main" id="{6DF364E8-CEC1-4CE3-BBCF-BD61A090A26F}"/>
              </a:ext>
            </a:extLst>
          </p:cNvPr>
          <p:cNvSpPr txBox="1">
            <a:spLocks noChangeArrowheads="1"/>
          </p:cNvSpPr>
          <p:nvPr/>
        </p:nvSpPr>
        <p:spPr bwMode="auto">
          <a:xfrm>
            <a:off x="539552" y="5143500"/>
            <a:ext cx="8496944"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700" dirty="0">
                <a:solidFill>
                  <a:srgbClr val="0000FF"/>
                </a:solidFill>
                <a:latin typeface="Times New Roman" panose="02020603050405020304" pitchFamily="18" charset="0"/>
                <a:cs typeface="Times New Roman" panose="02020603050405020304" pitchFamily="18" charset="0"/>
              </a:rPr>
              <a:t>GV </a:t>
            </a:r>
            <a:r>
              <a:rPr lang="vi-VN" altLang="en-US" sz="2700" dirty="0">
                <a:solidFill>
                  <a:srgbClr val="0000FF"/>
                </a:solidFill>
                <a:latin typeface="Times New Roman" panose="02020603050405020304" pitchFamily="18" charset="0"/>
                <a:cs typeface="Times New Roman" panose="02020603050405020304" pitchFamily="18" charset="0"/>
              </a:rPr>
              <a:t>: Hoàng Văn Quyến</a:t>
            </a:r>
          </a:p>
          <a:p>
            <a:pPr algn="ctr" eaLnBrk="1" hangingPunct="1">
              <a:spcBef>
                <a:spcPct val="50000"/>
              </a:spcBef>
              <a:buFontTx/>
              <a:buNone/>
            </a:pPr>
            <a:r>
              <a:rPr lang="vi-VN" altLang="en-US" sz="2700" dirty="0">
                <a:solidFill>
                  <a:srgbClr val="0000FF"/>
                </a:solidFill>
                <a:latin typeface="Times New Roman" panose="02020603050405020304" pitchFamily="18" charset="0"/>
                <a:cs typeface="Times New Roman" panose="02020603050405020304" pitchFamily="18" charset="0"/>
              </a:rPr>
              <a:t>                                                  Thái sơn, ngày10/11/2022</a:t>
            </a:r>
            <a:endParaRPr lang="en-US" altLang="en-US" sz="27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95288" y="11113"/>
            <a:ext cx="83534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b="1">
                <a:solidFill>
                  <a:srgbClr val="FF0000"/>
                </a:solidFill>
                <a:latin typeface="Times New Roman" panose="02020603050405020304" pitchFamily="18" charset="0"/>
              </a:rPr>
              <a:t>Tiết 19-Bài 19: THỰC HÀNH: SƠ CỨU CẦM MÁU</a:t>
            </a:r>
          </a:p>
        </p:txBody>
      </p:sp>
      <p:sp>
        <p:nvSpPr>
          <p:cNvPr id="83971" name="Rectangle 3"/>
          <p:cNvSpPr>
            <a:spLocks noChangeArrowheads="1"/>
          </p:cNvSpPr>
          <p:nvPr/>
        </p:nvSpPr>
        <p:spPr bwMode="auto">
          <a:xfrm>
            <a:off x="107950" y="36036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C0099"/>
                </a:solidFill>
                <a:latin typeface="Times New Roman" panose="02020603050405020304" pitchFamily="18" charset="0"/>
                <a:cs typeface="Times New Roman" panose="02020603050405020304" pitchFamily="18" charset="0"/>
              </a:rPr>
              <a:t>III. </a:t>
            </a:r>
            <a:r>
              <a:rPr lang="en-US" altLang="en-US" sz="3000" b="1" u="sng">
                <a:solidFill>
                  <a:srgbClr val="CC0099"/>
                </a:solidFill>
                <a:latin typeface="Times New Roman" panose="02020603050405020304" pitchFamily="18" charset="0"/>
                <a:cs typeface="Times New Roman" panose="02020603050405020304" pitchFamily="18" charset="0"/>
              </a:rPr>
              <a:t>Nội dung và cách tiến hành</a:t>
            </a:r>
            <a:r>
              <a:rPr lang="en-US" altLang="en-US" sz="3000" b="1">
                <a:solidFill>
                  <a:srgbClr val="CC0099"/>
                </a:solidFill>
                <a:latin typeface="Times New Roman" panose="02020603050405020304" pitchFamily="18" charset="0"/>
                <a:cs typeface="Times New Roman" panose="02020603050405020304" pitchFamily="18" charset="0"/>
              </a:rPr>
              <a:t>:   	</a:t>
            </a:r>
          </a:p>
        </p:txBody>
      </p:sp>
      <p:sp>
        <p:nvSpPr>
          <p:cNvPr id="83973" name="Rectangle 5"/>
          <p:cNvSpPr>
            <a:spLocks noChangeArrowheads="1"/>
          </p:cNvSpPr>
          <p:nvPr/>
        </p:nvSpPr>
        <p:spPr bwMode="auto">
          <a:xfrm>
            <a:off x="107950" y="765175"/>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B050"/>
                </a:solidFill>
                <a:latin typeface="Times New Roman" panose="02020603050405020304" pitchFamily="18" charset="0"/>
                <a:cs typeface="Times New Roman" panose="02020603050405020304" pitchFamily="18" charset="0"/>
              </a:rPr>
              <a:t>2. </a:t>
            </a:r>
            <a:r>
              <a:rPr lang="en-US" altLang="en-US" sz="3000" b="1" u="sng">
                <a:solidFill>
                  <a:srgbClr val="00B050"/>
                </a:solidFill>
                <a:latin typeface="Times New Roman" panose="02020603050405020304" pitchFamily="18" charset="0"/>
                <a:cs typeface="Times New Roman" panose="02020603050405020304" pitchFamily="18" charset="0"/>
              </a:rPr>
              <a:t>Tập sơ cứu và băng bó khi bị chảy máu</a:t>
            </a:r>
            <a:r>
              <a:rPr lang="en-US" altLang="en-US" sz="3000" b="1">
                <a:solidFill>
                  <a:srgbClr val="00B050"/>
                </a:solidFill>
                <a:latin typeface="Times New Roman" panose="02020603050405020304" pitchFamily="18" charset="0"/>
                <a:cs typeface="Times New Roman" panose="02020603050405020304" pitchFamily="18" charset="0"/>
              </a:rPr>
              <a:t>:   	</a:t>
            </a:r>
          </a:p>
        </p:txBody>
      </p:sp>
      <p:sp>
        <p:nvSpPr>
          <p:cNvPr id="83975" name="Rectangle 7"/>
          <p:cNvSpPr>
            <a:spLocks noChangeArrowheads="1"/>
          </p:cNvSpPr>
          <p:nvPr/>
        </p:nvSpPr>
        <p:spPr bwMode="auto">
          <a:xfrm>
            <a:off x="107950" y="124301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00000"/>
                </a:solidFill>
                <a:latin typeface="Times New Roman" panose="02020603050405020304" pitchFamily="18" charset="0"/>
                <a:cs typeface="Times New Roman" panose="02020603050405020304" pitchFamily="18" charset="0"/>
              </a:rPr>
              <a:t>b. Vết thương ở cổ tay:</a:t>
            </a:r>
          </a:p>
        </p:txBody>
      </p:sp>
      <p:sp>
        <p:nvSpPr>
          <p:cNvPr id="83976" name="Rectangle 8"/>
          <p:cNvSpPr>
            <a:spLocks noChangeArrowheads="1"/>
          </p:cNvSpPr>
          <p:nvPr/>
        </p:nvSpPr>
        <p:spPr bwMode="auto">
          <a:xfrm>
            <a:off x="107950" y="1647825"/>
            <a:ext cx="8891588"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Bước 1: Dùng tay bóp mạnh vào động mạch cánh tay trong vài phút.</a:t>
            </a:r>
          </a:p>
        </p:txBody>
      </p:sp>
      <p:sp>
        <p:nvSpPr>
          <p:cNvPr id="83977" name="Rectangle 9"/>
          <p:cNvSpPr>
            <a:spLocks noChangeArrowheads="1"/>
          </p:cNvSpPr>
          <p:nvPr/>
        </p:nvSpPr>
        <p:spPr bwMode="auto">
          <a:xfrm>
            <a:off x="107950" y="2584450"/>
            <a:ext cx="8891588"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Bước 2: Buộc garô (dùng dây cao su hay dây vải mềm buộc chặt ở vị trí gần sát nhưng cao hơn vết thương).</a:t>
            </a:r>
          </a:p>
        </p:txBody>
      </p:sp>
      <p:sp>
        <p:nvSpPr>
          <p:cNvPr id="83978" name="Rectangle 10"/>
          <p:cNvSpPr>
            <a:spLocks noChangeArrowheads="1"/>
          </p:cNvSpPr>
          <p:nvPr/>
        </p:nvSpPr>
        <p:spPr bwMode="auto">
          <a:xfrm>
            <a:off x="107950" y="3933825"/>
            <a:ext cx="8891588"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Bước 3: Sát trùng vết thương, đặt gạc và bông lên miệng vết thương rồi băng lại. </a:t>
            </a:r>
          </a:p>
        </p:txBody>
      </p:sp>
      <p:sp>
        <p:nvSpPr>
          <p:cNvPr id="83979" name="Rectangle 11"/>
          <p:cNvSpPr>
            <a:spLocks noChangeArrowheads="1"/>
          </p:cNvSpPr>
          <p:nvPr/>
        </p:nvSpPr>
        <p:spPr bwMode="auto">
          <a:xfrm>
            <a:off x="107950" y="4824413"/>
            <a:ext cx="8891588"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Bước 4: Đưa ngay đến bệnh viện cấp cứu.</a:t>
            </a:r>
          </a:p>
        </p:txBody>
      </p:sp>
      <p:sp>
        <p:nvSpPr>
          <p:cNvPr id="83980" name="Rectangle 12"/>
          <p:cNvSpPr>
            <a:spLocks noChangeArrowheads="1"/>
          </p:cNvSpPr>
          <p:nvPr/>
        </p:nvSpPr>
        <p:spPr bwMode="auto">
          <a:xfrm>
            <a:off x="107950" y="525621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C0099"/>
                </a:solidFill>
                <a:latin typeface="Times New Roman" panose="02020603050405020304" pitchFamily="18" charset="0"/>
                <a:cs typeface="Times New Roman" panose="02020603050405020304" pitchFamily="18" charset="0"/>
              </a:rPr>
              <a:t>IV. </a:t>
            </a:r>
            <a:r>
              <a:rPr lang="en-US" altLang="en-US" sz="3000" b="1" u="sng">
                <a:solidFill>
                  <a:srgbClr val="CC0099"/>
                </a:solidFill>
                <a:latin typeface="Times New Roman" panose="02020603050405020304" pitchFamily="18" charset="0"/>
                <a:cs typeface="Times New Roman" panose="02020603050405020304" pitchFamily="18" charset="0"/>
              </a:rPr>
              <a:t>Thu hoạch</a:t>
            </a:r>
            <a:r>
              <a:rPr lang="en-US" altLang="en-US" sz="3000" b="1">
                <a:solidFill>
                  <a:srgbClr val="CC0099"/>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3978"/>
                                        </p:tgtEl>
                                        <p:attrNameLst>
                                          <p:attrName>style.visibility</p:attrName>
                                        </p:attrNameLst>
                                      </p:cBhvr>
                                      <p:to>
                                        <p:strVal val="visible"/>
                                      </p:to>
                                    </p:set>
                                    <p:animEffect transition="in" filter="box(in)">
                                      <p:cBhvr>
                                        <p:cTn id="7" dur="500"/>
                                        <p:tgtEl>
                                          <p:spTgt spid="839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3979"/>
                                        </p:tgtEl>
                                        <p:attrNameLst>
                                          <p:attrName>style.visibility</p:attrName>
                                        </p:attrNameLst>
                                      </p:cBhvr>
                                      <p:to>
                                        <p:strVal val="visible"/>
                                      </p:to>
                                    </p:set>
                                    <p:animEffect transition="in" filter="box(in)">
                                      <p:cBhvr>
                                        <p:cTn id="12" dur="500"/>
                                        <p:tgtEl>
                                          <p:spTgt spid="839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3980"/>
                                        </p:tgtEl>
                                        <p:attrNameLst>
                                          <p:attrName>style.visibility</p:attrName>
                                        </p:attrNameLst>
                                      </p:cBhvr>
                                      <p:to>
                                        <p:strVal val="visible"/>
                                      </p:to>
                                    </p:set>
                                    <p:animEffect transition="in" filter="blinds(horizontal)">
                                      <p:cBhvr>
                                        <p:cTn id="17" dur="500"/>
                                        <p:tgtEl>
                                          <p:spTgt spid="83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8" grpId="0"/>
      <p:bldP spid="83979" grpId="0"/>
      <p:bldP spid="839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95288" y="11113"/>
            <a:ext cx="83534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b="1">
                <a:solidFill>
                  <a:srgbClr val="FF0000"/>
                </a:solidFill>
                <a:latin typeface="Times New Roman" panose="02020603050405020304" pitchFamily="18" charset="0"/>
              </a:rPr>
              <a:t>Tiết 19-Bài 19: THỰC HÀNH: SƠ CỨU CẦM MÁU</a:t>
            </a:r>
          </a:p>
        </p:txBody>
      </p:sp>
      <p:sp>
        <p:nvSpPr>
          <p:cNvPr id="84995" name="Rectangle 3"/>
          <p:cNvSpPr>
            <a:spLocks noChangeArrowheads="1"/>
          </p:cNvSpPr>
          <p:nvPr/>
        </p:nvSpPr>
        <p:spPr bwMode="auto">
          <a:xfrm>
            <a:off x="101600" y="331788"/>
            <a:ext cx="4038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FontTx/>
              <a:buNone/>
            </a:pPr>
            <a:r>
              <a:rPr lang="en-US" altLang="en-US" sz="3000" b="1">
                <a:solidFill>
                  <a:srgbClr val="CC0099"/>
                </a:solidFill>
                <a:latin typeface="Times New Roman" panose="02020603050405020304" pitchFamily="18" charset="0"/>
                <a:cs typeface="Times New Roman" panose="02020603050405020304" pitchFamily="18" charset="0"/>
              </a:rPr>
              <a:t>I. </a:t>
            </a:r>
            <a:r>
              <a:rPr lang="en-US" altLang="en-US" sz="3000" b="1" u="sng">
                <a:solidFill>
                  <a:srgbClr val="CC0099"/>
                </a:solidFill>
                <a:latin typeface="Times New Roman" panose="02020603050405020304" pitchFamily="18" charset="0"/>
                <a:cs typeface="Times New Roman" panose="02020603050405020304" pitchFamily="18" charset="0"/>
              </a:rPr>
              <a:t>Mục tiêu</a:t>
            </a:r>
            <a:r>
              <a:rPr lang="en-US" altLang="en-US" sz="3000" b="1">
                <a:solidFill>
                  <a:srgbClr val="CC0099"/>
                </a:solidFill>
                <a:latin typeface="Times New Roman" panose="02020603050405020304" pitchFamily="18" charset="0"/>
                <a:cs typeface="Times New Roman" panose="02020603050405020304" pitchFamily="18" charset="0"/>
              </a:rPr>
              <a:t>:</a:t>
            </a:r>
          </a:p>
        </p:txBody>
      </p:sp>
      <p:sp>
        <p:nvSpPr>
          <p:cNvPr id="84996" name="Rectangle 4"/>
          <p:cNvSpPr>
            <a:spLocks noChangeArrowheads="1"/>
          </p:cNvSpPr>
          <p:nvPr/>
        </p:nvSpPr>
        <p:spPr bwMode="auto">
          <a:xfrm>
            <a:off x="107950" y="765175"/>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C0099"/>
                </a:solidFill>
                <a:latin typeface="Times New Roman" panose="02020603050405020304" pitchFamily="18" charset="0"/>
                <a:cs typeface="Times New Roman" panose="02020603050405020304" pitchFamily="18" charset="0"/>
              </a:rPr>
              <a:t>II. </a:t>
            </a:r>
            <a:r>
              <a:rPr lang="en-US" altLang="en-US" sz="3000" b="1" u="sng">
                <a:solidFill>
                  <a:srgbClr val="CC0099"/>
                </a:solidFill>
                <a:latin typeface="Times New Roman" panose="02020603050405020304" pitchFamily="18" charset="0"/>
                <a:cs typeface="Times New Roman" panose="02020603050405020304" pitchFamily="18" charset="0"/>
              </a:rPr>
              <a:t>Chuẩn bị</a:t>
            </a:r>
            <a:r>
              <a:rPr lang="en-US" altLang="en-US" sz="3000" b="1">
                <a:solidFill>
                  <a:srgbClr val="CC0099"/>
                </a:solidFill>
                <a:latin typeface="Times New Roman" panose="02020603050405020304" pitchFamily="18" charset="0"/>
                <a:cs typeface="Times New Roman" panose="02020603050405020304" pitchFamily="18" charset="0"/>
              </a:rPr>
              <a:t>:   	</a:t>
            </a:r>
          </a:p>
        </p:txBody>
      </p:sp>
      <p:sp>
        <p:nvSpPr>
          <p:cNvPr id="84997" name="Rectangle 5"/>
          <p:cNvSpPr>
            <a:spLocks noChangeArrowheads="1"/>
          </p:cNvSpPr>
          <p:nvPr/>
        </p:nvSpPr>
        <p:spPr bwMode="auto">
          <a:xfrm>
            <a:off x="107950" y="122396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C0099"/>
                </a:solidFill>
                <a:latin typeface="Times New Roman" panose="02020603050405020304" pitchFamily="18" charset="0"/>
                <a:cs typeface="Times New Roman" panose="02020603050405020304" pitchFamily="18" charset="0"/>
              </a:rPr>
              <a:t>III. </a:t>
            </a:r>
            <a:r>
              <a:rPr lang="en-US" altLang="en-US" sz="3000" b="1" u="sng">
                <a:solidFill>
                  <a:srgbClr val="CC0099"/>
                </a:solidFill>
                <a:latin typeface="Times New Roman" panose="02020603050405020304" pitchFamily="18" charset="0"/>
                <a:cs typeface="Times New Roman" panose="02020603050405020304" pitchFamily="18" charset="0"/>
              </a:rPr>
              <a:t>Nội dung và cách tiến hành</a:t>
            </a:r>
            <a:r>
              <a:rPr lang="en-US" altLang="en-US" sz="3000" b="1">
                <a:solidFill>
                  <a:srgbClr val="CC0099"/>
                </a:solidFill>
                <a:latin typeface="Times New Roman" panose="02020603050405020304" pitchFamily="18" charset="0"/>
                <a:cs typeface="Times New Roman" panose="02020603050405020304" pitchFamily="18" charset="0"/>
              </a:rPr>
              <a:t>:   	</a:t>
            </a:r>
          </a:p>
        </p:txBody>
      </p:sp>
      <p:sp>
        <p:nvSpPr>
          <p:cNvPr id="85019" name="Rectangle 27"/>
          <p:cNvSpPr>
            <a:spLocks noChangeArrowheads="1"/>
          </p:cNvSpPr>
          <p:nvPr/>
        </p:nvSpPr>
        <p:spPr bwMode="auto">
          <a:xfrm>
            <a:off x="107950" y="165576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C0099"/>
                </a:solidFill>
                <a:latin typeface="Times New Roman" panose="02020603050405020304" pitchFamily="18" charset="0"/>
                <a:cs typeface="Times New Roman" panose="02020603050405020304" pitchFamily="18" charset="0"/>
              </a:rPr>
              <a:t>IV. </a:t>
            </a:r>
            <a:r>
              <a:rPr lang="en-US" altLang="en-US" sz="3000" b="1" u="sng">
                <a:solidFill>
                  <a:srgbClr val="CC0099"/>
                </a:solidFill>
                <a:latin typeface="Times New Roman" panose="02020603050405020304" pitchFamily="18" charset="0"/>
                <a:cs typeface="Times New Roman" panose="02020603050405020304" pitchFamily="18" charset="0"/>
              </a:rPr>
              <a:t>Thu hoạch</a:t>
            </a:r>
            <a:r>
              <a:rPr lang="en-US" altLang="en-US" sz="3000" b="1">
                <a:solidFill>
                  <a:srgbClr val="CC0099"/>
                </a:solidFill>
                <a:latin typeface="Times New Roman" panose="02020603050405020304" pitchFamily="18" charset="0"/>
                <a:cs typeface="Times New Roman" panose="02020603050405020304" pitchFamily="18" charset="0"/>
              </a:rPr>
              <a:t>:</a:t>
            </a:r>
          </a:p>
        </p:txBody>
      </p:sp>
      <p:sp>
        <p:nvSpPr>
          <p:cNvPr id="85020" name="Rectangle 28"/>
          <p:cNvSpPr>
            <a:spLocks noChangeArrowheads="1"/>
          </p:cNvSpPr>
          <p:nvPr/>
        </p:nvSpPr>
        <p:spPr bwMode="auto">
          <a:xfrm>
            <a:off x="142875" y="2778244"/>
            <a:ext cx="8821738" cy="332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FF0000"/>
                </a:solidFill>
                <a:latin typeface="Times New Roman" panose="02020603050405020304" pitchFamily="18" charset="0"/>
                <a:cs typeface="Times New Roman" panose="02020603050405020304" pitchFamily="18" charset="0"/>
              </a:rPr>
              <a:t>1. Phân biệt chảy máu tĩnh mạch và động mạch?</a:t>
            </a:r>
          </a:p>
          <a:p>
            <a:pPr algn="just">
              <a:spcBef>
                <a:spcPct val="0"/>
              </a:spcBef>
              <a:buFontTx/>
              <a:buNone/>
            </a:pPr>
            <a:r>
              <a:rPr lang="en-US" altLang="en-US" sz="3000" b="1">
                <a:solidFill>
                  <a:srgbClr val="FF0000"/>
                </a:solidFill>
                <a:latin typeface="Times New Roman" panose="02020603050405020304" pitchFamily="18" charset="0"/>
                <a:cs typeface="Times New Roman" panose="02020603050405020304" pitchFamily="18" charset="0"/>
              </a:rPr>
              <a:t>2. Những yêu cầu cơ bản của biện pháp buộc dây garô là gì? </a:t>
            </a:r>
          </a:p>
          <a:p>
            <a:pPr algn="just">
              <a:spcBef>
                <a:spcPct val="0"/>
              </a:spcBef>
              <a:buFontTx/>
              <a:buNone/>
            </a:pPr>
            <a:r>
              <a:rPr lang="en-US" altLang="en-US" sz="3000" b="1">
                <a:solidFill>
                  <a:srgbClr val="FF0000"/>
                </a:solidFill>
                <a:latin typeface="Times New Roman" panose="02020603050405020304" pitchFamily="18" charset="0"/>
                <a:cs typeface="Times New Roman" panose="02020603050405020304" pitchFamily="18" charset="0"/>
              </a:rPr>
              <a:t>3. Vì sao chỉ những vết thương chảy máu động mạch ở tay hoặc chân mới dùng biện pháp buộc dây garô?</a:t>
            </a:r>
          </a:p>
          <a:p>
            <a:pPr algn="just">
              <a:spcBef>
                <a:spcPct val="0"/>
              </a:spcBef>
              <a:buFontTx/>
              <a:buNone/>
            </a:pPr>
            <a:r>
              <a:rPr lang="en-US" altLang="en-US" sz="3000" b="1">
                <a:solidFill>
                  <a:srgbClr val="FF0000"/>
                </a:solidFill>
                <a:latin typeface="Times New Roman" panose="02020603050405020304" pitchFamily="18" charset="0"/>
                <a:cs typeface="Times New Roman" panose="02020603050405020304" pitchFamily="18" charset="0"/>
              </a:rPr>
              <a:t>4. Những vết thương chảy máu động mạch không phải ở tay chân xử lí như thế nào?</a:t>
            </a:r>
          </a:p>
        </p:txBody>
      </p:sp>
      <p:sp>
        <p:nvSpPr>
          <p:cNvPr id="85021" name="Rectangle 29"/>
          <p:cNvSpPr>
            <a:spLocks noChangeArrowheads="1"/>
          </p:cNvSpPr>
          <p:nvPr/>
        </p:nvSpPr>
        <p:spPr bwMode="auto">
          <a:xfrm>
            <a:off x="107950" y="208756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B050"/>
                </a:solidFill>
                <a:latin typeface="Times New Roman" panose="02020603050405020304" pitchFamily="18" charset="0"/>
                <a:cs typeface="Times New Roman" panose="02020603050405020304" pitchFamily="18" charset="0"/>
              </a:rPr>
              <a:t>1. </a:t>
            </a:r>
            <a:r>
              <a:rPr lang="en-US" altLang="en-US" sz="3000" b="1" u="sng">
                <a:solidFill>
                  <a:srgbClr val="00B050"/>
                </a:solidFill>
                <a:latin typeface="Times New Roman" panose="02020603050405020304" pitchFamily="18" charset="0"/>
                <a:cs typeface="Times New Roman" panose="02020603050405020304" pitchFamily="18" charset="0"/>
              </a:rPr>
              <a:t>Kiến thức</a:t>
            </a:r>
            <a:r>
              <a:rPr lang="en-US" altLang="en-US" sz="3000" b="1">
                <a:solidFill>
                  <a:srgbClr val="00B05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5021"/>
                                        </p:tgtEl>
                                        <p:attrNameLst>
                                          <p:attrName>style.visibility</p:attrName>
                                        </p:attrNameLst>
                                      </p:cBhvr>
                                      <p:to>
                                        <p:strVal val="visible"/>
                                      </p:to>
                                    </p:set>
                                    <p:animEffect transition="in" filter="box(in)">
                                      <p:cBhvr>
                                        <p:cTn id="7" dur="500"/>
                                        <p:tgtEl>
                                          <p:spTgt spid="850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5020">
                                            <p:txEl>
                                              <p:pRg st="0" end="0"/>
                                            </p:txEl>
                                          </p:spTgt>
                                        </p:tgtEl>
                                        <p:attrNameLst>
                                          <p:attrName>style.visibility</p:attrName>
                                        </p:attrNameLst>
                                      </p:cBhvr>
                                      <p:to>
                                        <p:strVal val="visible"/>
                                      </p:to>
                                    </p:set>
                                    <p:animEffect transition="in" filter="checkerboard(across)">
                                      <p:cBhvr>
                                        <p:cTn id="12" dur="500"/>
                                        <p:tgtEl>
                                          <p:spTgt spid="85020">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85020">
                                            <p:txEl>
                                              <p:pRg st="1" end="1"/>
                                            </p:txEl>
                                          </p:spTgt>
                                        </p:tgtEl>
                                        <p:attrNameLst>
                                          <p:attrName>style.visibility</p:attrName>
                                        </p:attrNameLst>
                                      </p:cBhvr>
                                      <p:to>
                                        <p:strVal val="visible"/>
                                      </p:to>
                                    </p:set>
                                    <p:animEffect transition="in" filter="checkerboard(across)">
                                      <p:cBhvr>
                                        <p:cTn id="15" dur="500"/>
                                        <p:tgtEl>
                                          <p:spTgt spid="85020">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85020">
                                            <p:txEl>
                                              <p:pRg st="2" end="2"/>
                                            </p:txEl>
                                          </p:spTgt>
                                        </p:tgtEl>
                                        <p:attrNameLst>
                                          <p:attrName>style.visibility</p:attrName>
                                        </p:attrNameLst>
                                      </p:cBhvr>
                                      <p:to>
                                        <p:strVal val="visible"/>
                                      </p:to>
                                    </p:set>
                                    <p:animEffect transition="in" filter="checkerboard(across)">
                                      <p:cBhvr>
                                        <p:cTn id="18" dur="500"/>
                                        <p:tgtEl>
                                          <p:spTgt spid="85020">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85020">
                                            <p:txEl>
                                              <p:pRg st="3" end="3"/>
                                            </p:txEl>
                                          </p:spTgt>
                                        </p:tgtEl>
                                        <p:attrNameLst>
                                          <p:attrName>style.visibility</p:attrName>
                                        </p:attrNameLst>
                                      </p:cBhvr>
                                      <p:to>
                                        <p:strVal val="visible"/>
                                      </p:to>
                                    </p:set>
                                    <p:animEffect transition="in" filter="checkerboard(across)">
                                      <p:cBhvr>
                                        <p:cTn id="21" dur="500"/>
                                        <p:tgtEl>
                                          <p:spTgt spid="850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95288" y="11113"/>
            <a:ext cx="83534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b="1">
                <a:solidFill>
                  <a:srgbClr val="FF0000"/>
                </a:solidFill>
                <a:latin typeface="Times New Roman" panose="02020603050405020304" pitchFamily="18" charset="0"/>
              </a:rPr>
              <a:t>Tiết 19-Bài 19: THỰC HÀNH: SƠ CỨU CẦM MÁU</a:t>
            </a:r>
          </a:p>
        </p:txBody>
      </p:sp>
      <p:sp>
        <p:nvSpPr>
          <p:cNvPr id="86022" name="Rectangle 6"/>
          <p:cNvSpPr>
            <a:spLocks noChangeArrowheads="1"/>
          </p:cNvSpPr>
          <p:nvPr/>
        </p:nvSpPr>
        <p:spPr bwMode="auto">
          <a:xfrm>
            <a:off x="107950" y="333375"/>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C0099"/>
                </a:solidFill>
                <a:latin typeface="Times New Roman" panose="02020603050405020304" pitchFamily="18" charset="0"/>
                <a:cs typeface="Times New Roman" panose="02020603050405020304" pitchFamily="18" charset="0"/>
              </a:rPr>
              <a:t>IV. </a:t>
            </a:r>
            <a:r>
              <a:rPr lang="en-US" altLang="en-US" sz="3000" b="1" u="sng">
                <a:solidFill>
                  <a:srgbClr val="CC0099"/>
                </a:solidFill>
                <a:latin typeface="Times New Roman" panose="02020603050405020304" pitchFamily="18" charset="0"/>
                <a:cs typeface="Times New Roman" panose="02020603050405020304" pitchFamily="18" charset="0"/>
              </a:rPr>
              <a:t>Thu hoạch</a:t>
            </a:r>
            <a:r>
              <a:rPr lang="en-US" altLang="en-US" sz="3000" b="1">
                <a:solidFill>
                  <a:srgbClr val="CC0099"/>
                </a:solidFill>
                <a:latin typeface="Times New Roman" panose="02020603050405020304" pitchFamily="18" charset="0"/>
                <a:cs typeface="Times New Roman" panose="02020603050405020304" pitchFamily="18" charset="0"/>
              </a:rPr>
              <a:t>:</a:t>
            </a:r>
          </a:p>
        </p:txBody>
      </p:sp>
      <p:sp>
        <p:nvSpPr>
          <p:cNvPr id="86024" name="Rectangle 8"/>
          <p:cNvSpPr>
            <a:spLocks noChangeArrowheads="1"/>
          </p:cNvSpPr>
          <p:nvPr/>
        </p:nvSpPr>
        <p:spPr bwMode="auto">
          <a:xfrm>
            <a:off x="107950" y="765175"/>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B050"/>
                </a:solidFill>
                <a:latin typeface="Times New Roman" panose="02020603050405020304" pitchFamily="18" charset="0"/>
                <a:cs typeface="Times New Roman" panose="02020603050405020304" pitchFamily="18" charset="0"/>
              </a:rPr>
              <a:t>1. </a:t>
            </a:r>
            <a:r>
              <a:rPr lang="en-US" altLang="en-US" sz="3000" b="1" u="sng">
                <a:solidFill>
                  <a:srgbClr val="00B050"/>
                </a:solidFill>
                <a:latin typeface="Times New Roman" panose="02020603050405020304" pitchFamily="18" charset="0"/>
                <a:cs typeface="Times New Roman" panose="02020603050405020304" pitchFamily="18" charset="0"/>
              </a:rPr>
              <a:t>Kiến thức</a:t>
            </a:r>
            <a:r>
              <a:rPr lang="en-US" altLang="en-US" sz="3000" b="1">
                <a:solidFill>
                  <a:srgbClr val="00B050"/>
                </a:solidFill>
                <a:latin typeface="Times New Roman" panose="02020603050405020304" pitchFamily="18" charset="0"/>
                <a:cs typeface="Times New Roman" panose="02020603050405020304" pitchFamily="18" charset="0"/>
              </a:rPr>
              <a:t>:</a:t>
            </a:r>
          </a:p>
        </p:txBody>
      </p:sp>
      <p:sp>
        <p:nvSpPr>
          <p:cNvPr id="86025" name="Rectangle 9"/>
          <p:cNvSpPr>
            <a:spLocks noChangeArrowheads="1"/>
          </p:cNvSpPr>
          <p:nvPr/>
        </p:nvSpPr>
        <p:spPr bwMode="auto">
          <a:xfrm>
            <a:off x="107950" y="1196975"/>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B050"/>
                </a:solidFill>
                <a:latin typeface="Times New Roman" panose="02020603050405020304" pitchFamily="18" charset="0"/>
                <a:cs typeface="Times New Roman" panose="02020603050405020304" pitchFamily="18" charset="0"/>
              </a:rPr>
              <a:t>2. </a:t>
            </a:r>
            <a:r>
              <a:rPr lang="en-US" altLang="en-US" sz="3000" b="1" u="sng">
                <a:solidFill>
                  <a:srgbClr val="00B050"/>
                </a:solidFill>
                <a:latin typeface="Times New Roman" panose="02020603050405020304" pitchFamily="18" charset="0"/>
                <a:cs typeface="Times New Roman" panose="02020603050405020304" pitchFamily="18" charset="0"/>
              </a:rPr>
              <a:t>Kỹ năng</a:t>
            </a:r>
            <a:r>
              <a:rPr lang="en-US" altLang="en-US" sz="3000" b="1">
                <a:solidFill>
                  <a:srgbClr val="00B050"/>
                </a:solidFill>
                <a:latin typeface="Times New Roman" panose="02020603050405020304" pitchFamily="18" charset="0"/>
                <a:cs typeface="Times New Roman" panose="02020603050405020304" pitchFamily="18" charset="0"/>
              </a:rPr>
              <a:t>:</a:t>
            </a:r>
          </a:p>
        </p:txBody>
      </p:sp>
      <p:graphicFrame>
        <p:nvGraphicFramePr>
          <p:cNvPr id="86054" name="Group 38"/>
          <p:cNvGraphicFramePr>
            <a:graphicFrameLocks noGrp="1"/>
          </p:cNvGraphicFramePr>
          <p:nvPr>
            <p:extLst>
              <p:ext uri="{D42A27DB-BD31-4B8C-83A1-F6EECF244321}">
                <p14:modId xmlns:p14="http://schemas.microsoft.com/office/powerpoint/2010/main" val="1052659859"/>
              </p:ext>
            </p:extLst>
          </p:nvPr>
        </p:nvGraphicFramePr>
        <p:xfrm>
          <a:off x="73025" y="2205038"/>
          <a:ext cx="8963025" cy="3873183"/>
        </p:xfrm>
        <a:graphic>
          <a:graphicData uri="http://schemas.openxmlformats.org/drawingml/2006/table">
            <a:tbl>
              <a:tblPr/>
              <a:tblGrid>
                <a:gridCol w="3851275">
                  <a:extLst>
                    <a:ext uri="{9D8B030D-6E8A-4147-A177-3AD203B41FA5}">
                      <a16:colId xmlns:a16="http://schemas.microsoft.com/office/drawing/2014/main" val="2298777797"/>
                    </a:ext>
                  </a:extLst>
                </a:gridCol>
                <a:gridCol w="5111750">
                  <a:extLst>
                    <a:ext uri="{9D8B030D-6E8A-4147-A177-3AD203B41FA5}">
                      <a16:colId xmlns:a16="http://schemas.microsoft.com/office/drawing/2014/main" val="446413165"/>
                    </a:ext>
                  </a:extLst>
                </a:gridCol>
              </a:tblGrid>
              <a:tr h="703263">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Các kỹ năng học được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Các thao tác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0901918"/>
                  </a:ext>
                </a:extLst>
              </a:tr>
              <a:tr h="1647825">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1. Sơ cứu vết thương ở lòng bàn chân (chảy máu mao mạch và tĩnh mạch)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0340294"/>
                  </a:ext>
                </a:extLst>
              </a:tr>
              <a:tr h="1243013">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2. Sơ cứu vết thương ở cổ chân (chảy máu động mạch)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1600071"/>
                  </a:ext>
                </a:extLst>
              </a:tr>
            </a:tbl>
          </a:graphicData>
        </a:graphic>
      </p:graphicFrame>
      <p:sp>
        <p:nvSpPr>
          <p:cNvPr id="86055" name="Rectangle 39"/>
          <p:cNvSpPr>
            <a:spLocks noChangeArrowheads="1"/>
          </p:cNvSpPr>
          <p:nvPr/>
        </p:nvSpPr>
        <p:spPr bwMode="auto">
          <a:xfrm>
            <a:off x="107950" y="165576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00000"/>
                </a:solidFill>
                <a:latin typeface="Times New Roman" panose="02020603050405020304" pitchFamily="18" charset="0"/>
                <a:cs typeface="Times New Roman" panose="02020603050405020304" pitchFamily="18" charset="0"/>
              </a:rPr>
              <a:t>Điền thông tin vào bảng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6025"/>
                                        </p:tgtEl>
                                        <p:attrNameLst>
                                          <p:attrName>style.visibility</p:attrName>
                                        </p:attrNameLst>
                                      </p:cBhvr>
                                      <p:to>
                                        <p:strVal val="visible"/>
                                      </p:to>
                                    </p:set>
                                    <p:animEffect transition="in" filter="diamond(in)">
                                      <p:cBhvr>
                                        <p:cTn id="7" dur="2000"/>
                                        <p:tgtEl>
                                          <p:spTgt spid="860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6055"/>
                                        </p:tgtEl>
                                        <p:attrNameLst>
                                          <p:attrName>style.visibility</p:attrName>
                                        </p:attrNameLst>
                                      </p:cBhvr>
                                      <p:to>
                                        <p:strVal val="visible"/>
                                      </p:to>
                                    </p:set>
                                    <p:animEffect transition="in" filter="diamond(in)">
                                      <p:cBhvr>
                                        <p:cTn id="12" dur="2000"/>
                                        <p:tgtEl>
                                          <p:spTgt spid="860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86055"/>
                                        </p:tgtEl>
                                        <p:attrNameLst>
                                          <p:attrName>style.visibility</p:attrName>
                                        </p:attrNameLst>
                                      </p:cBhvr>
                                      <p:to>
                                        <p:strVal val="visible"/>
                                      </p:to>
                                    </p:set>
                                    <p:animEffect transition="in" filter="blinds(horizontal)">
                                      <p:cBhvr>
                                        <p:cTn id="17" dur="500"/>
                                        <p:tgtEl>
                                          <p:spTgt spid="86055"/>
                                        </p:tgtEl>
                                      </p:cBhvr>
                                    </p:animEffect>
                                  </p:childTnLst>
                                </p:cTn>
                              </p:par>
                              <p:par>
                                <p:cTn id="18" presetID="3" presetClass="entr" presetSubtype="10" fill="hold" nodeType="withEffect">
                                  <p:stCondLst>
                                    <p:cond delay="0"/>
                                  </p:stCondLst>
                                  <p:childTnLst>
                                    <p:set>
                                      <p:cBhvr>
                                        <p:cTn id="19" dur="1" fill="hold">
                                          <p:stCondLst>
                                            <p:cond delay="0"/>
                                          </p:stCondLst>
                                        </p:cTn>
                                        <p:tgtEl>
                                          <p:spTgt spid="86054"/>
                                        </p:tgtEl>
                                        <p:attrNameLst>
                                          <p:attrName>style.visibility</p:attrName>
                                        </p:attrNameLst>
                                      </p:cBhvr>
                                      <p:to>
                                        <p:strVal val="visible"/>
                                      </p:to>
                                    </p:set>
                                    <p:animEffect transition="in" filter="blinds(horizontal)">
                                      <p:cBhvr>
                                        <p:cTn id="20" dur="500"/>
                                        <p:tgtEl>
                                          <p:spTgt spid="86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p:bldP spid="86055" grpId="0"/>
      <p:bldP spid="8605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95288" y="11113"/>
            <a:ext cx="83534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19: THỰC HÀNH: SƠ CỨU CẦM MÁU</a:t>
            </a:r>
          </a:p>
        </p:txBody>
      </p:sp>
      <p:sp>
        <p:nvSpPr>
          <p:cNvPr id="88070" name="Rectangle 6"/>
          <p:cNvSpPr>
            <a:spLocks noChangeArrowheads="1"/>
          </p:cNvSpPr>
          <p:nvPr/>
        </p:nvSpPr>
        <p:spPr bwMode="auto">
          <a:xfrm>
            <a:off x="107950" y="358775"/>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C0099"/>
                </a:solidFill>
                <a:latin typeface="Times New Roman" panose="02020603050405020304" pitchFamily="18" charset="0"/>
                <a:cs typeface="Times New Roman" panose="02020603050405020304" pitchFamily="18" charset="0"/>
              </a:rPr>
              <a:t>IV. </a:t>
            </a:r>
            <a:r>
              <a:rPr lang="en-US" altLang="en-US" sz="3000" b="1" u="sng">
                <a:solidFill>
                  <a:srgbClr val="CC0099"/>
                </a:solidFill>
                <a:latin typeface="Times New Roman" panose="02020603050405020304" pitchFamily="18" charset="0"/>
                <a:cs typeface="Times New Roman" panose="02020603050405020304" pitchFamily="18" charset="0"/>
              </a:rPr>
              <a:t>Thu hoạch</a:t>
            </a:r>
            <a:r>
              <a:rPr lang="en-US" altLang="en-US" sz="3000" b="1">
                <a:solidFill>
                  <a:srgbClr val="CC0099"/>
                </a:solidFill>
                <a:latin typeface="Times New Roman" panose="02020603050405020304" pitchFamily="18" charset="0"/>
                <a:cs typeface="Times New Roman" panose="02020603050405020304" pitchFamily="18" charset="0"/>
              </a:rPr>
              <a:t>:</a:t>
            </a:r>
          </a:p>
        </p:txBody>
      </p:sp>
      <p:sp>
        <p:nvSpPr>
          <p:cNvPr id="88072" name="Rectangle 8"/>
          <p:cNvSpPr>
            <a:spLocks noChangeArrowheads="1"/>
          </p:cNvSpPr>
          <p:nvPr/>
        </p:nvSpPr>
        <p:spPr bwMode="auto">
          <a:xfrm>
            <a:off x="107950" y="79216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B050"/>
                </a:solidFill>
                <a:latin typeface="Times New Roman" panose="02020603050405020304" pitchFamily="18" charset="0"/>
                <a:cs typeface="Times New Roman" panose="02020603050405020304" pitchFamily="18" charset="0"/>
              </a:rPr>
              <a:t>1. </a:t>
            </a:r>
            <a:r>
              <a:rPr lang="en-US" altLang="en-US" sz="3000" b="1" u="sng">
                <a:solidFill>
                  <a:srgbClr val="00B050"/>
                </a:solidFill>
                <a:latin typeface="Times New Roman" panose="02020603050405020304" pitchFamily="18" charset="0"/>
                <a:cs typeface="Times New Roman" panose="02020603050405020304" pitchFamily="18" charset="0"/>
              </a:rPr>
              <a:t>Kiến thức</a:t>
            </a:r>
            <a:r>
              <a:rPr lang="en-US" altLang="en-US" sz="3000" b="1">
                <a:solidFill>
                  <a:srgbClr val="00B050"/>
                </a:solidFill>
                <a:latin typeface="Times New Roman" panose="02020603050405020304" pitchFamily="18" charset="0"/>
                <a:cs typeface="Times New Roman" panose="02020603050405020304" pitchFamily="18" charset="0"/>
              </a:rPr>
              <a:t>:</a:t>
            </a:r>
          </a:p>
        </p:txBody>
      </p:sp>
      <p:sp>
        <p:nvSpPr>
          <p:cNvPr id="88073" name="Rectangle 9"/>
          <p:cNvSpPr>
            <a:spLocks noChangeArrowheads="1"/>
          </p:cNvSpPr>
          <p:nvPr/>
        </p:nvSpPr>
        <p:spPr bwMode="auto">
          <a:xfrm>
            <a:off x="0" y="1341438"/>
            <a:ext cx="8964613" cy="550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200" b="1">
                <a:solidFill>
                  <a:srgbClr val="FF0000"/>
                </a:solidFill>
                <a:latin typeface="Times New Roman" panose="02020603050405020304" pitchFamily="18" charset="0"/>
                <a:cs typeface="Times New Roman" panose="02020603050405020304" pitchFamily="18" charset="0"/>
              </a:rPr>
              <a:t>1. Phân biệt chảy máu tĩnh mạch và động mạch? </a:t>
            </a:r>
          </a:p>
          <a:p>
            <a:pPr algn="just">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 Tĩnh mạch máu chảy ít hơn, chậm. Động mạch máu chảy nhiều, nhanh, thành tia.			</a:t>
            </a:r>
          </a:p>
          <a:p>
            <a:pPr algn="just">
              <a:spcBef>
                <a:spcPct val="0"/>
              </a:spcBef>
              <a:buFontTx/>
              <a:buNone/>
            </a:pPr>
            <a:r>
              <a:rPr lang="en-US" altLang="en-US" sz="2200" b="1">
                <a:solidFill>
                  <a:srgbClr val="FF0000"/>
                </a:solidFill>
                <a:latin typeface="Times New Roman" panose="02020603050405020304" pitchFamily="18" charset="0"/>
                <a:cs typeface="Times New Roman" panose="02020603050405020304" pitchFamily="18" charset="0"/>
              </a:rPr>
              <a:t>2. Những yêu cầu cơ bản của biện pháp buộc dây garo là gì? </a:t>
            </a:r>
          </a:p>
          <a:p>
            <a:pPr algn="just">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 Vị trí buộc cách vết thương vừa phải (&gt; 5 cm), không buộc quá chặt, cứ 15’ nới lỏng dây buộc lại.				</a:t>
            </a:r>
          </a:p>
          <a:p>
            <a:pPr algn="just">
              <a:spcBef>
                <a:spcPct val="0"/>
              </a:spcBef>
              <a:buFontTx/>
              <a:buNone/>
            </a:pPr>
            <a:r>
              <a:rPr lang="en-US" altLang="en-US" sz="2200" b="1">
                <a:solidFill>
                  <a:srgbClr val="FF0000"/>
                </a:solidFill>
                <a:latin typeface="Times New Roman" panose="02020603050405020304" pitchFamily="18" charset="0"/>
                <a:cs typeface="Times New Roman" panose="02020603050405020304" pitchFamily="18" charset="0"/>
              </a:rPr>
              <a:t>3. Vì sao chỉ những vết thương chảy máu động mạch ở tay hoặc chân mới dùng biện pháp buộc dây garo?</a:t>
            </a:r>
          </a:p>
          <a:p>
            <a:pPr algn="just">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 Vì tay và chân là những mô đặc nên biện pháp buộc dây garô mới có hiệu quả cầm máu.					 	</a:t>
            </a:r>
          </a:p>
          <a:p>
            <a:pPr algn="just">
              <a:spcBef>
                <a:spcPct val="0"/>
              </a:spcBef>
              <a:buFontTx/>
              <a:buNone/>
            </a:pPr>
            <a:r>
              <a:rPr lang="en-US" altLang="en-US" sz="2200" b="1">
                <a:solidFill>
                  <a:srgbClr val="FF0000"/>
                </a:solidFill>
                <a:latin typeface="Times New Roman" panose="02020603050405020304" pitchFamily="18" charset="0"/>
                <a:cs typeface="Times New Roman" panose="02020603050405020304" pitchFamily="18" charset="0"/>
              </a:rPr>
              <a:t>4. Những vết thương chảy máu động mạch không phải ở tay chân xử lí như thế nào?</a:t>
            </a:r>
          </a:p>
          <a:p>
            <a:pPr algn="just">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 Ở những vị trí khác, biện pháp này không có hiệu quả, vừa có thể nguy hiểm đến tính mạng</a:t>
            </a:r>
          </a:p>
          <a:p>
            <a:pPr algn="just">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 Ví dụ vết thương ở đầu, cổ, mặt)  do não chỉ cần thiếu ôxy khoảng ¾ phút đã có thể bị tổn thương tới mức không thể phục hồi.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8073">
                                            <p:txEl>
                                              <p:pRg st="1" end="1"/>
                                            </p:txEl>
                                          </p:spTgt>
                                        </p:tgtEl>
                                        <p:attrNameLst>
                                          <p:attrName>style.visibility</p:attrName>
                                        </p:attrNameLst>
                                      </p:cBhvr>
                                      <p:to>
                                        <p:strVal val="visible"/>
                                      </p:to>
                                    </p:set>
                                    <p:animEffect transition="in" filter="blinds(horizontal)">
                                      <p:cBhvr>
                                        <p:cTn id="7" dur="500"/>
                                        <p:tgtEl>
                                          <p:spTgt spid="8807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nodeType="clickEffect">
                                  <p:stCondLst>
                                    <p:cond delay="0"/>
                                  </p:stCondLst>
                                  <p:childTnLst>
                                    <p:set>
                                      <p:cBhvr>
                                        <p:cTn id="11" dur="1" fill="hold">
                                          <p:stCondLst>
                                            <p:cond delay="0"/>
                                          </p:stCondLst>
                                        </p:cTn>
                                        <p:tgtEl>
                                          <p:spTgt spid="88073">
                                            <p:txEl>
                                              <p:pRg st="3" end="3"/>
                                            </p:txEl>
                                          </p:spTgt>
                                        </p:tgtEl>
                                        <p:attrNameLst>
                                          <p:attrName>style.visibility</p:attrName>
                                        </p:attrNameLst>
                                      </p:cBhvr>
                                      <p:to>
                                        <p:strVal val="visible"/>
                                      </p:to>
                                    </p:set>
                                    <p:anim calcmode="lin" valueType="num">
                                      <p:cBhvr>
                                        <p:cTn id="12" dur="500" decel="50000" fill="hold">
                                          <p:stCondLst>
                                            <p:cond delay="0"/>
                                          </p:stCondLst>
                                        </p:cTn>
                                        <p:tgtEl>
                                          <p:spTgt spid="88073">
                                            <p:txEl>
                                              <p:pRg st="3" end="3"/>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88073">
                                            <p:txEl>
                                              <p:pRg st="3" end="3"/>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88073">
                                            <p:txEl>
                                              <p:pRg st="3" end="3"/>
                                            </p:txEl>
                                          </p:spTgt>
                                        </p:tgtEl>
                                        <p:attrNameLst>
                                          <p:attrName>ppt_w</p:attrName>
                                        </p:attrNameLst>
                                      </p:cBhvr>
                                      <p:tavLst>
                                        <p:tav tm="0">
                                          <p:val>
                                            <p:strVal val="#ppt_w*.05"/>
                                          </p:val>
                                        </p:tav>
                                        <p:tav tm="100000">
                                          <p:val>
                                            <p:strVal val="#ppt_w"/>
                                          </p:val>
                                        </p:tav>
                                      </p:tavLst>
                                    </p:anim>
                                    <p:anim calcmode="lin" valueType="num">
                                      <p:cBhvr>
                                        <p:cTn id="15" dur="1000" fill="hold"/>
                                        <p:tgtEl>
                                          <p:spTgt spid="88073">
                                            <p:txEl>
                                              <p:pRg st="3" end="3"/>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88073">
                                            <p:txEl>
                                              <p:pRg st="3" end="3"/>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88073">
                                            <p:txEl>
                                              <p:pRg st="3" end="3"/>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88073">
                                            <p:txEl>
                                              <p:pRg st="3" end="3"/>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88073">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88073">
                                            <p:txEl>
                                              <p:pRg st="5" end="5"/>
                                            </p:txEl>
                                          </p:spTgt>
                                        </p:tgtEl>
                                        <p:attrNameLst>
                                          <p:attrName>style.visibility</p:attrName>
                                        </p:attrNameLst>
                                      </p:cBhvr>
                                      <p:to>
                                        <p:strVal val="visible"/>
                                      </p:to>
                                    </p:set>
                                    <p:animEffect transition="in" filter="blinds(horizontal)">
                                      <p:cBhvr>
                                        <p:cTn id="24" dur="500"/>
                                        <p:tgtEl>
                                          <p:spTgt spid="8807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88073">
                                            <p:txEl>
                                              <p:pRg st="7" end="7"/>
                                            </p:txEl>
                                          </p:spTgt>
                                        </p:tgtEl>
                                        <p:attrNameLst>
                                          <p:attrName>style.visibility</p:attrName>
                                        </p:attrNameLst>
                                      </p:cBhvr>
                                      <p:to>
                                        <p:strVal val="visible"/>
                                      </p:to>
                                    </p:set>
                                    <p:animEffect transition="in" filter="blinds(horizontal)">
                                      <p:cBhvr>
                                        <p:cTn id="29" dur="500"/>
                                        <p:tgtEl>
                                          <p:spTgt spid="88073">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88073">
                                            <p:txEl>
                                              <p:pRg st="8" end="8"/>
                                            </p:txEl>
                                          </p:spTgt>
                                        </p:tgtEl>
                                        <p:attrNameLst>
                                          <p:attrName>style.visibility</p:attrName>
                                        </p:attrNameLst>
                                      </p:cBhvr>
                                      <p:to>
                                        <p:strVal val="visible"/>
                                      </p:to>
                                    </p:set>
                                    <p:animEffect transition="in" filter="blinds(horizontal)">
                                      <p:cBhvr>
                                        <p:cTn id="32" dur="500"/>
                                        <p:tgtEl>
                                          <p:spTgt spid="8807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95288" y="11113"/>
            <a:ext cx="83534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19: THỰC HÀNH: SƠ CỨU CẦM MÁU</a:t>
            </a:r>
          </a:p>
        </p:txBody>
      </p:sp>
      <p:sp>
        <p:nvSpPr>
          <p:cNvPr id="89093" name="Rectangle 5"/>
          <p:cNvSpPr>
            <a:spLocks noChangeArrowheads="1"/>
          </p:cNvSpPr>
          <p:nvPr/>
        </p:nvSpPr>
        <p:spPr bwMode="auto">
          <a:xfrm>
            <a:off x="107950" y="333375"/>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B050"/>
                </a:solidFill>
                <a:latin typeface="Times New Roman" panose="02020603050405020304" pitchFamily="18" charset="0"/>
                <a:cs typeface="Times New Roman" panose="02020603050405020304" pitchFamily="18" charset="0"/>
              </a:rPr>
              <a:t>2. </a:t>
            </a:r>
            <a:r>
              <a:rPr lang="en-US" altLang="en-US" sz="3000" b="1" u="sng">
                <a:solidFill>
                  <a:srgbClr val="00B050"/>
                </a:solidFill>
                <a:latin typeface="Times New Roman" panose="02020603050405020304" pitchFamily="18" charset="0"/>
                <a:cs typeface="Times New Roman" panose="02020603050405020304" pitchFamily="18" charset="0"/>
              </a:rPr>
              <a:t>Kỹ năng</a:t>
            </a:r>
            <a:r>
              <a:rPr lang="en-US" altLang="en-US" sz="3000" b="1">
                <a:solidFill>
                  <a:srgbClr val="00B050"/>
                </a:solidFill>
                <a:latin typeface="Times New Roman" panose="02020603050405020304" pitchFamily="18" charset="0"/>
                <a:cs typeface="Times New Roman" panose="02020603050405020304" pitchFamily="18" charset="0"/>
              </a:rPr>
              <a:t>:</a:t>
            </a:r>
          </a:p>
        </p:txBody>
      </p:sp>
      <p:graphicFrame>
        <p:nvGraphicFramePr>
          <p:cNvPr id="89115" name="Group 27"/>
          <p:cNvGraphicFramePr>
            <a:graphicFrameLocks noGrp="1"/>
          </p:cNvGraphicFramePr>
          <p:nvPr>
            <p:extLst>
              <p:ext uri="{D42A27DB-BD31-4B8C-83A1-F6EECF244321}">
                <p14:modId xmlns:p14="http://schemas.microsoft.com/office/powerpoint/2010/main" val="2986285784"/>
              </p:ext>
            </p:extLst>
          </p:nvPr>
        </p:nvGraphicFramePr>
        <p:xfrm>
          <a:off x="73025" y="1268413"/>
          <a:ext cx="8963025" cy="5226051"/>
        </p:xfrm>
        <a:graphic>
          <a:graphicData uri="http://schemas.openxmlformats.org/drawingml/2006/table">
            <a:tbl>
              <a:tblPr/>
              <a:tblGrid>
                <a:gridCol w="3851275">
                  <a:extLst>
                    <a:ext uri="{9D8B030D-6E8A-4147-A177-3AD203B41FA5}">
                      <a16:colId xmlns:a16="http://schemas.microsoft.com/office/drawing/2014/main" val="4085982695"/>
                    </a:ext>
                  </a:extLst>
                </a:gridCol>
                <a:gridCol w="5111750">
                  <a:extLst>
                    <a:ext uri="{9D8B030D-6E8A-4147-A177-3AD203B41FA5}">
                      <a16:colId xmlns:a16="http://schemas.microsoft.com/office/drawing/2014/main" val="370849128"/>
                    </a:ext>
                  </a:extLst>
                </a:gridCol>
              </a:tblGrid>
              <a:tr h="703263">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Các kỹ năng học được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Các thao tác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2219457"/>
                  </a:ext>
                </a:extLst>
              </a:tr>
              <a:tr h="1647825">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1. Sơ cứu vết thương ở lòng bàn chân (chảy máu mao mạch và tĩnh mạch)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altLang="en-US" sz="2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8784110"/>
                  </a:ext>
                </a:extLst>
              </a:tr>
              <a:tr h="2874963">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2. Sơ cứu vết thương ở cổ chân (chảy máu động mạch)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altLang="en-US" sz="2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6679547"/>
                  </a:ext>
                </a:extLst>
              </a:tr>
            </a:tbl>
          </a:graphicData>
        </a:graphic>
      </p:graphicFrame>
      <p:sp>
        <p:nvSpPr>
          <p:cNvPr id="89108" name="Rectangle 20"/>
          <p:cNvSpPr>
            <a:spLocks noChangeArrowheads="1"/>
          </p:cNvSpPr>
          <p:nvPr/>
        </p:nvSpPr>
        <p:spPr bwMode="auto">
          <a:xfrm>
            <a:off x="107950" y="79216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00000"/>
                </a:solidFill>
                <a:latin typeface="Times New Roman" panose="02020603050405020304" pitchFamily="18" charset="0"/>
                <a:cs typeface="Times New Roman" panose="02020603050405020304" pitchFamily="18" charset="0"/>
              </a:rPr>
              <a:t>Điền thông tin vào bảng sau:</a:t>
            </a:r>
          </a:p>
        </p:txBody>
      </p:sp>
      <p:sp>
        <p:nvSpPr>
          <p:cNvPr id="89109" name="Rectangle 21"/>
          <p:cNvSpPr>
            <a:spLocks noChangeArrowheads="1"/>
          </p:cNvSpPr>
          <p:nvPr/>
        </p:nvSpPr>
        <p:spPr bwMode="auto">
          <a:xfrm>
            <a:off x="3924300" y="1965325"/>
            <a:ext cx="5040313" cy="167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 Dùng ngón cái bịt chặt miệng vết thương trong vài phút.</a:t>
            </a:r>
          </a:p>
          <a:p>
            <a:pPr algn="just">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 Sát trùng vết thương.</a:t>
            </a:r>
          </a:p>
          <a:p>
            <a:pPr algn="just">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 Băng vết thương.</a:t>
            </a:r>
          </a:p>
        </p:txBody>
      </p:sp>
      <p:sp>
        <p:nvSpPr>
          <p:cNvPr id="89110" name="Rectangle 22"/>
          <p:cNvSpPr>
            <a:spLocks noChangeArrowheads="1"/>
          </p:cNvSpPr>
          <p:nvPr/>
        </p:nvSpPr>
        <p:spPr bwMode="auto">
          <a:xfrm>
            <a:off x="3924300" y="3644900"/>
            <a:ext cx="5040313" cy="287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 Dùng tay bóp mạnh vào động mạch cánh tay trong vài phút.</a:t>
            </a:r>
          </a:p>
          <a:p>
            <a:pPr algn="just">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 Buộc garô. </a:t>
            </a:r>
          </a:p>
          <a:p>
            <a:pPr algn="just">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  Sát trùng vết thương, rồi băng lại. </a:t>
            </a:r>
          </a:p>
          <a:p>
            <a:pPr algn="just">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 Đưa ngay đến bệnh viện cấp cứu.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9109"/>
                                        </p:tgtEl>
                                        <p:attrNameLst>
                                          <p:attrName>style.visibility</p:attrName>
                                        </p:attrNameLst>
                                      </p:cBhvr>
                                      <p:to>
                                        <p:strVal val="visible"/>
                                      </p:to>
                                    </p:set>
                                    <p:animEffect transition="in" filter="box(in)">
                                      <p:cBhvr>
                                        <p:cTn id="7" dur="500"/>
                                        <p:tgtEl>
                                          <p:spTgt spid="89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9110"/>
                                        </p:tgtEl>
                                        <p:attrNameLst>
                                          <p:attrName>style.visibility</p:attrName>
                                        </p:attrNameLst>
                                      </p:cBhvr>
                                      <p:to>
                                        <p:strVal val="visible"/>
                                      </p:to>
                                    </p:set>
                                    <p:animEffect transition="in" filter="box(in)">
                                      <p:cBhvr>
                                        <p:cTn id="12" dur="500"/>
                                        <p:tgtEl>
                                          <p:spTgt spid="89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9" grpId="0"/>
      <p:bldP spid="891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Capture20-10-20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checkerboard(across)">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107950" y="0"/>
            <a:ext cx="93964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vi-VN" altLang="en-US" sz="2600" b="1">
                <a:cs typeface="Times New Roman" panose="02020603050405020304" pitchFamily="18" charset="0"/>
              </a:rPr>
              <a:t>Một số cách băng bó trên cơ thể người ở các vị trí khác nhau:</a:t>
            </a:r>
          </a:p>
        </p:txBody>
      </p:sp>
      <p:pic>
        <p:nvPicPr>
          <p:cNvPr id="26629" name="Picture 5" descr="Capture20-10-20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275"/>
            <a:ext cx="9144000" cy="6308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box(in)">
                                      <p:cBhvr>
                                        <p:cTn id="7"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179388" y="-26988"/>
            <a:ext cx="89646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vi-VN" altLang="en-US" b="1">
                <a:cs typeface="Times New Roman" panose="02020603050405020304" pitchFamily="18" charset="0"/>
              </a:rPr>
              <a:t>Một vài hình ảnh sơ cứu  khi bị mất máu</a:t>
            </a:r>
          </a:p>
        </p:txBody>
      </p:sp>
      <p:pic>
        <p:nvPicPr>
          <p:cNvPr id="27653" name="Picture 5" descr="Capture20-10-20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6338"/>
            <a:ext cx="4643438" cy="3141662"/>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Capture20-10-20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716338"/>
            <a:ext cx="4427537" cy="3141662"/>
          </a:xfrm>
          <a:prstGeom prst="rect">
            <a:avLst/>
          </a:prstGeom>
          <a:noFill/>
          <a:extLst>
            <a:ext uri="{909E8E84-426E-40DD-AFC4-6F175D3DCCD1}">
              <a14:hiddenFill xmlns:a14="http://schemas.microsoft.com/office/drawing/2010/main">
                <a:solidFill>
                  <a:srgbClr val="FFFFFF"/>
                </a:solidFill>
              </a14:hiddenFill>
            </a:ext>
          </a:extLst>
        </p:spPr>
      </p:pic>
      <p:pic>
        <p:nvPicPr>
          <p:cNvPr id="27660" name="Picture 12" descr="Capture20-10-20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404813"/>
            <a:ext cx="6480175" cy="3311525"/>
          </a:xfrm>
          <a:prstGeom prst="rect">
            <a:avLst/>
          </a:prstGeom>
          <a:noFill/>
          <a:extLst>
            <a:ext uri="{909E8E84-426E-40DD-AFC4-6F175D3DCCD1}">
              <a14:hiddenFill xmlns:a14="http://schemas.microsoft.com/office/drawing/2010/main">
                <a:solidFill>
                  <a:srgbClr val="FFFFFF"/>
                </a:solidFill>
              </a14:hiddenFill>
            </a:ext>
          </a:extLst>
        </p:spPr>
      </p:pic>
      <p:sp>
        <p:nvSpPr>
          <p:cNvPr id="27661" name="Text Box 13"/>
          <p:cNvSpPr txBox="1">
            <a:spLocks noChangeArrowheads="1"/>
          </p:cNvSpPr>
          <p:nvPr/>
        </p:nvSpPr>
        <p:spPr bwMode="auto">
          <a:xfrm>
            <a:off x="1763713" y="3298825"/>
            <a:ext cx="6624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vi-VN" altLang="en-US" sz="2000" b="1">
                <a:cs typeface="Times New Roman" panose="02020603050405020304" pitchFamily="18" charset="0"/>
              </a:rPr>
              <a:t>Rửa vết thương bằng nước sạch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61"/>
                                        </p:tgtEl>
                                        <p:attrNameLst>
                                          <p:attrName>style.visibility</p:attrName>
                                        </p:attrNameLst>
                                      </p:cBhvr>
                                      <p:to>
                                        <p:strVal val="visible"/>
                                      </p:to>
                                    </p:set>
                                    <p:animEffect transition="in" filter="blinds(horizontal)">
                                      <p:cBhvr>
                                        <p:cTn id="7" dur="500"/>
                                        <p:tgtEl>
                                          <p:spTgt spid="27661"/>
                                        </p:tgtEl>
                                      </p:cBhvr>
                                    </p:animEffect>
                                  </p:childTnLst>
                                </p:cTn>
                              </p:par>
                              <p:par>
                                <p:cTn id="8" presetID="3" presetClass="entr" presetSubtype="10" fill="hold" nodeType="withEffect">
                                  <p:stCondLst>
                                    <p:cond delay="0"/>
                                  </p:stCondLst>
                                  <p:childTnLst>
                                    <p:set>
                                      <p:cBhvr>
                                        <p:cTn id="9" dur="1" fill="hold">
                                          <p:stCondLst>
                                            <p:cond delay="0"/>
                                          </p:stCondLst>
                                        </p:cTn>
                                        <p:tgtEl>
                                          <p:spTgt spid="27660"/>
                                        </p:tgtEl>
                                        <p:attrNameLst>
                                          <p:attrName>style.visibility</p:attrName>
                                        </p:attrNameLst>
                                      </p:cBhvr>
                                      <p:to>
                                        <p:strVal val="visible"/>
                                      </p:to>
                                    </p:set>
                                    <p:animEffect transition="in" filter="blinds(horizontal)">
                                      <p:cBhvr>
                                        <p:cTn id="10" dur="500"/>
                                        <p:tgtEl>
                                          <p:spTgt spid="276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27653"/>
                                        </p:tgtEl>
                                        <p:attrNameLst>
                                          <p:attrName>style.visibility</p:attrName>
                                        </p:attrNameLst>
                                      </p:cBhvr>
                                      <p:to>
                                        <p:strVal val="visible"/>
                                      </p:to>
                                    </p:set>
                                    <p:animEffect transition="in" filter="diamond(in)">
                                      <p:cBhvr>
                                        <p:cTn id="15" dur="2000"/>
                                        <p:tgtEl>
                                          <p:spTgt spid="2765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27654"/>
                                        </p:tgtEl>
                                        <p:attrNameLst>
                                          <p:attrName>style.visibility</p:attrName>
                                        </p:attrNameLst>
                                      </p:cBhvr>
                                      <p:to>
                                        <p:strVal val="visible"/>
                                      </p:to>
                                    </p:set>
                                    <p:animEffect transition="in" filter="box(in)">
                                      <p:cBhvr>
                                        <p:cTn id="20"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5"/>
          <p:cNvSpPr txBox="1">
            <a:spLocks noChangeArrowheads="1"/>
          </p:cNvSpPr>
          <p:nvPr/>
        </p:nvSpPr>
        <p:spPr bwMode="auto">
          <a:xfrm>
            <a:off x="219835" y="0"/>
            <a:ext cx="820896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600" b="1" dirty="0">
                <a:solidFill>
                  <a:srgbClr val="FF0000"/>
                </a:solidFill>
                <a:latin typeface="Arial" panose="020B0604020202020204" pitchFamily="34" charset="0"/>
              </a:rPr>
              <a:t>	</a:t>
            </a:r>
            <a:r>
              <a:rPr lang="en-US" altLang="en-US" sz="6600" b="1" dirty="0">
                <a:solidFill>
                  <a:srgbClr val="FF0000"/>
                </a:solidFill>
              </a:rPr>
              <a:t>DẶN DÒ</a:t>
            </a:r>
            <a:endParaRPr lang="vi-VN" altLang="en-US" sz="6600" b="1" dirty="0">
              <a:solidFill>
                <a:srgbClr val="FF0000"/>
              </a:solidFill>
            </a:endParaRPr>
          </a:p>
        </p:txBody>
      </p:sp>
      <p:sp>
        <p:nvSpPr>
          <p:cNvPr id="28678" name="Text Box 6"/>
          <p:cNvSpPr txBox="1">
            <a:spLocks noChangeArrowheads="1"/>
          </p:cNvSpPr>
          <p:nvPr/>
        </p:nvSpPr>
        <p:spPr bwMode="auto">
          <a:xfrm>
            <a:off x="827584" y="1556792"/>
            <a:ext cx="7884368" cy="230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Viết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hoạch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vào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vơ</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bài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tập</a:t>
            </a:r>
            <a:endParaRPr lang="en-US" altLang="en-US" sz="3600" b="1" dirty="0">
              <a:solidFill>
                <a:srgbClr val="0000FF"/>
              </a:solidFill>
              <a:latin typeface="Times New Roman" panose="02020603050405020304" pitchFamily="18" charset="0"/>
              <a:cs typeface="Times New Roman" panose="02020603050405020304" pitchFamily="18" charset="0"/>
            </a:endParaRPr>
          </a:p>
          <a:p>
            <a:pPr algn="just"/>
            <a:r>
              <a:rPr lang="en-US" altLang="en-US" sz="3600" b="1" dirty="0">
                <a:solidFill>
                  <a:srgbClr val="0000FF"/>
                </a:solidFill>
                <a:latin typeface="Times New Roman" panose="02020603050405020304" pitchFamily="18" charset="0"/>
                <a:cs typeface="Times New Roman" panose="02020603050405020304" pitchFamily="18" charset="0"/>
              </a:rPr>
              <a:t>- </a:t>
            </a:r>
            <a:r>
              <a:rPr lang="vi-VN" altLang="en-US" sz="3600" b="1" dirty="0">
                <a:solidFill>
                  <a:srgbClr val="0000FF"/>
                </a:solidFill>
                <a:latin typeface="Times New Roman" panose="02020603050405020304" pitchFamily="18" charset="0"/>
                <a:cs typeface="Times New Roman" panose="02020603050405020304" pitchFamily="18" charset="0"/>
              </a:rPr>
              <a:t>Dọn d</a:t>
            </a:r>
            <a:r>
              <a:rPr lang="en-US" altLang="en-US" sz="3600" b="1" dirty="0">
                <a:solidFill>
                  <a:srgbClr val="0000FF"/>
                </a:solidFill>
                <a:latin typeface="Times New Roman" panose="02020603050405020304" pitchFamily="18" charset="0"/>
                <a:cs typeface="Times New Roman" panose="02020603050405020304" pitchFamily="18" charset="0"/>
              </a:rPr>
              <a:t>ẹ</a:t>
            </a:r>
            <a:r>
              <a:rPr lang="vi-VN" altLang="en-US" sz="3600" b="1" dirty="0">
                <a:solidFill>
                  <a:srgbClr val="0000FF"/>
                </a:solidFill>
                <a:latin typeface="Times New Roman" panose="02020603050405020304" pitchFamily="18" charset="0"/>
                <a:cs typeface="Times New Roman" panose="02020603050405020304" pitchFamily="18" charset="0"/>
              </a:rPr>
              <a:t>p vệ sinh phòng th</a:t>
            </a:r>
            <a:r>
              <a:rPr lang="en-US" altLang="en-US" sz="3600" b="1" dirty="0">
                <a:solidFill>
                  <a:srgbClr val="0000FF"/>
                </a:solidFill>
                <a:latin typeface="Times New Roman" panose="02020603050405020304" pitchFamily="18" charset="0"/>
                <a:cs typeface="Times New Roman" panose="02020603050405020304" pitchFamily="18" charset="0"/>
              </a:rPr>
              <a:t>ự</a:t>
            </a:r>
            <a:r>
              <a:rPr lang="vi-VN" altLang="en-US" sz="3600" b="1" dirty="0">
                <a:solidFill>
                  <a:srgbClr val="0000FF"/>
                </a:solidFill>
                <a:latin typeface="Times New Roman" panose="02020603050405020304" pitchFamily="18" charset="0"/>
                <a:cs typeface="Times New Roman" panose="02020603050405020304" pitchFamily="18" charset="0"/>
              </a:rPr>
              <a:t>c hành.</a:t>
            </a:r>
          </a:p>
          <a:p>
            <a:pPr algn="just"/>
            <a:r>
              <a:rPr lang="en-US" altLang="en-US" sz="3600" b="1" dirty="0">
                <a:solidFill>
                  <a:srgbClr val="0000FF"/>
                </a:solidFill>
                <a:latin typeface="Times New Roman" panose="02020603050405020304" pitchFamily="18" charset="0"/>
                <a:cs typeface="Times New Roman" panose="02020603050405020304" pitchFamily="18" charset="0"/>
              </a:rPr>
              <a:t>-</a:t>
            </a:r>
            <a:r>
              <a:rPr lang="vi-VN"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Tìm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hiểu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bài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Hô</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hấp</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các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cơ</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quan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hô</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hấp</a:t>
            </a:r>
            <a:r>
              <a:rPr lang="en-US" altLang="en-US" sz="3600" b="1" dirty="0">
                <a:solidFill>
                  <a:srgbClr val="0000FF"/>
                </a:solidFill>
                <a:latin typeface="Times New Roman" panose="02020603050405020304" pitchFamily="18" charset="0"/>
                <a:cs typeface="Times New Roman" panose="02020603050405020304" pitchFamily="18" charset="0"/>
              </a:rPr>
              <a:t>”</a:t>
            </a:r>
            <a:endParaRPr lang="vi-VN"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descr="EJ14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9" name="Picture 3" descr="10sc06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1140" name="Picture 4"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5" descr="hoah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3" name="WordArt 7"/>
          <p:cNvSpPr>
            <a:spLocks noChangeArrowheads="1" noChangeShapeType="1" noTextEdit="1"/>
          </p:cNvSpPr>
          <p:nvPr/>
        </p:nvSpPr>
        <p:spPr bwMode="auto">
          <a:xfrm>
            <a:off x="304800" y="685800"/>
            <a:ext cx="8610600" cy="2362200"/>
          </a:xfrm>
          <a:prstGeom prst="rect">
            <a:avLst/>
          </a:prstGeom>
        </p:spPr>
        <p:txBody>
          <a:bodyPr wrap="none" fromWordArt="1">
            <a:prstTxWarp prst="textCurveUp">
              <a:avLst>
                <a:gd name="adj" fmla="val 45977"/>
              </a:avLst>
            </a:prstTxWarp>
          </a:bodyPr>
          <a:lstStyle/>
          <a:p>
            <a:pPr algn="ctr"/>
            <a:r>
              <a:rPr lang="vi-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Times New Roman" panose="02020603050405020304" pitchFamily="18" charset="0"/>
              </a:rPr>
              <a:t>Chào tạm biệt! </a:t>
            </a:r>
            <a:endPar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Times New Roman" panose="02020603050405020304" pitchFamily="18" charset="0"/>
            </a:endParaRPr>
          </a:p>
        </p:txBody>
      </p:sp>
      <p:sp>
        <p:nvSpPr>
          <p:cNvPr id="91144" name="WordArt 8"/>
          <p:cNvSpPr>
            <a:spLocks noChangeArrowheads="1" noChangeShapeType="1" noTextEdit="1"/>
          </p:cNvSpPr>
          <p:nvPr/>
        </p:nvSpPr>
        <p:spPr bwMode="auto">
          <a:xfrm>
            <a:off x="381000" y="3167063"/>
            <a:ext cx="8353425" cy="795337"/>
          </a:xfrm>
          <a:prstGeom prst="rect">
            <a:avLst/>
          </a:prstGeom>
        </p:spPr>
        <p:txBody>
          <a:bodyPr wrap="none" fromWordArt="1">
            <a:prstTxWarp prst="textPlain">
              <a:avLst>
                <a:gd name="adj" fmla="val 50000"/>
              </a:avLst>
            </a:prstTxWarp>
          </a:bodyPr>
          <a:lstStyle/>
          <a:p>
            <a:pPr algn="ctr"/>
            <a:r>
              <a:rPr lang="en-US" sz="48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
              </a:rPr>
              <a:t> </a:t>
            </a:r>
            <a:r>
              <a:rPr lang="vi-VN" sz="48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Times New Roman" pitchFamily="18" charset="0"/>
              </a:rPr>
              <a:t>Chúc các thầy cô giáo mạnh khỏe</a:t>
            </a:r>
            <a:endParaRPr lang="en-US" sz="48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Times New Roman" pitchFamily="18" charset="0"/>
            </a:endParaRPr>
          </a:p>
        </p:txBody>
      </p:sp>
      <p:sp>
        <p:nvSpPr>
          <p:cNvPr id="91145" name="WordArt 9"/>
          <p:cNvSpPr>
            <a:spLocks noChangeArrowheads="1" noChangeShapeType="1" noTextEdit="1"/>
          </p:cNvSpPr>
          <p:nvPr/>
        </p:nvSpPr>
        <p:spPr bwMode="auto">
          <a:xfrm>
            <a:off x="471488" y="4267200"/>
            <a:ext cx="8215312" cy="914400"/>
          </a:xfrm>
          <a:prstGeom prst="rect">
            <a:avLst/>
          </a:prstGeom>
        </p:spPr>
        <p:txBody>
          <a:bodyPr wrap="none" fromWordArt="1">
            <a:prstTxWarp prst="textPlain">
              <a:avLst>
                <a:gd name="adj" fmla="val 50000"/>
              </a:avLst>
            </a:prstTxWarp>
          </a:bodyPr>
          <a:lstStyle/>
          <a:p>
            <a:pPr algn="ctr"/>
            <a:r>
              <a:rPr lang="vi-VN" sz="3600" b="1" kern="10" dirty="0">
                <a:ln w="12700">
                  <a:solidFill>
                    <a:srgbClr val="3333CC"/>
                  </a:solidFill>
                  <a:round/>
                  <a:headEnd/>
                  <a:tailEnd/>
                </a:ln>
                <a:solidFill>
                  <a:srgbClr val="B2B2B2">
                    <a:alpha val="50000"/>
                  </a:srgbClr>
                </a:solidFill>
                <a:effectLst>
                  <a:outerShdw dist="45791" dir="2021404" algn="ctr" rotWithShape="0">
                    <a:srgbClr val="9999FF"/>
                  </a:outerShdw>
                </a:effectLst>
                <a:cs typeface="Times New Roman" pitchFamily="18" charset="0"/>
              </a:rPr>
              <a:t>Chúc các em học sinh chăm ngoan, học giỏi</a:t>
            </a:r>
            <a:endParaRPr lang="en-US" sz="3600" b="1" kern="10" dirty="0">
              <a:ln w="12700">
                <a:solidFill>
                  <a:srgbClr val="3333CC"/>
                </a:solidFill>
                <a:round/>
                <a:headEnd/>
                <a:tailEnd/>
              </a:ln>
              <a:solidFill>
                <a:srgbClr val="B2B2B2">
                  <a:alpha val="50000"/>
                </a:srgbClr>
              </a:solidFill>
              <a:effectLst>
                <a:outerShdw dist="45791" dir="2021404" algn="ctr" rotWithShape="0">
                  <a:srgbClr val="9999FF"/>
                </a:outerShdw>
              </a:effectLst>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wedge">
                                      <p:cBhvr>
                                        <p:cTn id="7" dur="2000"/>
                                        <p:tgtEl>
                                          <p:spTgt spid="91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1141"/>
                                        </p:tgtEl>
                                        <p:attrNameLst>
                                          <p:attrName>style.visibility</p:attrName>
                                        </p:attrNameLst>
                                      </p:cBhvr>
                                      <p:to>
                                        <p:strVal val="visible"/>
                                      </p:to>
                                    </p:set>
                                    <p:animEffect transition="in" filter="checkerboard(across)">
                                      <p:cBhvr>
                                        <p:cTn id="12" dur="500"/>
                                        <p:tgtEl>
                                          <p:spTgt spid="911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1138"/>
                                        </p:tgtEl>
                                        <p:attrNameLst>
                                          <p:attrName>style.visibility</p:attrName>
                                        </p:attrNameLst>
                                      </p:cBhvr>
                                      <p:to>
                                        <p:strVal val="visible"/>
                                      </p:to>
                                    </p:set>
                                    <p:anim calcmode="lin" valueType="num">
                                      <p:cBhvr additive="base">
                                        <p:cTn id="17" dur="500" fill="hold"/>
                                        <p:tgtEl>
                                          <p:spTgt spid="91138"/>
                                        </p:tgtEl>
                                        <p:attrNameLst>
                                          <p:attrName>ppt_x</p:attrName>
                                        </p:attrNameLst>
                                      </p:cBhvr>
                                      <p:tavLst>
                                        <p:tav tm="0">
                                          <p:val>
                                            <p:strVal val="#ppt_x"/>
                                          </p:val>
                                        </p:tav>
                                        <p:tav tm="100000">
                                          <p:val>
                                            <p:strVal val="#ppt_x"/>
                                          </p:val>
                                        </p:tav>
                                      </p:tavLst>
                                    </p:anim>
                                    <p:anim calcmode="lin" valueType="num">
                                      <p:cBhvr additive="base">
                                        <p:cTn id="18" dur="500" fill="hold"/>
                                        <p:tgtEl>
                                          <p:spTgt spid="9113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5" presetClass="entr" presetSubtype="0" fill="hold" nodeType="clickEffect">
                                  <p:stCondLst>
                                    <p:cond delay="0"/>
                                  </p:stCondLst>
                                  <p:childTnLst>
                                    <p:set>
                                      <p:cBhvr>
                                        <p:cTn id="22" dur="1" fill="hold">
                                          <p:stCondLst>
                                            <p:cond delay="0"/>
                                          </p:stCondLst>
                                        </p:cTn>
                                        <p:tgtEl>
                                          <p:spTgt spid="91139"/>
                                        </p:tgtEl>
                                        <p:attrNameLst>
                                          <p:attrName>style.visibility</p:attrName>
                                        </p:attrNameLst>
                                      </p:cBhvr>
                                      <p:to>
                                        <p:strVal val="visible"/>
                                      </p:to>
                                    </p:set>
                                    <p:anim calcmode="lin" valueType="num">
                                      <p:cBhvr>
                                        <p:cTn id="23" dur="500" decel="50000" fill="hold">
                                          <p:stCondLst>
                                            <p:cond delay="0"/>
                                          </p:stCondLst>
                                        </p:cTn>
                                        <p:tgtEl>
                                          <p:spTgt spid="9113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9113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91139"/>
                                        </p:tgtEl>
                                        <p:attrNameLst>
                                          <p:attrName>ppt_w</p:attrName>
                                        </p:attrNameLst>
                                      </p:cBhvr>
                                      <p:tavLst>
                                        <p:tav tm="0">
                                          <p:val>
                                            <p:strVal val="#ppt_w*.05"/>
                                          </p:val>
                                        </p:tav>
                                        <p:tav tm="100000">
                                          <p:val>
                                            <p:strVal val="#ppt_w"/>
                                          </p:val>
                                        </p:tav>
                                      </p:tavLst>
                                    </p:anim>
                                    <p:anim calcmode="lin" valueType="num">
                                      <p:cBhvr>
                                        <p:cTn id="26" dur="1000" fill="hold"/>
                                        <p:tgtEl>
                                          <p:spTgt spid="9113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9113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9113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9113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4638"/>
            <a:ext cx="8229600" cy="706437"/>
          </a:xfrm>
        </p:spPr>
        <p:txBody>
          <a:bodyPr/>
          <a:lstStyle/>
          <a:p>
            <a:r>
              <a:rPr lang="en-US" altLang="en-US" sz="4800" b="1" u="sng">
                <a:solidFill>
                  <a:srgbClr val="FF0000"/>
                </a:solidFill>
                <a:latin typeface="Times New Roman" panose="02020603050405020304" pitchFamily="18" charset="0"/>
                <a:cs typeface="Times New Roman" panose="02020603050405020304" pitchFamily="18" charset="0"/>
              </a:rPr>
              <a:t>Giới thiệu bài</a:t>
            </a:r>
          </a:p>
        </p:txBody>
      </p:sp>
      <p:sp>
        <p:nvSpPr>
          <p:cNvPr id="74755" name="Rectangle 3"/>
          <p:cNvSpPr>
            <a:spLocks noGrp="1" noChangeArrowheads="1"/>
          </p:cNvSpPr>
          <p:nvPr>
            <p:ph type="body" idx="1"/>
          </p:nvPr>
        </p:nvSpPr>
        <p:spPr>
          <a:xfrm>
            <a:off x="115957" y="1914349"/>
            <a:ext cx="9028043" cy="45243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marL="0" indent="0" algn="just">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 Trong cơ thể người có khoảng 4-5 lít máu. Nếu mất ½ lượng máu thì ta không thể sống nổi, vì vậy khi bị thương cần được sơ cứu băng bó kịp thời để chống mất máu gây tử vong. Mặc khác băng bó còn có tác dụng hạn chế vi khuẩn xâm nhập, giảm đau,..Vậy cách sơ cứu như thế nào? hôm nay chúng ta cùng tìm hiểu bài “TH..”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395288" y="11113"/>
            <a:ext cx="83534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19: THỰC HÀNH: SƠ CỨU CẦM MÁU</a:t>
            </a:r>
          </a:p>
        </p:txBody>
      </p:sp>
      <p:sp>
        <p:nvSpPr>
          <p:cNvPr id="2053" name="Rectangle 5"/>
          <p:cNvSpPr>
            <a:spLocks noChangeArrowheads="1"/>
          </p:cNvSpPr>
          <p:nvPr/>
        </p:nvSpPr>
        <p:spPr bwMode="auto">
          <a:xfrm>
            <a:off x="101600" y="331788"/>
            <a:ext cx="4038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FontTx/>
              <a:buNone/>
            </a:pPr>
            <a:r>
              <a:rPr lang="en-US" altLang="en-US" sz="3000" b="1">
                <a:solidFill>
                  <a:srgbClr val="CC0099"/>
                </a:solidFill>
                <a:latin typeface="Times New Roman" panose="02020603050405020304" pitchFamily="18" charset="0"/>
                <a:cs typeface="Times New Roman" panose="02020603050405020304" pitchFamily="18" charset="0"/>
              </a:rPr>
              <a:t>I. </a:t>
            </a:r>
            <a:r>
              <a:rPr lang="en-US" altLang="en-US" sz="3000" b="1" u="sng">
                <a:solidFill>
                  <a:srgbClr val="CC0099"/>
                </a:solidFill>
                <a:latin typeface="Times New Roman" panose="02020603050405020304" pitchFamily="18" charset="0"/>
                <a:cs typeface="Times New Roman" panose="02020603050405020304" pitchFamily="18" charset="0"/>
              </a:rPr>
              <a:t>Mục tiêu</a:t>
            </a:r>
            <a:r>
              <a:rPr lang="en-US" altLang="en-US" sz="3000" b="1">
                <a:solidFill>
                  <a:srgbClr val="CC0099"/>
                </a:solidFill>
                <a:latin typeface="Times New Roman" panose="02020603050405020304" pitchFamily="18" charset="0"/>
                <a:cs typeface="Times New Roman" panose="02020603050405020304" pitchFamily="18" charset="0"/>
              </a:rPr>
              <a:t>:</a:t>
            </a:r>
          </a:p>
        </p:txBody>
      </p:sp>
      <p:sp>
        <p:nvSpPr>
          <p:cNvPr id="2054" name="Rectangle 6"/>
          <p:cNvSpPr>
            <a:spLocks noChangeArrowheads="1"/>
          </p:cNvSpPr>
          <p:nvPr/>
        </p:nvSpPr>
        <p:spPr bwMode="auto">
          <a:xfrm>
            <a:off x="107950" y="735013"/>
            <a:ext cx="8964613" cy="237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Phân biệt được các dạng chảy máu ở động mạch, tĩnh mạch hay mao mạch để có phương pháp xử lí phù hợp.</a:t>
            </a:r>
          </a:p>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Rèn kĩ năng xử lí vết thương, băng bó hoặc làm garô .</a:t>
            </a:r>
          </a:p>
        </p:txBody>
      </p:sp>
      <p:sp>
        <p:nvSpPr>
          <p:cNvPr id="2055" name="Rectangle 7"/>
          <p:cNvSpPr>
            <a:spLocks noChangeArrowheads="1"/>
          </p:cNvSpPr>
          <p:nvPr/>
        </p:nvSpPr>
        <p:spPr bwMode="auto">
          <a:xfrm>
            <a:off x="107950" y="6165850"/>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C0099"/>
                </a:solidFill>
                <a:latin typeface="Times New Roman" panose="02020603050405020304" pitchFamily="18" charset="0"/>
                <a:cs typeface="Times New Roman" panose="02020603050405020304" pitchFamily="18" charset="0"/>
              </a:rPr>
              <a:t>III. </a:t>
            </a:r>
            <a:r>
              <a:rPr lang="en-US" altLang="en-US" sz="3000" b="1" u="sng">
                <a:solidFill>
                  <a:srgbClr val="CC0099"/>
                </a:solidFill>
                <a:latin typeface="Times New Roman" panose="02020603050405020304" pitchFamily="18" charset="0"/>
                <a:cs typeface="Times New Roman" panose="02020603050405020304" pitchFamily="18" charset="0"/>
              </a:rPr>
              <a:t>Nội dung và cách tiến hành</a:t>
            </a:r>
            <a:r>
              <a:rPr lang="en-US" altLang="en-US" sz="3000" b="1">
                <a:solidFill>
                  <a:srgbClr val="CC0099"/>
                </a:solidFill>
                <a:latin typeface="Times New Roman" panose="02020603050405020304" pitchFamily="18" charset="0"/>
                <a:cs typeface="Times New Roman" panose="02020603050405020304" pitchFamily="18" charset="0"/>
              </a:rPr>
              <a:t>:   	</a:t>
            </a:r>
          </a:p>
        </p:txBody>
      </p:sp>
      <p:sp>
        <p:nvSpPr>
          <p:cNvPr id="2056" name="Rectangle 8"/>
          <p:cNvSpPr>
            <a:spLocks noChangeArrowheads="1"/>
          </p:cNvSpPr>
          <p:nvPr/>
        </p:nvSpPr>
        <p:spPr bwMode="auto">
          <a:xfrm>
            <a:off x="71438" y="2997200"/>
            <a:ext cx="8964612"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C0099"/>
                </a:solidFill>
                <a:latin typeface="Times New Roman" panose="02020603050405020304" pitchFamily="18" charset="0"/>
                <a:cs typeface="Times New Roman" panose="02020603050405020304" pitchFamily="18" charset="0"/>
              </a:rPr>
              <a:t>II. </a:t>
            </a:r>
            <a:r>
              <a:rPr lang="en-US" altLang="en-US" sz="3000" b="1" u="sng">
                <a:solidFill>
                  <a:srgbClr val="CC0099"/>
                </a:solidFill>
                <a:latin typeface="Times New Roman" panose="02020603050405020304" pitchFamily="18" charset="0"/>
                <a:cs typeface="Times New Roman" panose="02020603050405020304" pitchFamily="18" charset="0"/>
              </a:rPr>
              <a:t>Chuẩn bị</a:t>
            </a:r>
            <a:r>
              <a:rPr lang="en-US" altLang="en-US" sz="3000" b="1">
                <a:solidFill>
                  <a:srgbClr val="CC0099"/>
                </a:solidFill>
                <a:latin typeface="Times New Roman" panose="02020603050405020304" pitchFamily="18" charset="0"/>
                <a:cs typeface="Times New Roman" panose="02020603050405020304" pitchFamily="18" charset="0"/>
              </a:rPr>
              <a:t>:   	</a:t>
            </a:r>
          </a:p>
        </p:txBody>
      </p:sp>
      <p:sp>
        <p:nvSpPr>
          <p:cNvPr id="2057" name="Rectangle 9"/>
          <p:cNvSpPr>
            <a:spLocks noChangeArrowheads="1"/>
          </p:cNvSpPr>
          <p:nvPr/>
        </p:nvSpPr>
        <p:spPr bwMode="auto">
          <a:xfrm>
            <a:off x="71438" y="3429000"/>
            <a:ext cx="8964612" cy="283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 Băng: 1 cuộn.</a:t>
            </a:r>
          </a:p>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 Gạc: 2 miếng.</a:t>
            </a:r>
          </a:p>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 Bông: 1 gói.</a:t>
            </a:r>
          </a:p>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 Dây cao su hoặc dây vải </a:t>
            </a:r>
          </a:p>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 Một miếng vải mềm 10x30cm </a:t>
            </a:r>
          </a:p>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 Kéo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linds(horizontal)">
                                      <p:cBhvr>
                                        <p:cTn id="7" dur="5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diamond(in)">
                                      <p:cBhvr>
                                        <p:cTn id="12" dur="2000"/>
                                        <p:tgtEl>
                                          <p:spTgt spid="20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054">
                                            <p:txEl>
                                              <p:pRg st="0" end="0"/>
                                            </p:txEl>
                                          </p:spTgt>
                                        </p:tgtEl>
                                        <p:attrNameLst>
                                          <p:attrName>style.visibility</p:attrName>
                                        </p:attrNameLst>
                                      </p:cBhvr>
                                      <p:to>
                                        <p:strVal val="visible"/>
                                      </p:to>
                                    </p:set>
                                    <p:anim calcmode="lin" valueType="num">
                                      <p:cBhvr additive="base">
                                        <p:cTn id="17" dur="500" fill="hold"/>
                                        <p:tgtEl>
                                          <p:spTgt spid="205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54">
                                            <p:txEl>
                                              <p:pRg st="0" end="0"/>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2" presetClass="entr" presetSubtype="4" fill="hold" nodeType="afterEffect">
                                  <p:stCondLst>
                                    <p:cond delay="0"/>
                                  </p:stCondLst>
                                  <p:childTnLst>
                                    <p:set>
                                      <p:cBhvr>
                                        <p:cTn id="21" dur="1" fill="hold">
                                          <p:stCondLst>
                                            <p:cond delay="0"/>
                                          </p:stCondLst>
                                        </p:cTn>
                                        <p:tgtEl>
                                          <p:spTgt spid="2054">
                                            <p:txEl>
                                              <p:pRg st="1" end="1"/>
                                            </p:txEl>
                                          </p:spTgt>
                                        </p:tgtEl>
                                        <p:attrNameLst>
                                          <p:attrName>style.visibility</p:attrName>
                                        </p:attrNameLst>
                                      </p:cBhvr>
                                      <p:to>
                                        <p:strVal val="visible"/>
                                      </p:to>
                                    </p:set>
                                    <p:anim calcmode="lin" valueType="num">
                                      <p:cBhvr additive="base">
                                        <p:cTn id="22" dur="500" fill="hold"/>
                                        <p:tgtEl>
                                          <p:spTgt spid="205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0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2056">
                                            <p:txEl>
                                              <p:pRg st="0" end="0"/>
                                            </p:txEl>
                                          </p:spTgt>
                                        </p:tgtEl>
                                        <p:attrNameLst>
                                          <p:attrName>style.visibility</p:attrName>
                                        </p:attrNameLst>
                                      </p:cBhvr>
                                      <p:to>
                                        <p:strVal val="visible"/>
                                      </p:to>
                                    </p:set>
                                    <p:animEffect transition="in" filter="blinds(horizontal)">
                                      <p:cBhvr>
                                        <p:cTn id="28" dur="500"/>
                                        <p:tgtEl>
                                          <p:spTgt spid="2056">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2057">
                                            <p:txEl>
                                              <p:pRg st="0" end="0"/>
                                            </p:txEl>
                                          </p:spTgt>
                                        </p:tgtEl>
                                        <p:attrNameLst>
                                          <p:attrName>style.visibility</p:attrName>
                                        </p:attrNameLst>
                                      </p:cBhvr>
                                      <p:to>
                                        <p:strVal val="visible"/>
                                      </p:to>
                                    </p:set>
                                    <p:animEffect transition="in" filter="box(in)">
                                      <p:cBhvr>
                                        <p:cTn id="33" dur="500"/>
                                        <p:tgtEl>
                                          <p:spTgt spid="2057">
                                            <p:txEl>
                                              <p:pRg st="0" end="0"/>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2057">
                                            <p:txEl>
                                              <p:pRg st="1" end="1"/>
                                            </p:txEl>
                                          </p:spTgt>
                                        </p:tgtEl>
                                        <p:attrNameLst>
                                          <p:attrName>style.visibility</p:attrName>
                                        </p:attrNameLst>
                                      </p:cBhvr>
                                      <p:to>
                                        <p:strVal val="visible"/>
                                      </p:to>
                                    </p:set>
                                    <p:animEffect transition="in" filter="box(in)">
                                      <p:cBhvr>
                                        <p:cTn id="36" dur="500"/>
                                        <p:tgtEl>
                                          <p:spTgt spid="2057">
                                            <p:txEl>
                                              <p:pRg st="1" end="1"/>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2057">
                                            <p:txEl>
                                              <p:pRg st="2" end="2"/>
                                            </p:txEl>
                                          </p:spTgt>
                                        </p:tgtEl>
                                        <p:attrNameLst>
                                          <p:attrName>style.visibility</p:attrName>
                                        </p:attrNameLst>
                                      </p:cBhvr>
                                      <p:to>
                                        <p:strVal val="visible"/>
                                      </p:to>
                                    </p:set>
                                    <p:animEffect transition="in" filter="box(in)">
                                      <p:cBhvr>
                                        <p:cTn id="39" dur="500"/>
                                        <p:tgtEl>
                                          <p:spTgt spid="2057">
                                            <p:txEl>
                                              <p:pRg st="2" end="2"/>
                                            </p:txEl>
                                          </p:spTgt>
                                        </p:tgtEl>
                                      </p:cBhvr>
                                    </p:animEffect>
                                  </p:childTnLst>
                                </p:cTn>
                              </p:par>
                              <p:par>
                                <p:cTn id="40" presetID="4" presetClass="entr" presetSubtype="16" fill="hold" nodeType="withEffect">
                                  <p:stCondLst>
                                    <p:cond delay="0"/>
                                  </p:stCondLst>
                                  <p:childTnLst>
                                    <p:set>
                                      <p:cBhvr>
                                        <p:cTn id="41" dur="1" fill="hold">
                                          <p:stCondLst>
                                            <p:cond delay="0"/>
                                          </p:stCondLst>
                                        </p:cTn>
                                        <p:tgtEl>
                                          <p:spTgt spid="2057">
                                            <p:txEl>
                                              <p:pRg st="3" end="3"/>
                                            </p:txEl>
                                          </p:spTgt>
                                        </p:tgtEl>
                                        <p:attrNameLst>
                                          <p:attrName>style.visibility</p:attrName>
                                        </p:attrNameLst>
                                      </p:cBhvr>
                                      <p:to>
                                        <p:strVal val="visible"/>
                                      </p:to>
                                    </p:set>
                                    <p:animEffect transition="in" filter="box(in)">
                                      <p:cBhvr>
                                        <p:cTn id="42" dur="500"/>
                                        <p:tgtEl>
                                          <p:spTgt spid="2057">
                                            <p:txEl>
                                              <p:pRg st="3" end="3"/>
                                            </p:txEl>
                                          </p:spTgt>
                                        </p:tgtEl>
                                      </p:cBhvr>
                                    </p:animEffect>
                                  </p:childTnLst>
                                </p:cTn>
                              </p:par>
                              <p:par>
                                <p:cTn id="43" presetID="4" presetClass="entr" presetSubtype="16" fill="hold" nodeType="withEffect">
                                  <p:stCondLst>
                                    <p:cond delay="0"/>
                                  </p:stCondLst>
                                  <p:childTnLst>
                                    <p:set>
                                      <p:cBhvr>
                                        <p:cTn id="44" dur="1" fill="hold">
                                          <p:stCondLst>
                                            <p:cond delay="0"/>
                                          </p:stCondLst>
                                        </p:cTn>
                                        <p:tgtEl>
                                          <p:spTgt spid="2057">
                                            <p:txEl>
                                              <p:pRg st="4" end="4"/>
                                            </p:txEl>
                                          </p:spTgt>
                                        </p:tgtEl>
                                        <p:attrNameLst>
                                          <p:attrName>style.visibility</p:attrName>
                                        </p:attrNameLst>
                                      </p:cBhvr>
                                      <p:to>
                                        <p:strVal val="visible"/>
                                      </p:to>
                                    </p:set>
                                    <p:animEffect transition="in" filter="box(in)">
                                      <p:cBhvr>
                                        <p:cTn id="45" dur="500"/>
                                        <p:tgtEl>
                                          <p:spTgt spid="2057">
                                            <p:txEl>
                                              <p:pRg st="4" end="4"/>
                                            </p:txEl>
                                          </p:spTgt>
                                        </p:tgtEl>
                                      </p:cBhvr>
                                    </p:animEffect>
                                  </p:childTnLst>
                                </p:cTn>
                              </p:par>
                              <p:par>
                                <p:cTn id="46" presetID="4" presetClass="entr" presetSubtype="16" fill="hold" nodeType="withEffect">
                                  <p:stCondLst>
                                    <p:cond delay="0"/>
                                  </p:stCondLst>
                                  <p:childTnLst>
                                    <p:set>
                                      <p:cBhvr>
                                        <p:cTn id="47" dur="1" fill="hold">
                                          <p:stCondLst>
                                            <p:cond delay="0"/>
                                          </p:stCondLst>
                                        </p:cTn>
                                        <p:tgtEl>
                                          <p:spTgt spid="2057">
                                            <p:txEl>
                                              <p:pRg st="5" end="5"/>
                                            </p:txEl>
                                          </p:spTgt>
                                        </p:tgtEl>
                                        <p:attrNameLst>
                                          <p:attrName>style.visibility</p:attrName>
                                        </p:attrNameLst>
                                      </p:cBhvr>
                                      <p:to>
                                        <p:strVal val="visible"/>
                                      </p:to>
                                    </p:set>
                                    <p:animEffect transition="in" filter="box(in)">
                                      <p:cBhvr>
                                        <p:cTn id="48" dur="500"/>
                                        <p:tgtEl>
                                          <p:spTgt spid="2057">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2055"/>
                                        </p:tgtEl>
                                        <p:attrNameLst>
                                          <p:attrName>style.visibility</p:attrName>
                                        </p:attrNameLst>
                                      </p:cBhvr>
                                      <p:to>
                                        <p:strVal val="visible"/>
                                      </p:to>
                                    </p:set>
                                    <p:animEffect transition="in" filter="box(in)">
                                      <p:cBhvr>
                                        <p:cTn id="53"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bldP spid="20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95288" y="11113"/>
            <a:ext cx="83534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19: THỰC HÀNH: SƠ CỨU CẦM MÁU</a:t>
            </a:r>
          </a:p>
        </p:txBody>
      </p:sp>
      <p:sp>
        <p:nvSpPr>
          <p:cNvPr id="77827" name="Rectangle 3"/>
          <p:cNvSpPr>
            <a:spLocks noChangeArrowheads="1"/>
          </p:cNvSpPr>
          <p:nvPr/>
        </p:nvSpPr>
        <p:spPr bwMode="auto">
          <a:xfrm>
            <a:off x="101600" y="331788"/>
            <a:ext cx="4038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FontTx/>
              <a:buNone/>
            </a:pPr>
            <a:r>
              <a:rPr lang="en-US" altLang="en-US" sz="3000" b="1">
                <a:solidFill>
                  <a:srgbClr val="CC0099"/>
                </a:solidFill>
                <a:latin typeface="Times New Roman" panose="02020603050405020304" pitchFamily="18" charset="0"/>
                <a:cs typeface="Times New Roman" panose="02020603050405020304" pitchFamily="18" charset="0"/>
              </a:rPr>
              <a:t>I. </a:t>
            </a:r>
            <a:r>
              <a:rPr lang="en-US" altLang="en-US" sz="3000" b="1" u="sng">
                <a:solidFill>
                  <a:srgbClr val="CC0099"/>
                </a:solidFill>
                <a:latin typeface="Times New Roman" panose="02020603050405020304" pitchFamily="18" charset="0"/>
                <a:cs typeface="Times New Roman" panose="02020603050405020304" pitchFamily="18" charset="0"/>
              </a:rPr>
              <a:t>Mục tiêu</a:t>
            </a:r>
            <a:r>
              <a:rPr lang="en-US" altLang="en-US" sz="3000" b="1">
                <a:solidFill>
                  <a:srgbClr val="CC0099"/>
                </a:solidFill>
                <a:latin typeface="Times New Roman" panose="02020603050405020304" pitchFamily="18" charset="0"/>
                <a:cs typeface="Times New Roman" panose="02020603050405020304" pitchFamily="18" charset="0"/>
              </a:rPr>
              <a:t>:</a:t>
            </a:r>
          </a:p>
        </p:txBody>
      </p:sp>
      <p:sp>
        <p:nvSpPr>
          <p:cNvPr id="77828" name="Rectangle 4"/>
          <p:cNvSpPr>
            <a:spLocks noChangeArrowheads="1"/>
          </p:cNvSpPr>
          <p:nvPr/>
        </p:nvSpPr>
        <p:spPr bwMode="auto">
          <a:xfrm>
            <a:off x="107950" y="765175"/>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C0099"/>
                </a:solidFill>
                <a:latin typeface="Times New Roman" panose="02020603050405020304" pitchFamily="18" charset="0"/>
                <a:cs typeface="Times New Roman" panose="02020603050405020304" pitchFamily="18" charset="0"/>
              </a:rPr>
              <a:t>II. </a:t>
            </a:r>
            <a:r>
              <a:rPr lang="en-US" altLang="en-US" sz="3000" b="1" u="sng">
                <a:solidFill>
                  <a:srgbClr val="CC0099"/>
                </a:solidFill>
                <a:latin typeface="Times New Roman" panose="02020603050405020304" pitchFamily="18" charset="0"/>
                <a:cs typeface="Times New Roman" panose="02020603050405020304" pitchFamily="18" charset="0"/>
              </a:rPr>
              <a:t>Chuẩn bị</a:t>
            </a:r>
            <a:r>
              <a:rPr lang="en-US" altLang="en-US" sz="3000" b="1">
                <a:solidFill>
                  <a:srgbClr val="CC0099"/>
                </a:solidFill>
                <a:latin typeface="Times New Roman" panose="02020603050405020304" pitchFamily="18" charset="0"/>
                <a:cs typeface="Times New Roman" panose="02020603050405020304" pitchFamily="18" charset="0"/>
              </a:rPr>
              <a:t>:   	</a:t>
            </a:r>
          </a:p>
        </p:txBody>
      </p:sp>
      <p:sp>
        <p:nvSpPr>
          <p:cNvPr id="77829" name="Rectangle 5"/>
          <p:cNvSpPr>
            <a:spLocks noChangeArrowheads="1"/>
          </p:cNvSpPr>
          <p:nvPr/>
        </p:nvSpPr>
        <p:spPr bwMode="auto">
          <a:xfrm>
            <a:off x="107950" y="122396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C0099"/>
                </a:solidFill>
                <a:latin typeface="Times New Roman" panose="02020603050405020304" pitchFamily="18" charset="0"/>
                <a:cs typeface="Times New Roman" panose="02020603050405020304" pitchFamily="18" charset="0"/>
              </a:rPr>
              <a:t>III. </a:t>
            </a:r>
            <a:r>
              <a:rPr lang="en-US" altLang="en-US" sz="3000" b="1" u="sng">
                <a:solidFill>
                  <a:srgbClr val="CC0099"/>
                </a:solidFill>
                <a:latin typeface="Times New Roman" panose="02020603050405020304" pitchFamily="18" charset="0"/>
                <a:cs typeface="Times New Roman" panose="02020603050405020304" pitchFamily="18" charset="0"/>
              </a:rPr>
              <a:t>Nội dung và cách tiến hành</a:t>
            </a:r>
            <a:r>
              <a:rPr lang="en-US" altLang="en-US" sz="3000" b="1">
                <a:solidFill>
                  <a:srgbClr val="CC0099"/>
                </a:solidFill>
                <a:latin typeface="Times New Roman" panose="02020603050405020304" pitchFamily="18" charset="0"/>
                <a:cs typeface="Times New Roman" panose="02020603050405020304" pitchFamily="18" charset="0"/>
              </a:rPr>
              <a:t>:   	</a:t>
            </a:r>
          </a:p>
        </p:txBody>
      </p:sp>
      <p:sp>
        <p:nvSpPr>
          <p:cNvPr id="77830" name="Rectangle 6"/>
          <p:cNvSpPr>
            <a:spLocks noChangeArrowheads="1"/>
          </p:cNvSpPr>
          <p:nvPr/>
        </p:nvSpPr>
        <p:spPr bwMode="auto">
          <a:xfrm>
            <a:off x="107950" y="170021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B050"/>
                </a:solidFill>
                <a:latin typeface="Times New Roman" panose="02020603050405020304" pitchFamily="18" charset="0"/>
                <a:cs typeface="Times New Roman" panose="02020603050405020304" pitchFamily="18" charset="0"/>
              </a:rPr>
              <a:t>1. </a:t>
            </a:r>
            <a:r>
              <a:rPr lang="en-US" altLang="en-US" sz="3000" b="1" u="sng">
                <a:solidFill>
                  <a:srgbClr val="00B050"/>
                </a:solidFill>
                <a:latin typeface="Times New Roman" panose="02020603050405020304" pitchFamily="18" charset="0"/>
                <a:cs typeface="Times New Roman" panose="02020603050405020304" pitchFamily="18" charset="0"/>
              </a:rPr>
              <a:t>Tìm hiểu về các dạng chảy máu</a:t>
            </a:r>
            <a:r>
              <a:rPr lang="en-US" altLang="en-US" sz="3000" b="1">
                <a:solidFill>
                  <a:srgbClr val="00B050"/>
                </a:solidFill>
                <a:latin typeface="Times New Roman" panose="02020603050405020304" pitchFamily="18" charset="0"/>
                <a:cs typeface="Times New Roman" panose="02020603050405020304" pitchFamily="18" charset="0"/>
              </a:rPr>
              <a:t>:   	</a:t>
            </a:r>
          </a:p>
        </p:txBody>
      </p:sp>
      <p:graphicFrame>
        <p:nvGraphicFramePr>
          <p:cNvPr id="77868" name="Group 44"/>
          <p:cNvGraphicFramePr>
            <a:graphicFrameLocks noGrp="1"/>
          </p:cNvGraphicFramePr>
          <p:nvPr>
            <p:extLst>
              <p:ext uri="{D42A27DB-BD31-4B8C-83A1-F6EECF244321}">
                <p14:modId xmlns:p14="http://schemas.microsoft.com/office/powerpoint/2010/main" val="2530905946"/>
              </p:ext>
            </p:extLst>
          </p:nvPr>
        </p:nvGraphicFramePr>
        <p:xfrm>
          <a:off x="107950" y="2279650"/>
          <a:ext cx="8964613" cy="3542983"/>
        </p:xfrm>
        <a:graphic>
          <a:graphicData uri="http://schemas.openxmlformats.org/drawingml/2006/table">
            <a:tbl>
              <a:tblPr/>
              <a:tblGrid>
                <a:gridCol w="4392613">
                  <a:extLst>
                    <a:ext uri="{9D8B030D-6E8A-4147-A177-3AD203B41FA5}">
                      <a16:colId xmlns:a16="http://schemas.microsoft.com/office/drawing/2014/main" val="3798805586"/>
                    </a:ext>
                  </a:extLst>
                </a:gridCol>
                <a:gridCol w="4572000">
                  <a:extLst>
                    <a:ext uri="{9D8B030D-6E8A-4147-A177-3AD203B41FA5}">
                      <a16:colId xmlns:a16="http://schemas.microsoft.com/office/drawing/2014/main" val="1935952457"/>
                    </a:ext>
                  </a:extLst>
                </a:gridCol>
              </a:tblGrid>
              <a:tr h="501650">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Các dạng chảy máu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Biểu biện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03195429"/>
                  </a:ext>
                </a:extLst>
              </a:tr>
              <a:tr h="909638">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1. Chảy máu mao mạch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68583603"/>
                  </a:ext>
                </a:extLst>
              </a:tr>
              <a:tr h="987425">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 Chảy máu tĩnh mạch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05993205"/>
                  </a:ext>
                </a:extLst>
              </a:tr>
              <a:tr h="720725">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3. Chảy máu động mạch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a:spcBef>
                          <a:spcPct val="20000"/>
                        </a:spcBef>
                        <a:buChar char="•"/>
                        <a:defRPr sz="2000">
                          <a:solidFill>
                            <a:schemeClr val="tx1"/>
                          </a:solidFill>
                          <a:latin typeface="Arial" panose="020B0604020202020204" pitchFamily="34" charset="0"/>
                          <a:cs typeface="Arial" panose="020B0604020202020204" pitchFamily="34" charset="0"/>
                        </a:defRPr>
                      </a:lvl3pPr>
                      <a:lvl4pPr>
                        <a:spcBef>
                          <a:spcPct val="20000"/>
                        </a:spcBef>
                        <a:buChar char="–"/>
                        <a:defRPr>
                          <a:solidFill>
                            <a:schemeClr val="tx1"/>
                          </a:solidFill>
                          <a:latin typeface="Arial" panose="020B0604020202020204" pitchFamily="34" charset="0"/>
                          <a:cs typeface="Arial" panose="020B0604020202020204" pitchFamily="34" charset="0"/>
                        </a:defRPr>
                      </a:lvl4pPr>
                      <a:lvl5pPr>
                        <a:spcBef>
                          <a:spcPct val="20000"/>
                        </a:spcBef>
                        <a:buChar char="»"/>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34989585"/>
                  </a:ext>
                </a:extLst>
              </a:tr>
            </a:tbl>
          </a:graphicData>
        </a:graphic>
      </p:graphicFrame>
      <p:sp>
        <p:nvSpPr>
          <p:cNvPr id="77857" name="Rectangle 33"/>
          <p:cNvSpPr>
            <a:spLocks noChangeArrowheads="1"/>
          </p:cNvSpPr>
          <p:nvPr/>
        </p:nvSpPr>
        <p:spPr bwMode="auto">
          <a:xfrm>
            <a:off x="4572000" y="2951163"/>
            <a:ext cx="4392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Máu chảy ít, chậm	</a:t>
            </a:r>
          </a:p>
        </p:txBody>
      </p:sp>
      <p:sp>
        <p:nvSpPr>
          <p:cNvPr id="77858" name="Rectangle 34"/>
          <p:cNvSpPr>
            <a:spLocks noChangeArrowheads="1"/>
          </p:cNvSpPr>
          <p:nvPr/>
        </p:nvSpPr>
        <p:spPr bwMode="auto">
          <a:xfrm>
            <a:off x="4572000" y="3717925"/>
            <a:ext cx="439261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Máu chảy nhiều hơn, nhanh hơn.</a:t>
            </a:r>
          </a:p>
        </p:txBody>
      </p:sp>
      <p:sp>
        <p:nvSpPr>
          <p:cNvPr id="77859" name="Rectangle 35"/>
          <p:cNvSpPr>
            <a:spLocks noChangeArrowheads="1"/>
          </p:cNvSpPr>
          <p:nvPr/>
        </p:nvSpPr>
        <p:spPr bwMode="auto">
          <a:xfrm>
            <a:off x="4572000" y="4722981"/>
            <a:ext cx="4392613"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Máu chảy nhiều, nhanh, có thể thành tia.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30"/>
                                        </p:tgtEl>
                                        <p:attrNameLst>
                                          <p:attrName>style.visibility</p:attrName>
                                        </p:attrNameLst>
                                      </p:cBhvr>
                                      <p:to>
                                        <p:strVal val="visible"/>
                                      </p:to>
                                    </p:set>
                                    <p:animEffect transition="in" filter="blinds(horizontal)">
                                      <p:cBhvr>
                                        <p:cTn id="7" dur="500"/>
                                        <p:tgtEl>
                                          <p:spTgt spid="778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7868"/>
                                        </p:tgtEl>
                                        <p:attrNameLst>
                                          <p:attrName>style.visibility</p:attrName>
                                        </p:attrNameLst>
                                      </p:cBhvr>
                                      <p:to>
                                        <p:strVal val="visible"/>
                                      </p:to>
                                    </p:set>
                                    <p:animEffect transition="in" filter="checkerboard(across)">
                                      <p:cBhvr>
                                        <p:cTn id="12" dur="500"/>
                                        <p:tgtEl>
                                          <p:spTgt spid="778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7857"/>
                                        </p:tgtEl>
                                        <p:attrNameLst>
                                          <p:attrName>style.visibility</p:attrName>
                                        </p:attrNameLst>
                                      </p:cBhvr>
                                      <p:to>
                                        <p:strVal val="visible"/>
                                      </p:to>
                                    </p:set>
                                    <p:animEffect transition="in" filter="blinds(horizontal)">
                                      <p:cBhvr>
                                        <p:cTn id="17" dur="500"/>
                                        <p:tgtEl>
                                          <p:spTgt spid="778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7858"/>
                                        </p:tgtEl>
                                        <p:attrNameLst>
                                          <p:attrName>style.visibility</p:attrName>
                                        </p:attrNameLst>
                                      </p:cBhvr>
                                      <p:to>
                                        <p:strVal val="visible"/>
                                      </p:to>
                                    </p:set>
                                    <p:animEffect transition="in" filter="blinds(horizontal)">
                                      <p:cBhvr>
                                        <p:cTn id="22" dur="500"/>
                                        <p:tgtEl>
                                          <p:spTgt spid="778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7859"/>
                                        </p:tgtEl>
                                        <p:attrNameLst>
                                          <p:attrName>style.visibility</p:attrName>
                                        </p:attrNameLst>
                                      </p:cBhvr>
                                      <p:to>
                                        <p:strVal val="visible"/>
                                      </p:to>
                                    </p:set>
                                    <p:animEffect transition="in" filter="blinds(horizontal)">
                                      <p:cBhvr>
                                        <p:cTn id="27" dur="500"/>
                                        <p:tgtEl>
                                          <p:spTgt spid="77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P spid="77857" grpId="0"/>
      <p:bldP spid="77858" grpId="0"/>
      <p:bldP spid="778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95288" y="11113"/>
            <a:ext cx="83534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19: THỰC HÀNH: SƠ CỨU CẦM MÁU</a:t>
            </a:r>
          </a:p>
        </p:txBody>
      </p:sp>
      <p:sp>
        <p:nvSpPr>
          <p:cNvPr id="78853" name="Rectangle 5"/>
          <p:cNvSpPr>
            <a:spLocks noChangeArrowheads="1"/>
          </p:cNvSpPr>
          <p:nvPr/>
        </p:nvSpPr>
        <p:spPr bwMode="auto">
          <a:xfrm>
            <a:off x="107950" y="36036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dirty="0">
                <a:solidFill>
                  <a:srgbClr val="CC0099"/>
                </a:solidFill>
                <a:latin typeface="Times New Roman" panose="02020603050405020304" pitchFamily="18" charset="0"/>
                <a:cs typeface="Times New Roman" panose="02020603050405020304" pitchFamily="18" charset="0"/>
              </a:rPr>
              <a:t>III. </a:t>
            </a:r>
            <a:r>
              <a:rPr lang="en-US" altLang="en-US" sz="3000" b="1" u="sng" dirty="0" err="1">
                <a:solidFill>
                  <a:srgbClr val="CC0099"/>
                </a:solidFill>
                <a:latin typeface="Times New Roman" panose="02020603050405020304" pitchFamily="18" charset="0"/>
                <a:cs typeface="Times New Roman" panose="02020603050405020304" pitchFamily="18" charset="0"/>
              </a:rPr>
              <a:t>Nội</a:t>
            </a:r>
            <a:r>
              <a:rPr lang="en-US" altLang="en-US" sz="3000" b="1" u="sng" dirty="0">
                <a:solidFill>
                  <a:srgbClr val="CC0099"/>
                </a:solidFill>
                <a:latin typeface="Times New Roman" panose="02020603050405020304" pitchFamily="18" charset="0"/>
                <a:cs typeface="Times New Roman" panose="02020603050405020304" pitchFamily="18" charset="0"/>
              </a:rPr>
              <a:t> dung </a:t>
            </a:r>
            <a:r>
              <a:rPr lang="en-US" altLang="en-US" sz="3000" b="1" u="sng" dirty="0" err="1">
                <a:solidFill>
                  <a:srgbClr val="CC0099"/>
                </a:solidFill>
                <a:latin typeface="Times New Roman" panose="02020603050405020304" pitchFamily="18" charset="0"/>
                <a:cs typeface="Times New Roman" panose="02020603050405020304" pitchFamily="18" charset="0"/>
              </a:rPr>
              <a:t>và</a:t>
            </a:r>
            <a:r>
              <a:rPr lang="en-US" altLang="en-US" sz="3000" b="1" u="sng" dirty="0">
                <a:solidFill>
                  <a:srgbClr val="CC0099"/>
                </a:solidFill>
                <a:latin typeface="Times New Roman" panose="02020603050405020304" pitchFamily="18" charset="0"/>
                <a:cs typeface="Times New Roman" panose="02020603050405020304" pitchFamily="18" charset="0"/>
              </a:rPr>
              <a:t> </a:t>
            </a:r>
            <a:r>
              <a:rPr lang="en-US" altLang="en-US" sz="3000" b="1" u="sng" dirty="0" err="1">
                <a:solidFill>
                  <a:srgbClr val="CC0099"/>
                </a:solidFill>
                <a:latin typeface="Times New Roman" panose="02020603050405020304" pitchFamily="18" charset="0"/>
                <a:cs typeface="Times New Roman" panose="02020603050405020304" pitchFamily="18" charset="0"/>
              </a:rPr>
              <a:t>cách</a:t>
            </a:r>
            <a:r>
              <a:rPr lang="en-US" altLang="en-US" sz="3000" b="1" u="sng" dirty="0">
                <a:solidFill>
                  <a:srgbClr val="CC0099"/>
                </a:solidFill>
                <a:latin typeface="Times New Roman" panose="02020603050405020304" pitchFamily="18" charset="0"/>
                <a:cs typeface="Times New Roman" panose="02020603050405020304" pitchFamily="18" charset="0"/>
              </a:rPr>
              <a:t> </a:t>
            </a:r>
            <a:r>
              <a:rPr lang="en-US" altLang="en-US" sz="3000" b="1" u="sng" dirty="0" err="1">
                <a:solidFill>
                  <a:srgbClr val="CC0099"/>
                </a:solidFill>
                <a:latin typeface="Times New Roman" panose="02020603050405020304" pitchFamily="18" charset="0"/>
                <a:cs typeface="Times New Roman" panose="02020603050405020304" pitchFamily="18" charset="0"/>
              </a:rPr>
              <a:t>tiến</a:t>
            </a:r>
            <a:r>
              <a:rPr lang="en-US" altLang="en-US" sz="3000" b="1" u="sng" dirty="0">
                <a:solidFill>
                  <a:srgbClr val="CC0099"/>
                </a:solidFill>
                <a:latin typeface="Times New Roman" panose="02020603050405020304" pitchFamily="18" charset="0"/>
                <a:cs typeface="Times New Roman" panose="02020603050405020304" pitchFamily="18" charset="0"/>
              </a:rPr>
              <a:t> </a:t>
            </a:r>
            <a:r>
              <a:rPr lang="en-US" altLang="en-US" sz="3000" b="1" u="sng" dirty="0" err="1">
                <a:solidFill>
                  <a:srgbClr val="CC0099"/>
                </a:solidFill>
                <a:latin typeface="Times New Roman" panose="02020603050405020304" pitchFamily="18" charset="0"/>
                <a:cs typeface="Times New Roman" panose="02020603050405020304" pitchFamily="18" charset="0"/>
              </a:rPr>
              <a:t>hành</a:t>
            </a:r>
            <a:r>
              <a:rPr lang="en-US" altLang="en-US" sz="3000" b="1" dirty="0">
                <a:solidFill>
                  <a:srgbClr val="CC0099"/>
                </a:solidFill>
                <a:latin typeface="Times New Roman" panose="02020603050405020304" pitchFamily="18" charset="0"/>
                <a:cs typeface="Times New Roman" panose="02020603050405020304" pitchFamily="18" charset="0"/>
              </a:rPr>
              <a:t>:   	</a:t>
            </a:r>
          </a:p>
        </p:txBody>
      </p:sp>
      <p:sp>
        <p:nvSpPr>
          <p:cNvPr id="78854" name="Rectangle 6"/>
          <p:cNvSpPr>
            <a:spLocks noChangeArrowheads="1"/>
          </p:cNvSpPr>
          <p:nvPr/>
        </p:nvSpPr>
        <p:spPr bwMode="auto">
          <a:xfrm>
            <a:off x="107950" y="83661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B050"/>
                </a:solidFill>
                <a:latin typeface="Times New Roman" panose="02020603050405020304" pitchFamily="18" charset="0"/>
                <a:cs typeface="Times New Roman" panose="02020603050405020304" pitchFamily="18" charset="0"/>
              </a:rPr>
              <a:t>1. </a:t>
            </a:r>
            <a:r>
              <a:rPr lang="en-US" altLang="en-US" sz="3000" b="1" u="sng">
                <a:solidFill>
                  <a:srgbClr val="00B050"/>
                </a:solidFill>
                <a:latin typeface="Times New Roman" panose="02020603050405020304" pitchFamily="18" charset="0"/>
                <a:cs typeface="Times New Roman" panose="02020603050405020304" pitchFamily="18" charset="0"/>
              </a:rPr>
              <a:t>Tìm hiểu về các dạng chảy máu</a:t>
            </a:r>
            <a:r>
              <a:rPr lang="en-US" altLang="en-US" sz="3000" b="1">
                <a:solidFill>
                  <a:srgbClr val="00B050"/>
                </a:solidFill>
                <a:latin typeface="Times New Roman" panose="02020603050405020304" pitchFamily="18" charset="0"/>
                <a:cs typeface="Times New Roman" panose="02020603050405020304" pitchFamily="18" charset="0"/>
              </a:rPr>
              <a:t>:   	</a:t>
            </a:r>
          </a:p>
        </p:txBody>
      </p:sp>
      <p:sp>
        <p:nvSpPr>
          <p:cNvPr id="78876" name="Rectangle 28"/>
          <p:cNvSpPr>
            <a:spLocks noChangeArrowheads="1"/>
          </p:cNvSpPr>
          <p:nvPr/>
        </p:nvSpPr>
        <p:spPr bwMode="auto">
          <a:xfrm>
            <a:off x="107950" y="1295400"/>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B050"/>
                </a:solidFill>
                <a:latin typeface="Times New Roman" panose="02020603050405020304" pitchFamily="18" charset="0"/>
                <a:cs typeface="Times New Roman" panose="02020603050405020304" pitchFamily="18" charset="0"/>
              </a:rPr>
              <a:t>2. </a:t>
            </a:r>
            <a:r>
              <a:rPr lang="en-US" altLang="en-US" sz="3000" b="1" u="sng">
                <a:solidFill>
                  <a:srgbClr val="00B050"/>
                </a:solidFill>
                <a:latin typeface="Times New Roman" panose="02020603050405020304" pitchFamily="18" charset="0"/>
                <a:cs typeface="Times New Roman" panose="02020603050405020304" pitchFamily="18" charset="0"/>
              </a:rPr>
              <a:t>Tập sơ cứu và băng bó khi bị chảy máu</a:t>
            </a:r>
            <a:r>
              <a:rPr lang="en-US" altLang="en-US" sz="3000" b="1">
                <a:solidFill>
                  <a:srgbClr val="00B050"/>
                </a:solidFill>
                <a:latin typeface="Times New Roman" panose="02020603050405020304" pitchFamily="18" charset="0"/>
                <a:cs typeface="Times New Roman" panose="02020603050405020304" pitchFamily="18" charset="0"/>
              </a:rPr>
              <a:t>:   	</a:t>
            </a:r>
          </a:p>
        </p:txBody>
      </p:sp>
      <p:sp>
        <p:nvSpPr>
          <p:cNvPr id="78877" name="Rectangle 29"/>
          <p:cNvSpPr>
            <a:spLocks noChangeArrowheads="1"/>
          </p:cNvSpPr>
          <p:nvPr/>
        </p:nvSpPr>
        <p:spPr bwMode="auto">
          <a:xfrm>
            <a:off x="107950" y="1774825"/>
            <a:ext cx="896461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00000"/>
                </a:solidFill>
                <a:latin typeface="Times New Roman" panose="02020603050405020304" pitchFamily="18" charset="0"/>
                <a:cs typeface="Times New Roman" panose="02020603050405020304" pitchFamily="18" charset="0"/>
              </a:rPr>
              <a:t>a. Vết thương ở lòng  bàn tay (chảy máu mao mạch và tĩnh mạch):</a:t>
            </a:r>
          </a:p>
        </p:txBody>
      </p:sp>
      <p:sp>
        <p:nvSpPr>
          <p:cNvPr id="78878" name="Rectangle 30"/>
          <p:cNvSpPr>
            <a:spLocks noChangeArrowheads="1"/>
          </p:cNvSpPr>
          <p:nvPr/>
        </p:nvSpPr>
        <p:spPr bwMode="auto">
          <a:xfrm>
            <a:off x="136525" y="2678113"/>
            <a:ext cx="8856663" cy="420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Bước 1: Dùng ngón tay cái bịt chặt miệng vết thương trong vài phút (cho tới khi thấy máu không chảy ra nữa)</a:t>
            </a:r>
          </a:p>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Bước 2: Sát trùng vết thương bằng cồn iôt.</a:t>
            </a:r>
          </a:p>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Bước 3: </a:t>
            </a:r>
          </a:p>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 Khi vết thương nhỏ có thể dùng băng dán.</a:t>
            </a:r>
          </a:p>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 Khi vết thương lớn cho miếng bông vào giữa hai miếng gạc rồi đặt nó vào miệng vết thương và dùng băng buộc chặt lại.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76"/>
                                        </p:tgtEl>
                                        <p:attrNameLst>
                                          <p:attrName>style.visibility</p:attrName>
                                        </p:attrNameLst>
                                      </p:cBhvr>
                                      <p:to>
                                        <p:strVal val="visible"/>
                                      </p:to>
                                    </p:set>
                                    <p:animEffect transition="in" filter="blinds(horizontal)">
                                      <p:cBhvr>
                                        <p:cTn id="7" dur="500"/>
                                        <p:tgtEl>
                                          <p:spTgt spid="78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877"/>
                                        </p:tgtEl>
                                        <p:attrNameLst>
                                          <p:attrName>style.visibility</p:attrName>
                                        </p:attrNameLst>
                                      </p:cBhvr>
                                      <p:to>
                                        <p:strVal val="visible"/>
                                      </p:to>
                                    </p:set>
                                    <p:animEffect transition="in" filter="blinds(horizontal)">
                                      <p:cBhvr>
                                        <p:cTn id="12" dur="500"/>
                                        <p:tgtEl>
                                          <p:spTgt spid="788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8878">
                                            <p:txEl>
                                              <p:pRg st="0" end="0"/>
                                            </p:txEl>
                                          </p:spTgt>
                                        </p:tgtEl>
                                        <p:attrNameLst>
                                          <p:attrName>style.visibility</p:attrName>
                                        </p:attrNameLst>
                                      </p:cBhvr>
                                      <p:to>
                                        <p:strVal val="visible"/>
                                      </p:to>
                                    </p:set>
                                    <p:animEffect transition="in" filter="box(in)">
                                      <p:cBhvr>
                                        <p:cTn id="17" dur="500"/>
                                        <p:tgtEl>
                                          <p:spTgt spid="7887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78878">
                                            <p:txEl>
                                              <p:pRg st="1" end="1"/>
                                            </p:txEl>
                                          </p:spTgt>
                                        </p:tgtEl>
                                        <p:attrNameLst>
                                          <p:attrName>style.visibility</p:attrName>
                                        </p:attrNameLst>
                                      </p:cBhvr>
                                      <p:to>
                                        <p:strVal val="visible"/>
                                      </p:to>
                                    </p:set>
                                    <p:animEffect transition="in" filter="box(in)">
                                      <p:cBhvr>
                                        <p:cTn id="22" dur="500"/>
                                        <p:tgtEl>
                                          <p:spTgt spid="7887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78878">
                                            <p:txEl>
                                              <p:pRg st="2" end="2"/>
                                            </p:txEl>
                                          </p:spTgt>
                                        </p:tgtEl>
                                        <p:attrNameLst>
                                          <p:attrName>style.visibility</p:attrName>
                                        </p:attrNameLst>
                                      </p:cBhvr>
                                      <p:to>
                                        <p:strVal val="visible"/>
                                      </p:to>
                                    </p:set>
                                    <p:animEffect transition="in" filter="box(in)">
                                      <p:cBhvr>
                                        <p:cTn id="27" dur="500"/>
                                        <p:tgtEl>
                                          <p:spTgt spid="78878">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78878">
                                            <p:txEl>
                                              <p:pRg st="3" end="3"/>
                                            </p:txEl>
                                          </p:spTgt>
                                        </p:tgtEl>
                                        <p:attrNameLst>
                                          <p:attrName>style.visibility</p:attrName>
                                        </p:attrNameLst>
                                      </p:cBhvr>
                                      <p:to>
                                        <p:strVal val="visible"/>
                                      </p:to>
                                    </p:set>
                                    <p:animEffect transition="in" filter="box(in)">
                                      <p:cBhvr>
                                        <p:cTn id="32" dur="500"/>
                                        <p:tgtEl>
                                          <p:spTgt spid="78878">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78878">
                                            <p:txEl>
                                              <p:pRg st="4" end="4"/>
                                            </p:txEl>
                                          </p:spTgt>
                                        </p:tgtEl>
                                        <p:attrNameLst>
                                          <p:attrName>style.visibility</p:attrName>
                                        </p:attrNameLst>
                                      </p:cBhvr>
                                      <p:to>
                                        <p:strVal val="visible"/>
                                      </p:to>
                                    </p:set>
                                    <p:animEffect transition="in" filter="box(in)">
                                      <p:cBhvr>
                                        <p:cTn id="37" dur="500"/>
                                        <p:tgtEl>
                                          <p:spTgt spid="788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76" grpId="0"/>
      <p:bldP spid="788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95288" y="11113"/>
            <a:ext cx="83534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19: THỰC HÀNH: SƠ CỨU CẦM MÁU</a:t>
            </a:r>
          </a:p>
        </p:txBody>
      </p:sp>
      <p:sp>
        <p:nvSpPr>
          <p:cNvPr id="79875" name="Rectangle 3"/>
          <p:cNvSpPr>
            <a:spLocks noChangeArrowheads="1"/>
          </p:cNvSpPr>
          <p:nvPr/>
        </p:nvSpPr>
        <p:spPr bwMode="auto">
          <a:xfrm>
            <a:off x="107950" y="36036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C0099"/>
                </a:solidFill>
                <a:latin typeface="Times New Roman" panose="02020603050405020304" pitchFamily="18" charset="0"/>
                <a:cs typeface="Times New Roman" panose="02020603050405020304" pitchFamily="18" charset="0"/>
              </a:rPr>
              <a:t>III. </a:t>
            </a:r>
            <a:r>
              <a:rPr lang="en-US" altLang="en-US" sz="3000" b="1" u="sng">
                <a:solidFill>
                  <a:srgbClr val="CC0099"/>
                </a:solidFill>
                <a:latin typeface="Times New Roman" panose="02020603050405020304" pitchFamily="18" charset="0"/>
                <a:cs typeface="Times New Roman" panose="02020603050405020304" pitchFamily="18" charset="0"/>
              </a:rPr>
              <a:t>Nội dung và cách tiến hành</a:t>
            </a:r>
            <a:r>
              <a:rPr lang="en-US" altLang="en-US" sz="3000" b="1">
                <a:solidFill>
                  <a:srgbClr val="CC0099"/>
                </a:solidFill>
                <a:latin typeface="Times New Roman" panose="02020603050405020304" pitchFamily="18" charset="0"/>
                <a:cs typeface="Times New Roman" panose="02020603050405020304" pitchFamily="18" charset="0"/>
              </a:rPr>
              <a:t>:   	</a:t>
            </a:r>
          </a:p>
        </p:txBody>
      </p:sp>
      <p:sp>
        <p:nvSpPr>
          <p:cNvPr id="79876" name="Rectangle 4"/>
          <p:cNvSpPr>
            <a:spLocks noChangeArrowheads="1"/>
          </p:cNvSpPr>
          <p:nvPr/>
        </p:nvSpPr>
        <p:spPr bwMode="auto">
          <a:xfrm>
            <a:off x="107950" y="83661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B050"/>
                </a:solidFill>
                <a:latin typeface="Times New Roman" panose="02020603050405020304" pitchFamily="18" charset="0"/>
                <a:cs typeface="Times New Roman" panose="02020603050405020304" pitchFamily="18" charset="0"/>
              </a:rPr>
              <a:t>1. </a:t>
            </a:r>
            <a:r>
              <a:rPr lang="en-US" altLang="en-US" sz="3000" b="1" u="sng">
                <a:solidFill>
                  <a:srgbClr val="00B050"/>
                </a:solidFill>
                <a:latin typeface="Times New Roman" panose="02020603050405020304" pitchFamily="18" charset="0"/>
                <a:cs typeface="Times New Roman" panose="02020603050405020304" pitchFamily="18" charset="0"/>
              </a:rPr>
              <a:t>Tìm hiểu về các dạng chảy máu</a:t>
            </a:r>
            <a:r>
              <a:rPr lang="en-US" altLang="en-US" sz="3000" b="1">
                <a:solidFill>
                  <a:srgbClr val="00B050"/>
                </a:solidFill>
                <a:latin typeface="Times New Roman" panose="02020603050405020304" pitchFamily="18" charset="0"/>
                <a:cs typeface="Times New Roman" panose="02020603050405020304" pitchFamily="18" charset="0"/>
              </a:rPr>
              <a:t>:   	</a:t>
            </a:r>
          </a:p>
        </p:txBody>
      </p:sp>
      <p:sp>
        <p:nvSpPr>
          <p:cNvPr id="79877" name="Rectangle 5"/>
          <p:cNvSpPr>
            <a:spLocks noChangeArrowheads="1"/>
          </p:cNvSpPr>
          <p:nvPr/>
        </p:nvSpPr>
        <p:spPr bwMode="auto">
          <a:xfrm>
            <a:off x="107950" y="1295400"/>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B050"/>
                </a:solidFill>
                <a:latin typeface="Times New Roman" panose="02020603050405020304" pitchFamily="18" charset="0"/>
                <a:cs typeface="Times New Roman" panose="02020603050405020304" pitchFamily="18" charset="0"/>
              </a:rPr>
              <a:t>2. </a:t>
            </a:r>
            <a:r>
              <a:rPr lang="en-US" altLang="en-US" sz="3000" b="1" u="sng">
                <a:solidFill>
                  <a:srgbClr val="00B050"/>
                </a:solidFill>
                <a:latin typeface="Times New Roman" panose="02020603050405020304" pitchFamily="18" charset="0"/>
                <a:cs typeface="Times New Roman" panose="02020603050405020304" pitchFamily="18" charset="0"/>
              </a:rPr>
              <a:t>Tập sơ cứu và băng bó khi bị chảy máu</a:t>
            </a:r>
            <a:r>
              <a:rPr lang="en-US" altLang="en-US" sz="3000" b="1">
                <a:solidFill>
                  <a:srgbClr val="00B050"/>
                </a:solidFill>
                <a:latin typeface="Times New Roman" panose="02020603050405020304" pitchFamily="18" charset="0"/>
                <a:cs typeface="Times New Roman" panose="02020603050405020304" pitchFamily="18" charset="0"/>
              </a:rPr>
              <a:t>:   	</a:t>
            </a:r>
          </a:p>
        </p:txBody>
      </p:sp>
      <p:sp>
        <p:nvSpPr>
          <p:cNvPr id="79878" name="Rectangle 6"/>
          <p:cNvSpPr>
            <a:spLocks noChangeArrowheads="1"/>
          </p:cNvSpPr>
          <p:nvPr/>
        </p:nvSpPr>
        <p:spPr bwMode="auto">
          <a:xfrm>
            <a:off x="107950" y="1774825"/>
            <a:ext cx="896461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00000"/>
                </a:solidFill>
                <a:latin typeface="Times New Roman" panose="02020603050405020304" pitchFamily="18" charset="0"/>
                <a:cs typeface="Times New Roman" panose="02020603050405020304" pitchFamily="18" charset="0"/>
              </a:rPr>
              <a:t>a. Vết thương ở lòng bàn tay (chảy máu mao mạch và tĩnh mạch):</a:t>
            </a:r>
          </a:p>
        </p:txBody>
      </p:sp>
      <p:sp>
        <p:nvSpPr>
          <p:cNvPr id="79880" name="Rectangle 8"/>
          <p:cNvSpPr>
            <a:spLocks noChangeArrowheads="1"/>
          </p:cNvSpPr>
          <p:nvPr/>
        </p:nvSpPr>
        <p:spPr bwMode="auto">
          <a:xfrm>
            <a:off x="107950" y="2663825"/>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00000"/>
                </a:solidFill>
                <a:latin typeface="Times New Roman" panose="02020603050405020304" pitchFamily="18" charset="0"/>
                <a:cs typeface="Times New Roman" panose="02020603050405020304" pitchFamily="18" charset="0"/>
              </a:rPr>
              <a:t>b. Vết thương ở cổ tay:</a:t>
            </a:r>
          </a:p>
        </p:txBody>
      </p:sp>
      <p:pic>
        <p:nvPicPr>
          <p:cNvPr id="32772" name="Picture 4" descr="Scan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0" y="2276475"/>
            <a:ext cx="397192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8" name="Text Box 10"/>
          <p:cNvSpPr txBox="1">
            <a:spLocks noChangeArrowheads="1"/>
          </p:cNvSpPr>
          <p:nvPr/>
        </p:nvSpPr>
        <p:spPr bwMode="auto">
          <a:xfrm>
            <a:off x="2411413" y="5616575"/>
            <a:ext cx="4176712" cy="1200329"/>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rPr>
              <a:t>H 19-1. Các vị trí động mạch chủ yếu trên cơ thể người thường dùng trong sơ cứu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880"/>
                                        </p:tgtEl>
                                        <p:attrNameLst>
                                          <p:attrName>style.visibility</p:attrName>
                                        </p:attrNameLst>
                                      </p:cBhvr>
                                      <p:to>
                                        <p:strVal val="visible"/>
                                      </p:to>
                                    </p:set>
                                    <p:animEffect transition="in" filter="blinds(horizontal)">
                                      <p:cBhvr>
                                        <p:cTn id="7" dur="500"/>
                                        <p:tgtEl>
                                          <p:spTgt spid="798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78"/>
                                        </p:tgtEl>
                                        <p:attrNameLst>
                                          <p:attrName>style.visibility</p:attrName>
                                        </p:attrNameLst>
                                      </p:cBhvr>
                                      <p:to>
                                        <p:strVal val="visible"/>
                                      </p:to>
                                    </p:set>
                                    <p:animEffect transition="in" filter="box(in)">
                                      <p:cBhvr>
                                        <p:cTn id="12" dur="500"/>
                                        <p:tgtEl>
                                          <p:spTgt spid="32778"/>
                                        </p:tgtEl>
                                      </p:cBhvr>
                                    </p:animEffect>
                                  </p:childTnLst>
                                </p:cTn>
                              </p:par>
                              <p:par>
                                <p:cTn id="13" presetID="4" presetClass="entr" presetSubtype="16" fill="hold" nodeType="with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box(in)">
                                      <p:cBhvr>
                                        <p:cTn id="15"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0" grpId="0"/>
      <p:bldP spid="327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95288" y="11113"/>
            <a:ext cx="83534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19: THỰC HÀNH: SƠ CỨU CẦM MÁU</a:t>
            </a:r>
          </a:p>
        </p:txBody>
      </p:sp>
      <p:sp>
        <p:nvSpPr>
          <p:cNvPr id="80899" name="Rectangle 3"/>
          <p:cNvSpPr>
            <a:spLocks noChangeArrowheads="1"/>
          </p:cNvSpPr>
          <p:nvPr/>
        </p:nvSpPr>
        <p:spPr bwMode="auto">
          <a:xfrm>
            <a:off x="107950" y="36036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C0099"/>
                </a:solidFill>
                <a:latin typeface="Times New Roman" panose="02020603050405020304" pitchFamily="18" charset="0"/>
                <a:cs typeface="Times New Roman" panose="02020603050405020304" pitchFamily="18" charset="0"/>
              </a:rPr>
              <a:t>III. </a:t>
            </a:r>
            <a:r>
              <a:rPr lang="en-US" altLang="en-US" sz="3000" b="1" u="sng">
                <a:solidFill>
                  <a:srgbClr val="CC0099"/>
                </a:solidFill>
                <a:latin typeface="Times New Roman" panose="02020603050405020304" pitchFamily="18" charset="0"/>
                <a:cs typeface="Times New Roman" panose="02020603050405020304" pitchFamily="18" charset="0"/>
              </a:rPr>
              <a:t>Nội dung và cách tiến hành</a:t>
            </a:r>
            <a:r>
              <a:rPr lang="en-US" altLang="en-US" sz="3000" b="1">
                <a:solidFill>
                  <a:srgbClr val="CC0099"/>
                </a:solidFill>
                <a:latin typeface="Times New Roman" panose="02020603050405020304" pitchFamily="18" charset="0"/>
                <a:cs typeface="Times New Roman" panose="02020603050405020304" pitchFamily="18" charset="0"/>
              </a:rPr>
              <a:t>:   	</a:t>
            </a:r>
          </a:p>
        </p:txBody>
      </p:sp>
      <p:sp>
        <p:nvSpPr>
          <p:cNvPr id="80900" name="Rectangle 4"/>
          <p:cNvSpPr>
            <a:spLocks noChangeArrowheads="1"/>
          </p:cNvSpPr>
          <p:nvPr/>
        </p:nvSpPr>
        <p:spPr bwMode="auto">
          <a:xfrm>
            <a:off x="107950" y="83661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B050"/>
                </a:solidFill>
                <a:latin typeface="Times New Roman" panose="02020603050405020304" pitchFamily="18" charset="0"/>
                <a:cs typeface="Times New Roman" panose="02020603050405020304" pitchFamily="18" charset="0"/>
              </a:rPr>
              <a:t>1. </a:t>
            </a:r>
            <a:r>
              <a:rPr lang="en-US" altLang="en-US" sz="3000" b="1" u="sng">
                <a:solidFill>
                  <a:srgbClr val="00B050"/>
                </a:solidFill>
                <a:latin typeface="Times New Roman" panose="02020603050405020304" pitchFamily="18" charset="0"/>
                <a:cs typeface="Times New Roman" panose="02020603050405020304" pitchFamily="18" charset="0"/>
              </a:rPr>
              <a:t>Tìm hiểu về các dạng chảy máu</a:t>
            </a:r>
            <a:r>
              <a:rPr lang="en-US" altLang="en-US" sz="3000" b="1">
                <a:solidFill>
                  <a:srgbClr val="00B050"/>
                </a:solidFill>
                <a:latin typeface="Times New Roman" panose="02020603050405020304" pitchFamily="18" charset="0"/>
                <a:cs typeface="Times New Roman" panose="02020603050405020304" pitchFamily="18" charset="0"/>
              </a:rPr>
              <a:t>:   	</a:t>
            </a:r>
          </a:p>
        </p:txBody>
      </p:sp>
      <p:sp>
        <p:nvSpPr>
          <p:cNvPr id="80901" name="Rectangle 5"/>
          <p:cNvSpPr>
            <a:spLocks noChangeArrowheads="1"/>
          </p:cNvSpPr>
          <p:nvPr/>
        </p:nvSpPr>
        <p:spPr bwMode="auto">
          <a:xfrm>
            <a:off x="107950" y="1295400"/>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B050"/>
                </a:solidFill>
                <a:latin typeface="Times New Roman" panose="02020603050405020304" pitchFamily="18" charset="0"/>
                <a:cs typeface="Times New Roman" panose="02020603050405020304" pitchFamily="18" charset="0"/>
              </a:rPr>
              <a:t>2. </a:t>
            </a:r>
            <a:r>
              <a:rPr lang="en-US" altLang="en-US" sz="3000" b="1" u="sng">
                <a:solidFill>
                  <a:srgbClr val="00B050"/>
                </a:solidFill>
                <a:latin typeface="Times New Roman" panose="02020603050405020304" pitchFamily="18" charset="0"/>
                <a:cs typeface="Times New Roman" panose="02020603050405020304" pitchFamily="18" charset="0"/>
              </a:rPr>
              <a:t>Tập sơ cứu và băng bó khi bị chảy máu</a:t>
            </a:r>
            <a:r>
              <a:rPr lang="en-US" altLang="en-US" sz="3000" b="1">
                <a:solidFill>
                  <a:srgbClr val="00B050"/>
                </a:solidFill>
                <a:latin typeface="Times New Roman" panose="02020603050405020304" pitchFamily="18" charset="0"/>
                <a:cs typeface="Times New Roman" panose="02020603050405020304" pitchFamily="18" charset="0"/>
              </a:rPr>
              <a:t>:   	</a:t>
            </a:r>
          </a:p>
        </p:txBody>
      </p:sp>
      <p:sp>
        <p:nvSpPr>
          <p:cNvPr id="80902" name="Rectangle 6"/>
          <p:cNvSpPr>
            <a:spLocks noChangeArrowheads="1"/>
          </p:cNvSpPr>
          <p:nvPr/>
        </p:nvSpPr>
        <p:spPr bwMode="auto">
          <a:xfrm>
            <a:off x="107950" y="1774825"/>
            <a:ext cx="896461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00000"/>
                </a:solidFill>
                <a:latin typeface="Times New Roman" panose="02020603050405020304" pitchFamily="18" charset="0"/>
                <a:cs typeface="Times New Roman" panose="02020603050405020304" pitchFamily="18" charset="0"/>
              </a:rPr>
              <a:t>a. Vết thương ở lòng  bàn tay (chảy máu mao mạch và tĩnh mạch):</a:t>
            </a:r>
          </a:p>
        </p:txBody>
      </p:sp>
      <p:sp>
        <p:nvSpPr>
          <p:cNvPr id="80903" name="Rectangle 7"/>
          <p:cNvSpPr>
            <a:spLocks noChangeArrowheads="1"/>
          </p:cNvSpPr>
          <p:nvPr/>
        </p:nvSpPr>
        <p:spPr bwMode="auto">
          <a:xfrm>
            <a:off x="107950" y="2663825"/>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00000"/>
                </a:solidFill>
                <a:latin typeface="Times New Roman" panose="02020603050405020304" pitchFamily="18" charset="0"/>
                <a:cs typeface="Times New Roman" panose="02020603050405020304" pitchFamily="18" charset="0"/>
              </a:rPr>
              <a:t>b. Vết thương ở cổ tay:</a:t>
            </a:r>
          </a:p>
        </p:txBody>
      </p:sp>
      <p:sp>
        <p:nvSpPr>
          <p:cNvPr id="80906" name="Rectangle 10"/>
          <p:cNvSpPr>
            <a:spLocks noChangeArrowheads="1"/>
          </p:cNvSpPr>
          <p:nvPr/>
        </p:nvSpPr>
        <p:spPr bwMode="auto">
          <a:xfrm>
            <a:off x="107950" y="3314224"/>
            <a:ext cx="4103688" cy="1477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Bước 1: Dùng tay bóp mạnh vào động mạch cánh tay trong vài phút.</a:t>
            </a:r>
          </a:p>
        </p:txBody>
      </p:sp>
      <p:pic>
        <p:nvPicPr>
          <p:cNvPr id="80907" name="Picture 6" descr="DDDDDDDDDDDDDD"/>
          <p:cNvPicPr>
            <a:picLocks noChangeAspect="1" noChangeArrowheads="1"/>
          </p:cNvPicPr>
          <p:nvPr/>
        </p:nvPicPr>
        <p:blipFill>
          <a:blip r:embed="rId2">
            <a:lum bright="-6000" contrast="8000"/>
            <a:extLst>
              <a:ext uri="{28A0092B-C50C-407E-A947-70E740481C1C}">
                <a14:useLocalDpi xmlns:a14="http://schemas.microsoft.com/office/drawing/2010/main" val="0"/>
              </a:ext>
            </a:extLst>
          </a:blip>
          <a:srcRect/>
          <a:stretch>
            <a:fillRect/>
          </a:stretch>
        </p:blipFill>
        <p:spPr bwMode="auto">
          <a:xfrm>
            <a:off x="4284663" y="2276475"/>
            <a:ext cx="489585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906"/>
                                        </p:tgtEl>
                                        <p:attrNameLst>
                                          <p:attrName>style.visibility</p:attrName>
                                        </p:attrNameLst>
                                      </p:cBhvr>
                                      <p:to>
                                        <p:strVal val="visible"/>
                                      </p:to>
                                    </p:set>
                                    <p:animEffect transition="in" filter="blinds(horizontal)">
                                      <p:cBhvr>
                                        <p:cTn id="7" dur="500"/>
                                        <p:tgtEl>
                                          <p:spTgt spid="80906"/>
                                        </p:tgtEl>
                                      </p:cBhvr>
                                    </p:animEffect>
                                  </p:childTnLst>
                                </p:cTn>
                              </p:par>
                              <p:par>
                                <p:cTn id="8" presetID="3" presetClass="entr" presetSubtype="10" fill="hold" nodeType="withEffect">
                                  <p:stCondLst>
                                    <p:cond delay="0"/>
                                  </p:stCondLst>
                                  <p:childTnLst>
                                    <p:set>
                                      <p:cBhvr>
                                        <p:cTn id="9" dur="1" fill="hold">
                                          <p:stCondLst>
                                            <p:cond delay="0"/>
                                          </p:stCondLst>
                                        </p:cTn>
                                        <p:tgtEl>
                                          <p:spTgt spid="80907"/>
                                        </p:tgtEl>
                                        <p:attrNameLst>
                                          <p:attrName>style.visibility</p:attrName>
                                        </p:attrNameLst>
                                      </p:cBhvr>
                                      <p:to>
                                        <p:strVal val="visible"/>
                                      </p:to>
                                    </p:set>
                                    <p:animEffect transition="in" filter="blinds(horizontal)">
                                      <p:cBhvr>
                                        <p:cTn id="10" dur="500"/>
                                        <p:tgtEl>
                                          <p:spTgt spid="80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95288" y="11113"/>
            <a:ext cx="83534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19: THỰC HÀNH: SƠ CỨU CẦM MÁU</a:t>
            </a:r>
          </a:p>
        </p:txBody>
      </p:sp>
      <p:sp>
        <p:nvSpPr>
          <p:cNvPr id="80899" name="Rectangle 3"/>
          <p:cNvSpPr>
            <a:spLocks noChangeArrowheads="1"/>
          </p:cNvSpPr>
          <p:nvPr/>
        </p:nvSpPr>
        <p:spPr bwMode="auto">
          <a:xfrm>
            <a:off x="107950" y="36036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C0099"/>
                </a:solidFill>
                <a:latin typeface="Times New Roman" panose="02020603050405020304" pitchFamily="18" charset="0"/>
                <a:cs typeface="Times New Roman" panose="02020603050405020304" pitchFamily="18" charset="0"/>
              </a:rPr>
              <a:t>III. </a:t>
            </a:r>
            <a:r>
              <a:rPr lang="en-US" altLang="en-US" sz="3000" b="1" u="sng">
                <a:solidFill>
                  <a:srgbClr val="CC0099"/>
                </a:solidFill>
                <a:latin typeface="Times New Roman" panose="02020603050405020304" pitchFamily="18" charset="0"/>
                <a:cs typeface="Times New Roman" panose="02020603050405020304" pitchFamily="18" charset="0"/>
              </a:rPr>
              <a:t>Nội dung và cách tiến hành</a:t>
            </a:r>
            <a:r>
              <a:rPr lang="en-US" altLang="en-US" sz="3000" b="1">
                <a:solidFill>
                  <a:srgbClr val="CC0099"/>
                </a:solidFill>
                <a:latin typeface="Times New Roman" panose="02020603050405020304" pitchFamily="18" charset="0"/>
                <a:cs typeface="Times New Roman" panose="02020603050405020304" pitchFamily="18" charset="0"/>
              </a:rPr>
              <a:t>:   	</a:t>
            </a:r>
          </a:p>
        </p:txBody>
      </p:sp>
      <p:sp>
        <p:nvSpPr>
          <p:cNvPr id="80900" name="Rectangle 4"/>
          <p:cNvSpPr>
            <a:spLocks noChangeArrowheads="1"/>
          </p:cNvSpPr>
          <p:nvPr/>
        </p:nvSpPr>
        <p:spPr bwMode="auto">
          <a:xfrm>
            <a:off x="107950" y="83661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B050"/>
                </a:solidFill>
                <a:latin typeface="Times New Roman" panose="02020603050405020304" pitchFamily="18" charset="0"/>
                <a:cs typeface="Times New Roman" panose="02020603050405020304" pitchFamily="18" charset="0"/>
              </a:rPr>
              <a:t>1. </a:t>
            </a:r>
            <a:r>
              <a:rPr lang="en-US" altLang="en-US" sz="3000" b="1" u="sng">
                <a:solidFill>
                  <a:srgbClr val="00B050"/>
                </a:solidFill>
                <a:latin typeface="Times New Roman" panose="02020603050405020304" pitchFamily="18" charset="0"/>
                <a:cs typeface="Times New Roman" panose="02020603050405020304" pitchFamily="18" charset="0"/>
              </a:rPr>
              <a:t>Tìm hiểu về các dạng chảy máu</a:t>
            </a:r>
            <a:r>
              <a:rPr lang="en-US" altLang="en-US" sz="3000" b="1">
                <a:solidFill>
                  <a:srgbClr val="00B050"/>
                </a:solidFill>
                <a:latin typeface="Times New Roman" panose="02020603050405020304" pitchFamily="18" charset="0"/>
                <a:cs typeface="Times New Roman" panose="02020603050405020304" pitchFamily="18" charset="0"/>
              </a:rPr>
              <a:t>:   	</a:t>
            </a:r>
          </a:p>
        </p:txBody>
      </p:sp>
      <p:sp>
        <p:nvSpPr>
          <p:cNvPr id="80901" name="Rectangle 5"/>
          <p:cNvSpPr>
            <a:spLocks noChangeArrowheads="1"/>
          </p:cNvSpPr>
          <p:nvPr/>
        </p:nvSpPr>
        <p:spPr bwMode="auto">
          <a:xfrm>
            <a:off x="107950" y="1295400"/>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B050"/>
                </a:solidFill>
                <a:latin typeface="Times New Roman" panose="02020603050405020304" pitchFamily="18" charset="0"/>
                <a:cs typeface="Times New Roman" panose="02020603050405020304" pitchFamily="18" charset="0"/>
              </a:rPr>
              <a:t>2. </a:t>
            </a:r>
            <a:r>
              <a:rPr lang="en-US" altLang="en-US" sz="3000" b="1" u="sng">
                <a:solidFill>
                  <a:srgbClr val="00B050"/>
                </a:solidFill>
                <a:latin typeface="Times New Roman" panose="02020603050405020304" pitchFamily="18" charset="0"/>
                <a:cs typeface="Times New Roman" panose="02020603050405020304" pitchFamily="18" charset="0"/>
              </a:rPr>
              <a:t>Tập sơ cứu và băng bó khi bị chảy máu</a:t>
            </a:r>
            <a:r>
              <a:rPr lang="en-US" altLang="en-US" sz="3000" b="1">
                <a:solidFill>
                  <a:srgbClr val="00B050"/>
                </a:solidFill>
                <a:latin typeface="Times New Roman" panose="02020603050405020304" pitchFamily="18" charset="0"/>
                <a:cs typeface="Times New Roman" panose="02020603050405020304" pitchFamily="18" charset="0"/>
              </a:rPr>
              <a:t>:   	</a:t>
            </a:r>
          </a:p>
        </p:txBody>
      </p:sp>
      <p:sp>
        <p:nvSpPr>
          <p:cNvPr id="80902" name="Rectangle 6"/>
          <p:cNvSpPr>
            <a:spLocks noChangeArrowheads="1"/>
          </p:cNvSpPr>
          <p:nvPr/>
        </p:nvSpPr>
        <p:spPr bwMode="auto">
          <a:xfrm>
            <a:off x="107950" y="1774825"/>
            <a:ext cx="896461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00000"/>
                </a:solidFill>
                <a:latin typeface="Times New Roman" panose="02020603050405020304" pitchFamily="18" charset="0"/>
                <a:cs typeface="Times New Roman" panose="02020603050405020304" pitchFamily="18" charset="0"/>
              </a:rPr>
              <a:t>a. Vết thương ở lòng  bàn tay (chảy máu mao mạch và tĩnh mạch):</a:t>
            </a:r>
          </a:p>
        </p:txBody>
      </p:sp>
      <p:sp>
        <p:nvSpPr>
          <p:cNvPr id="80903" name="Rectangle 7"/>
          <p:cNvSpPr>
            <a:spLocks noChangeArrowheads="1"/>
          </p:cNvSpPr>
          <p:nvPr/>
        </p:nvSpPr>
        <p:spPr bwMode="auto">
          <a:xfrm>
            <a:off x="107950" y="2663825"/>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00000"/>
                </a:solidFill>
                <a:latin typeface="Times New Roman" panose="02020603050405020304" pitchFamily="18" charset="0"/>
                <a:cs typeface="Times New Roman" panose="02020603050405020304" pitchFamily="18" charset="0"/>
              </a:rPr>
              <a:t>b. Vết thương ở cổ tay:</a:t>
            </a:r>
          </a:p>
        </p:txBody>
      </p:sp>
      <p:sp>
        <p:nvSpPr>
          <p:cNvPr id="2" name="Rectangle 8">
            <a:extLst>
              <a:ext uri="{FF2B5EF4-FFF2-40B4-BE49-F238E27FC236}">
                <a16:creationId xmlns:a16="http://schemas.microsoft.com/office/drawing/2014/main" id="{B240071C-B4ED-5841-B6EE-C65A6F48022D}"/>
              </a:ext>
            </a:extLst>
          </p:cNvPr>
          <p:cNvSpPr>
            <a:spLocks noChangeArrowheads="1"/>
          </p:cNvSpPr>
          <p:nvPr/>
        </p:nvSpPr>
        <p:spPr bwMode="auto">
          <a:xfrm>
            <a:off x="107950" y="3068638"/>
            <a:ext cx="8891588"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Bước 1: Dùng tay bóp mạnh vào động mạch cánh tay trong vài phút.</a:t>
            </a:r>
          </a:p>
        </p:txBody>
      </p:sp>
      <p:sp>
        <p:nvSpPr>
          <p:cNvPr id="3" name="Rectangle 10">
            <a:extLst>
              <a:ext uri="{FF2B5EF4-FFF2-40B4-BE49-F238E27FC236}">
                <a16:creationId xmlns:a16="http://schemas.microsoft.com/office/drawing/2014/main" id="{1E0EEA4A-E2E7-354D-A16A-DDA4F88A792B}"/>
              </a:ext>
            </a:extLst>
          </p:cNvPr>
          <p:cNvSpPr>
            <a:spLocks noChangeArrowheads="1"/>
          </p:cNvSpPr>
          <p:nvPr/>
        </p:nvSpPr>
        <p:spPr bwMode="auto">
          <a:xfrm>
            <a:off x="107950" y="3998437"/>
            <a:ext cx="8891588" cy="1477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Bước 2: Buộc garô (dùng dây cao su hay dây vải mềm buộc chặt ở vị trí gần sát nhưng cao hơn vết thương).</a:t>
            </a:r>
          </a:p>
        </p:txBody>
      </p:sp>
    </p:spTree>
    <p:extLst>
      <p:ext uri="{BB962C8B-B14F-4D97-AF65-F5344CB8AC3E}">
        <p14:creationId xmlns:p14="http://schemas.microsoft.com/office/powerpoint/2010/main" val="232363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95288" y="11113"/>
            <a:ext cx="83534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19: THỰC HÀNH: SƠ CỨU CẦM MÁU</a:t>
            </a:r>
          </a:p>
        </p:txBody>
      </p:sp>
      <p:sp>
        <p:nvSpPr>
          <p:cNvPr id="82947" name="Rectangle 3"/>
          <p:cNvSpPr>
            <a:spLocks noChangeArrowheads="1"/>
          </p:cNvSpPr>
          <p:nvPr/>
        </p:nvSpPr>
        <p:spPr bwMode="auto">
          <a:xfrm>
            <a:off x="107950" y="36036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CC0099"/>
                </a:solidFill>
                <a:latin typeface="Times New Roman" panose="02020603050405020304" pitchFamily="18" charset="0"/>
                <a:cs typeface="Times New Roman" panose="02020603050405020304" pitchFamily="18" charset="0"/>
              </a:rPr>
              <a:t>III. </a:t>
            </a:r>
            <a:r>
              <a:rPr lang="en-US" altLang="en-US" sz="3000" b="1" u="sng">
                <a:solidFill>
                  <a:srgbClr val="CC0099"/>
                </a:solidFill>
                <a:latin typeface="Times New Roman" panose="02020603050405020304" pitchFamily="18" charset="0"/>
                <a:cs typeface="Times New Roman" panose="02020603050405020304" pitchFamily="18" charset="0"/>
              </a:rPr>
              <a:t>Nội dung và cách tiến hành</a:t>
            </a:r>
            <a:r>
              <a:rPr lang="en-US" altLang="en-US" sz="3000" b="1">
                <a:solidFill>
                  <a:srgbClr val="CC0099"/>
                </a:solidFill>
                <a:latin typeface="Times New Roman" panose="02020603050405020304" pitchFamily="18" charset="0"/>
                <a:cs typeface="Times New Roman" panose="02020603050405020304" pitchFamily="18" charset="0"/>
              </a:rPr>
              <a:t>:   	</a:t>
            </a:r>
          </a:p>
        </p:txBody>
      </p:sp>
      <p:sp>
        <p:nvSpPr>
          <p:cNvPr id="82948" name="Rectangle 4"/>
          <p:cNvSpPr>
            <a:spLocks noChangeArrowheads="1"/>
          </p:cNvSpPr>
          <p:nvPr/>
        </p:nvSpPr>
        <p:spPr bwMode="auto">
          <a:xfrm>
            <a:off x="107950" y="836613"/>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B050"/>
                </a:solidFill>
                <a:latin typeface="Times New Roman" panose="02020603050405020304" pitchFamily="18" charset="0"/>
                <a:cs typeface="Times New Roman" panose="02020603050405020304" pitchFamily="18" charset="0"/>
              </a:rPr>
              <a:t>1. </a:t>
            </a:r>
            <a:r>
              <a:rPr lang="en-US" altLang="en-US" sz="3000" b="1" u="sng">
                <a:solidFill>
                  <a:srgbClr val="00B050"/>
                </a:solidFill>
                <a:latin typeface="Times New Roman" panose="02020603050405020304" pitchFamily="18" charset="0"/>
                <a:cs typeface="Times New Roman" panose="02020603050405020304" pitchFamily="18" charset="0"/>
              </a:rPr>
              <a:t>Tìm hiểu về các dạng chảy máu</a:t>
            </a:r>
            <a:r>
              <a:rPr lang="en-US" altLang="en-US" sz="3000" b="1">
                <a:solidFill>
                  <a:srgbClr val="00B050"/>
                </a:solidFill>
                <a:latin typeface="Times New Roman" panose="02020603050405020304" pitchFamily="18" charset="0"/>
                <a:cs typeface="Times New Roman" panose="02020603050405020304" pitchFamily="18" charset="0"/>
              </a:rPr>
              <a:t>:   	</a:t>
            </a:r>
          </a:p>
        </p:txBody>
      </p:sp>
      <p:sp>
        <p:nvSpPr>
          <p:cNvPr id="82949" name="Rectangle 5"/>
          <p:cNvSpPr>
            <a:spLocks noChangeArrowheads="1"/>
          </p:cNvSpPr>
          <p:nvPr/>
        </p:nvSpPr>
        <p:spPr bwMode="auto">
          <a:xfrm>
            <a:off x="107950" y="1295400"/>
            <a:ext cx="89646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B050"/>
                </a:solidFill>
                <a:latin typeface="Times New Roman" panose="02020603050405020304" pitchFamily="18" charset="0"/>
                <a:cs typeface="Times New Roman" panose="02020603050405020304" pitchFamily="18" charset="0"/>
              </a:rPr>
              <a:t>2. </a:t>
            </a:r>
            <a:r>
              <a:rPr lang="en-US" altLang="en-US" sz="3000" b="1" u="sng">
                <a:solidFill>
                  <a:srgbClr val="00B050"/>
                </a:solidFill>
                <a:latin typeface="Times New Roman" panose="02020603050405020304" pitchFamily="18" charset="0"/>
                <a:cs typeface="Times New Roman" panose="02020603050405020304" pitchFamily="18" charset="0"/>
              </a:rPr>
              <a:t>Tập sơ cứu và băng bó khi bị chảy máu</a:t>
            </a:r>
            <a:r>
              <a:rPr lang="en-US" altLang="en-US" sz="3000" b="1">
                <a:solidFill>
                  <a:srgbClr val="00B050"/>
                </a:solidFill>
                <a:latin typeface="Times New Roman" panose="02020603050405020304" pitchFamily="18" charset="0"/>
                <a:cs typeface="Times New Roman" panose="02020603050405020304" pitchFamily="18" charset="0"/>
              </a:rPr>
              <a:t>:   	</a:t>
            </a:r>
          </a:p>
        </p:txBody>
      </p:sp>
      <p:sp>
        <p:nvSpPr>
          <p:cNvPr id="82954" name="Rectangle 10"/>
          <p:cNvSpPr>
            <a:spLocks noChangeArrowheads="1"/>
          </p:cNvSpPr>
          <p:nvPr/>
        </p:nvSpPr>
        <p:spPr bwMode="auto">
          <a:xfrm>
            <a:off x="107950" y="2110688"/>
            <a:ext cx="8856663" cy="4247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Lưu ý:</a:t>
            </a:r>
          </a:p>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Chỉ các vết thương chảy máu động mạch ở tay (chân) mới sử dụng biện pháp buộc dây garô.</a:t>
            </a:r>
          </a:p>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Cứ sau 15 phút lại nới dây garô ra và buộc lại vì các mô ở dưới vết buộc có thể chất do thiếu oxi và các chất dinh dưỡng.</a:t>
            </a:r>
          </a:p>
          <a:p>
            <a:pPr algn="just">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Vết thương chảy máu động mạch ở các vị trí khác chỉ dùng biện pháp ấn tay vào động mạch gần vết thương nhưng về phía tim.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954">
                                            <p:txEl>
                                              <p:pRg st="0" end="0"/>
                                            </p:txEl>
                                          </p:spTgt>
                                        </p:tgtEl>
                                        <p:attrNameLst>
                                          <p:attrName>style.visibility</p:attrName>
                                        </p:attrNameLst>
                                      </p:cBhvr>
                                      <p:to>
                                        <p:strVal val="visible"/>
                                      </p:to>
                                    </p:set>
                                    <p:animEffect transition="in" filter="blinds(horizontal)">
                                      <p:cBhvr>
                                        <p:cTn id="7" dur="500"/>
                                        <p:tgtEl>
                                          <p:spTgt spid="8295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2954">
                                            <p:txEl>
                                              <p:pRg st="1" end="1"/>
                                            </p:txEl>
                                          </p:spTgt>
                                        </p:tgtEl>
                                        <p:attrNameLst>
                                          <p:attrName>style.visibility</p:attrName>
                                        </p:attrNameLst>
                                      </p:cBhvr>
                                      <p:to>
                                        <p:strVal val="visible"/>
                                      </p:to>
                                    </p:set>
                                    <p:animEffect transition="in" filter="blinds(horizontal)">
                                      <p:cBhvr>
                                        <p:cTn id="10" dur="500"/>
                                        <p:tgtEl>
                                          <p:spTgt spid="8295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2954">
                                            <p:txEl>
                                              <p:pRg st="2" end="2"/>
                                            </p:txEl>
                                          </p:spTgt>
                                        </p:tgtEl>
                                        <p:attrNameLst>
                                          <p:attrName>style.visibility</p:attrName>
                                        </p:attrNameLst>
                                      </p:cBhvr>
                                      <p:to>
                                        <p:strVal val="visible"/>
                                      </p:to>
                                    </p:set>
                                    <p:animEffect transition="in" filter="blinds(horizontal)">
                                      <p:cBhvr>
                                        <p:cTn id="13" dur="500"/>
                                        <p:tgtEl>
                                          <p:spTgt spid="8295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2954">
                                            <p:txEl>
                                              <p:pRg st="3" end="3"/>
                                            </p:txEl>
                                          </p:spTgt>
                                        </p:tgtEl>
                                        <p:attrNameLst>
                                          <p:attrName>style.visibility</p:attrName>
                                        </p:attrNameLst>
                                      </p:cBhvr>
                                      <p:to>
                                        <p:strVal val="visible"/>
                                      </p:to>
                                    </p:set>
                                    <p:animEffect transition="in" filter="blinds(horizontal)">
                                      <p:cBhvr>
                                        <p:cTn id="16" dur="500"/>
                                        <p:tgtEl>
                                          <p:spTgt spid="829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ài 40 - Tiết 60 - Dung Dịch">
  <a:themeElements>
    <a:clrScheme name="Bài 40 - Tiết 60 - Dung Dị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ài 40 - Tiết 60 - Dung Dịc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vi-VN" altLang="en-US" sz="2800" b="0"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vi-VN" altLang="en-US" sz="2800" b="0"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defRPr>
        </a:defPPr>
      </a:lstStyle>
    </a:lnDef>
  </a:objectDefaults>
  <a:extraClrSchemeLst>
    <a:extraClrScheme>
      <a:clrScheme name="Bài 40 - Tiết 60 - Dung Dị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ài 40 - Tiết 60 - Dung Dịc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ài 40 - Tiết 60 - Dung Dịc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ài 40 - Tiết 60 - Dung Dịc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ài 40 - Tiết 60 - Dung Dịc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ài 40 - Tiết 60 - Dung Dịc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ài 40 - Tiết 60 - Dung Dịc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ài 40 - Tiết 60 - Dung Dịc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ài 40 - Tiết 60 - Dung Dịc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ài 40 - Tiết 60 - Dung Dịc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ài 40 - Tiết 60 - Dung Dịc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ài 40 - Tiết 60 - Dung Dịc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Bài 40 - Tiết 60 - Dung Dịch</Template>
  <TotalTime>601</TotalTime>
  <Words>1645</Words>
  <Application>Microsoft Office PowerPoint</Application>
  <PresentationFormat>On-screen Show (4:3)</PresentationFormat>
  <Paragraphs>135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.VnTime</vt:lpstr>
      <vt:lpstr>Arial</vt:lpstr>
      <vt:lpstr>Times New Roman</vt:lpstr>
      <vt:lpstr>Bài 40 - Tiết 60 - Dung Dịch</vt:lpstr>
      <vt:lpstr>PowerPoint Presentation</vt:lpstr>
      <vt:lpstr>Giới thiệu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Ngô Thu - THCS Kim Đồng - Đại Lộc - Quảng Nam</dc:creator>
  <cp:lastModifiedBy>Hoàng Văn Quyến</cp:lastModifiedBy>
  <cp:revision>43</cp:revision>
  <dcterms:created xsi:type="dcterms:W3CDTF">2010-10-20T16:23:04Z</dcterms:created>
  <dcterms:modified xsi:type="dcterms:W3CDTF">2022-12-12T09:08:29Z</dcterms:modified>
</cp:coreProperties>
</file>