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9" r:id="rId4"/>
    <p:sldId id="257" r:id="rId5"/>
    <p:sldId id="270" r:id="rId6"/>
    <p:sldId id="259" r:id="rId7"/>
    <p:sldId id="267" r:id="rId8"/>
    <p:sldId id="283" r:id="rId9"/>
    <p:sldId id="258" r:id="rId10"/>
    <p:sldId id="271" r:id="rId11"/>
    <p:sldId id="261" r:id="rId12"/>
    <p:sldId id="262" r:id="rId13"/>
    <p:sldId id="263" r:id="rId14"/>
    <p:sldId id="265" r:id="rId15"/>
    <p:sldId id="264" r:id="rId16"/>
    <p:sldId id="268" r:id="rId17"/>
    <p:sldId id="272" r:id="rId18"/>
    <p:sldId id="273" r:id="rId19"/>
    <p:sldId id="274" r:id="rId20"/>
    <p:sldId id="28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CC"/>
    <a:srgbClr val="99FF99"/>
    <a:srgbClr val="CC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C74C-6AC2-4CE2-89A7-16F29E8D56E1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E163-5709-406A-B09D-47D2EA82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7E163-5709-406A-B09D-47D2EA82FC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NGOCDIEU\T&#7841;o%20Ra%20Ngu&#7891;n%20&#272;i&#7879;n%20Vinh%20C&#7917;u%20T&#7915;%20Nam%20Ch&#226;m%20V&#224;%20Cu&#7897;n%20D&#226;y.mp4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NGOCDIEU\Th&#237;%20nghi&#7879;m%20v&#7873;%20s&#7921;%20d&#7851;n%20&#273;i&#7879;n%20c&#7911;a%20mu&#7889;i,%20n&#432;&#7899;c%20c&#7845;t%20v&#224;%20n&#432;&#7899;c%20mu&#7889;i.mp4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0817" y="3124200"/>
            <a:ext cx="75922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Bài</a:t>
            </a:r>
            <a:r>
              <a:rPr lang="en-US" sz="44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36: </a:t>
            </a:r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vật</a:t>
            </a:r>
            <a:r>
              <a:rPr lang="en-US" sz="44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liệu</a:t>
            </a:r>
            <a:r>
              <a:rPr lang="en-US" sz="44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kĩ</a:t>
            </a:r>
            <a:r>
              <a:rPr lang="en-US" sz="44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thuật</a:t>
            </a:r>
            <a:r>
              <a:rPr lang="en-US" sz="4400" b="1" cap="all" spc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4400" b="1" cap="all" spc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điện</a:t>
            </a:r>
            <a:endParaRPr lang="en-US" sz="4400" b="1" cap="all" spc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345" y="152400"/>
            <a:ext cx="8520545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MÔN CÔNG NGHỆ 8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564" y="1371600"/>
            <a:ext cx="8721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prstDash val="solid"/>
                </a:ln>
                <a:solidFill>
                  <a:srgbClr val="00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CHƯƠNG VII: ĐỒ DÙNG ĐIỆN TRONG GIA ĐÌNH</a:t>
            </a:r>
            <a:endParaRPr lang="en-US" sz="4800" b="1" cap="none" spc="0" dirty="0">
              <a:ln>
                <a:prstDash val="solid"/>
              </a:ln>
              <a:solidFill>
                <a:srgbClr val="00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5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1036"/>
            <a:ext cx="2514600" cy="3200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67000" y="76200"/>
            <a:ext cx="3962400" cy="1905000"/>
          </a:xfrm>
          <a:prstGeom prst="cloudCallout">
            <a:avLst>
              <a:gd name="adj1" fmla="val -56565"/>
              <a:gd name="adj2" fmla="val 8660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liệu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điện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Nêu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24200" y="3595300"/>
            <a:ext cx="7620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303907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qua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 smtClean="0"/>
              <a:t>điện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 smtClean="0"/>
              <a:t>tốt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1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599"/>
            <a:ext cx="4572000" cy="39346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2209800"/>
            <a:ext cx="39624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10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14</a:t>
            </a:r>
            <a:r>
              <a:rPr lang="en-US" sz="2800" dirty="0"/>
              <a:t> Ωm</a:t>
            </a:r>
          </a:p>
        </p:txBody>
      </p:sp>
    </p:spTree>
    <p:extLst>
      <p:ext uri="{BB962C8B-B14F-4D97-AF65-F5344CB8AC3E}">
        <p14:creationId xmlns:p14="http://schemas.microsoft.com/office/powerpoint/2010/main" val="428939151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6553200" cy="412511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618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638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Giấy</a:t>
            </a:r>
            <a:r>
              <a:rPr lang="en-US" sz="3600" dirty="0" smtClean="0"/>
              <a:t>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6006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618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2636"/>
            <a:ext cx="6934200" cy="447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160236"/>
            <a:ext cx="7010400" cy="4630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943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Nhựa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96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095999" cy="443865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1226127"/>
            <a:ext cx="6123708" cy="4431723"/>
          </a:xfrm>
        </p:spPr>
      </p:pic>
      <p:sp>
        <p:nvSpPr>
          <p:cNvPr id="6" name="TextBox 5"/>
          <p:cNvSpPr txBox="1"/>
          <p:nvPr/>
        </p:nvSpPr>
        <p:spPr>
          <a:xfrm>
            <a:off x="1981199" y="594359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Gỗ</a:t>
            </a:r>
            <a:r>
              <a:rPr lang="en-US" sz="3600" dirty="0" smtClean="0"/>
              <a:t> </a:t>
            </a:r>
            <a:r>
              <a:rPr lang="en-US" sz="3600" dirty="0" err="1" smtClean="0"/>
              <a:t>khô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780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41148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7" y="2057400"/>
            <a:ext cx="3381375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8" y="1143000"/>
            <a:ext cx="611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Cao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 10</a:t>
            </a:r>
            <a:r>
              <a:rPr lang="en-US" sz="2800" baseline="30000" dirty="0" smtClean="0"/>
              <a:t>13 </a:t>
            </a:r>
            <a:r>
              <a:rPr lang="en-US" sz="2800" dirty="0"/>
              <a:t>Ωm</a:t>
            </a:r>
          </a:p>
        </p:txBody>
      </p:sp>
    </p:spTree>
    <p:extLst>
      <p:ext uri="{BB962C8B-B14F-4D97-AF65-F5344CB8AC3E}">
        <p14:creationId xmlns:p14="http://schemas.microsoft.com/office/powerpoint/2010/main" val="86794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2387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726" y="1176010"/>
            <a:ext cx="647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Poime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trở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15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17 </a:t>
            </a:r>
            <a:r>
              <a:rPr lang="en-US" sz="2800" dirty="0" smtClean="0"/>
              <a:t>Ωm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0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qua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từ</a:t>
            </a:r>
            <a:r>
              <a:rPr lang="en-US" dirty="0"/>
              <a:t>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 10</a:t>
            </a:r>
            <a:r>
              <a:rPr lang="en-US" baseline="30000" dirty="0"/>
              <a:t>13</a:t>
            </a:r>
            <a:r>
              <a:rPr lang="en-US" dirty="0"/>
              <a:t> Ωm ),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 smtClean="0"/>
              <a:t>tốt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, </a:t>
            </a:r>
            <a:r>
              <a:rPr lang="en-US" dirty="0" err="1"/>
              <a:t>sứ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nhựa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, </a:t>
            </a:r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 </a:t>
            </a:r>
            <a:r>
              <a:rPr lang="en-US" dirty="0" err="1"/>
              <a:t>tính</a:t>
            </a:r>
            <a:r>
              <a:rPr lang="en-US" dirty="0"/>
              <a:t> 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 smtClean="0"/>
              <a:t>điện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ủi</a:t>
            </a:r>
            <a:r>
              <a:rPr lang="en-US" dirty="0"/>
              <a:t>, </a:t>
            </a:r>
            <a:r>
              <a:rPr lang="en-US" dirty="0" err="1"/>
              <a:t>quai</a:t>
            </a:r>
            <a:r>
              <a:rPr lang="en-US" dirty="0"/>
              <a:t> </a:t>
            </a:r>
            <a:r>
              <a:rPr lang="en-US" dirty="0" err="1"/>
              <a:t>nồi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….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VẬT LIỆU CÁCH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76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III. VẬT LIỆU DẪN TỪ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590800"/>
            <a:ext cx="2143125" cy="2143125"/>
          </a:xfrm>
        </p:spPr>
      </p:pic>
      <p:sp>
        <p:nvSpPr>
          <p:cNvPr id="8" name="TextBox 7"/>
          <p:cNvSpPr txBox="1"/>
          <p:nvPr/>
        </p:nvSpPr>
        <p:spPr>
          <a:xfrm>
            <a:off x="2590800" y="1295399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?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95600" y="3767316"/>
            <a:ext cx="762000" cy="50222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3193529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,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06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419600" cy="2667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III. VẬT LIỆU DẪN TỪ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8194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Thép</a:t>
            </a:r>
            <a:r>
              <a:rPr lang="en-US" sz="2800" dirty="0" smtClean="0"/>
              <a:t> </a:t>
            </a:r>
            <a:r>
              <a:rPr lang="en-US" sz="2800" dirty="0" err="1" smtClean="0"/>
              <a:t>kĩ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lõi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nam</a:t>
            </a:r>
            <a:r>
              <a:rPr lang="en-US" sz="2800" dirty="0" smtClean="0"/>
              <a:t> </a:t>
            </a:r>
            <a:r>
              <a:rPr lang="en-US" sz="2800" dirty="0" err="1" smtClean="0"/>
              <a:t>châm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, </a:t>
            </a:r>
            <a:r>
              <a:rPr lang="en-US" sz="2800" dirty="0" err="1" smtClean="0"/>
              <a:t>lõi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3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7553"/>
            <a:ext cx="1524001" cy="1371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447800"/>
            <a:ext cx="586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?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066800" y="3587867"/>
            <a:ext cx="6858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3047769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4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III. VẬT LIỆU DẪN TỪ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ạo Ra Nguồn Điện Vinh Cửu Từ Nam Châm Và Cuộn Dâ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981200"/>
            <a:ext cx="7162800" cy="4572000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/>
          <a:srcRect l="26667" t="7351" r="25000" b="38142"/>
          <a:stretch>
            <a:fillRect/>
          </a:stretch>
        </p:blipFill>
        <p:spPr>
          <a:xfrm>
            <a:off x="990600" y="1960418"/>
            <a:ext cx="71628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066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nguồn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nam</a:t>
            </a:r>
            <a:r>
              <a:rPr lang="en-US" sz="2800" dirty="0" smtClean="0"/>
              <a:t> </a:t>
            </a:r>
            <a:r>
              <a:rPr lang="en-US" sz="2800" dirty="0" err="1" smtClean="0"/>
              <a:t>châm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cuộn</a:t>
            </a:r>
            <a:r>
              <a:rPr lang="en-US" sz="2800" dirty="0" smtClean="0"/>
              <a:t> </a:t>
            </a:r>
            <a:r>
              <a:rPr lang="en-US" sz="2800" dirty="0" err="1" smtClean="0"/>
              <a:t>dây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qua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 smtClean="0"/>
              <a:t>từ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anico</a:t>
            </a:r>
            <a:r>
              <a:rPr lang="en-US" dirty="0"/>
              <a:t>, </a:t>
            </a:r>
            <a:r>
              <a:rPr lang="en-US" dirty="0" err="1"/>
              <a:t>ferit</a:t>
            </a:r>
            <a:r>
              <a:rPr lang="en-US" dirty="0"/>
              <a:t>, </a:t>
            </a:r>
            <a:r>
              <a:rPr lang="en-US" dirty="0" err="1"/>
              <a:t>pecmaloi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lỏi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lỏi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Anico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vĩnh</a:t>
            </a:r>
            <a:r>
              <a:rPr lang="en-US" dirty="0"/>
              <a:t> </a:t>
            </a:r>
            <a:r>
              <a:rPr lang="en-US" dirty="0" err="1"/>
              <a:t>cửu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Ferit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anten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Pecmaloi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lỏi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,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III. VẬT LIỆU DẪN TỪ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1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48745" cy="7073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IV. CỦNG CỐ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0739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Điền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ô </a:t>
            </a:r>
            <a:r>
              <a:rPr lang="en-US" sz="2800" dirty="0" err="1" smtClean="0"/>
              <a:t>trống</a:t>
            </a:r>
            <a:endParaRPr lang="en-US" sz="2800" dirty="0"/>
          </a:p>
        </p:txBody>
      </p:sp>
      <p:sp>
        <p:nvSpPr>
          <p:cNvPr id="6" name="Quad Arrow 5"/>
          <p:cNvSpPr/>
          <p:nvPr/>
        </p:nvSpPr>
        <p:spPr>
          <a:xfrm>
            <a:off x="678873" y="969005"/>
            <a:ext cx="304800" cy="261610"/>
          </a:xfrm>
          <a:prstGeom prst="quad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61"/>
              </p:ext>
            </p:extLst>
          </p:nvPr>
        </p:nvGraphicFramePr>
        <p:xfrm>
          <a:off x="76200" y="1371601"/>
          <a:ext cx="8991600" cy="4876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6494"/>
                <a:gridCol w="2075906"/>
                <a:gridCol w="5029200"/>
              </a:tblGrid>
              <a:tr h="914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Tên</a:t>
                      </a:r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vật</a:t>
                      </a:r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liệu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Đặc</a:t>
                      </a:r>
                      <a:r>
                        <a:rPr lang="fr-FR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tính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Tên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phần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tử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thiết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bị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điện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được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chế</a:t>
                      </a:r>
                      <a:r>
                        <a:rPr lang="fr-FR" sz="2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rgbClr val="FF0000"/>
                          </a:solidFill>
                          <a:effectLst/>
                        </a:rPr>
                        <a:t>tạo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Đồng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Nhựa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ebonit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Pheroniken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Nhôm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Thép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kĩ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thuật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điện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Cao su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Nicrom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fr-FR" sz="20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Anico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981200" y="22860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2860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Lõi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dây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điện</a:t>
            </a:r>
            <a:r>
              <a:rPr lang="fr-FR" sz="2000" b="1" dirty="0">
                <a:solidFill>
                  <a:schemeClr val="tx1"/>
                </a:solidFill>
              </a:rPr>
              <a:t>, </a:t>
            </a:r>
            <a:r>
              <a:rPr lang="fr-FR" sz="2000" b="1" dirty="0" err="1">
                <a:solidFill>
                  <a:schemeClr val="tx1"/>
                </a:solidFill>
              </a:rPr>
              <a:t>chốt</a:t>
            </a:r>
            <a:r>
              <a:rPr lang="fr-FR" sz="2000" b="1" dirty="0">
                <a:solidFill>
                  <a:schemeClr val="tx1"/>
                </a:solidFill>
              </a:rPr>
              <a:t>, </a:t>
            </a:r>
            <a:r>
              <a:rPr lang="fr-FR" sz="2000" b="1" dirty="0" err="1">
                <a:solidFill>
                  <a:schemeClr val="tx1"/>
                </a:solidFill>
              </a:rPr>
              <a:t>phích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cắm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27432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cách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7432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Đế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cầu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dao,tay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cầm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đồ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dùng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32004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chemeClr val="tx1"/>
                </a:solidFill>
              </a:rPr>
              <a:t>Vật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liệu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dẫn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32004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Dây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điện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trở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trong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bàn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ủi,mỏ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hàn</a:t>
            </a:r>
            <a:r>
              <a:rPr lang="fr-FR" sz="2000" b="1" dirty="0" smtClean="0">
                <a:solidFill>
                  <a:schemeClr val="tx1"/>
                </a:solidFill>
              </a:rPr>
              <a:t>….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36576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36576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Đế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bàn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ủi,lõi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dây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00" y="411480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từ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8600" y="4114800"/>
            <a:ext cx="5029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Lõi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máy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biến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áp</a:t>
            </a:r>
            <a:r>
              <a:rPr lang="fr-FR" sz="2000" b="1" dirty="0">
                <a:solidFill>
                  <a:schemeClr val="tx1"/>
                </a:solidFill>
              </a:rPr>
              <a:t>, </a:t>
            </a:r>
            <a:r>
              <a:rPr lang="fr-FR" sz="2000" b="1" dirty="0" err="1">
                <a:solidFill>
                  <a:schemeClr val="tx1"/>
                </a:solidFill>
              </a:rPr>
              <a:t>máy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phát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48768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cách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38600" y="48768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Vỏ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dây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điện,găng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tay</a:t>
            </a:r>
            <a:r>
              <a:rPr lang="fr-FR" sz="2000" b="1" dirty="0">
                <a:solidFill>
                  <a:schemeClr val="tx1"/>
                </a:solidFill>
              </a:rPr>
              <a:t> , </a:t>
            </a:r>
            <a:r>
              <a:rPr lang="fr-FR" sz="2000" b="1" dirty="0" err="1">
                <a:solidFill>
                  <a:schemeClr val="tx1"/>
                </a:solidFill>
              </a:rPr>
              <a:t>ủng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cao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su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1200" y="53340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3340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Dây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điện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trở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nồi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cơm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điện,bếp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điện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1200" y="57912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>
                <a:solidFill>
                  <a:schemeClr val="tx1"/>
                </a:solidFill>
              </a:rPr>
              <a:t>Vật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liệu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dẫn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từ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38600" y="5791200"/>
            <a:ext cx="502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</a:rPr>
              <a:t>Nam </a:t>
            </a:r>
            <a:r>
              <a:rPr lang="fr-FR" sz="2000" b="1" dirty="0" err="1">
                <a:solidFill>
                  <a:schemeClr val="tx1"/>
                </a:solidFill>
              </a:rPr>
              <a:t>châm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vĩnh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cữu</a:t>
            </a:r>
            <a:endParaRPr lang="en-US" sz="2000" b="1" dirty="0">
              <a:solidFill>
                <a:schemeClr val="tx1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2" name="Right Arrow 51"/>
          <p:cNvSpPr/>
          <p:nvPr/>
        </p:nvSpPr>
        <p:spPr>
          <a:xfrm rot="16200000">
            <a:off x="6278609" y="226169"/>
            <a:ext cx="304800" cy="24438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086600" y="489839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086600" y="502165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86600" y="491091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7086599" y="489028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91600" y="475924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091600" y="489027"/>
            <a:ext cx="935995" cy="740775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05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2" name="Arc 61"/>
          <p:cNvSpPr/>
          <p:nvPr/>
        </p:nvSpPr>
        <p:spPr>
          <a:xfrm rot="9491593" flipV="1">
            <a:off x="6967284" y="362665"/>
            <a:ext cx="543433" cy="583931"/>
          </a:xfrm>
          <a:prstGeom prst="arc">
            <a:avLst>
              <a:gd name="adj1" fmla="val 11740465"/>
              <a:gd name="adj2" fmla="val 2364660"/>
            </a:avLst>
          </a:prstGeom>
          <a:solidFill>
            <a:srgbClr val="FFFF00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3" name="Arc 62"/>
          <p:cNvSpPr/>
          <p:nvPr/>
        </p:nvSpPr>
        <p:spPr>
          <a:xfrm rot="12108407" flipH="1" flipV="1">
            <a:off x="7581267" y="305031"/>
            <a:ext cx="543433" cy="583931"/>
          </a:xfrm>
          <a:prstGeom prst="arc">
            <a:avLst>
              <a:gd name="adj1" fmla="val 10890885"/>
              <a:gd name="adj2" fmla="val 1761851"/>
            </a:avLst>
          </a:prstGeom>
          <a:solidFill>
            <a:srgbClr val="FFFF00"/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282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" presetID="8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59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" presetID="8" presetClass="emph" presetSubtype="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59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" presetID="8" presetClass="emph" presetSubtype="0" fill="hold" grpId="3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59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3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0"/>
                            </p:stCondLst>
                            <p:childTnLst>
                              <p:par>
                                <p:cTn id="33" presetID="8" presetClass="emph" presetSubtype="0" fill="hold" grpId="4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59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4000"/>
                            </p:stCondLst>
                            <p:childTnLst>
                              <p:par>
                                <p:cTn id="3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6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52" grpId="0"/>
      <p:bldP spid="52" grpId="1"/>
      <p:bldP spid="52" grpId="2"/>
      <p:bldP spid="52" grpId="3"/>
      <p:bldP spid="52" grpId="4"/>
      <p:bldP spid="58" grpId="0" animBg="1"/>
      <p:bldP spid="59" grpId="0" animBg="1"/>
      <p:bldP spid="60" grpId="0" animBg="1"/>
      <p:bldP spid="57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7073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IV. CỦNG CỐ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6289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1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kim</a:t>
            </a:r>
            <a:r>
              <a:rPr lang="en-US" sz="3200" b="1" dirty="0"/>
              <a:t> </a:t>
            </a:r>
            <a:r>
              <a:rPr lang="en-US" sz="3200" b="1" dirty="0" err="1"/>
              <a:t>loại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, </a:t>
            </a:r>
            <a:r>
              <a:rPr lang="en-US" sz="3200" b="1" dirty="0" err="1"/>
              <a:t>kim</a:t>
            </a:r>
            <a:r>
              <a:rPr lang="en-US" sz="3200" b="1" dirty="0"/>
              <a:t> </a:t>
            </a:r>
            <a:r>
              <a:rPr lang="en-US" sz="3200" b="1" dirty="0" err="1"/>
              <a:t>loại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dẫn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tốt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?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A. </a:t>
            </a:r>
            <a:r>
              <a:rPr lang="en-US" sz="2800" dirty="0" err="1" smtClean="0"/>
              <a:t>Đồng</a:t>
            </a:r>
            <a:endParaRPr lang="en-US" sz="2800" dirty="0"/>
          </a:p>
          <a:p>
            <a:pPr lvl="0"/>
            <a:r>
              <a:rPr lang="en-US" sz="2800" dirty="0" smtClean="0"/>
              <a:t>B. </a:t>
            </a:r>
            <a:r>
              <a:rPr lang="en-US" sz="2800" dirty="0" err="1" smtClean="0"/>
              <a:t>Nhôm</a:t>
            </a:r>
            <a:r>
              <a:rPr lang="en-US" sz="2800" dirty="0" smtClean="0"/>
              <a:t> </a:t>
            </a:r>
            <a:endParaRPr lang="en-US" sz="2800" dirty="0"/>
          </a:p>
          <a:p>
            <a:pPr lvl="0"/>
            <a:r>
              <a:rPr lang="en-US" sz="2800" dirty="0" smtClean="0"/>
              <a:t>C. </a:t>
            </a:r>
            <a:r>
              <a:rPr lang="en-US" sz="2800" dirty="0" err="1" smtClean="0"/>
              <a:t>Bạc</a:t>
            </a:r>
            <a:endParaRPr lang="en-US" sz="2800" dirty="0"/>
          </a:p>
          <a:p>
            <a:pPr lvl="0"/>
            <a:r>
              <a:rPr lang="en-US" sz="2800" dirty="0" smtClean="0"/>
              <a:t>D. </a:t>
            </a:r>
            <a:r>
              <a:rPr lang="en-US" sz="2800" dirty="0" err="1" smtClean="0"/>
              <a:t>Chì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4920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1"/>
            <a:ext cx="6934200" cy="3200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Lụa</a:t>
            </a:r>
            <a:r>
              <a:rPr lang="en-US" dirty="0"/>
              <a:t>, </a:t>
            </a:r>
            <a:r>
              <a:rPr lang="en-US" dirty="0" err="1"/>
              <a:t>giấy</a:t>
            </a:r>
            <a:r>
              <a:rPr lang="en-US" dirty="0"/>
              <a:t>, </a:t>
            </a:r>
            <a:r>
              <a:rPr lang="en-US" dirty="0" err="1"/>
              <a:t>vàng</a:t>
            </a:r>
            <a:r>
              <a:rPr lang="en-US" dirty="0"/>
              <a:t>,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kim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B. Mica</a:t>
            </a:r>
            <a:r>
              <a:rPr lang="en-US" dirty="0"/>
              <a:t>,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, </a:t>
            </a:r>
            <a:r>
              <a:rPr lang="en-US" dirty="0" err="1"/>
              <a:t>polime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C. Mica</a:t>
            </a:r>
            <a:r>
              <a:rPr lang="en-US" dirty="0"/>
              <a:t>, </a:t>
            </a:r>
            <a:r>
              <a:rPr lang="en-US" dirty="0" err="1"/>
              <a:t>vàng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, than </a:t>
            </a:r>
            <a:r>
              <a:rPr lang="en-US" dirty="0" err="1"/>
              <a:t>chì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Vàng</a:t>
            </a:r>
            <a:r>
              <a:rPr lang="en-US" dirty="0"/>
              <a:t>, </a:t>
            </a:r>
            <a:r>
              <a:rPr lang="en-US" dirty="0" err="1"/>
              <a:t>lụa</a:t>
            </a:r>
            <a:r>
              <a:rPr lang="en-US" dirty="0"/>
              <a:t>, than </a:t>
            </a:r>
            <a:r>
              <a:rPr lang="en-US" dirty="0" err="1"/>
              <a:t>chì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tinh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7073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IV. CỦNG CỐ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Trong</a:t>
            </a:r>
            <a:r>
              <a:rPr lang="en-US" sz="3200" b="1" dirty="0"/>
              <a:t> 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,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1"/>
            <a:ext cx="3962400" cy="32004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A. 10</a:t>
            </a:r>
            <a:r>
              <a:rPr lang="en-US" baseline="30000" dirty="0" smtClean="0"/>
              <a:t>-6</a:t>
            </a:r>
            <a:r>
              <a:rPr lang="en-US" dirty="0" smtClean="0"/>
              <a:t>  </a:t>
            </a:r>
            <a:r>
              <a:rPr lang="en-US" dirty="0" err="1"/>
              <a:t>đến</a:t>
            </a:r>
            <a:r>
              <a:rPr lang="en-US" dirty="0"/>
              <a:t> 10</a:t>
            </a:r>
            <a:r>
              <a:rPr lang="en-US" baseline="30000" dirty="0"/>
              <a:t>-8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B. 10</a:t>
            </a:r>
            <a:r>
              <a:rPr lang="en-US" baseline="30000" dirty="0" smtClean="0"/>
              <a:t>-8</a:t>
            </a:r>
            <a:r>
              <a:rPr lang="en-US" dirty="0" smtClean="0"/>
              <a:t>  </a:t>
            </a:r>
            <a:r>
              <a:rPr lang="en-US" dirty="0" err="1"/>
              <a:t>đến</a:t>
            </a:r>
            <a:r>
              <a:rPr lang="en-US" dirty="0"/>
              <a:t> 10</a:t>
            </a:r>
            <a:r>
              <a:rPr lang="en-US" baseline="30000" dirty="0"/>
              <a:t>-17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C. 10</a:t>
            </a:r>
            <a:r>
              <a:rPr lang="en-US" baseline="30000" dirty="0" smtClean="0"/>
              <a:t>8</a:t>
            </a:r>
            <a:r>
              <a:rPr lang="en-US" dirty="0" smtClean="0"/>
              <a:t>  </a:t>
            </a:r>
            <a:r>
              <a:rPr lang="en-US" dirty="0" err="1"/>
              <a:t>đến</a:t>
            </a:r>
            <a:r>
              <a:rPr lang="en-US" dirty="0"/>
              <a:t>  10</a:t>
            </a:r>
            <a:r>
              <a:rPr lang="en-US" baseline="30000" dirty="0"/>
              <a:t>13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D. 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10</a:t>
            </a:r>
            <a:r>
              <a:rPr lang="en-US" baseline="30000" dirty="0"/>
              <a:t>8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7073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IV. CỦNG CỐ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3: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liệu</a:t>
            </a:r>
            <a:r>
              <a:rPr lang="en-US" sz="3200" b="1" dirty="0"/>
              <a:t> </a:t>
            </a:r>
            <a:r>
              <a:rPr lang="en-US" sz="3200" b="1" dirty="0" err="1"/>
              <a:t>dẫn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trở</a:t>
            </a:r>
            <a:r>
              <a:rPr lang="en-US" sz="3200" b="1" dirty="0"/>
              <a:t> </a:t>
            </a:r>
            <a:r>
              <a:rPr lang="en-US" sz="3200" b="1" dirty="0" err="1"/>
              <a:t>suất</a:t>
            </a:r>
            <a:r>
              <a:rPr lang="en-US" sz="3200" b="1" dirty="0"/>
              <a:t>: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00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772400" cy="3382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/>
              <a:t>thép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7073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IV. CỦNG CỐ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4: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thép</a:t>
            </a:r>
            <a:r>
              <a:rPr lang="en-US" sz="3200" b="1" dirty="0"/>
              <a:t> </a:t>
            </a:r>
            <a:r>
              <a:rPr lang="en-US" sz="3200" b="1" dirty="0" err="1"/>
              <a:t>kĩ</a:t>
            </a:r>
            <a:r>
              <a:rPr lang="en-US" sz="3200" b="1" dirty="0"/>
              <a:t> </a:t>
            </a:r>
            <a:r>
              <a:rPr lang="en-US" sz="3200" b="1" dirty="0" err="1"/>
              <a:t>thật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chế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lõi</a:t>
            </a:r>
            <a:r>
              <a:rPr lang="en-US" sz="3200" b="1" dirty="0"/>
              <a:t> </a:t>
            </a:r>
            <a:r>
              <a:rPr lang="en-US" sz="3200" b="1" dirty="0" err="1"/>
              <a:t>dẫn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thiết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điện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V. DẶN DÒ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36.</a:t>
            </a:r>
          </a:p>
          <a:p>
            <a:pPr lvl="0"/>
            <a:r>
              <a:rPr lang="en-US" sz="2800" dirty="0" err="1" smtClean="0"/>
              <a:t>Mang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r>
              <a:rPr lang="en-US" sz="2800" dirty="0" smtClean="0"/>
              <a:t> </a:t>
            </a:r>
            <a:r>
              <a:rPr lang="en-US" sz="2800" dirty="0" err="1" smtClean="0"/>
              <a:t>đầy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endParaRPr lang="en-US" sz="2800" dirty="0" smtClean="0"/>
          </a:p>
          <a:p>
            <a:pPr lvl="0"/>
            <a:r>
              <a:rPr lang="en-US" sz="2800" dirty="0" err="1" smtClean="0"/>
              <a:t>Mang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(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,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8686800" cy="31241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ea typeface="Arrus-Black" pitchFamily="18" charset="0"/>
                <a:cs typeface="Arrus-Black" pitchFamily="18" charset="0"/>
              </a:rPr>
              <a:t>CÁM ƠN THẦY VÀ CÁC BẠN</a:t>
            </a:r>
          </a:p>
          <a:p>
            <a:pPr algn="ctr"/>
            <a:r>
              <a:rPr lang="en-US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  <a:ea typeface="Arrus-Black" pitchFamily="18" charset="0"/>
                <a:cs typeface="Arrus-Black" pitchFamily="18" charset="0"/>
              </a:rPr>
              <a:t> ĐÃ LẮNG NGHE</a:t>
            </a:r>
            <a:endParaRPr lang="en-US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0764"/>
            <a:ext cx="78867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264795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096000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Bạc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6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6576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1676400"/>
            <a:ext cx="3729039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8537" y="485843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Kim </a:t>
            </a:r>
            <a:r>
              <a:rPr lang="en-US" sz="3600" dirty="0" err="1" smtClean="0"/>
              <a:t>loại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22392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048000" cy="31242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800600" cy="3400425"/>
          </a:xfrm>
        </p:spPr>
      </p:pic>
      <p:sp>
        <p:nvSpPr>
          <p:cNvPr id="9" name="TextBox 8"/>
          <p:cNvSpPr txBox="1"/>
          <p:nvPr/>
        </p:nvSpPr>
        <p:spPr>
          <a:xfrm>
            <a:off x="22098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Vàng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63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295400"/>
            <a:ext cx="41148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539908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Nicrom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295400"/>
            <a:ext cx="4946073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7863" y="53990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Nhôm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04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336" y="12192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loại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2618" y="12192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suất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(µ</a:t>
            </a:r>
            <a:r>
              <a:rPr lang="en-US" sz="2800" b="1" dirty="0">
                <a:solidFill>
                  <a:srgbClr val="FF0000"/>
                </a:solidFill>
              </a:rPr>
              <a:t>Ω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4336" y="203835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Bạc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2618" y="203835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0,0165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4336" y="28575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9936" y="2869623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0,0175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7800" y="367665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Vàng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9936" y="367665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0,024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4336" y="44958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Nhôm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9936" y="44958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0,027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4336" y="52578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Hợp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kim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5257800"/>
            <a:ext cx="2895600" cy="762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0,03 ÷ 0,06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hí nghiệm về sự dẫn điện của muối, nước cất và nước muố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905000"/>
            <a:ext cx="7086600" cy="449580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05000"/>
            <a:ext cx="70866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143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VẬT LIỆU DẪN ĐIỆN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2" y="1143000"/>
            <a:ext cx="8686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-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-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cản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qua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-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khoảng10</a:t>
            </a:r>
            <a:r>
              <a:rPr lang="en-US" sz="2800" baseline="30000" dirty="0"/>
              <a:t>-8</a:t>
            </a:r>
            <a:r>
              <a:rPr lang="en-US" sz="2800" dirty="0"/>
              <a:t>-10</a:t>
            </a:r>
            <a:r>
              <a:rPr lang="en-US" sz="2800" baseline="30000" dirty="0"/>
              <a:t>-6 </a:t>
            </a:r>
            <a:r>
              <a:rPr lang="en-US" sz="2800" dirty="0"/>
              <a:t>Ω</a:t>
            </a:r>
            <a:r>
              <a:rPr lang="en-US" sz="2800" dirty="0" smtClean="0"/>
              <a:t>m</a:t>
            </a:r>
            <a:r>
              <a:rPr lang="en-US" sz="2800" dirty="0"/>
              <a:t>), 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- </a:t>
            </a:r>
            <a:r>
              <a:rPr lang="en-US" sz="2800" dirty="0" err="1" smtClean="0"/>
              <a:t>Đồng</a:t>
            </a:r>
            <a:r>
              <a:rPr lang="en-US" sz="2800" dirty="0"/>
              <a:t>, </a:t>
            </a:r>
            <a:r>
              <a:rPr lang="en-US" sz="2800" dirty="0" err="1"/>
              <a:t>nhôm</a:t>
            </a:r>
            <a:r>
              <a:rPr lang="en-US" sz="2800" dirty="0"/>
              <a:t>,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,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lỏi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.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đắt</a:t>
            </a:r>
            <a:r>
              <a:rPr lang="en-US" sz="2800" dirty="0"/>
              <a:t>, </a:t>
            </a:r>
            <a:r>
              <a:rPr lang="en-US" sz="2800" dirty="0" err="1"/>
              <a:t>nhôm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-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pheroniken</a:t>
            </a:r>
            <a:r>
              <a:rPr lang="en-US" sz="2800" dirty="0"/>
              <a:t> ,</a:t>
            </a:r>
            <a:r>
              <a:rPr lang="en-US" sz="2800" dirty="0" err="1"/>
              <a:t>nicrom</a:t>
            </a:r>
            <a:r>
              <a:rPr lang="en-US" sz="2800" dirty="0"/>
              <a:t>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nóng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mỏ</a:t>
            </a:r>
            <a:r>
              <a:rPr lang="en-US" sz="2800" dirty="0"/>
              <a:t> </a:t>
            </a:r>
            <a:r>
              <a:rPr lang="en-US" sz="2800" dirty="0" err="1"/>
              <a:t>hàn</a:t>
            </a:r>
            <a:r>
              <a:rPr lang="en-US" sz="2800" dirty="0"/>
              <a:t>,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892</Words>
  <Application>Microsoft Office PowerPoint</Application>
  <PresentationFormat>On-screen Show (4:3)</PresentationFormat>
  <Paragraphs>138</Paragraphs>
  <Slides>28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I. VẬT LIỆU DẪN ĐIỆN</vt:lpstr>
      <vt:lpstr>I. VẬT LIỆU DẪN ĐIỆN</vt:lpstr>
      <vt:lpstr>I. VẬT LIỆU DẪN ĐIỆN</vt:lpstr>
      <vt:lpstr>I. VẬT LIỆU DẪN ĐIỆN</vt:lpstr>
      <vt:lpstr>I. VẬT LIỆU DẪN ĐIỆN</vt:lpstr>
      <vt:lpstr>I. VẬT LIỆU DẪN ĐIỆN</vt:lpstr>
      <vt:lpstr>I. VẬT LIỆU DẪN ĐIỆN</vt:lpstr>
      <vt:lpstr>I. VẬT LIỆU DẪN ĐIỆN</vt:lpstr>
      <vt:lpstr>PowerPoint Presentation</vt:lpstr>
      <vt:lpstr>II. VẬT LIỆU CÁCH ĐIỆN</vt:lpstr>
      <vt:lpstr>II. VẬT LIỆU CÁCH ĐIỆN</vt:lpstr>
      <vt:lpstr>II. VẬT LIỆU CÁCH ĐIỆN</vt:lpstr>
      <vt:lpstr>II. VẬT LIỆU CÁCH ĐIỆN</vt:lpstr>
      <vt:lpstr>II. VẬT LIỆU CÁCH ĐIỆN</vt:lpstr>
      <vt:lpstr>II. VẬT LIỆU CÁCH ĐIỆN</vt:lpstr>
      <vt:lpstr>II. VẬT LIỆU CÁCH ĐIỆN</vt:lpstr>
      <vt:lpstr>III. VẬT LIỆU DẪN TỪ</vt:lpstr>
      <vt:lpstr>III. VẬT LIỆU DẪN TỪ</vt:lpstr>
      <vt:lpstr>III. VẬT LIỆU DẪN TỪ</vt:lpstr>
      <vt:lpstr>III. VẬT LIỆU DẪN TỪ</vt:lpstr>
      <vt:lpstr>IV. CỦNG CỐ</vt:lpstr>
      <vt:lpstr>IV. CỦNG CỐ</vt:lpstr>
      <vt:lpstr>IV. CỦNG CỐ</vt:lpstr>
      <vt:lpstr>IV. CỦNG CỐ</vt:lpstr>
      <vt:lpstr>IV. CỦNG CỐ</vt:lpstr>
      <vt:lpstr>V.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ChaHung</cp:lastModifiedBy>
  <cp:revision>48</cp:revision>
  <dcterms:created xsi:type="dcterms:W3CDTF">2006-08-16T00:00:00Z</dcterms:created>
  <dcterms:modified xsi:type="dcterms:W3CDTF">2022-12-05T12:03:06Z</dcterms:modified>
</cp:coreProperties>
</file>