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601" r:id="rId5"/>
    <p:sldId id="268" r:id="rId6"/>
    <p:sldId id="399" r:id="rId7"/>
    <p:sldId id="398" r:id="rId8"/>
    <p:sldId id="257" r:id="rId9"/>
    <p:sldId id="264" r:id="rId10"/>
    <p:sldId id="259" r:id="rId11"/>
    <p:sldId id="258" r:id="rId12"/>
    <p:sldId id="400" r:id="rId13"/>
    <p:sldId id="261" r:id="rId14"/>
    <p:sldId id="401" r:id="rId15"/>
    <p:sldId id="262" r:id="rId16"/>
    <p:sldId id="263" r:id="rId17"/>
    <p:sldId id="402" r:id="rId18"/>
    <p:sldId id="267" r:id="rId19"/>
    <p:sldId id="403" r:id="rId20"/>
    <p:sldId id="404" r:id="rId21"/>
    <p:sldId id="368" r:id="rId22"/>
    <p:sldId id="587" r:id="rId23"/>
    <p:sldId id="588" r:id="rId24"/>
    <p:sldId id="589" r:id="rId25"/>
    <p:sldId id="593" r:id="rId26"/>
    <p:sldId id="594" r:id="rId27"/>
    <p:sldId id="590" r:id="rId28"/>
    <p:sldId id="322" r:id="rId29"/>
    <p:sldId id="570" r:id="rId30"/>
    <p:sldId id="574" r:id="rId31"/>
    <p:sldId id="595" r:id="rId32"/>
    <p:sldId id="596" r:id="rId33"/>
    <p:sldId id="597" r:id="rId34"/>
    <p:sldId id="598" r:id="rId35"/>
    <p:sldId id="5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6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hãy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biết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cô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bán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đã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của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cậu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vay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tiền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Từ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trên</a:t>
          </a:r>
          <a:r>
            <a:rPr lang="en-US" sz="2800" b="1" i="0" dirty="0">
              <a:latin typeface="#9Slide05 Brannboll Ny" panose="02000000000000000000" pitchFamily="2" charset="0"/>
            </a:rPr>
            <a:t>, </a:t>
          </a:r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hiểu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chữ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tín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là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gì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r>
            <a:rPr lang="vi-VN" sz="2800" b="1" i="0" dirty="0">
              <a:latin typeface="#9Slide05 Brannboll Ny" panose="02000000000000000000" pitchFamily="2" charset="0"/>
            </a:rPr>
            <a:t> Giữ chưc tín là gì?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8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Vì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sự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kính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trọng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lớn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tuổi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nên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cô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bán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đã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tưởng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trả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tiền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cho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hai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cháu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Chữ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tín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niềm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của</a:t>
          </a:r>
          <a:r>
            <a:rPr lang="en-US" sz="2800" dirty="0">
              <a:latin typeface="#9Slide05 Brannboll Ny" panose="02000000000000000000" pitchFamily="2" charset="0"/>
            </a:rPr>
            <a:t> con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đối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với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nhau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vi-VN" sz="2800" dirty="0">
            <a:latin typeface="#9Slide05 Brannboll Ny" panose="02000000000000000000" pitchFamily="2" charset="0"/>
          </a:endParaRPr>
        </a:p>
        <a:p>
          <a:pPr algn="just"/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hãy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biết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cô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bán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đã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của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cậu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vay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tiền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latin typeface="#9Slide05 Brannboll Ny" panose="02000000000000000000" pitchFamily="2" charset="0"/>
            </a:rPr>
            <a:t>Từ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trên</a:t>
          </a:r>
          <a:r>
            <a:rPr lang="en-US" sz="2800" b="1" i="0" kern="1200" dirty="0">
              <a:latin typeface="#9Slide05 Brannboll Ny" panose="02000000000000000000" pitchFamily="2" charset="0"/>
            </a:rPr>
            <a:t>,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hiểu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chữ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tín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là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gì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r>
            <a:rPr lang="vi-VN" sz="2800" b="1" i="0" kern="1200" dirty="0">
              <a:latin typeface="#9Slide05 Brannboll Ny" panose="02000000000000000000" pitchFamily="2" charset="0"/>
            </a:rPr>
            <a:t> Giữ chưc tín là gì?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#9Slide05 Brannboll Ny" panose="02000000000000000000" pitchFamily="2" charset="0"/>
            </a:rPr>
            <a:t>Vì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sự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kính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trọng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lớn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tuổi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nên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cô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bán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đã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tưởng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trả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tiền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cho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hai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cháu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latin typeface="#9Slide05 Brannboll Ny" panose="02000000000000000000" pitchFamily="2" charset="0"/>
            </a:rPr>
            <a:t> con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nhau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vi-VN" sz="2800" kern="1200" dirty="0">
            <a:latin typeface="#9Slide05 Brannboll Ny" panose="02000000000000000000" pitchFamily="2" charset="0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3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2.jpe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3.jpeg"/><Relationship Id="rId5" Type="http://schemas.openxmlformats.org/officeDocument/2006/relationships/diagramData" Target="../diagrams/data2.xml"/><Relationship Id="rId10" Type="http://schemas.openxmlformats.org/officeDocument/2006/relationships/image" Target="../media/image22.jpeg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7913" y="307692"/>
            <a:ext cx="7612951" cy="119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</a:t>
            </a:r>
            <a:r>
              <a:rPr lang="en-US" altLang="vi-VN" sz="2398" b="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THÁI SƠN</a:t>
            </a:r>
            <a:endParaRPr kumimoji="0" lang="en-US" altLang="vi-VN" sz="2398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398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1226" y="1168400"/>
            <a:ext cx="4945440" cy="4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198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vi-VN" sz="2198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</a:t>
            </a:r>
            <a:r>
              <a:rPr kumimoji="0" lang="en-US" altLang="vi-VN" sz="2198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vi-VN" sz="21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GDCD 7</a:t>
            </a: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5863738" y="340263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7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#9Slide03 Aturdida" pitchFamily="2" charset="0"/>
                <a:ea typeface="+mn-ea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91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Quan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sát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tranh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và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trả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lời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câu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hỏi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Arial Unicode MS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7817" y="6409219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 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A8392-4FC1-4D5E-93A6-6F19043F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" y="1503141"/>
            <a:ext cx="4355512" cy="21725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2D233-ECEB-4AFE-95EF-9E2C4CDD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992"/>
            <a:ext cx="4715101" cy="2269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3833A2-FF16-4BD7-AF6A-DAC8A9ED6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094964"/>
            <a:ext cx="4683425" cy="22697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0F8E18-B7BB-4B26-8B27-D12A83EC1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94" y="4181654"/>
            <a:ext cx="4895557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137D9D-9344-4CBB-8AA6-D3E3E46E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172455" y="1914460"/>
            <a:ext cx="3984622" cy="1352550"/>
          </a:xfrm>
          <a:prstGeom prst="cloud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đội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nhất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TradeMark" panose="02000000000000000000" pitchFamily="2" charset="0"/>
              <a:ea typeface="微软雅黑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5681" y="679239"/>
            <a:ext cx="4209127" cy="3389011"/>
            <a:chOff x="7795681" y="679239"/>
            <a:chExt cx="4209127" cy="3389011"/>
          </a:xfrm>
        </p:grpSpPr>
        <p:sp>
          <p:nvSpPr>
            <p:cNvPr id="8" name="Cloud Callout 7"/>
            <p:cNvSpPr/>
            <p:nvPr/>
          </p:nvSpPr>
          <p:spPr>
            <a:xfrm rot="21416254">
              <a:off x="7795681" y="679239"/>
              <a:ext cx="4209127" cy="3389011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46387" y="1422633"/>
              <a:ext cx="3663128" cy="1036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Đạ</a:t>
              </a:r>
              <a:r>
                <a:rPr kumimoji="0" lang="it-I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i di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l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ê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bả</a:t>
              </a:r>
              <a:r>
                <a:rPr kumimoji="0" lang="nl-NL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ng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những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trong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5’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9863" y="3905102"/>
            <a:ext cx="3710686" cy="2082180"/>
            <a:chOff x="5186578" y="4228394"/>
            <a:chExt cx="3245574" cy="2082180"/>
          </a:xfrm>
        </p:grpSpPr>
        <p:sp>
          <p:nvSpPr>
            <p:cNvPr id="6" name="Cloud Callout 5"/>
            <p:cNvSpPr/>
            <p:nvPr/>
          </p:nvSpPr>
          <p:spPr>
            <a:xfrm rot="304414">
              <a:off x="5186578" y="4228394"/>
              <a:ext cx="3245574" cy="2082180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6973" y="4813579"/>
              <a:ext cx="3024784" cy="126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n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o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</a:t>
              </a:r>
              <a:r>
                <a:rPr kumimoji="0" lang="pt-P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 nhi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ều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sẽ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chiến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thắng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được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10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điểm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. </a:t>
              </a:r>
              <a:endParaRPr kumimoji="0" lang="en-SG" sz="25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Kathya" panose="02000000000000000000" pitchFamily="2" charset="0"/>
                <a:ea typeface="微软雅黑"/>
                <a:cs typeface="+mn-cs"/>
              </a:endParaRPr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646146" y="5062216"/>
            <a:ext cx="1517073" cy="17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09314" y="515843"/>
            <a:ext cx="7934179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TRÒ CHƠI 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“TIẾP SỨC ĐỒNG ĐỘI ”</a:t>
            </a:r>
            <a:endParaRPr kumimoji="0" lang="en-SG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321" y="1384387"/>
            <a:ext cx="6237495" cy="3072873"/>
            <a:chOff x="-125321" y="1384387"/>
            <a:chExt cx="6237495" cy="3072873"/>
          </a:xfrm>
        </p:grpSpPr>
        <p:sp>
          <p:nvSpPr>
            <p:cNvPr id="7" name="Cloud Callout 6"/>
            <p:cNvSpPr/>
            <p:nvPr/>
          </p:nvSpPr>
          <p:spPr>
            <a:xfrm rot="21285758" flipH="1">
              <a:off x="-125321" y="1384387"/>
              <a:ext cx="4421166" cy="3072873"/>
            </a:xfrm>
            <a:prstGeom prst="cloudCallou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4" y="1897192"/>
              <a:ext cx="6096000" cy="1708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Chia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ra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đội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1: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2: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không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055"/>
            <a:ext cx="2609314" cy="13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4459450"/>
            <a:chOff x="7124100" y="502678"/>
            <a:chExt cx="4877464" cy="4459450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3539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2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309" y="1518662"/>
            <a:ext cx="753303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3.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187" y="856357"/>
            <a:ext cx="71862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MƯA TRẢ 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15B96-96E3-4440-B6DB-1A9866E5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906" y="228600"/>
            <a:ext cx="4152790" cy="37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E65A1-F9D7-40D3-87AD-67867B77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79" y="4215936"/>
            <a:ext cx="4087217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749989" y="2342044"/>
            <a:ext cx="318388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4429903" y="2225895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726788" cy="6898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5364480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3" y="1049218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CCB70-4DFA-4D03-AA06-F95D63438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677" y="4051494"/>
            <a:ext cx="5038519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186247"/>
            <a:ext cx="3680806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205159" y="2342044"/>
            <a:ext cx="372871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Khi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055392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32412" y="2226888"/>
            <a:ext cx="3579735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iữ chữ tín là coi trọng lòng tin của mọi người đối với mình, biết trọng lời hứa, và biết tin tưởng.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6096000" y="1495368"/>
            <a:ext cx="129321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1C55A4-274F-4A82-B2A6-84BF9C0E7F54}"/>
              </a:ext>
            </a:extLst>
          </p:cNvPr>
          <p:cNvSpPr txBox="1"/>
          <p:nvPr/>
        </p:nvSpPr>
        <p:spPr>
          <a:xfrm>
            <a:off x="1907346" y="1462467"/>
            <a:ext cx="6246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092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144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1" y="1451"/>
            <a:ext cx="395989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322967" y="6184673"/>
            <a:ext cx="6157560" cy="570681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30249" y="5627008"/>
            <a:ext cx="8018512" cy="469966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2" y="4028379"/>
            <a:ext cx="7308069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21496" y="5005043"/>
            <a:ext cx="7765641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67195" y="341133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5080" y="181167"/>
            <a:ext cx="8015613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03721" y="6223870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30249" y="5702035"/>
            <a:ext cx="8086526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96242" y="5686803"/>
            <a:ext cx="8086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coi trọng lòng tin của mọi người đối với mình,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5" y="6204272"/>
            <a:ext cx="54662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biết trọng lời hứa, và biết tin tưởng.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45929" y="3949810"/>
            <a:ext cx="7520578" cy="89681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496" y="5043356"/>
            <a:ext cx="7721357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462013" y="5025439"/>
            <a:ext cx="75600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12273" y="3352991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50032" y="336760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12273" y="2577169"/>
            <a:ext cx="7167621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926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3552" y="1790526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759531" y="1843576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anose="02000506000000020004" pitchFamily="2" charset="0"/>
                <a:ea typeface="+mn-ea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0926" y="221853"/>
            <a:ext cx="777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59812" y="4208603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53962" y="5525706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9" name="Rectangle 1"/>
          <p:cNvSpPr>
            <a:spLocks noChangeArrowheads="1"/>
          </p:cNvSpPr>
          <p:nvPr/>
        </p:nvSpPr>
        <p:spPr bwMode="auto">
          <a:xfrm>
            <a:off x="-94381" y="1102131"/>
            <a:ext cx="3242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Vũ Thị Ánh Tuyết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Vanilla Daisy Pro" panose="00000500000000000000" pitchFamily="2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THCS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Tô Hiệu- Lê Chân- Hải Phòng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Deadhead Script" pitchFamily="2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29D0A-C6F5-48D9-9A95-40D117D1F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" y="3352991"/>
            <a:ext cx="3365284" cy="221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848028"/>
            <a:ext cx="3899090" cy="258097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71" y="3564664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7361074" y="4331837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3920564"/>
            <a:ext cx="2074990" cy="29374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5" y="5838208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21" y="1111348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2" y="1111348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672814" y="1713821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1015883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413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2E7F4A-0692-4888-8652-9970B332B2FD}"/>
              </a:ext>
            </a:extLst>
          </p:cNvPr>
          <p:cNvSpPr txBox="1"/>
          <p:nvPr/>
        </p:nvSpPr>
        <p:spPr>
          <a:xfrm>
            <a:off x="4559789" y="4380829"/>
            <a:ext cx="7760362" cy="223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6731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27370" y="1772570"/>
            <a:ext cx="7655105" cy="2384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001" y="1707612"/>
            <a:ext cx="67424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không?ˮ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nhõm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100553" y="270001"/>
            <a:ext cx="8322055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" y="295232"/>
            <a:ext cx="12192000" cy="6744204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546" y="2107364"/>
            <a:ext cx="677832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269961" y="925963"/>
            <a:ext cx="8322055" cy="461578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224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0472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2200207"/>
            <a:ext cx="6133350" cy="215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Thực hiện hành động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tín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" y="68824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279194" y="2875002"/>
            <a:ext cx="8341047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nhanh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giỏi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#9Slide05 Brannboll Ny" panose="020000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870" y="4458271"/>
            <a:ext cx="9773852" cy="206210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2.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270" y="-463827"/>
            <a:ext cx="4144378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35248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674920" cy="312548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206" y="2078139"/>
              <a:ext cx="2925908" cy="183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876" y="2018766"/>
              <a:ext cx="2221357" cy="129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tin ở cha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8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4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Hiêu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-Lê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3758" y="3087713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5: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tín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461221-B642-4A1A-85F6-73CF8A71211E}"/>
              </a:ext>
            </a:extLst>
          </p:cNvPr>
          <p:cNvGrpSpPr/>
          <p:nvPr/>
        </p:nvGrpSpPr>
        <p:grpSpPr>
          <a:xfrm>
            <a:off x="-1873931" y="1011956"/>
            <a:ext cx="6098344" cy="2219154"/>
            <a:chOff x="-2482947" y="193127"/>
            <a:chExt cx="6098344" cy="22191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18F7F7-8F21-4F3D-A813-7CD5DDBF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286" y="193127"/>
              <a:ext cx="3348111" cy="2219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A1135C-3F6A-40E5-A6EE-00379812BA2B}"/>
                </a:ext>
              </a:extLst>
            </p:cNvPr>
            <p:cNvSpPr txBox="1"/>
            <p:nvPr/>
          </p:nvSpPr>
          <p:spPr>
            <a:xfrm>
              <a:off x="-2482947" y="254601"/>
              <a:ext cx="6098344" cy="428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phim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020FB1F-4CBB-4DC5-A82E-C4F1B41A0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684" y="1"/>
            <a:ext cx="4884759" cy="303862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5A8DA05-CE5A-4D54-A0EE-1B580B1C9133}"/>
              </a:ext>
            </a:extLst>
          </p:cNvPr>
          <p:cNvGraphicFramePr>
            <a:graphicFrameLocks noGrp="1"/>
          </p:cNvGraphicFramePr>
          <p:nvPr/>
        </p:nvGraphicFramePr>
        <p:xfrm>
          <a:off x="3855753" y="256460"/>
          <a:ext cx="3625875" cy="624158"/>
        </p:xfrm>
        <a:graphic>
          <a:graphicData uri="http://schemas.openxmlformats.org/drawingml/2006/table">
            <a:tbl>
              <a:tblPr/>
              <a:tblGrid>
                <a:gridCol w="3625875">
                  <a:extLst>
                    <a:ext uri="{9D8B030D-6E8A-4147-A177-3AD203B41FA5}">
                      <a16:colId xmlns:a16="http://schemas.microsoft.com/office/drawing/2014/main" val="3428850267"/>
                    </a:ext>
                  </a:extLst>
                </a:gridCol>
              </a:tblGrid>
              <a:tr h="358694">
                <a:tc>
                  <a:txBody>
                    <a:bodyPr/>
                    <a:lstStyle/>
                    <a:p>
                      <a:pPr marR="1852930" algn="ctr"/>
                      <a:r>
                        <a:rPr lang="en-US" sz="105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giờ sáng mai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126014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R="1852930" algn="ctr">
                        <a:lnSpc>
                          <a:spcPts val="885"/>
                        </a:lnSpc>
                      </a:pP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26660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EDF6B93-16C4-4E78-9063-929018569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632" y="0"/>
            <a:ext cx="3362926" cy="6721475"/>
          </a:xfrm>
          <a:prstGeom prst="rect">
            <a:avLst/>
          </a:prstGeom>
        </p:spPr>
      </p:pic>
      <p:pic>
        <p:nvPicPr>
          <p:cNvPr id="1026" name="Picture 2" descr="Những câu ca dao tục ngữ nói về việc giữ chữ tín - META.vn">
            <a:extLst>
              <a:ext uri="{FF2B5EF4-FFF2-40B4-BE49-F238E27FC236}">
                <a16:creationId xmlns:a16="http://schemas.microsoft.com/office/drawing/2014/main" id="{9636B1BA-44D9-4C24-BB81-5E878B7B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5" y="3952420"/>
            <a:ext cx="3967088" cy="2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4AFBB35-AF6B-44F3-B5FB-2CC1A709D02B}"/>
              </a:ext>
            </a:extLst>
          </p:cNvPr>
          <p:cNvGrpSpPr/>
          <p:nvPr/>
        </p:nvGrpSpPr>
        <p:grpSpPr>
          <a:xfrm>
            <a:off x="4282798" y="4103974"/>
            <a:ext cx="3870602" cy="2107055"/>
            <a:chOff x="4525460" y="4108799"/>
            <a:chExt cx="3364300" cy="22202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AEAE371-3123-4484-A494-7CF6E5BE1BF7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24" name="PA_库_图片 27">
                <a:extLst>
                  <a:ext uri="{FF2B5EF4-FFF2-40B4-BE49-F238E27FC236}">
                    <a16:creationId xmlns:a16="http://schemas.microsoft.com/office/drawing/2014/main" id="{888079E4-EDED-400F-9EBD-393A26CDB65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15DB355-579C-4D04-BC2A-4804F77BFA17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78E1EF-AD26-4F22-8176-EEE7949F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96321" y="135169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81" y="756788"/>
            <a:ext cx="9189159" cy="583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 HỨA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mượn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Khoác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thuở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Chicken soup for the Soul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(song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Anh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14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NXB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Minh,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633046" y="-384058"/>
            <a:ext cx="13623117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6CE75-44B0-4C5D-9C68-19EB0D975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181" y="3816944"/>
            <a:ext cx="2413819" cy="271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08C2B-44E4-4851-B8D0-3EAD2748F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742" y="480190"/>
            <a:ext cx="2264357" cy="2537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1565</Words>
  <Application>Microsoft Office PowerPoint</Application>
  <PresentationFormat>Widescreen</PresentationFormat>
  <Paragraphs>172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66" baseType="lpstr">
      <vt:lpstr>微软雅黑</vt:lpstr>
      <vt:lpstr>SimSun</vt:lpstr>
      <vt:lpstr>SimSun</vt:lpstr>
      <vt:lpstr>#9Slide03 Arima Madurai Black</vt:lpstr>
      <vt:lpstr>#9Slide03 Aturdida</vt:lpstr>
      <vt:lpstr>#9Slide05 Brannboll Ny</vt:lpstr>
      <vt:lpstr>#9Slide05 Fourth</vt:lpstr>
      <vt:lpstr>#9Slide05 Kathya</vt:lpstr>
      <vt:lpstr>#9Slide05 SVNDeadhead Script</vt:lpstr>
      <vt:lpstr>#9Slide05 SVNTradeMark</vt:lpstr>
      <vt:lpstr>#9Slide05 SVNVanilla Daisy Pro</vt:lpstr>
      <vt:lpstr>#9Slide06 DeathRattle BB</vt:lpstr>
      <vt:lpstr>#9Slide07 Marbelia Regular</vt:lpstr>
      <vt:lpstr>【苹果】迟暮朝朝醉晚灯</vt:lpstr>
      <vt:lpstr>Arial</vt:lpstr>
      <vt:lpstr>Arial Unicode MS</vt:lpstr>
      <vt:lpstr>Calibri</vt:lpstr>
      <vt:lpstr>Calibri Light</vt:lpstr>
      <vt:lpstr>Cambria</vt:lpstr>
      <vt:lpstr>DengXian</vt:lpstr>
      <vt:lpstr>Helvetica Neue</vt:lpstr>
      <vt:lpstr>inpin heiti</vt:lpstr>
      <vt:lpstr>ITC Avant Garde Std Bk</vt:lpstr>
      <vt:lpstr>SVN-Vanilla Daisy Pro</vt:lpstr>
      <vt:lpstr>Times New Roman</vt:lpstr>
      <vt:lpstr>Trebuchet MS</vt:lpstr>
      <vt:lpstr>Verdana</vt:lpstr>
      <vt:lpstr>Wingdings</vt:lpstr>
      <vt:lpstr>Wingdings 3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FPT</cp:lastModifiedBy>
  <cp:revision>8</cp:revision>
  <dcterms:created xsi:type="dcterms:W3CDTF">2022-08-20T03:30:38Z</dcterms:created>
  <dcterms:modified xsi:type="dcterms:W3CDTF">2022-12-05T13:18:59Z</dcterms:modified>
</cp:coreProperties>
</file>