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63" r:id="rId5"/>
    <p:sldId id="265" r:id="rId6"/>
    <p:sldId id="266" r:id="rId7"/>
    <p:sldId id="267" r:id="rId8"/>
    <p:sldId id="268" r:id="rId9"/>
    <p:sldId id="294" r:id="rId10"/>
    <p:sldId id="264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48"/>
      </p:cViewPr>
      <p:guideLst>
        <p:guide orient="horz" pos="648"/>
        <p:guide orient="horz" pos="712"/>
        <p:guide orient="horz" pos="3936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CA863-4742-4E2A-9725-B619BEDF5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19CD4C2-AC88-43B0-8AC4-14E9F7E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2736BA-E0EF-48FC-92D9-91769124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EF9808-57E6-4ED8-B614-895CD362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87EF9E-8921-4269-B96D-20416DC4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889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039402-5CC5-4CC5-ADB3-967D579D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04E1C09-9686-44ED-91E2-558F0417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7C7761-0F89-443B-99FF-BB7ED90F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32B57C-50C6-4CDF-BCD8-1E9B81B6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91DF0D-2526-4251-8E93-7BDC60FA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6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99BB528-F55A-46F3-83EA-B796FEDD5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F27C860-F407-4711-86F4-E3BBFA8C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3E4375-3B73-4670-82C4-3BF76AF1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C2F62D-A01B-46B7-AFB2-88FBE0D4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40B451-8CF5-42E7-AE7C-033F1CF8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211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C7DAA7-7F50-4A76-8076-3CA505C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148379-154D-4565-ACC5-F0955E22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641876-E0FD-49C8-82E2-FE6AEAF2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5124E1-439C-4598-98EB-04C1AE24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D6C441-E0A0-4757-A4AC-A0AACAAA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268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7CF2D4-E97B-475E-8454-F12DB17C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17B875-F939-4674-A46C-38B4BA84C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7B6113-301D-4C7A-861C-B931BCA3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4CF5F9-68F4-4EC4-8794-8110B95D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3F8383-687F-4C15-97B9-42B4D40E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074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ECA35E-95B5-45C1-B47F-55CD803A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B0B066-6565-46D6-9293-7DABEA9A4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81FEDB-86CF-4EF3-96A8-1FE7DC5C2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BFCCE6-F0A5-4F8F-A7AB-F45599AB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0B1C99-B16F-4556-B2FF-0DFE0668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8B406F-FEDB-4E9D-8B85-11E19A34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435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3CA59D-C8B2-49B3-B3A8-7B272A9C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E44612-BBDD-4332-84B9-78C01DD08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F90822-31B6-420C-B5EB-0BE35CE64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987C33-31B7-46F7-92A4-2C907BCB6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91C8548-EC0B-4C55-9FA9-D6291B5D5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0E73F9-917F-4878-B56D-4638B5C0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73B264A-3D32-4807-AA96-CB608D38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6A1EF49-499B-4CB0-9509-F9600BC3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819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F432A-662A-4CCA-9CE2-0B595109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9154AB6-C8F5-45A1-8A77-79D7A976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59C025-8B75-4BEF-9B4C-D35056DF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1C02CFD-8731-4FB3-80A1-BD95EA6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057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818258-5F61-4C99-AD96-41F2045E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D2CFE32-3B81-4116-A48B-7F8CEC78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C71393B-4F7A-4F3C-AA53-D2A0B5A1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712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B85CC8-D831-456C-8D22-E7B9B7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54132E-A52D-4CB4-A6CA-98A35D301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062F7C-0DE4-419F-ACE9-1C6BB2342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141098-D14B-4345-ACE4-DFDD2666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547205-64E3-4B03-8B3A-4CC5553D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BA2319-2EC9-4650-8DD6-69A9AAF4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730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9ACF48-BE36-414D-A7A1-C08D8DC3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EEEFB1-D64F-4F40-BE10-4C6300736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E3B697-223D-4160-8F07-427A09EAC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B4A379-3C6C-445D-B2D4-FA73DBEA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9EF2C0-0A2A-4576-B954-4EADFB89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1D24EC-4713-440A-AADA-A6E9B4E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518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4CD206E-CAF6-40D1-9B30-33EA084F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400CC7-A1B0-47D3-81A9-1AC2F128F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DD65EC-0549-4A91-AD0A-3C9E7DE86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D461-51FE-45D2-B1CC-C6B79C420EE5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721085-7C53-40E1-ADC3-495666B9A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78B3AC-A7F8-48F6-93CF-F46BD2985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30B3-E394-4264-BFC4-FCC6D1015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78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="" xmlns:a16="http://schemas.microsoft.com/office/drawing/2014/main" id="{4602AC0E-8E09-4065-B54C-04766D1F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B1D0D0-6832-4C81-BC9B-1145972B4AD2}"/>
              </a:ext>
            </a:extLst>
          </p:cNvPr>
          <p:cNvSpPr txBox="1"/>
          <p:nvPr/>
        </p:nvSpPr>
        <p:spPr>
          <a:xfrm>
            <a:off x="2206745" y="3048001"/>
            <a:ext cx="77754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84E461-A639-42CA-804A-7F8CB37E5E6A}"/>
              </a:ext>
            </a:extLst>
          </p:cNvPr>
          <p:cNvSpPr txBox="1"/>
          <p:nvPr/>
        </p:nvSpPr>
        <p:spPr>
          <a:xfrm>
            <a:off x="4553011" y="1886857"/>
            <a:ext cx="2776703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300416"/>
              </a:avLst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xmlns="" val="212424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ardrop 1">
            <a:extLst>
              <a:ext uri="{FF2B5EF4-FFF2-40B4-BE49-F238E27FC236}">
                <a16:creationId xmlns=""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1721077" y="166009"/>
            <a:ext cx="8354786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KIẾN THỨC NGỮ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660400" y="1028700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942963" y="1100128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588440" y="1085852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NGỮ VĂN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693AA5C-9564-42FD-87C3-FB65195114F4}"/>
              </a:ext>
            </a:extLst>
          </p:cNvPr>
          <p:cNvGrpSpPr/>
          <p:nvPr/>
        </p:nvGrpSpPr>
        <p:grpSpPr>
          <a:xfrm>
            <a:off x="748757" y="1944607"/>
            <a:ext cx="5620836" cy="4332823"/>
            <a:chOff x="748757" y="1944607"/>
            <a:chExt cx="5620836" cy="4332823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FE51202E-FF8B-43D2-A0E3-DCF0A34FB92F}"/>
                </a:ext>
              </a:extLst>
            </p:cNvPr>
            <p:cNvGrpSpPr/>
            <p:nvPr/>
          </p:nvGrpSpPr>
          <p:grpSpPr>
            <a:xfrm>
              <a:off x="748757" y="1944607"/>
              <a:ext cx="5620836" cy="4332823"/>
              <a:chOff x="1719439" y="2181128"/>
              <a:chExt cx="3043237" cy="3464690"/>
            </a:xfrm>
          </p:grpSpPr>
          <p:sp>
            <p:nvSpPr>
              <p:cNvPr id="17" name="Flowchart: Off-page Connector 16">
                <a:extLst>
                  <a:ext uri="{FF2B5EF4-FFF2-40B4-BE49-F238E27FC236}">
                    <a16:creationId xmlns="" xmlns:a16="http://schemas.microsoft.com/office/drawing/2014/main" id="{6BA3D01C-91C7-4AB2-A609-2E070C97B11A}"/>
                  </a:ext>
                </a:extLst>
              </p:cNvPr>
              <p:cNvSpPr/>
              <p:nvPr/>
            </p:nvSpPr>
            <p:spPr>
              <a:xfrm>
                <a:off x="1719439" y="2516188"/>
                <a:ext cx="3043237" cy="3129630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Arrow: Down 17">
                <a:extLst>
                  <a:ext uri="{FF2B5EF4-FFF2-40B4-BE49-F238E27FC236}">
                    <a16:creationId xmlns="" xmlns:a16="http://schemas.microsoft.com/office/drawing/2014/main" id="{64007CE5-ADFF-4F56-87A8-F132AE7F6CCB}"/>
                  </a:ext>
                </a:extLst>
              </p:cNvPr>
              <p:cNvSpPr/>
              <p:nvPr/>
            </p:nvSpPr>
            <p:spPr>
              <a:xfrm>
                <a:off x="1845611" y="2181128"/>
                <a:ext cx="2790892" cy="641430"/>
              </a:xfrm>
              <a:prstGeom prst="downArrow">
                <a:avLst>
                  <a:gd name="adj1" fmla="val 76829"/>
                  <a:gd name="adj2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BC0856-FB71-44F4-9946-DB0FA974DAB1}"/>
                </a:ext>
              </a:extLst>
            </p:cNvPr>
            <p:cNvSpPr txBox="1"/>
            <p:nvPr/>
          </p:nvSpPr>
          <p:spPr>
            <a:xfrm>
              <a:off x="2367954" y="1980462"/>
              <a:ext cx="23824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Khái niệm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F25CBBC-4422-49DF-917C-DF4FEBE482D6}"/>
                </a:ext>
              </a:extLst>
            </p:cNvPr>
            <p:cNvSpPr txBox="1"/>
            <p:nvPr/>
          </p:nvSpPr>
          <p:spPr>
            <a:xfrm>
              <a:off x="981795" y="2739032"/>
              <a:ext cx="5154757" cy="3296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1714500" algn="l"/>
                </a:tabLs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lệ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02381C77-9B66-4C73-9A58-7B09C044BE94}"/>
              </a:ext>
            </a:extLst>
          </p:cNvPr>
          <p:cNvSpPr/>
          <p:nvPr/>
        </p:nvSpPr>
        <p:spPr>
          <a:xfrm>
            <a:off x="6702144" y="194310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5C96344F-0A77-404A-BF40-BE63A22F4C29}"/>
              </a:ext>
            </a:extLst>
          </p:cNvPr>
          <p:cNvSpPr/>
          <p:nvPr/>
        </p:nvSpPr>
        <p:spPr>
          <a:xfrm>
            <a:off x="6702144" y="341074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 định về cách thức tiến hành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BA6A4AAB-332E-40C9-989D-8136BE8C14F5}"/>
              </a:ext>
            </a:extLst>
          </p:cNvPr>
          <p:cNvSpPr/>
          <p:nvPr/>
        </p:nvSpPr>
        <p:spPr>
          <a:xfrm>
            <a:off x="6702144" y="4892675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 định, luật lệ về hội thi nấu </a:t>
            </a:r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AB2A649-A39D-48C8-BEB9-6A139C25FF4C}"/>
              </a:ext>
            </a:extLst>
          </p:cNvPr>
          <p:cNvSpPr txBox="1"/>
          <p:nvPr/>
        </p:nvSpPr>
        <p:spPr>
          <a:xfrm>
            <a:off x="8287386" y="1193516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  <p:extLst>
      <p:ext uri="{BB962C8B-B14F-4D97-AF65-F5344CB8AC3E}">
        <p14:creationId xmlns:p14="http://schemas.microsoft.com/office/powerpoint/2010/main" xmlns="" val="137264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60426BE-5546-4156-9C42-3EE7598DA413}"/>
              </a:ext>
            </a:extLst>
          </p:cNvPr>
          <p:cNvGrpSpPr/>
          <p:nvPr/>
        </p:nvGrpSpPr>
        <p:grpSpPr>
          <a:xfrm>
            <a:off x="416206" y="2352869"/>
            <a:ext cx="7186721" cy="1246883"/>
            <a:chOff x="416206" y="2352869"/>
            <a:chExt cx="7186721" cy="1246883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E24417B-CACB-4FC0-B339-26B971D942EE}"/>
                </a:ext>
              </a:extLst>
            </p:cNvPr>
            <p:cNvGrpSpPr/>
            <p:nvPr/>
          </p:nvGrpSpPr>
          <p:grpSpPr>
            <a:xfrm>
              <a:off x="416206" y="2352869"/>
              <a:ext cx="7104530" cy="1246883"/>
              <a:chOff x="6747038" y="1265432"/>
              <a:chExt cx="7272804" cy="154523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7089EAD5-9D79-4133-BA98-16D786ABEEF6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="" xmlns:a16="http://schemas.microsoft.com/office/drawing/2014/main" id="{72F277B3-195B-4206-9B3C-C645379E49EA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="" xmlns:a16="http://schemas.microsoft.com/office/drawing/2014/main" id="{8F18ECB9-E0CE-489B-BDFF-E63D81B44AEB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="" xmlns:a16="http://schemas.microsoft.com/office/drawing/2014/main" id="{CE27E28D-3EBE-460C-B1CA-70B41690BAC0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ircle: Hollow 37">
                  <a:extLst>
                    <a:ext uri="{FF2B5EF4-FFF2-40B4-BE49-F238E27FC236}">
                      <a16:creationId xmlns="" xmlns:a16="http://schemas.microsoft.com/office/drawing/2014/main" id="{5121A384-6190-4FB1-8F16-AD47BA05E149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="" xmlns:a16="http://schemas.microsoft.com/office/drawing/2014/main" id="{DC5FE99A-F6EE-4C5A-9A9A-099D885B0FD7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="" xmlns:a16="http://schemas.microsoft.com/office/drawing/2014/main" id="{848E1FCF-2C1E-4815-8674-A7FFEB927263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859F55A2-B9B5-4B6F-AB1F-4DE38C26F517}"/>
                  </a:ext>
                </a:extLst>
              </p:cNvPr>
              <p:cNvSpPr txBox="1"/>
              <p:nvPr/>
            </p:nvSpPr>
            <p:spPr>
              <a:xfrm>
                <a:off x="7686095" y="1605130"/>
                <a:ext cx="834763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A553AE2B-AC88-4415-A13D-DF092C235613}"/>
                </a:ext>
              </a:extLst>
            </p:cNvPr>
            <p:cNvSpPr txBox="1"/>
            <p:nvPr/>
          </p:nvSpPr>
          <p:spPr>
            <a:xfrm>
              <a:off x="2022741" y="2706637"/>
              <a:ext cx="55801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ắp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xếp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trật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gian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98769" y="371465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344246" y="357189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NGỮ VĂN</a:t>
            </a:r>
          </a:p>
        </p:txBody>
      </p:sp>
      <p:sp>
        <p:nvSpPr>
          <p:cNvPr id="3" name="Callout: Down Arrow 2">
            <a:extLst>
              <a:ext uri="{FF2B5EF4-FFF2-40B4-BE49-F238E27FC236}">
                <a16:creationId xmlns="" xmlns:a16="http://schemas.microsoft.com/office/drawing/2014/main" id="{343AC334-21A4-42A6-A3D2-532322BF94DA}"/>
              </a:ext>
            </a:extLst>
          </p:cNvPr>
          <p:cNvSpPr/>
          <p:nvPr/>
        </p:nvSpPr>
        <p:spPr>
          <a:xfrm>
            <a:off x="3910012" y="1110235"/>
            <a:ext cx="4371975" cy="1257300"/>
          </a:xfrm>
          <a:prstGeom prst="downArrowCallout">
            <a:avLst>
              <a:gd name="adj1" fmla="val 38636"/>
              <a:gd name="adj2" fmla="val 46591"/>
              <a:gd name="adj3" fmla="val 25000"/>
              <a:gd name="adj4" fmla="val 6497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tự sắp xếp thông tin</a:t>
            </a:r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2F9D1E0-E8B5-4F0F-84A7-AAEB0429F59E}"/>
              </a:ext>
            </a:extLst>
          </p:cNvPr>
          <p:cNvGrpSpPr/>
          <p:nvPr/>
        </p:nvGrpSpPr>
        <p:grpSpPr>
          <a:xfrm>
            <a:off x="2100975" y="3672622"/>
            <a:ext cx="7104530" cy="1135811"/>
            <a:chOff x="2100975" y="3672622"/>
            <a:chExt cx="7104530" cy="1135811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20546714-AD18-41E6-A124-70F66851199A}"/>
                </a:ext>
              </a:extLst>
            </p:cNvPr>
            <p:cNvGrpSpPr/>
            <p:nvPr/>
          </p:nvGrpSpPr>
          <p:grpSpPr>
            <a:xfrm>
              <a:off x="2100975" y="3672622"/>
              <a:ext cx="7104530" cy="1135811"/>
              <a:chOff x="6747038" y="1265432"/>
              <a:chExt cx="7272804" cy="154523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F8C8B702-9B20-4616-A668-000EB3050EDD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="" xmlns:a16="http://schemas.microsoft.com/office/drawing/2014/main" id="{8F1E3CCD-16C8-4C3B-BCB8-043EE069D7C4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="" xmlns:a16="http://schemas.microsoft.com/office/drawing/2014/main" id="{3C9D08A2-719E-4329-B8AD-ADF2664C338F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="" xmlns:a16="http://schemas.microsoft.com/office/drawing/2014/main" id="{09F764B5-5717-462B-8166-EA7614E6DD7D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ircle: Hollow 46">
                  <a:extLst>
                    <a:ext uri="{FF2B5EF4-FFF2-40B4-BE49-F238E27FC236}">
                      <a16:creationId xmlns="" xmlns:a16="http://schemas.microsoft.com/office/drawing/2014/main" id="{D5EA8085-2064-47C5-801F-CD4D4E56DBC5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="" xmlns:a16="http://schemas.microsoft.com/office/drawing/2014/main" id="{57AB7904-F770-4F36-8B4F-C36CEF8BDF98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="" xmlns:a16="http://schemas.microsoft.com/office/drawing/2014/main" id="{7BA1B718-92AD-4237-B851-0B25F6FA1676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C57FC00E-00CC-49BB-A025-6C779C2EB922}"/>
                  </a:ext>
                </a:extLst>
              </p:cNvPr>
              <p:cNvSpPr txBox="1"/>
              <p:nvPr/>
            </p:nvSpPr>
            <p:spPr>
              <a:xfrm>
                <a:off x="7700953" y="1558602"/>
                <a:ext cx="834763" cy="963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DCC16A53-D38E-4304-90C6-42ABE5FCD5EE}"/>
                </a:ext>
              </a:extLst>
            </p:cNvPr>
            <p:cNvSpPr txBox="1"/>
            <p:nvPr/>
          </p:nvSpPr>
          <p:spPr>
            <a:xfrm>
              <a:off x="4000215" y="3777899"/>
              <a:ext cx="49590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trọng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tin</a:t>
              </a:r>
              <a:endParaRPr lang="en-US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8CBAC1D-FEF1-418C-82DB-708B2E492AC9}"/>
              </a:ext>
            </a:extLst>
          </p:cNvPr>
          <p:cNvGrpSpPr/>
          <p:nvPr/>
        </p:nvGrpSpPr>
        <p:grpSpPr>
          <a:xfrm>
            <a:off x="4151879" y="4908201"/>
            <a:ext cx="7104530" cy="1225899"/>
            <a:chOff x="4151879" y="4908201"/>
            <a:chExt cx="7104530" cy="1225899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D327AE9A-6825-4B0A-86BF-9BBC99269FAA}"/>
                </a:ext>
              </a:extLst>
            </p:cNvPr>
            <p:cNvGrpSpPr/>
            <p:nvPr/>
          </p:nvGrpSpPr>
          <p:grpSpPr>
            <a:xfrm>
              <a:off x="4151879" y="4908201"/>
              <a:ext cx="7104530" cy="1225899"/>
              <a:chOff x="6747038" y="1265432"/>
              <a:chExt cx="7272804" cy="1545237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D7F9B4D7-559C-4CA7-BF7C-E41EFA3E458E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="" xmlns:a16="http://schemas.microsoft.com/office/drawing/2014/main" id="{8BACD5A1-36FB-48F7-8EB7-2518484AA84E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="" xmlns:a16="http://schemas.microsoft.com/office/drawing/2014/main" id="{0E7DAEC3-F79A-4ADF-B75E-F991056B94B0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F7229141-9B5C-4FA7-9544-B39CABC46078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ircle: Hollow 55">
                  <a:extLst>
                    <a:ext uri="{FF2B5EF4-FFF2-40B4-BE49-F238E27FC236}">
                      <a16:creationId xmlns="" xmlns:a16="http://schemas.microsoft.com/office/drawing/2014/main" id="{3BEDC586-3C9B-4219-8F4C-793B3024F60E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="" xmlns:a16="http://schemas.microsoft.com/office/drawing/2014/main" id="{4A0ABCE5-6984-465B-A6AC-561A69F2E8DC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="" xmlns:a16="http://schemas.microsoft.com/office/drawing/2014/main" id="{FE44C110-7B6B-4393-9FCD-7975C8089A9C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B7E252F6-969C-4296-89A1-C7FA697170BA}"/>
                  </a:ext>
                </a:extLst>
              </p:cNvPr>
              <p:cNvSpPr txBox="1"/>
              <p:nvPr/>
            </p:nvSpPr>
            <p:spPr>
              <a:xfrm>
                <a:off x="7700953" y="1549014"/>
                <a:ext cx="834763" cy="892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29B5239E-415D-40EF-86DB-B8065912ACC2}"/>
                </a:ext>
              </a:extLst>
            </p:cNvPr>
            <p:cNvSpPr txBox="1"/>
            <p:nvPr/>
          </p:nvSpPr>
          <p:spPr>
            <a:xfrm>
              <a:off x="5712265" y="5040952"/>
              <a:ext cx="5256545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 xếp theo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của đối tượng được phân loại.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8002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-TÌM HIỂU CHUNG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8594E4A-832E-4464-A985-94D1C6D51090}"/>
              </a:ext>
            </a:extLst>
          </p:cNvPr>
          <p:cNvSpPr txBox="1"/>
          <p:nvPr/>
        </p:nvSpPr>
        <p:spPr>
          <a:xfrm>
            <a:off x="660400" y="1165333"/>
            <a:ext cx="108585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Đọc, giải thích từ.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2">
            <a:extLst>
              <a:ext uri="{FF2B5EF4-FFF2-40B4-BE49-F238E27FC236}">
                <a16:creationId xmlns="" xmlns:a16="http://schemas.microsoft.com/office/drawing/2014/main" id="{01BDDEEC-7D1D-43B9-9A72-1D78E2AF0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4644331"/>
              </p:ext>
            </p:extLst>
          </p:nvPr>
        </p:nvGraphicFramePr>
        <p:xfrm>
          <a:off x="1355067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=""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178718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="" xmlns:a16="http://schemas.microsoft.com/office/drawing/2014/main" id="{1CCEA8D6-2D38-4D83-B388-75819EED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7958738"/>
              </p:ext>
            </p:extLst>
          </p:nvPr>
        </p:nvGraphicFramePr>
        <p:xfrm>
          <a:off x="7436779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=""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178718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1FC289E-A75D-47C2-AF46-15CDFC95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83056" y1="21944" x2="83056" y2="21944"/>
                        <a14:foregroundMark x1="22500" y1="19722" x2="22500" y2="19722"/>
                        <a14:foregroundMark x1="26667" y1="30833" x2="26667" y2="30833"/>
                        <a14:foregroundMark x1="78889" y1="20556" x2="78889" y2="2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791" y="1363482"/>
            <a:ext cx="2103717" cy="2103717"/>
          </a:xfrm>
          <a:prstGeom prst="rect">
            <a:avLst/>
          </a:prstGeom>
        </p:spPr>
      </p:pic>
      <p:sp>
        <p:nvSpPr>
          <p:cNvPr id="25" name="Arrow: Left-Right 24">
            <a:extLst>
              <a:ext uri="{FF2B5EF4-FFF2-40B4-BE49-F238E27FC236}">
                <a16:creationId xmlns="" xmlns:a16="http://schemas.microsoft.com/office/drawing/2014/main" id="{A151AA73-329D-4F84-A4BD-10E846CA1B34}"/>
              </a:ext>
            </a:extLst>
          </p:cNvPr>
          <p:cNvSpPr/>
          <p:nvPr/>
        </p:nvSpPr>
        <p:spPr>
          <a:xfrm>
            <a:off x="4086225" y="3338984"/>
            <a:ext cx="4314825" cy="1443038"/>
          </a:xfrm>
          <a:prstGeom prst="leftRightArrow">
            <a:avLst>
              <a:gd name="adj1" fmla="val 65842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xmlns="" val="24053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="" xmlns:a16="http://schemas.microsoft.com/office/drawing/2014/main" id="{8BF0BBE9-E12F-46F1-9D13-777E3F08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8" y="70754"/>
            <a:ext cx="11760205" cy="675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783F09-2CDD-48CB-A9AD-A09277FDE197}"/>
              </a:ext>
            </a:extLst>
          </p:cNvPr>
          <p:cNvSpPr txBox="1"/>
          <p:nvPr/>
        </p:nvSpPr>
        <p:spPr>
          <a:xfrm>
            <a:off x="4878095" y="37153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hình thức của hát ca trù, tổ chức trong cung vua phủ chúa.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B3ED4E7-6831-459D-A928-C186365CCCDE}"/>
              </a:ext>
            </a:extLst>
          </p:cNvPr>
          <p:cNvSpPr txBox="1"/>
          <p:nvPr/>
        </p:nvSpPr>
        <p:spPr>
          <a:xfrm>
            <a:off x="4878095" y="127418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bày (biểu diễn) các tác phẩm dân gian bằng động tác, lời lẽ, âm thanh, nhịp điệu.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665B39-F07D-4D04-B95E-C78A583AC47F}"/>
              </a:ext>
            </a:extLst>
          </p:cNvPr>
          <p:cNvSpPr txBox="1"/>
          <p:nvPr/>
        </p:nvSpPr>
        <p:spPr>
          <a:xfrm>
            <a:off x="4878095" y="2176830"/>
            <a:ext cx="687217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Chỉ tầng lớp trên, được coi là cao sang trong xã hội.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AC5F92-76D9-4C9A-BF75-CBA6F96401F4}"/>
              </a:ext>
            </a:extLst>
          </p:cNvPr>
          <p:cNvSpPr txBox="1"/>
          <p:nvPr/>
        </p:nvSpPr>
        <p:spPr>
          <a:xfrm>
            <a:off x="4878095" y="2677895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trình bày các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3CA2CA-E37B-467E-AA31-FE0ECACF12E2}"/>
              </a:ext>
            </a:extLst>
          </p:cNvPr>
          <p:cNvSpPr txBox="1"/>
          <p:nvPr/>
        </p:nvSpPr>
        <p:spPr>
          <a:xfrm>
            <a:off x="4878095" y="3580545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e.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Những người sành về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4E291B-C9C7-41DE-A855-6FEFD39BDB1D}"/>
              </a:ext>
            </a:extLst>
          </p:cNvPr>
          <p:cNvSpPr txBox="1"/>
          <p:nvPr/>
        </p:nvSpPr>
        <p:spPr>
          <a:xfrm>
            <a:off x="4878095" y="4450942"/>
            <a:ext cx="6872170" cy="125842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biểu diễn trong phạm vi không gian nhỏ, để phân biệt với nhạc giao hưởng, nhạc sân khấu dành cho các không gian hòa nhạc lớn</a:t>
            </a:r>
            <a:r>
              <a:rPr lang="vi-VN" sz="2400" i="1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1D1AFC-C701-4980-A2C6-470BFA1C5B5B}"/>
              </a:ext>
            </a:extLst>
          </p:cNvPr>
          <p:cNvSpPr txBox="1"/>
          <p:nvPr/>
        </p:nvSpPr>
        <p:spPr>
          <a:xfrm>
            <a:off x="4878095" y="5748763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h.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là một thể loại âm nhạc cổ truyền của xứ Huế, Việt Nam, bao gồm ca và đàn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BB5E3A2-908A-4323-A19A-7BFA06654E31}"/>
              </a:ext>
            </a:extLst>
          </p:cNvPr>
          <p:cNvSpPr txBox="1"/>
          <p:nvPr/>
        </p:nvSpPr>
        <p:spPr>
          <a:xfrm>
            <a:off x="660400" y="1417543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D89657-F101-41AC-9AE3-75AD70DC1312}"/>
              </a:ext>
            </a:extLst>
          </p:cNvPr>
          <p:cNvSpPr txBox="1"/>
          <p:nvPr/>
        </p:nvSpPr>
        <p:spPr>
          <a:xfrm>
            <a:off x="660400" y="2288841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F035B20-7B13-4598-A1F2-B67F0D6AD6E8}"/>
              </a:ext>
            </a:extLst>
          </p:cNvPr>
          <p:cNvSpPr txBox="1"/>
          <p:nvPr/>
        </p:nvSpPr>
        <p:spPr>
          <a:xfrm>
            <a:off x="660400" y="4031437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BEFA092-0F2A-42F2-80B8-E841BBB9EFD5}"/>
              </a:ext>
            </a:extLst>
          </p:cNvPr>
          <p:cNvSpPr txBox="1"/>
          <p:nvPr/>
        </p:nvSpPr>
        <p:spPr>
          <a:xfrm>
            <a:off x="660400" y="4902735"/>
            <a:ext cx="3540126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6.Môi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2EAE0D1-EC05-4128-8BB4-D6F279B9A9A8}"/>
              </a:ext>
            </a:extLst>
          </p:cNvPr>
          <p:cNvSpPr txBox="1"/>
          <p:nvPr/>
        </p:nvSpPr>
        <p:spPr>
          <a:xfrm>
            <a:off x="660400" y="577403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Tao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09D4802-03A7-4D7F-92CD-5BC82CE910F7}"/>
              </a:ext>
            </a:extLst>
          </p:cNvPr>
          <p:cNvSpPr txBox="1"/>
          <p:nvPr/>
        </p:nvSpPr>
        <p:spPr>
          <a:xfrm>
            <a:off x="660400" y="54624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EE75D21-177B-4E46-A15B-F3EC62AAA1DD}"/>
              </a:ext>
            </a:extLst>
          </p:cNvPr>
          <p:cNvSpPr txBox="1"/>
          <p:nvPr/>
        </p:nvSpPr>
        <p:spPr>
          <a:xfrm>
            <a:off x="660400" y="3160139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Ca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6E6196AC-9F96-443E-8672-00AB1FAD9728}"/>
              </a:ext>
            </a:extLst>
          </p:cNvPr>
          <p:cNvCxnSpPr/>
          <p:nvPr/>
        </p:nvCxnSpPr>
        <p:spPr>
          <a:xfrm>
            <a:off x="4200526" y="785813"/>
            <a:ext cx="677569" cy="434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BD0C0F9E-1EE8-47D7-8FE2-5D9BF3BF4ED0}"/>
              </a:ext>
            </a:extLst>
          </p:cNvPr>
          <p:cNvCxnSpPr/>
          <p:nvPr/>
        </p:nvCxnSpPr>
        <p:spPr>
          <a:xfrm flipV="1">
            <a:off x="4200526" y="1649063"/>
            <a:ext cx="677569" cy="989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69BA3CEE-7D1B-4A69-9D90-5895358742AC}"/>
              </a:ext>
            </a:extLst>
          </p:cNvPr>
          <p:cNvCxnSpPr>
            <a:stCxn id="24" idx="3"/>
          </p:cNvCxnSpPr>
          <p:nvPr/>
        </p:nvCxnSpPr>
        <p:spPr>
          <a:xfrm>
            <a:off x="4200526" y="3421749"/>
            <a:ext cx="677569" cy="271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586D4D15-6ED5-4360-96AE-DC48C956E18F}"/>
              </a:ext>
            </a:extLst>
          </p:cNvPr>
          <p:cNvCxnSpPr>
            <a:cxnSpLocks/>
          </p:cNvCxnSpPr>
          <p:nvPr/>
        </p:nvCxnSpPr>
        <p:spPr>
          <a:xfrm flipV="1">
            <a:off x="4200526" y="2288841"/>
            <a:ext cx="677569" cy="2122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15F1B45C-444F-48F4-9979-ADC1B930E8B3}"/>
              </a:ext>
            </a:extLst>
          </p:cNvPr>
          <p:cNvCxnSpPr>
            <a:stCxn id="12" idx="3"/>
          </p:cNvCxnSpPr>
          <p:nvPr/>
        </p:nvCxnSpPr>
        <p:spPr>
          <a:xfrm flipV="1">
            <a:off x="4200526" y="785813"/>
            <a:ext cx="677569" cy="893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0F75CF6F-6331-4F84-ADC4-38D54B13407B}"/>
              </a:ext>
            </a:extLst>
          </p:cNvPr>
          <p:cNvCxnSpPr>
            <a:stCxn id="20" idx="3"/>
            <a:endCxn id="6" idx="1"/>
          </p:cNvCxnSpPr>
          <p:nvPr/>
        </p:nvCxnSpPr>
        <p:spPr>
          <a:xfrm flipV="1">
            <a:off x="4200526" y="3996044"/>
            <a:ext cx="677569" cy="2039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0AA5E886-91C0-4AA6-9382-31B1F36279E7}"/>
              </a:ext>
            </a:extLst>
          </p:cNvPr>
          <p:cNvCxnSpPr>
            <a:stCxn id="18" idx="3"/>
          </p:cNvCxnSpPr>
          <p:nvPr/>
        </p:nvCxnSpPr>
        <p:spPr>
          <a:xfrm flipV="1">
            <a:off x="4200526" y="3014663"/>
            <a:ext cx="677569" cy="2134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159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915761-A72E-47E7-AC91-E9070D5A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64" y="1738802"/>
            <a:ext cx="9841571" cy="4538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D49E69-BA42-4FD3-AA09-F6B2F13C3098}"/>
              </a:ext>
            </a:extLst>
          </p:cNvPr>
          <p:cNvSpPr/>
          <p:nvPr/>
        </p:nvSpPr>
        <p:spPr>
          <a:xfrm>
            <a:off x="1403498" y="1888558"/>
            <a:ext cx="5357811" cy="797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Dựa vào nội dung đã chuẩn bị hoàn thiện nội dung phiếu học tập.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56B9F555-6ABA-4835-9200-61DCA6969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7938700"/>
              </p:ext>
            </p:extLst>
          </p:nvPr>
        </p:nvGraphicFramePr>
        <p:xfrm>
          <a:off x="1403499" y="2793936"/>
          <a:ext cx="5357811" cy="3130807"/>
        </p:xfrm>
        <a:graphic>
          <a:graphicData uri="http://schemas.openxmlformats.org/drawingml/2006/table">
            <a:tbl>
              <a:tblPr firstRow="1" firstCol="1" bandRow="1"/>
              <a:tblGrid>
                <a:gridCol w="3236565">
                  <a:extLst>
                    <a:ext uri="{9D8B030D-6E8A-4147-A177-3AD203B41FA5}">
                      <a16:colId xmlns="" xmlns:a16="http://schemas.microsoft.com/office/drawing/2014/main" val="601518158"/>
                    </a:ext>
                  </a:extLst>
                </a:gridCol>
                <a:gridCol w="2121246">
                  <a:extLst>
                    <a:ext uri="{9D8B030D-6E8A-4147-A177-3AD203B41FA5}">
                      <a16:colId xmlns="" xmlns:a16="http://schemas.microsoft.com/office/drawing/2014/main" val="84692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0678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58763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loại, kiểu văn bản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910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67629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tài, chủ đề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của văn bản “</a:t>
                      </a: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 Huế”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78518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nhan đề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2245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0038735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C9D429F-E76F-4812-AF07-1D4EEB79B1EE}"/>
              </a:ext>
            </a:extLst>
          </p:cNvPr>
          <p:cNvSpPr/>
          <p:nvPr/>
        </p:nvSpPr>
        <p:spPr>
          <a:xfrm>
            <a:off x="7074192" y="2793936"/>
            <a:ext cx="3623359" cy="26210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( 2)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“Ca Huế” giới thiệu về hoạt động gì?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58BF712-AEB8-479D-A4D2-6F97146D7D28}"/>
              </a:ext>
            </a:extLst>
          </p:cNvPr>
          <p:cNvSpPr txBox="1"/>
          <p:nvPr/>
        </p:nvSpPr>
        <p:spPr>
          <a:xfrm>
            <a:off x="7361276" y="1994915"/>
            <a:ext cx="3049190" cy="461665"/>
          </a:xfrm>
          <a:custGeom>
            <a:avLst/>
            <a:gdLst>
              <a:gd name="connsiteX0" fmla="*/ 0 w 3049190"/>
              <a:gd name="connsiteY0" fmla="*/ 0 h 461665"/>
              <a:gd name="connsiteX1" fmla="*/ 3049190 w 3049190"/>
              <a:gd name="connsiteY1" fmla="*/ 0 h 461665"/>
              <a:gd name="connsiteX2" fmla="*/ 3049190 w 3049190"/>
              <a:gd name="connsiteY2" fmla="*/ 461665 h 461665"/>
              <a:gd name="connsiteX3" fmla="*/ 0 w 3049190"/>
              <a:gd name="connsiteY3" fmla="*/ 461665 h 461665"/>
              <a:gd name="connsiteX4" fmla="*/ 0 w 304919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190" h="461665" extrusionOk="0">
                <a:moveTo>
                  <a:pt x="0" y="0"/>
                </a:moveTo>
                <a:cubicBezTo>
                  <a:pt x="756032" y="-5264"/>
                  <a:pt x="1586589" y="84467"/>
                  <a:pt x="3049190" y="0"/>
                </a:cubicBezTo>
                <a:cubicBezTo>
                  <a:pt x="3045502" y="47644"/>
                  <a:pt x="3067007" y="347216"/>
                  <a:pt x="3049190" y="461665"/>
                </a:cubicBezTo>
                <a:cubicBezTo>
                  <a:pt x="1779625" y="567985"/>
                  <a:pt x="376762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72825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25A9E0F4-2BC2-4EFD-A129-C9197D652771}"/>
              </a:ext>
            </a:extLst>
          </p:cNvPr>
          <p:cNvGrpSpPr/>
          <p:nvPr/>
        </p:nvGrpSpPr>
        <p:grpSpPr>
          <a:xfrm>
            <a:off x="873081" y="3227724"/>
            <a:ext cx="2839111" cy="2802877"/>
            <a:chOff x="1025986" y="1881518"/>
            <a:chExt cx="2839111" cy="2802877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AF955179-511E-41AB-9B31-D8D39EC6008B}"/>
                </a:ext>
              </a:extLst>
            </p:cNvPr>
            <p:cNvSpPr/>
            <p:nvPr/>
          </p:nvSpPr>
          <p:spPr>
            <a:xfrm>
              <a:off x="1331796" y="2244093"/>
              <a:ext cx="2533301" cy="2440302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Theo cục Di sản văn hóa dsvh.gov.vn.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="" xmlns:a16="http://schemas.microsoft.com/office/drawing/2014/main" id="{CF1EA744-0382-4877-B8D9-DF740BEC1BF5}"/>
                </a:ext>
              </a:extLst>
            </p:cNvPr>
            <p:cNvSpPr/>
            <p:nvPr/>
          </p:nvSpPr>
          <p:spPr>
            <a:xfrm>
              <a:off x="1025986" y="1881518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5D25166-713A-42C8-A3E6-3676FF394528}"/>
                </a:ext>
              </a:extLst>
            </p:cNvPr>
            <p:cNvSpPr txBox="1"/>
            <p:nvPr/>
          </p:nvSpPr>
          <p:spPr>
            <a:xfrm>
              <a:off x="1524306" y="2021565"/>
              <a:ext cx="18538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kern="1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+mn-ea"/>
                </a:rPr>
                <a:t>Xuất xứ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383B3DB-67AF-48A1-A9B1-00B48F40F8B2}"/>
              </a:ext>
            </a:extLst>
          </p:cNvPr>
          <p:cNvGrpSpPr/>
          <p:nvPr/>
        </p:nvGrpSpPr>
        <p:grpSpPr>
          <a:xfrm>
            <a:off x="3884296" y="1850494"/>
            <a:ext cx="4177109" cy="4020743"/>
            <a:chOff x="3884296" y="1850494"/>
            <a:chExt cx="4177109" cy="4020743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CC26D4D-F51C-4683-AB55-7A1E05D20293}"/>
                </a:ext>
              </a:extLst>
            </p:cNvPr>
            <p:cNvSpPr/>
            <p:nvPr/>
          </p:nvSpPr>
          <p:spPr>
            <a:xfrm>
              <a:off x="4634146" y="2168873"/>
              <a:ext cx="3418047" cy="370236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Thể loại: Văn bản thông tin</a:t>
              </a: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Kiểu văn bản: Văn bản thông tin  giới thiệu quy</a:t>
              </a:r>
              <a:r>
                <a:rPr lang="vi-VN" sz="2800" b="1" kern="1200" dirty="0">
                  <a:latin typeface="+mj-lt"/>
                </a:rPr>
                <a:t> </a:t>
              </a:r>
              <a:r>
                <a:rPr lang="en-US" sz="2800" kern="1200" dirty="0" err="1">
                  <a:latin typeface="+mj-lt"/>
                </a:rPr>
                <a:t>tắc</a:t>
              </a:r>
              <a:r>
                <a:rPr lang="vi-VN" sz="2800" kern="1200" dirty="0">
                  <a:latin typeface="+mj-lt"/>
                </a:rPr>
                <a:t> luật lệ của hoạt động văn hóa dân gian ca Huế.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="" xmlns:a16="http://schemas.microsoft.com/office/drawing/2014/main" id="{03FF052F-8084-4CF9-AF31-407614EB0282}"/>
                </a:ext>
              </a:extLst>
            </p:cNvPr>
            <p:cNvSpPr/>
            <p:nvPr/>
          </p:nvSpPr>
          <p:spPr>
            <a:xfrm>
              <a:off x="3884296" y="1850494"/>
              <a:ext cx="4177109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E8A77E2-F20E-4920-8A50-23BFA971E0F6}"/>
                </a:ext>
              </a:extLst>
            </p:cNvPr>
            <p:cNvSpPr txBox="1"/>
            <p:nvPr/>
          </p:nvSpPr>
          <p:spPr>
            <a:xfrm>
              <a:off x="4128755" y="2001968"/>
              <a:ext cx="3801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 loại, kiểu văn bản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7431C47-E297-4B5A-A814-3E16C1EA9E39}"/>
              </a:ext>
            </a:extLst>
          </p:cNvPr>
          <p:cNvGrpSpPr/>
          <p:nvPr/>
        </p:nvGrpSpPr>
        <p:grpSpPr>
          <a:xfrm>
            <a:off x="8435716" y="1333240"/>
            <a:ext cx="2845609" cy="2818662"/>
            <a:chOff x="8307705" y="1876244"/>
            <a:chExt cx="2845609" cy="2818662"/>
          </a:xfrm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8792665" y="2397479"/>
              <a:ext cx="2360649" cy="2297427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Thuyết minh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=""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8307705" y="1992116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5D58C8B7-479F-4E35-A3C6-02553C1EAAD2}"/>
                </a:ext>
              </a:extLst>
            </p:cNvPr>
            <p:cNvSpPr txBox="1"/>
            <p:nvPr/>
          </p:nvSpPr>
          <p:spPr>
            <a:xfrm>
              <a:off x="8616706" y="1876244"/>
              <a:ext cx="22538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thức biểu đạt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1723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8E7CEC1-BC5C-4E1C-941D-0AFF930F0D00}"/>
              </a:ext>
            </a:extLst>
          </p:cNvPr>
          <p:cNvGrpSpPr/>
          <p:nvPr/>
        </p:nvGrpSpPr>
        <p:grpSpPr>
          <a:xfrm>
            <a:off x="1779625" y="2431609"/>
            <a:ext cx="3713540" cy="3358448"/>
            <a:chOff x="1779625" y="2431609"/>
            <a:chExt cx="3713540" cy="3358448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25A9E0F4-2BC2-4EFD-A129-C9197D652771}"/>
                </a:ext>
              </a:extLst>
            </p:cNvPr>
            <p:cNvGrpSpPr/>
            <p:nvPr/>
          </p:nvGrpSpPr>
          <p:grpSpPr>
            <a:xfrm>
              <a:off x="1779625" y="2431609"/>
              <a:ext cx="3713540" cy="3358448"/>
              <a:chOff x="1025986" y="1881518"/>
              <a:chExt cx="2839111" cy="280287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AF955179-511E-41AB-9B31-D8D39EC6008B}"/>
                  </a:ext>
                </a:extLst>
              </p:cNvPr>
              <p:cNvSpPr/>
              <p:nvPr/>
            </p:nvSpPr>
            <p:spPr>
              <a:xfrm>
                <a:off x="1331796" y="2244093"/>
                <a:ext cx="2533301" cy="2440302"/>
              </a:xfrm>
              <a:custGeom>
                <a:avLst/>
                <a:gdLst>
                  <a:gd name="connsiteX0" fmla="*/ 0 w 2020887"/>
                  <a:gd name="connsiteY0" fmla="*/ 92376 h 923758"/>
                  <a:gd name="connsiteX1" fmla="*/ 92376 w 2020887"/>
                  <a:gd name="connsiteY1" fmla="*/ 0 h 923758"/>
                  <a:gd name="connsiteX2" fmla="*/ 1928511 w 2020887"/>
                  <a:gd name="connsiteY2" fmla="*/ 0 h 923758"/>
                  <a:gd name="connsiteX3" fmla="*/ 2020887 w 2020887"/>
                  <a:gd name="connsiteY3" fmla="*/ 92376 h 923758"/>
                  <a:gd name="connsiteX4" fmla="*/ 2020887 w 2020887"/>
                  <a:gd name="connsiteY4" fmla="*/ 831382 h 923758"/>
                  <a:gd name="connsiteX5" fmla="*/ 1928511 w 2020887"/>
                  <a:gd name="connsiteY5" fmla="*/ 923758 h 923758"/>
                  <a:gd name="connsiteX6" fmla="*/ 92376 w 2020887"/>
                  <a:gd name="connsiteY6" fmla="*/ 923758 h 923758"/>
                  <a:gd name="connsiteX7" fmla="*/ 0 w 2020887"/>
                  <a:gd name="connsiteY7" fmla="*/ 831382 h 923758"/>
                  <a:gd name="connsiteX8" fmla="*/ 0 w 2020887"/>
                  <a:gd name="connsiteY8" fmla="*/ 92376 h 923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0887" h="923758">
                    <a:moveTo>
                      <a:pt x="0" y="92376"/>
                    </a:moveTo>
                    <a:cubicBezTo>
                      <a:pt x="0" y="41358"/>
                      <a:pt x="41358" y="0"/>
                      <a:pt x="92376" y="0"/>
                    </a:cubicBezTo>
                    <a:lnTo>
                      <a:pt x="1928511" y="0"/>
                    </a:lnTo>
                    <a:cubicBezTo>
                      <a:pt x="1979529" y="0"/>
                      <a:pt x="2020887" y="41358"/>
                      <a:pt x="2020887" y="92376"/>
                    </a:cubicBezTo>
                    <a:lnTo>
                      <a:pt x="2020887" y="831382"/>
                    </a:lnTo>
                    <a:cubicBezTo>
                      <a:pt x="2020887" y="882400"/>
                      <a:pt x="1979529" y="923758"/>
                      <a:pt x="1928511" y="923758"/>
                    </a:cubicBezTo>
                    <a:lnTo>
                      <a:pt x="92376" y="923758"/>
                    </a:lnTo>
                    <a:cubicBezTo>
                      <a:pt x="41358" y="923758"/>
                      <a:pt x="0" y="882400"/>
                      <a:pt x="0" y="831382"/>
                    </a:cubicBezTo>
                    <a:lnTo>
                      <a:pt x="0" y="92376"/>
                    </a:lnTo>
                    <a:close/>
                  </a:path>
                </a:pathLst>
              </a:custGeom>
              <a:ln w="28575"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296" tIns="169296" rIns="169296" bIns="169296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="" xmlns:a16="http://schemas.microsoft.com/office/drawing/2014/main" id="{CF1EA744-0382-4877-B8D9-DF740BEC1BF5}"/>
                  </a:ext>
                </a:extLst>
              </p:cNvPr>
              <p:cNvSpPr/>
              <p:nvPr/>
            </p:nvSpPr>
            <p:spPr>
              <a:xfrm>
                <a:off x="1025986" y="1881518"/>
                <a:ext cx="2795506" cy="76412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02DE06C2-6C67-46B6-BDF7-BB59D01575D5}"/>
                </a:ext>
              </a:extLst>
            </p:cNvPr>
            <p:cNvSpPr txBox="1"/>
            <p:nvPr/>
          </p:nvSpPr>
          <p:spPr>
            <a:xfrm>
              <a:off x="2405774" y="2604442"/>
              <a:ext cx="26656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 tài, chủ 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FCD21147-EE46-46C0-805E-C561AC6B6326}"/>
                </a:ext>
              </a:extLst>
            </p:cNvPr>
            <p:cNvSpPr txBox="1"/>
            <p:nvPr/>
          </p:nvSpPr>
          <p:spPr>
            <a:xfrm>
              <a:off x="2405774" y="3627722"/>
              <a:ext cx="27663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 thiệu  giá trị của các di sản văn hóa</a:t>
              </a:r>
              <a:endParaRPr lang="en-US" sz="3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8201030-28E4-4A2C-A03B-5AEC9DF4CB18}"/>
              </a:ext>
            </a:extLst>
          </p:cNvPr>
          <p:cNvGrpSpPr/>
          <p:nvPr/>
        </p:nvGrpSpPr>
        <p:grpSpPr>
          <a:xfrm>
            <a:off x="5876907" y="1489935"/>
            <a:ext cx="3780097" cy="3367394"/>
            <a:chOff x="5876907" y="1489935"/>
            <a:chExt cx="3780097" cy="3367394"/>
          </a:xfrm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6521126" y="1994975"/>
              <a:ext cx="3135878" cy="286235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=""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5876907" y="1489935"/>
              <a:ext cx="3713540" cy="952014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C59B4F2A-2DBA-4F6E-BCC4-A1B2DF95DF24}"/>
                </a:ext>
              </a:extLst>
            </p:cNvPr>
            <p:cNvSpPr txBox="1"/>
            <p:nvPr/>
          </p:nvSpPr>
          <p:spPr>
            <a:xfrm>
              <a:off x="7081220" y="1726185"/>
              <a:ext cx="22334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BBADC3A-CBDA-4371-B091-A010868FB8A0}"/>
                </a:ext>
              </a:extLst>
            </p:cNvPr>
            <p:cNvSpPr txBox="1"/>
            <p:nvPr/>
          </p:nvSpPr>
          <p:spPr>
            <a:xfrm>
              <a:off x="6669054" y="2733654"/>
              <a:ext cx="284002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 cấp thông tin về đối tượng- nội dung văn 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27988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4A6CD71-2A4C-4C68-8DA8-797FF951CE25}"/>
              </a:ext>
            </a:extLst>
          </p:cNvPr>
          <p:cNvGrpSpPr/>
          <p:nvPr/>
        </p:nvGrpSpPr>
        <p:grpSpPr>
          <a:xfrm>
            <a:off x="1485901" y="2511674"/>
            <a:ext cx="8758872" cy="2491875"/>
            <a:chOff x="2032952" y="2851650"/>
            <a:chExt cx="8126095" cy="1154698"/>
          </a:xfrm>
        </p:grpSpPr>
        <p:sp>
          <p:nvSpPr>
            <p:cNvPr id="5" name="Arrow: Chevron 4">
              <a:extLst>
                <a:ext uri="{FF2B5EF4-FFF2-40B4-BE49-F238E27FC236}">
                  <a16:creationId xmlns="" xmlns:a16="http://schemas.microsoft.com/office/drawing/2014/main" id="{66797B98-9EF4-4B31-B1C1-62E0530EC855}"/>
                </a:ext>
              </a:extLst>
            </p:cNvPr>
            <p:cNvSpPr/>
            <p:nvPr/>
          </p:nvSpPr>
          <p:spPr>
            <a:xfrm>
              <a:off x="2032952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0F849C09-BD6E-44D2-98CB-B192F87CA258}"/>
                </a:ext>
              </a:extLst>
            </p:cNvPr>
            <p:cNvSpPr/>
            <p:nvPr/>
          </p:nvSpPr>
          <p:spPr>
            <a:xfrm>
              <a:off x="2671127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1: Nguồn gốc ca Huế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="" xmlns:a16="http://schemas.microsoft.com/office/drawing/2014/main" id="{9E3D9C8F-87F6-4581-BF8B-6B043BD70421}"/>
                </a:ext>
              </a:extLst>
            </p:cNvPr>
            <p:cNvSpPr/>
            <p:nvPr/>
          </p:nvSpPr>
          <p:spPr>
            <a:xfrm>
              <a:off x="4766468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0C11A423-3CAC-4F9F-A2D6-C053AB016539}"/>
                </a:ext>
              </a:extLst>
            </p:cNvPr>
            <p:cNvSpPr/>
            <p:nvPr/>
          </p:nvSpPr>
          <p:spPr>
            <a:xfrm>
              <a:off x="5404643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2: Môi trường diễn xướng của ca Huế.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="" xmlns:a16="http://schemas.microsoft.com/office/drawing/2014/main" id="{D5866223-8B25-43AC-B32E-1C2D7E30561C}"/>
                </a:ext>
              </a:extLst>
            </p:cNvPr>
            <p:cNvSpPr/>
            <p:nvPr/>
          </p:nvSpPr>
          <p:spPr>
            <a:xfrm>
              <a:off x="7499985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4DEF2130-DB95-4E0D-8FF1-A90C7B7CE1D6}"/>
                </a:ext>
              </a:extLst>
            </p:cNvPr>
            <p:cNvSpPr/>
            <p:nvPr/>
          </p:nvSpPr>
          <p:spPr>
            <a:xfrm>
              <a:off x="8138160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3: Giá trị của ca Huế.</a:t>
              </a:r>
              <a:endParaRPr lang="en-US" sz="3200" kern="1200" dirty="0"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54023D4-03CA-4002-A8DE-AB0D70A64BA6}"/>
              </a:ext>
            </a:extLst>
          </p:cNvPr>
          <p:cNvSpPr txBox="1"/>
          <p:nvPr/>
        </p:nvSpPr>
        <p:spPr>
          <a:xfrm>
            <a:off x="1305215" y="163778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 cục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85033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CB6B6F-46B8-4A6E-82A0-E0E94581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130300"/>
            <a:ext cx="10983913" cy="52408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8E0EA1F-5672-4850-9DD1-CF083390B869}"/>
              </a:ext>
            </a:extLst>
          </p:cNvPr>
          <p:cNvSpPr txBox="1"/>
          <p:nvPr/>
        </p:nvSpPr>
        <p:spPr>
          <a:xfrm>
            <a:off x="4782542" y="1077555"/>
            <a:ext cx="2739628" cy="523220"/>
          </a:xfrm>
          <a:custGeom>
            <a:avLst/>
            <a:gdLst>
              <a:gd name="connsiteX0" fmla="*/ 0 w 2739628"/>
              <a:gd name="connsiteY0" fmla="*/ 0 h 523220"/>
              <a:gd name="connsiteX1" fmla="*/ 2739628 w 2739628"/>
              <a:gd name="connsiteY1" fmla="*/ 0 h 523220"/>
              <a:gd name="connsiteX2" fmla="*/ 2739628 w 2739628"/>
              <a:gd name="connsiteY2" fmla="*/ 523220 h 523220"/>
              <a:gd name="connsiteX3" fmla="*/ 0 w 2739628"/>
              <a:gd name="connsiteY3" fmla="*/ 523220 h 523220"/>
              <a:gd name="connsiteX4" fmla="*/ 0 w 273962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9628" h="523220" fill="none" extrusionOk="0">
                <a:moveTo>
                  <a:pt x="0" y="0"/>
                </a:moveTo>
                <a:cubicBezTo>
                  <a:pt x="620332" y="-14931"/>
                  <a:pt x="1918909" y="31643"/>
                  <a:pt x="2739628" y="0"/>
                </a:cubicBezTo>
                <a:cubicBezTo>
                  <a:pt x="2744193" y="249089"/>
                  <a:pt x="2702360" y="298021"/>
                  <a:pt x="2739628" y="523220"/>
                </a:cubicBezTo>
                <a:cubicBezTo>
                  <a:pt x="1858410" y="461166"/>
                  <a:pt x="550092" y="469517"/>
                  <a:pt x="0" y="523220"/>
                </a:cubicBezTo>
                <a:cubicBezTo>
                  <a:pt x="-12499" y="408026"/>
                  <a:pt x="-37786" y="179486"/>
                  <a:pt x="0" y="0"/>
                </a:cubicBezTo>
                <a:close/>
              </a:path>
              <a:path w="2739628" h="523220" stroke="0" extrusionOk="0">
                <a:moveTo>
                  <a:pt x="0" y="0"/>
                </a:moveTo>
                <a:cubicBezTo>
                  <a:pt x="650629" y="-5264"/>
                  <a:pt x="1802793" y="84467"/>
                  <a:pt x="2739628" y="0"/>
                </a:cubicBezTo>
                <a:cubicBezTo>
                  <a:pt x="2718286" y="231117"/>
                  <a:pt x="2711487" y="379045"/>
                  <a:pt x="2739628" y="523220"/>
                </a:cubicBezTo>
                <a:cubicBezTo>
                  <a:pt x="1482448" y="629540"/>
                  <a:pt x="835259" y="515571"/>
                  <a:pt x="0" y="523220"/>
                </a:cubicBezTo>
                <a:cubicBezTo>
                  <a:pt x="-22394" y="286161"/>
                  <a:pt x="-6816" y="23664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HT 2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22AF83F-FFB3-4963-89A7-AB760F4D33BD}"/>
              </a:ext>
            </a:extLst>
          </p:cNvPr>
          <p:cNvSpPr/>
          <p:nvPr/>
        </p:nvSpPr>
        <p:spPr>
          <a:xfrm>
            <a:off x="1089973" y="1975089"/>
            <a:ext cx="3623359" cy="36836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 Đọc văn bản “Ca Huế” và chia sẻ các thông tin: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Nguồn gốc của ca Huế có gì đặc biệt?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73314C9-B143-4199-B58C-16996536F405}"/>
              </a:ext>
            </a:extLst>
          </p:cNvPr>
          <p:cNvSpPr/>
          <p:nvPr/>
        </p:nvSpPr>
        <p:spPr>
          <a:xfrm>
            <a:off x="4928949" y="1659511"/>
            <a:ext cx="6131802" cy="754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hiểu biết về các quy tắc và phong cách biểu diễn của ca Huế. Nhận xét cách đưa thông tin của tác giả.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C638671B-6D42-4689-A954-3249B29CD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7782196"/>
              </p:ext>
            </p:extLst>
          </p:nvPr>
        </p:nvGraphicFramePr>
        <p:xfrm>
          <a:off x="4957525" y="2515850"/>
          <a:ext cx="6131802" cy="3587750"/>
        </p:xfrm>
        <a:graphic>
          <a:graphicData uri="http://schemas.openxmlformats.org/drawingml/2006/table">
            <a:tbl>
              <a:tblPr firstRow="1" firstCol="1" bandRow="1"/>
              <a:tblGrid>
                <a:gridCol w="3760077">
                  <a:extLst>
                    <a:ext uri="{9D8B030D-6E8A-4147-A177-3AD203B41FA5}">
                      <a16:colId xmlns="" xmlns:a16="http://schemas.microsoft.com/office/drawing/2014/main" val="837590923"/>
                    </a:ext>
                  </a:extLst>
                </a:gridCol>
                <a:gridCol w="2371725">
                  <a:extLst>
                    <a:ext uri="{9D8B030D-6E8A-4147-A177-3AD203B41FA5}">
                      <a16:colId xmlns="" xmlns:a16="http://schemas.microsoft.com/office/drawing/2014/main" val="39643639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6881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8287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9656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2732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4038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4552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3393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cách đưa thông tin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trong văn bản “Ca Huế”.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5390357"/>
                  </a:ext>
                </a:extLst>
              </a:tr>
            </a:tbl>
          </a:graphicData>
        </a:graphic>
      </p:graphicFrame>
      <p:sp>
        <p:nvSpPr>
          <p:cNvPr id="13" name="Arrow: Chevron 12">
            <a:extLst>
              <a:ext uri="{FF2B5EF4-FFF2-40B4-BE49-F238E27FC236}">
                <a16:creationId xmlns="" xmlns:a16="http://schemas.microsoft.com/office/drawing/2014/main" id="{2E309466-5A54-44AA-974E-7C6899836035}"/>
              </a:ext>
            </a:extLst>
          </p:cNvPr>
          <p:cNvSpPr/>
          <p:nvPr/>
        </p:nvSpPr>
        <p:spPr>
          <a:xfrm>
            <a:off x="4713332" y="2286000"/>
            <a:ext cx="244193" cy="344499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12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=""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=""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9E7D4F1-A789-4855-869B-BF0E6B2E09FA}"/>
              </a:ext>
            </a:extLst>
          </p:cNvPr>
          <p:cNvSpPr txBox="1"/>
          <p:nvPr/>
        </p:nvSpPr>
        <p:spPr>
          <a:xfrm>
            <a:off x="6632356" y="2547058"/>
            <a:ext cx="48992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8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9911D0-0BD3-434E-B372-BCDF86E5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8" b="7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1E465A-1B93-4C9E-8F66-C25603EC8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628" t="2742" r="15519" b="68818"/>
          <a:stretch/>
        </p:blipFill>
        <p:spPr>
          <a:xfrm>
            <a:off x="3987473" y="603816"/>
            <a:ext cx="4204355" cy="910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E9B3B3-B9BF-47F7-B014-249A39691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431" t="5687" r="36387" b="6872"/>
          <a:stretch/>
        </p:blipFill>
        <p:spPr>
          <a:xfrm>
            <a:off x="9190863" y="2329702"/>
            <a:ext cx="1574946" cy="351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4C15C3-86D5-4CB3-B887-0CE2E2B63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6"/>
          <a:stretch/>
        </p:blipFill>
        <p:spPr>
          <a:xfrm>
            <a:off x="1170623" y="603816"/>
            <a:ext cx="1877405" cy="2572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0E1B19F-5F83-4D83-8981-C2AA59266E95}"/>
              </a:ext>
            </a:extLst>
          </p:cNvPr>
          <p:cNvSpPr txBox="1"/>
          <p:nvPr/>
        </p:nvSpPr>
        <p:spPr>
          <a:xfrm>
            <a:off x="3285994" y="2314995"/>
            <a:ext cx="5957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Graphic 8" descr="Apple outline">
            <a:extLst>
              <a:ext uri="{FF2B5EF4-FFF2-40B4-BE49-F238E27FC236}">
                <a16:creationId xmlns="" xmlns:a16="http://schemas.microsoft.com/office/drawing/2014/main" id="{708085A2-D252-41F4-A8F5-F20881CDA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87490" y="2238648"/>
            <a:ext cx="605469" cy="605469"/>
          </a:xfrm>
          <a:prstGeom prst="rect">
            <a:avLst/>
          </a:prstGeom>
        </p:spPr>
      </p:pic>
      <p:pic>
        <p:nvPicPr>
          <p:cNvPr id="10" name="Graphic 9" descr="Apple outline">
            <a:extLst>
              <a:ext uri="{FF2B5EF4-FFF2-40B4-BE49-F238E27FC236}">
                <a16:creationId xmlns="" xmlns:a16="http://schemas.microsoft.com/office/drawing/2014/main" id="{53BCEDFC-A24D-4600-8AFB-0F33FDEB6C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3315" y="3933384"/>
            <a:ext cx="605469" cy="6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5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=""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=""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32532F1-D52E-43B3-8DCB-7CA3B552B701}"/>
              </a:ext>
            </a:extLst>
          </p:cNvPr>
          <p:cNvSpPr txBox="1"/>
          <p:nvPr/>
        </p:nvSpPr>
        <p:spPr>
          <a:xfrm>
            <a:off x="6754018" y="2841019"/>
            <a:ext cx="4628752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này được dân gian hóa để có điều kiện đến với nhiều tầng lớp công chúng.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05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1561C557-87C0-48B1-8D97-093058C25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3013611"/>
              </p:ext>
            </p:extLst>
          </p:nvPr>
        </p:nvGraphicFramePr>
        <p:xfrm>
          <a:off x="632106" y="2685730"/>
          <a:ext cx="10858500" cy="3195955"/>
        </p:xfrm>
        <a:graphic>
          <a:graphicData uri="http://schemas.openxmlformats.org/drawingml/2006/table">
            <a:tbl>
              <a:tblPr firstRow="1" firstCol="1" bandRow="1"/>
              <a:tblGrid>
                <a:gridCol w="4006663">
                  <a:extLst>
                    <a:ext uri="{9D8B030D-6E8A-4147-A177-3AD203B41FA5}">
                      <a16:colId xmlns="" xmlns:a16="http://schemas.microsoft.com/office/drawing/2014/main" val="1444106639"/>
                    </a:ext>
                  </a:extLst>
                </a:gridCol>
                <a:gridCol w="6851837">
                  <a:extLst>
                    <a:ext uri="{9D8B030D-6E8A-4147-A177-3AD203B41FA5}">
                      <a16:colId xmlns=""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7882363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hẹp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9699029"/>
                  </a:ext>
                </a:extLst>
              </a:tr>
              <a:tr h="1041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8-10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2426474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5246409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5- 6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206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0816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6248025"/>
              </p:ext>
            </p:extLst>
          </p:nvPr>
        </p:nvGraphicFramePr>
        <p:xfrm>
          <a:off x="636775" y="2413903"/>
          <a:ext cx="10858500" cy="3503295"/>
        </p:xfrm>
        <a:graphic>
          <a:graphicData uri="http://schemas.openxmlformats.org/drawingml/2006/table">
            <a:tbl>
              <a:tblPr firstRow="1" firstCol="1" bandRow="1"/>
              <a:tblGrid>
                <a:gridCol w="3578038">
                  <a:extLst>
                    <a:ext uri="{9D8B030D-6E8A-4147-A177-3AD203B41FA5}">
                      <a16:colId xmlns="" xmlns:a16="http://schemas.microsoft.com/office/drawing/2014/main" val="1444106639"/>
                    </a:ext>
                  </a:extLst>
                </a:gridCol>
                <a:gridCol w="7280462">
                  <a:extLst>
                    <a:ext uri="{9D8B030D-6E8A-4147-A177-3AD203B41FA5}">
                      <a16:colId xmlns=""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7882363"/>
                  </a:ext>
                </a:extLst>
              </a:tr>
              <a:tr h="3352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Sử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4 -5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tam)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(tam,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002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976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3817760"/>
              </p:ext>
            </p:extLst>
          </p:nvPr>
        </p:nvGraphicFramePr>
        <p:xfrm>
          <a:off x="636775" y="2413903"/>
          <a:ext cx="10858500" cy="3562985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=""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=""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7882363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Biểu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4508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5244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7874298"/>
              </p:ext>
            </p:extLst>
          </p:nvPr>
        </p:nvGraphicFramePr>
        <p:xfrm>
          <a:off x="636775" y="2413903"/>
          <a:ext cx="10858500" cy="3399155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=""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=""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7882363"/>
                  </a:ext>
                </a:extLst>
              </a:tr>
              <a:tr h="420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đưa thông tin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7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6758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E599376-49EB-40BD-8809-C2A6E1564255}"/>
              </a:ext>
            </a:extLst>
          </p:cNvPr>
          <p:cNvSpPr txBox="1"/>
          <p:nvPr/>
        </p:nvSpPr>
        <p:spPr>
          <a:xfrm>
            <a:off x="660400" y="1115325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C98B89-E170-45F9-A3BD-DE1A6D8F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36" y="1905020"/>
            <a:ext cx="2131312" cy="3866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08CD587-D0FC-4113-9BEA-08C3A67CDD67}"/>
              </a:ext>
            </a:extLst>
          </p:cNvPr>
          <p:cNvSpPr/>
          <p:nvPr/>
        </p:nvSpPr>
        <p:spPr>
          <a:xfrm>
            <a:off x="4700588" y="2857500"/>
            <a:ext cx="5886450" cy="15859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41060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=""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574675" y="1130300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B5F142-C56E-41C2-9F51-D5001524A5EB}"/>
              </a:ext>
            </a:extLst>
          </p:cNvPr>
          <p:cNvSpPr/>
          <p:nvPr/>
        </p:nvSpPr>
        <p:spPr>
          <a:xfrm>
            <a:off x="2025650" y="2505426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D02B568-0FF7-410B-955E-E1C6868D7452}"/>
              </a:ext>
            </a:extLst>
          </p:cNvPr>
          <p:cNvSpPr/>
          <p:nvPr/>
        </p:nvSpPr>
        <p:spPr>
          <a:xfrm>
            <a:off x="2432049" y="2043390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D6ACE86-04EE-4544-9659-24AB16DF9C84}"/>
              </a:ext>
            </a:extLst>
          </p:cNvPr>
          <p:cNvSpPr/>
          <p:nvPr/>
        </p:nvSpPr>
        <p:spPr>
          <a:xfrm>
            <a:off x="2025650" y="3925342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F5F6005F-BABD-4C83-82B6-796DE5188975}"/>
              </a:ext>
            </a:extLst>
          </p:cNvPr>
          <p:cNvSpPr/>
          <p:nvPr/>
        </p:nvSpPr>
        <p:spPr>
          <a:xfrm>
            <a:off x="2432049" y="3463306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120F7A0-4937-4096-8D60-D15B2BB7C38C}"/>
              </a:ext>
            </a:extLst>
          </p:cNvPr>
          <p:cNvSpPr/>
          <p:nvPr/>
        </p:nvSpPr>
        <p:spPr>
          <a:xfrm>
            <a:off x="2025650" y="5345258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4BF96618-CECD-48E9-8D68-0A761F60A42D}"/>
              </a:ext>
            </a:extLst>
          </p:cNvPr>
          <p:cNvSpPr/>
          <p:nvPr/>
        </p:nvSpPr>
        <p:spPr>
          <a:xfrm>
            <a:off x="2432049" y="4883222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 đề, số liệu, hình ảnh để truyền tải được nội dung, ý nghĩa đến người đọc…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41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=""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4731696" y="644579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8475062-5E36-423F-8FC6-2FF402303AF9}"/>
              </a:ext>
            </a:extLst>
          </p:cNvPr>
          <p:cNvSpPr/>
          <p:nvPr/>
        </p:nvSpPr>
        <p:spPr>
          <a:xfrm>
            <a:off x="1526381" y="186791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58B8BF80-155F-49FC-B3AD-4211040FE14C}"/>
              </a:ext>
            </a:extLst>
          </p:cNvPr>
          <p:cNvSpPr/>
          <p:nvPr/>
        </p:nvSpPr>
        <p:spPr>
          <a:xfrm>
            <a:off x="1982708" y="1481805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A78BF3B-7E7E-450B-9AE5-9760FA005695}"/>
              </a:ext>
            </a:extLst>
          </p:cNvPr>
          <p:cNvSpPr/>
          <p:nvPr/>
        </p:nvSpPr>
        <p:spPr>
          <a:xfrm>
            <a:off x="1526381" y="305449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7FC20140-B976-4B2F-990E-1A9634D0F80A}"/>
              </a:ext>
            </a:extLst>
          </p:cNvPr>
          <p:cNvSpPr/>
          <p:nvPr/>
        </p:nvSpPr>
        <p:spPr>
          <a:xfrm>
            <a:off x="1982708" y="266838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6B234BD-C511-4384-A7B2-13E6D8777F03}"/>
              </a:ext>
            </a:extLst>
          </p:cNvPr>
          <p:cNvSpPr/>
          <p:nvPr/>
        </p:nvSpPr>
        <p:spPr>
          <a:xfrm>
            <a:off x="1526381" y="4241073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5F491A97-7EF3-4199-B113-9FAA38E99615}"/>
              </a:ext>
            </a:extLst>
          </p:cNvPr>
          <p:cNvSpPr/>
          <p:nvPr/>
        </p:nvSpPr>
        <p:spPr>
          <a:xfrm>
            <a:off x="1982708" y="385496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2B63C53-065F-4094-BD4F-3ACD5CA3F76A}"/>
              </a:ext>
            </a:extLst>
          </p:cNvPr>
          <p:cNvSpPr/>
          <p:nvPr/>
        </p:nvSpPr>
        <p:spPr>
          <a:xfrm>
            <a:off x="1526381" y="5427652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22A24DCB-4170-42A5-B425-BA172B7CFEF8}"/>
              </a:ext>
            </a:extLst>
          </p:cNvPr>
          <p:cNvSpPr/>
          <p:nvPr/>
        </p:nvSpPr>
        <p:spPr>
          <a:xfrm>
            <a:off x="1982708" y="5041543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Bồi dưỡng lòng yêu mến, trận trọng, tự hào về một giá trị văn hóa tinh thần của xứ Huế cũng là của dân tộc.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37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613CEF5-A537-4659-B239-5258A4094D25}"/>
              </a:ext>
            </a:extLst>
          </p:cNvPr>
          <p:cNvSpPr txBox="1"/>
          <p:nvPr/>
        </p:nvSpPr>
        <p:spPr>
          <a:xfrm>
            <a:off x="660400" y="1287801"/>
            <a:ext cx="1085850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Nội dung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94E2341-32FE-451A-AC20-65FD74F3A300}"/>
              </a:ext>
            </a:extLst>
          </p:cNvPr>
          <p:cNvSpPr/>
          <p:nvPr/>
        </p:nvSpPr>
        <p:spPr>
          <a:xfrm>
            <a:off x="7397348" y="2673137"/>
            <a:ext cx="2453805" cy="245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9C5AD4B2-6021-43DD-9F02-1FBE92E5D134}"/>
              </a:ext>
            </a:extLst>
          </p:cNvPr>
          <p:cNvSpPr/>
          <p:nvPr/>
        </p:nvSpPr>
        <p:spPr>
          <a:xfrm>
            <a:off x="7478822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="" xmlns:a16="http://schemas.microsoft.com/office/drawing/2014/main" id="{8615286A-CE08-41B9-872C-D5F465F7CC05}"/>
              </a:ext>
            </a:extLst>
          </p:cNvPr>
          <p:cNvSpPr/>
          <p:nvPr/>
        </p:nvSpPr>
        <p:spPr>
          <a:xfrm rot="2700000">
            <a:off x="4864225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6FAF6BCB-1E12-4E85-A1AC-E084C2565026}"/>
              </a:ext>
            </a:extLst>
          </p:cNvPr>
          <p:cNvSpPr/>
          <p:nvPr/>
        </p:nvSpPr>
        <p:spPr>
          <a:xfrm>
            <a:off x="4942744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="" xmlns:a16="http://schemas.microsoft.com/office/drawing/2014/main" id="{E4092513-7086-4C43-801F-644383D5291E}"/>
              </a:ext>
            </a:extLst>
          </p:cNvPr>
          <p:cNvSpPr/>
          <p:nvPr/>
        </p:nvSpPr>
        <p:spPr>
          <a:xfrm rot="2700000">
            <a:off x="2328147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752AA4D4-7CA5-47A3-AE2C-0D7166EA69A8}"/>
              </a:ext>
            </a:extLst>
          </p:cNvPr>
          <p:cNvSpPr/>
          <p:nvPr/>
        </p:nvSpPr>
        <p:spPr>
          <a:xfrm>
            <a:off x="2406666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97563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DF0D7B-6197-4D7A-9CFA-D086C3A8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3" y="1011726"/>
            <a:ext cx="10628815" cy="5223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5DA315-4610-42BE-9B70-7379F24A7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144" y="3283638"/>
            <a:ext cx="2862470" cy="286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3C046EE5-A958-4E1E-934D-6995571A82BF}"/>
              </a:ext>
            </a:extLst>
          </p:cNvPr>
          <p:cNvSpPr/>
          <p:nvPr/>
        </p:nvSpPr>
        <p:spPr>
          <a:xfrm>
            <a:off x="660400" y="2314574"/>
            <a:ext cx="3106665" cy="1114425"/>
          </a:xfrm>
          <a:prstGeom prst="rightArrow">
            <a:avLst>
              <a:gd name="adj1" fmla="val 63725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463691C1-60CD-404B-BCF7-82EBFA795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0353275"/>
              </p:ext>
            </p:extLst>
          </p:nvPr>
        </p:nvGraphicFramePr>
        <p:xfrm>
          <a:off x="3892255" y="2417654"/>
          <a:ext cx="6729928" cy="352215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63668">
                  <a:extLst>
                    <a:ext uri="{9D8B030D-6E8A-4147-A177-3AD203B41FA5}">
                      <a16:colId xmlns="" xmlns:a16="http://schemas.microsoft.com/office/drawing/2014/main" val="1429548846"/>
                    </a:ext>
                  </a:extLst>
                </a:gridCol>
                <a:gridCol w="1731348">
                  <a:extLst>
                    <a:ext uri="{9D8B030D-6E8A-4147-A177-3AD203B41FA5}">
                      <a16:colId xmlns="" xmlns:a16="http://schemas.microsoft.com/office/drawing/2014/main" val="3195905304"/>
                    </a:ext>
                  </a:extLst>
                </a:gridCol>
                <a:gridCol w="2134912">
                  <a:extLst>
                    <a:ext uri="{9D8B030D-6E8A-4147-A177-3AD203B41FA5}">
                      <a16:colId xmlns="" xmlns:a16="http://schemas.microsoft.com/office/drawing/2014/main" val="2851228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Các phương diện so sánh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truyền thống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phục vụ du khách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8716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Quan hệ giữa người biểu diễn và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71366582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Độ am hiểu  của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00871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Hoạt động đi kèm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47201039"/>
                  </a:ext>
                </a:extLst>
              </a:tr>
            </a:tbl>
          </a:graphicData>
        </a:graphic>
      </p:graphicFrame>
      <p:sp>
        <p:nvSpPr>
          <p:cNvPr id="6" name="Callout: Down Arrow 5">
            <a:extLst>
              <a:ext uri="{FF2B5EF4-FFF2-40B4-BE49-F238E27FC236}">
                <a16:creationId xmlns="" xmlns:a16="http://schemas.microsoft.com/office/drawing/2014/main" id="{831EA2A8-9741-4460-8CAC-7AAA6C86A11A}"/>
              </a:ext>
            </a:extLst>
          </p:cNvPr>
          <p:cNvSpPr/>
          <p:nvPr/>
        </p:nvSpPr>
        <p:spPr>
          <a:xfrm>
            <a:off x="3848917" y="1287801"/>
            <a:ext cx="6773266" cy="1146827"/>
          </a:xfrm>
          <a:prstGeom prst="downArrowCallout">
            <a:avLst>
              <a:gd name="adj1" fmla="val 79446"/>
              <a:gd name="adj2" fmla="val 67984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29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=""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4" y="232228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8D1817-D540-44CF-80D2-A8F3E0C381FE}"/>
              </a:ext>
            </a:extLst>
          </p:cNvPr>
          <p:cNvSpPr txBox="1"/>
          <p:nvPr/>
        </p:nvSpPr>
        <p:spPr>
          <a:xfrm>
            <a:off x="1158140" y="1246891"/>
            <a:ext cx="44938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Nẵng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B7D05B-58CE-4769-83BD-B9C5C17A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00" y="3308992"/>
            <a:ext cx="4310608" cy="2825107"/>
          </a:xfrm>
          <a:prstGeom prst="rect">
            <a:avLst/>
          </a:prstGeom>
        </p:spPr>
      </p:pic>
      <p:pic>
        <p:nvPicPr>
          <p:cNvPr id="8" name="Graphic 7" descr="Asian Temple with solid fill">
            <a:extLst>
              <a:ext uri="{FF2B5EF4-FFF2-40B4-BE49-F238E27FC236}">
                <a16:creationId xmlns="" xmlns:a16="http://schemas.microsoft.com/office/drawing/2014/main" id="{EE583141-4F32-42BF-8D3F-9DB6F4E1F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940" y="1246891"/>
            <a:ext cx="457200" cy="457200"/>
          </a:xfrm>
          <a:prstGeom prst="rect">
            <a:avLst/>
          </a:prstGeom>
        </p:spPr>
      </p:pic>
      <p:pic>
        <p:nvPicPr>
          <p:cNvPr id="9" name="Graphic 8" descr="Asian Temple with solid fill">
            <a:extLst>
              <a:ext uri="{FF2B5EF4-FFF2-40B4-BE49-F238E27FC236}">
                <a16:creationId xmlns="" xmlns:a16="http://schemas.microsoft.com/office/drawing/2014/main" id="{F5185BD3-DA70-4F19-A2B7-1A766DDB2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1675" y="1249050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9E7A23C-7EF4-46BF-92E5-FAA918C42415}"/>
              </a:ext>
            </a:extLst>
          </p:cNvPr>
          <p:cNvSpPr txBox="1"/>
          <p:nvPr/>
        </p:nvSpPr>
        <p:spPr>
          <a:xfrm>
            <a:off x="7161100" y="1246890"/>
            <a:ext cx="40277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Ý nghĩa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A6562DD-7604-42A4-BB9F-ACC9F6B8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064" y="3402340"/>
            <a:ext cx="4187230" cy="28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572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71C9BDD0-D536-4577-9B00-6DB4D564C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2860601"/>
              </p:ext>
            </p:extLst>
          </p:nvPr>
        </p:nvGraphicFramePr>
        <p:xfrm>
          <a:off x="660400" y="1953800"/>
          <a:ext cx="10858500" cy="3913506"/>
        </p:xfrm>
        <a:graphic>
          <a:graphicData uri="http://schemas.openxmlformats.org/drawingml/2006/table">
            <a:tbl>
              <a:tblPr firstRow="1" firstCol="1" bandRow="1"/>
              <a:tblGrid>
                <a:gridCol w="3630210">
                  <a:extLst>
                    <a:ext uri="{9D8B030D-6E8A-4147-A177-3AD203B41FA5}">
                      <a16:colId xmlns="" xmlns:a16="http://schemas.microsoft.com/office/drawing/2014/main" val="436635213"/>
                    </a:ext>
                  </a:extLst>
                </a:gridCol>
                <a:gridCol w="3081740">
                  <a:extLst>
                    <a:ext uri="{9D8B030D-6E8A-4147-A177-3AD203B41FA5}">
                      <a16:colId xmlns="" xmlns:a16="http://schemas.microsoft.com/office/drawing/2014/main" val="2727458521"/>
                    </a:ext>
                  </a:extLst>
                </a:gridCol>
                <a:gridCol w="4146550">
                  <a:extLst>
                    <a:ext uri="{9D8B030D-6E8A-4147-A177-3AD203B41FA5}">
                      <a16:colId xmlns="" xmlns:a16="http://schemas.microsoft.com/office/drawing/2014/main" val="4099267972"/>
                    </a:ext>
                  </a:extLst>
                </a:gridCol>
              </a:tblGrid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phương diện so sánh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truyền thống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phục vụ du khách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378855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 hệ giữa người biểu diễn và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diễn và người nghe có quen biết, hoặc biết tiếng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dẫn chương trình là cầu nối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3220193"/>
                  </a:ext>
                </a:extLst>
              </a:tr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 am hiểu  của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am hiểu về ca Huế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không cần có hiểu biết rõ ràng về ca Huế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7715180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đi kèm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bình phẩm, đánh giá nghệ 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 kèm lời giới thiệu khái quát về ca Huế của người dẫn chương trình dành cho khán giả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5675130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=""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200" kern="12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90938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=""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57F1E3D-D4A8-4A4E-B9E0-7E8621785772}"/>
              </a:ext>
            </a:extLst>
          </p:cNvPr>
          <p:cNvSpPr/>
          <p:nvPr/>
        </p:nvSpPr>
        <p:spPr>
          <a:xfrm>
            <a:off x="3859965" y="1202397"/>
            <a:ext cx="6762470" cy="8986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dấu hiệu nhận biết văn bản 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“C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Huế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văn bản thông tin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latin typeface="+mj-lt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="" xmlns:a16="http://schemas.microsoft.com/office/drawing/2014/main" id="{3B4081E3-09CA-4269-A4DA-DC4DEFCA3341}"/>
              </a:ext>
            </a:extLst>
          </p:cNvPr>
          <p:cNvSpPr/>
          <p:nvPr/>
        </p:nvSpPr>
        <p:spPr>
          <a:xfrm>
            <a:off x="3422011" y="1388004"/>
            <a:ext cx="484632" cy="48463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F3C0D9C-57E3-4AD0-993F-D94B32EFA4F7}"/>
              </a:ext>
            </a:extLst>
          </p:cNvPr>
          <p:cNvSpPr/>
          <p:nvPr/>
        </p:nvSpPr>
        <p:spPr>
          <a:xfrm>
            <a:off x="1462088" y="2601979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25E17A16-B622-49B2-9FDA-2160D9B12FBE}"/>
              </a:ext>
            </a:extLst>
          </p:cNvPr>
          <p:cNvSpPr/>
          <p:nvPr/>
        </p:nvSpPr>
        <p:spPr>
          <a:xfrm>
            <a:off x="1924844" y="2231943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có hướng dẫn, đề mục rõ ràng, có hình ảnh minh họa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F8DA04-D3C7-4424-BAC3-195FFE885B9A}"/>
              </a:ext>
            </a:extLst>
          </p:cNvPr>
          <p:cNvSpPr/>
          <p:nvPr/>
        </p:nvSpPr>
        <p:spPr>
          <a:xfrm>
            <a:off x="1462088" y="3607444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AD1DA8E8-D022-403F-B22E-6BDF2BBE2B61}"/>
              </a:ext>
            </a:extLst>
          </p:cNvPr>
          <p:cNvSpPr/>
          <p:nvPr/>
        </p:nvSpPr>
        <p:spPr>
          <a:xfrm>
            <a:off x="1924844" y="3237397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mẹo đọc liên quan đến hoạt động học tập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01E76CA-F1F7-4ADC-B277-616AB0855599}"/>
              </a:ext>
            </a:extLst>
          </p:cNvPr>
          <p:cNvSpPr/>
          <p:nvPr/>
        </p:nvSpPr>
        <p:spPr>
          <a:xfrm>
            <a:off x="1462088" y="4612908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88D5FD7-5CDA-4BB5-9E9A-961CE981E834}"/>
              </a:ext>
            </a:extLst>
          </p:cNvPr>
          <p:cNvSpPr/>
          <p:nvPr/>
        </p:nvSpPr>
        <p:spPr>
          <a:xfrm>
            <a:off x="1924844" y="4242865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thông tin hữu ích, trình bày gọn dễ hiểu.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F37E820-A6E3-47E5-B65B-AE276BC6CEBF}"/>
              </a:ext>
            </a:extLst>
          </p:cNvPr>
          <p:cNvSpPr/>
          <p:nvPr/>
        </p:nvSpPr>
        <p:spPr>
          <a:xfrm>
            <a:off x="1462088" y="5618372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2EAE1785-2C1F-4389-A628-33C85E3731BA}"/>
              </a:ext>
            </a:extLst>
          </p:cNvPr>
          <p:cNvSpPr/>
          <p:nvPr/>
        </p:nvSpPr>
        <p:spPr>
          <a:xfrm>
            <a:off x="1924844" y="5248339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văn bản: Hướng dẫn cách ghi chép khoa học để nắm bắt thông tin nhanh nhất.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C642FFD-81E1-46A9-BF7B-6B2AF6657EF5}"/>
              </a:ext>
            </a:extLst>
          </p:cNvPr>
          <p:cNvSpPr/>
          <p:nvPr/>
        </p:nvSpPr>
        <p:spPr>
          <a:xfrm>
            <a:off x="1735113" y="245935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FCEAE441-5711-4BB5-BAF0-4AB26E137EE6}"/>
              </a:ext>
            </a:extLst>
          </p:cNvPr>
          <p:cNvSpPr/>
          <p:nvPr/>
        </p:nvSpPr>
        <p:spPr>
          <a:xfrm>
            <a:off x="1735113" y="3450057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E52B630F-32BC-43B9-BD55-59DB6EAC6456}"/>
              </a:ext>
            </a:extLst>
          </p:cNvPr>
          <p:cNvSpPr/>
          <p:nvPr/>
        </p:nvSpPr>
        <p:spPr>
          <a:xfrm>
            <a:off x="1735113" y="444076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42042D1-5DE5-496E-8761-9BD4E3FE5EDC}"/>
              </a:ext>
            </a:extLst>
          </p:cNvPr>
          <p:cNvSpPr/>
          <p:nvPr/>
        </p:nvSpPr>
        <p:spPr>
          <a:xfrm>
            <a:off x="1735113" y="5431466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458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9" grpId="0" animBg="1"/>
      <p:bldP spid="20" grpId="0" animBg="1"/>
      <p:bldP spid="27" grpId="0" animBg="1"/>
      <p:bldP spid="29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=""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60C448A3-7EF2-4BCC-8E94-89A808C705C0}"/>
              </a:ext>
            </a:extLst>
          </p:cNvPr>
          <p:cNvGrpSpPr/>
          <p:nvPr/>
        </p:nvGrpSpPr>
        <p:grpSpPr>
          <a:xfrm>
            <a:off x="730249" y="1299519"/>
            <a:ext cx="3243263" cy="4303634"/>
            <a:chOff x="660400" y="1764500"/>
            <a:chExt cx="3243263" cy="4303634"/>
          </a:xfrm>
        </p:grpSpPr>
        <p:sp>
          <p:nvSpPr>
            <p:cNvPr id="24" name="Flowchart: Off-page Connector 23">
              <a:extLst>
                <a:ext uri="{FF2B5EF4-FFF2-40B4-BE49-F238E27FC236}">
                  <a16:creationId xmlns="" xmlns:a16="http://schemas.microsoft.com/office/drawing/2014/main" id="{C5B64AF0-C93F-402E-9A54-48C444BD7F5F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="" xmlns:a16="http://schemas.microsoft.com/office/drawing/2014/main" id="{8A791A13-C085-49E8-AED8-5B0C9F20AF9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197DCC1-A6CA-4506-B697-5C720A70EB8A}"/>
              </a:ext>
            </a:extLst>
          </p:cNvPr>
          <p:cNvGrpSpPr/>
          <p:nvPr/>
        </p:nvGrpSpPr>
        <p:grpSpPr>
          <a:xfrm>
            <a:off x="4468017" y="1299519"/>
            <a:ext cx="3243263" cy="4303634"/>
            <a:chOff x="660400" y="1764500"/>
            <a:chExt cx="3243263" cy="4303634"/>
          </a:xfrm>
        </p:grpSpPr>
        <p:sp>
          <p:nvSpPr>
            <p:cNvPr id="35" name="Flowchart: Off-page Connector 34">
              <a:extLst>
                <a:ext uri="{FF2B5EF4-FFF2-40B4-BE49-F238E27FC236}">
                  <a16:creationId xmlns="" xmlns:a16="http://schemas.microsoft.com/office/drawing/2014/main" id="{6FFC235B-80B8-4ABD-8B0A-7D7C4FF7B9B1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="" xmlns:a16="http://schemas.microsoft.com/office/drawing/2014/main" id="{2ED4C20E-6CE4-40A8-8BA0-A14449B95477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A3B861E-EE59-4641-A154-8FB44FA5511E}"/>
              </a:ext>
            </a:extLst>
          </p:cNvPr>
          <p:cNvGrpSpPr/>
          <p:nvPr/>
        </p:nvGrpSpPr>
        <p:grpSpPr>
          <a:xfrm>
            <a:off x="8205788" y="1299519"/>
            <a:ext cx="3243263" cy="4303634"/>
            <a:chOff x="660400" y="1764500"/>
            <a:chExt cx="3243263" cy="4303634"/>
          </a:xfrm>
        </p:grpSpPr>
        <p:sp>
          <p:nvSpPr>
            <p:cNvPr id="38" name="Flowchart: Off-page Connector 37">
              <a:extLst>
                <a:ext uri="{FF2B5EF4-FFF2-40B4-BE49-F238E27FC236}">
                  <a16:creationId xmlns="" xmlns:a16="http://schemas.microsoft.com/office/drawing/2014/main" id="{B4C8F68A-D025-4436-B6EB-57EDB39A3D19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Chevron 38">
              <a:extLst>
                <a:ext uri="{FF2B5EF4-FFF2-40B4-BE49-F238E27FC236}">
                  <a16:creationId xmlns="" xmlns:a16="http://schemas.microsoft.com/office/drawing/2014/main" id="{88981D4C-ACD8-4643-8273-C445059BD72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A8B3CFA-65C7-4AAE-8653-F786AAA1BC2E}"/>
              </a:ext>
            </a:extLst>
          </p:cNvPr>
          <p:cNvSpPr txBox="1"/>
          <p:nvPr/>
        </p:nvSpPr>
        <p:spPr>
          <a:xfrm>
            <a:off x="979880" y="1889272"/>
            <a:ext cx="2797178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 6- 8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9664EC3-992A-4F99-9BE7-7C4CF574E4B5}"/>
              </a:ext>
            </a:extLst>
          </p:cNvPr>
          <p:cNvSpPr txBox="1"/>
          <p:nvPr/>
        </p:nvSpPr>
        <p:spPr>
          <a:xfrm>
            <a:off x="4664171" y="1929238"/>
            <a:ext cx="2895380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10C1C61-F163-4355-B897-35687A62F233}"/>
              </a:ext>
            </a:extLst>
          </p:cNvPr>
          <p:cNvSpPr txBox="1"/>
          <p:nvPr/>
        </p:nvSpPr>
        <p:spPr>
          <a:xfrm>
            <a:off x="8400128" y="1889272"/>
            <a:ext cx="2951689" cy="283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05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=""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6388564-D399-47C0-BB9F-0ECF832CEA14}"/>
              </a:ext>
            </a:extLst>
          </p:cNvPr>
          <p:cNvSpPr txBox="1"/>
          <p:nvPr/>
        </p:nvSpPr>
        <p:spPr>
          <a:xfrm>
            <a:off x="660400" y="889013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F2DA63F-BC37-4F5E-B0AF-FD2FA30ABF7A}"/>
              </a:ext>
            </a:extLst>
          </p:cNvPr>
          <p:cNvSpPr txBox="1"/>
          <p:nvPr/>
        </p:nvSpPr>
        <p:spPr>
          <a:xfrm>
            <a:off x="660400" y="1382302"/>
            <a:ext cx="108585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8-10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người.Về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4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=""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2015440-F182-41A2-90B5-6DE3C2B063FA}"/>
              </a:ext>
            </a:extLst>
          </p:cNvPr>
          <p:cNvSpPr txBox="1"/>
          <p:nvPr/>
        </p:nvSpPr>
        <p:spPr>
          <a:xfrm>
            <a:off x="660400" y="1028700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316B0CE-D99D-451D-8B46-0A6D14A51ED9}"/>
              </a:ext>
            </a:extLst>
          </p:cNvPr>
          <p:cNvSpPr/>
          <p:nvPr/>
        </p:nvSpPr>
        <p:spPr>
          <a:xfrm>
            <a:off x="4908222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309" tIns="190309" rIns="190309" bIns="19030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335674A2-43AF-4676-8F5E-85499A94FABA}"/>
              </a:ext>
            </a:extLst>
          </p:cNvPr>
          <p:cNvSpPr/>
          <p:nvPr/>
        </p:nvSpPr>
        <p:spPr>
          <a:xfrm rot="16200000">
            <a:off x="6043471" y="2736345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9BF565A8-2B08-4AD0-A431-A35F5A41F82C}"/>
              </a:ext>
            </a:extLst>
          </p:cNvPr>
          <p:cNvSpPr/>
          <p:nvPr/>
        </p:nvSpPr>
        <p:spPr>
          <a:xfrm>
            <a:off x="4908222" y="178396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30E4408-C692-4BE4-A3BB-9ABAC6C8C5F5}"/>
              </a:ext>
            </a:extLst>
          </p:cNvPr>
          <p:cNvSpPr/>
          <p:nvPr/>
        </p:nvSpPr>
        <p:spPr>
          <a:xfrm>
            <a:off x="7643800" y="3763522"/>
            <a:ext cx="534588" cy="388760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8537BEB-5B7C-430B-8FB6-73875D02E038}"/>
              </a:ext>
            </a:extLst>
          </p:cNvPr>
          <p:cNvSpPr/>
          <p:nvPr/>
        </p:nvSpPr>
        <p:spPr>
          <a:xfrm>
            <a:off x="8430554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882D02B-9A95-456F-A49E-C6DB46226D3D}"/>
              </a:ext>
            </a:extLst>
          </p:cNvPr>
          <p:cNvSpPr/>
          <p:nvPr/>
        </p:nvSpPr>
        <p:spPr>
          <a:xfrm rot="5400000">
            <a:off x="6043471" y="4359284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49EA22FE-AD45-44D3-B16C-DC8032A0B0D1}"/>
              </a:ext>
            </a:extLst>
          </p:cNvPr>
          <p:cNvSpPr/>
          <p:nvPr/>
        </p:nvSpPr>
        <p:spPr>
          <a:xfrm>
            <a:off x="4908222" y="5022898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889328A3-4D62-4071-B1C3-41DF8BE3F5A0}"/>
              </a:ext>
            </a:extLst>
          </p:cNvPr>
          <p:cNvSpPr/>
          <p:nvPr/>
        </p:nvSpPr>
        <p:spPr>
          <a:xfrm>
            <a:off x="4151726" y="3763521"/>
            <a:ext cx="534588" cy="388761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243171" y="311008"/>
                </a:moveTo>
                <a:lnTo>
                  <a:pt x="121586" y="311008"/>
                </a:lnTo>
                <a:lnTo>
                  <a:pt x="121586" y="388760"/>
                </a:lnTo>
                <a:lnTo>
                  <a:pt x="1" y="194380"/>
                </a:lnTo>
                <a:lnTo>
                  <a:pt x="121586" y="0"/>
                </a:lnTo>
                <a:lnTo>
                  <a:pt x="121586" y="77752"/>
                </a:lnTo>
                <a:lnTo>
                  <a:pt x="243171" y="77752"/>
                </a:lnTo>
                <a:lnTo>
                  <a:pt x="243171" y="31100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952" tIns="77753" rIns="0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F4694B55-A23F-47BB-B08C-FB8FDB1177F4}"/>
              </a:ext>
            </a:extLst>
          </p:cNvPr>
          <p:cNvSpPr/>
          <p:nvPr/>
        </p:nvSpPr>
        <p:spPr>
          <a:xfrm>
            <a:off x="1143000" y="3386195"/>
            <a:ext cx="2756561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chèo (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Định..) </a:t>
            </a:r>
            <a:endPara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41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=""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13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=""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68293B4-FFB4-424E-8537-DF86DB02C0AB}"/>
              </a:ext>
            </a:extLst>
          </p:cNvPr>
          <p:cNvSpPr txBox="1"/>
          <p:nvPr/>
        </p:nvSpPr>
        <p:spPr>
          <a:xfrm>
            <a:off x="839767" y="104662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573205-610E-45B0-9319-4B6978F65F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373" y="2063130"/>
            <a:ext cx="2558300" cy="1805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CA6412-31CC-4581-82C9-B5DAC8A7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729" y="2063130"/>
            <a:ext cx="2610078" cy="1805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98C79B9-8DAA-4663-9351-8FBACD58C4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01"/>
          <a:stretch/>
        </p:blipFill>
        <p:spPr>
          <a:xfrm>
            <a:off x="6167863" y="2045620"/>
            <a:ext cx="2610077" cy="184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1C0FAF3-5320-4D85-B87F-1DFCEBA1F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997" y="2045620"/>
            <a:ext cx="2491930" cy="18229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40A2FB4-D03A-4AF8-A7EB-43F4E47CAB99}"/>
              </a:ext>
            </a:extLst>
          </p:cNvPr>
          <p:cNvSpPr txBox="1"/>
          <p:nvPr/>
        </p:nvSpPr>
        <p:spPr>
          <a:xfrm>
            <a:off x="609859" y="3983765"/>
            <a:ext cx="2977328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9C66295-6D5D-4932-83BA-BC43613E34B3}"/>
              </a:ext>
            </a:extLst>
          </p:cNvPr>
          <p:cNvSpPr txBox="1"/>
          <p:nvPr/>
        </p:nvSpPr>
        <p:spPr>
          <a:xfrm>
            <a:off x="3799033" y="4053816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038ECAE-88E6-4F74-BB52-FCA7DDF17BB4}"/>
              </a:ext>
            </a:extLst>
          </p:cNvPr>
          <p:cNvSpPr txBox="1"/>
          <p:nvPr/>
        </p:nvSpPr>
        <p:spPr>
          <a:xfrm>
            <a:off x="6313511" y="4002658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dặm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36CF565-F9B0-4356-9FB7-204CF6B23953}"/>
              </a:ext>
            </a:extLst>
          </p:cNvPr>
          <p:cNvSpPr txBox="1"/>
          <p:nvPr/>
        </p:nvSpPr>
        <p:spPr>
          <a:xfrm>
            <a:off x="8867997" y="4002658"/>
            <a:ext cx="26231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Long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26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=""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" y="1009006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=""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3" y="87091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7571CE-996E-492E-8755-AAA277C18D97}"/>
              </a:ext>
            </a:extLst>
          </p:cNvPr>
          <p:cNvSpPr txBox="1"/>
          <p:nvPr/>
        </p:nvSpPr>
        <p:spPr>
          <a:xfrm>
            <a:off x="4280665" y="5197489"/>
            <a:ext cx="2896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Thiên nhiên Huế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395C7C-80D8-456E-9AFC-BFC5862E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23" y="1829303"/>
            <a:ext cx="4923034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764BDA3-D5EA-4839-B0E3-902D703C4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10" y="1666821"/>
            <a:ext cx="4708995" cy="320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711570" y="615094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Bùi Thi Tuyên- thcs tân viên, an lão, hải phòng-0346604658.</a:t>
            </a:r>
          </a:p>
        </p:txBody>
      </p:sp>
    </p:spTree>
    <p:extLst>
      <p:ext uri="{BB962C8B-B14F-4D97-AF65-F5344CB8AC3E}">
        <p14:creationId xmlns:p14="http://schemas.microsoft.com/office/powerpoint/2010/main" xmlns="" val="108887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FA69AAE0-49D5-4C8B-8BA2-55898C00E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C72F0D-362A-40E6-AB02-0643786C6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1" r="2498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3FA048-494D-4E2F-969C-B4AD00382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r="333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C5B3C7-57CD-42EB-B61F-AA33EE8F1510}"/>
              </a:ext>
            </a:extLst>
          </p:cNvPr>
          <p:cNvSpPr txBox="1"/>
          <p:nvPr/>
        </p:nvSpPr>
        <p:spPr>
          <a:xfrm>
            <a:off x="6429377" y="4484956"/>
            <a:ext cx="5303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 lam, thắng cảnh, di tích lịch sử nổi tiếng của Huế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57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FA69AAE0-49D5-4C8B-8BA2-55898C00E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1A9A765-13F9-4E23-84A1-6EE3CC50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" r="1973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0988CB-D8FC-4AA9-B4AE-E0C3930E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9" r="8266" b="-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AF527B-6913-4949-A9DF-41632CBE82EB}"/>
              </a:ext>
            </a:extLst>
          </p:cNvPr>
          <p:cNvSpPr txBox="1"/>
          <p:nvPr/>
        </p:nvSpPr>
        <p:spPr>
          <a:xfrm>
            <a:off x="6643687" y="4195108"/>
            <a:ext cx="50323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con người xứ Huế</a:t>
            </a: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Dịu dàng, nghĩa tình, thủy chung...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95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85549BB-BA82-480F-AF6A-8EAFA1F7A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7" b="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3F60CB8-EDBC-4702-A2BB-FA3110590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18" r="-1" b="6939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B83DC3-E4B1-4766-8014-B36AB0488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66" r="2" b="1424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D264D4F-115A-4E3B-AE02-C8613863EF9B}"/>
              </a:ext>
            </a:extLst>
          </p:cNvPr>
          <p:cNvSpPr txBox="1"/>
          <p:nvPr/>
        </p:nvSpPr>
        <p:spPr>
          <a:xfrm>
            <a:off x="5289947" y="4654406"/>
            <a:ext cx="5940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 thực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kẹo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313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0A597D97-203B-498B-95D3-E90DC9610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1DFB68-27BC-45D7-9DAF-274864953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704" t="9348" r="7344" b="8091"/>
          <a:stretch/>
        </p:blipFill>
        <p:spPr>
          <a:xfrm>
            <a:off x="528638" y="1700212"/>
            <a:ext cx="5829300" cy="4038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F30415-83F3-4FD5-A3A3-127D82282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06" b="11336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156B622-8763-4E17-A4D0-2FBC5D4DE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8" r="2" b="25580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="" xmlns:a16="http://schemas.microsoft.com/office/drawing/2014/main" id="{6A6EF10E-DF41-4BD3-8EB4-6F646531DC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7CA96B-83DD-404E-A728-7B9823560DA4}"/>
              </a:ext>
            </a:extLst>
          </p:cNvPr>
          <p:cNvSpPr txBox="1"/>
          <p:nvPr/>
        </p:nvSpPr>
        <p:spPr>
          <a:xfrm>
            <a:off x="971884" y="1430375"/>
            <a:ext cx="3793332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văn hóa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30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A0E4E09-FC02-4ADC-951A-3FFA90B6F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82A609-0D9B-461A-87C5-0A0D27DCD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015" r="3118" b="1"/>
          <a:stretch/>
        </p:blipFill>
        <p:spPr>
          <a:xfrm>
            <a:off x="3183359" y="2042"/>
            <a:ext cx="9059839" cy="685595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453FF84-60C1-4EA8-B49B-1B8C2D0C5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2FC59B-4BFC-4097-818A-1EC614252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5" r="3035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6A7E71D-368D-4A8B-8492-DB74DB87F57D}"/>
              </a:ext>
            </a:extLst>
          </p:cNvPr>
          <p:cNvSpPr txBox="1"/>
          <p:nvPr/>
        </p:nvSpPr>
        <p:spPr>
          <a:xfrm>
            <a:off x="6212512" y="4789391"/>
            <a:ext cx="6030686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6D752E-A9E3-4868-8956-877CFAE42CEC}"/>
              </a:ext>
            </a:extLst>
          </p:cNvPr>
          <p:cNvSpPr txBox="1"/>
          <p:nvPr/>
        </p:nvSpPr>
        <p:spPr>
          <a:xfrm>
            <a:off x="5591908" y="961292"/>
            <a:ext cx="6600092" cy="273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56,57: Đọc-hiểu văn bản: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CA HUẾ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6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0147" y="2552672"/>
            <a:ext cx="3899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(Theo Cục Di sản văn h</a:t>
            </a:r>
            <a:r>
              <a:rPr lang="en-US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vi-VN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dsvh.gov.vn)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337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2326</Words>
  <Application>Microsoft Office PowerPoint</Application>
  <PresentationFormat>Custom</PresentationFormat>
  <Paragraphs>261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HUY_THOM</cp:lastModifiedBy>
  <cp:revision>47</cp:revision>
  <dcterms:created xsi:type="dcterms:W3CDTF">2022-10-20T03:29:25Z</dcterms:created>
  <dcterms:modified xsi:type="dcterms:W3CDTF">2022-12-04T03:15:10Z</dcterms:modified>
</cp:coreProperties>
</file>