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mp3" ContentType="audio/unknown"/>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0" r:id="rId3"/>
  </p:sldMasterIdLst>
  <p:notesMasterIdLst>
    <p:notesMasterId r:id="rId19"/>
  </p:notesMasterIdLst>
  <p:sldIdLst>
    <p:sldId id="287" r:id="rId4"/>
    <p:sldId id="260" r:id="rId5"/>
    <p:sldId id="266" r:id="rId6"/>
    <p:sldId id="262" r:id="rId7"/>
    <p:sldId id="281" r:id="rId8"/>
    <p:sldId id="268" r:id="rId9"/>
    <p:sldId id="269" r:id="rId10"/>
    <p:sldId id="257" r:id="rId11"/>
    <p:sldId id="267" r:id="rId12"/>
    <p:sldId id="270" r:id="rId13"/>
    <p:sldId id="282" r:id="rId14"/>
    <p:sldId id="283" r:id="rId15"/>
    <p:sldId id="264" r:id="rId16"/>
    <p:sldId id="265"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3300"/>
    <a:srgbClr val="FF0000"/>
    <a:srgbClr val="FF00FF"/>
    <a:srgbClr val="66FFFF"/>
    <a:srgbClr val="00FF00"/>
    <a:srgbClr val="660033"/>
    <a:srgbClr val="990099"/>
    <a:srgbClr val="30548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3A837-67B4-4D7A-A019-21F7A05DBDEA}" type="datetimeFigureOut">
              <a:rPr lang="en-US" smtClean="0"/>
              <a:pPr/>
              <a:t>05/12/2022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18C04-8F30-406B-9C20-DFD379CEA966}" type="slidenum">
              <a:rPr lang="en-US" smtClean="0"/>
              <a:pPr/>
              <a:t>‹#›</a:t>
            </a:fld>
            <a:endParaRPr lang="en-US"/>
          </a:p>
        </p:txBody>
      </p:sp>
    </p:spTree>
    <p:extLst>
      <p:ext uri="{BB962C8B-B14F-4D97-AF65-F5344CB8AC3E}">
        <p14:creationId xmlns:p14="http://schemas.microsoft.com/office/powerpoint/2010/main" xmlns="" val="413586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84B2A6D1-91CA-4FBD-AF76-591B13EB6946}" type="slidenum">
              <a:rPr lang="en-US" sz="1200" smtClean="0">
                <a:solidFill>
                  <a:prstClr val="black"/>
                </a:solidFill>
                <a:sym typeface="Arial"/>
              </a:rPr>
              <a:pPr algn="r" eaLnBrk="1" fontAlgn="base" hangingPunct="1">
                <a:spcBef>
                  <a:spcPct val="0"/>
                </a:spcBef>
                <a:spcAft>
                  <a:spcPct val="0"/>
                </a:spcAft>
              </a:pPr>
              <a:t>1</a:t>
            </a:fld>
            <a:endParaRPr lang="en-US" sz="1200" smtClean="0">
              <a:solidFill>
                <a:prstClr val="black"/>
              </a:solidFill>
              <a:sym typeface="Arial"/>
            </a:endParaRPr>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9F506-43CB-44D2-8D20-EDEC56CA099C}" type="slidenum">
              <a:rPr lang="en-US" smtClean="0"/>
              <a:pPr/>
              <a:t>13</a:t>
            </a:fld>
            <a:endParaRPr lang="en-US"/>
          </a:p>
        </p:txBody>
      </p:sp>
    </p:spTree>
    <p:extLst>
      <p:ext uri="{BB962C8B-B14F-4D97-AF65-F5344CB8AC3E}">
        <p14:creationId xmlns:p14="http://schemas.microsoft.com/office/powerpoint/2010/main" xmlns="" val="3190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137003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136249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6593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7" y="103189"/>
            <a:ext cx="8243887" cy="1314451"/>
          </a:xfrm>
        </p:spPr>
        <p:txBody>
          <a:bodyPr/>
          <a:lstStyle/>
          <a:p>
            <a:r>
              <a:rPr lang="en-US"/>
              <a:t>Click to edit Master title style</a:t>
            </a:r>
          </a:p>
        </p:txBody>
      </p:sp>
      <p:sp>
        <p:nvSpPr>
          <p:cNvPr id="3" name="Content Placeholder 2"/>
          <p:cNvSpPr>
            <a:spLocks noGrp="1"/>
          </p:cNvSpPr>
          <p:nvPr>
            <p:ph sz="quarter" idx="1"/>
          </p:nvPr>
        </p:nvSpPr>
        <p:spPr>
          <a:xfrm>
            <a:off x="457200" y="1600203"/>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03664"/>
            <a:ext cx="4038600" cy="215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03664"/>
            <a:ext cx="4038600" cy="215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FAF8B0A-75C9-4932-9AF6-EE6698133240}" type="slidenum">
              <a:rPr lang="en-US"/>
              <a:pPr>
                <a:defRPr/>
              </a:pPr>
              <a:t>‹#›</a:t>
            </a:fld>
            <a:endParaRPr lang="en-US"/>
          </a:p>
        </p:txBody>
      </p:sp>
    </p:spTree>
    <p:extLst>
      <p:ext uri="{BB962C8B-B14F-4D97-AF65-F5344CB8AC3E}">
        <p14:creationId xmlns:p14="http://schemas.microsoft.com/office/powerpoint/2010/main" xmlns="" val="185432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44435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421788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400983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73905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1639379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2784631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314304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454271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675480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3816717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274272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3780836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A1AFEE-E580-4787-B833-5158A6F7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38492700"/>
      </p:ext>
    </p:extLst>
  </p:cSld>
  <p:clrMapOvr>
    <a:masterClrMapping/>
  </p:clrMapOvr>
  <p:transition spd="slow">
    <p:zoom/>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1BB29E-5E40-48BE-8697-44749CF21D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63729562"/>
      </p:ext>
    </p:extLst>
  </p:cSld>
  <p:clrMapOvr>
    <a:masterClrMapping/>
  </p:clrMapOvr>
  <p:transition spd="slow">
    <p:zoom/>
    <p:sndAc>
      <p:stSnd>
        <p:snd r:embed="rId1"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6FB1DA-B653-4CC3-B980-4408D9156E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3703585"/>
      </p:ext>
    </p:extLst>
  </p:cSld>
  <p:clrMapOvr>
    <a:masterClrMapping/>
  </p:clrMapOvr>
  <p:transition spd="slow">
    <p:zoom/>
    <p:sndAc>
      <p:stSnd>
        <p:snd r:embed="rId1"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0385EC-4DB8-4C82-9C4B-23586A4EEB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03367858"/>
      </p:ext>
    </p:extLst>
  </p:cSld>
  <p:clrMapOvr>
    <a:masterClrMapping/>
  </p:clrMapOvr>
  <p:transition spd="slow">
    <p:zoom/>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F51E6D-D956-47F4-B9DA-C9BD24CB96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88874337"/>
      </p:ext>
    </p:extLst>
  </p:cSld>
  <p:clrMapOvr>
    <a:masterClrMapping/>
  </p:clrMapOvr>
  <p:transition spd="slow">
    <p:zoom/>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29050C-3912-41B1-9951-CAE867C8EF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32573408"/>
      </p:ext>
    </p:extLst>
  </p:cSld>
  <p:clrMapOvr>
    <a:masterClrMapping/>
  </p:clrMapOvr>
  <p:transition spd="slow">
    <p:zo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1733759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99DDDE5-0976-4E1C-B2FD-CF41031EBD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55903907"/>
      </p:ext>
    </p:extLst>
  </p:cSld>
  <p:clrMapOvr>
    <a:masterClrMapping/>
  </p:clrMapOvr>
  <p:transition spd="slow">
    <p:zoom/>
    <p:sndAc>
      <p:stSnd>
        <p:snd r:embed="rId1"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D23801-5CEB-46FD-A02F-D650B8D087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31906787"/>
      </p:ext>
    </p:extLst>
  </p:cSld>
  <p:clrMapOvr>
    <a:masterClrMapping/>
  </p:clrMapOvr>
  <p:transition spd="slow">
    <p:zoom/>
    <p:sndAc>
      <p:stSnd>
        <p:snd r:embed="rId1"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005F2-8C58-4BB5-9EC2-F4552734D6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39132228"/>
      </p:ext>
    </p:extLst>
  </p:cSld>
  <p:clrMapOvr>
    <a:masterClrMapping/>
  </p:clrMapOvr>
  <p:transition spd="slow">
    <p:zoom/>
    <p:sndAc>
      <p:stSnd>
        <p:snd r:embed="rId1"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3F78-77C1-46F5-8BDA-9CC4F6BD9B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44372093"/>
      </p:ext>
    </p:extLst>
  </p:cSld>
  <p:clrMapOvr>
    <a:masterClrMapping/>
  </p:clrMapOvr>
  <p:transition spd="slow">
    <p:zoom/>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F08DF-330C-422C-B8C2-3462DDF614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18520744"/>
      </p:ext>
    </p:extLst>
  </p:cSld>
  <p:clrMapOvr>
    <a:masterClrMapping/>
  </p:clrMapOvr>
  <p:transition spd="slow">
    <p:zoom/>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p:txBody>
          <a:bodyPr/>
          <a:lstStyle>
            <a:lvl1pPr>
              <a:defRPr/>
            </a:lvl1pPr>
          </a:lstStyle>
          <a:p>
            <a:pPr>
              <a:defRPr/>
            </a:pPr>
            <a:fld id="{CE2A1E85-33D0-43E9-83CA-D972EAD9F3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53120243"/>
      </p:ext>
    </p:extLst>
  </p:cSld>
  <p:clrMapOvr>
    <a:masterClrMapping/>
  </p:clrMapOvr>
  <p:transition spd="slow" advClick="0">
    <p:zoom/>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424259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207523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108071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268327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219269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F8915-31BF-4F07-B695-0F700A7B6DA4}" type="datetimeFigureOut">
              <a:rPr lang="en-US" smtClean="0"/>
              <a:pPr/>
              <a:t>05/12/2022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333990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F8915-31BF-4F07-B695-0F700A7B6DA4}" type="datetimeFigureOut">
              <a:rPr lang="en-US" smtClean="0"/>
              <a:pPr/>
              <a:t>05/12/2022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166171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F8915-31BF-4F07-B695-0F700A7B6DA4}" type="datetimeFigureOut">
              <a:rPr lang="en-US" smtClean="0"/>
              <a:pPr/>
              <a:t>05/12/2022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A9E87-A37A-4650-BEE0-026347F69EB9}" type="slidenum">
              <a:rPr lang="en-US" smtClean="0"/>
              <a:pPr/>
              <a:t>‹#›</a:t>
            </a:fld>
            <a:endParaRPr lang="en-US"/>
          </a:p>
        </p:txBody>
      </p:sp>
    </p:spTree>
    <p:extLst>
      <p:ext uri="{BB962C8B-B14F-4D97-AF65-F5344CB8AC3E}">
        <p14:creationId xmlns:p14="http://schemas.microsoft.com/office/powerpoint/2010/main" xmlns="" val="21355876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sym typeface="Aria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sym typeface="Aria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ED588CB-B26A-4319-BA42-2817BA15BEFC}" type="slidenum">
              <a:rPr lang="en-US">
                <a:solidFill>
                  <a:prstClr val="black">
                    <a:tint val="75000"/>
                  </a:prstClr>
                </a:solidFill>
                <a:latin typeface="Arial" charset="0"/>
                <a:cs typeface="Arial" charset="0"/>
                <a:sym typeface="Arial"/>
              </a:rPr>
              <a:pPr fontAlgn="base">
                <a:spcBef>
                  <a:spcPct val="0"/>
                </a:spcBef>
                <a:spcAft>
                  <a:spcPct val="0"/>
                </a:spcAft>
                <a:defRPr/>
              </a:pPr>
              <a:t>‹#›</a:t>
            </a:fld>
            <a:endParaRPr lang="en-US">
              <a:solidFill>
                <a:prstClr val="black">
                  <a:tint val="75000"/>
                </a:prstClr>
              </a:solidFill>
              <a:latin typeface="Arial" charset="0"/>
              <a:cs typeface="Arial" charset="0"/>
              <a:sym typeface="Arial"/>
            </a:endParaRPr>
          </a:p>
        </p:txBody>
      </p:sp>
    </p:spTree>
    <p:extLst>
      <p:ext uri="{BB962C8B-B14F-4D97-AF65-F5344CB8AC3E}">
        <p14:creationId xmlns:p14="http://schemas.microsoft.com/office/powerpoint/2010/main" xmlns="" val="306783732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zoom/>
    <p:sndAc>
      <p:stSnd>
        <p:snd r:embed="rId14" name="chimes.wav"/>
      </p:stSnd>
    </p:sndAc>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audio" Target="file:///D:\Giao%20an%202016%20-%20%202017\Listen%202016\Listen%209%20Hk%201\Happy%20new%20year.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file:///C:\Program%20Files\mtd2002\DATA\MEDIA\MM\T0000029.AVI" TargetMode="Externa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19.xml"/><Relationship Id="rId1" Type="http://schemas.openxmlformats.org/officeDocument/2006/relationships/video" Target="NULL"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19.xml"/><Relationship Id="rId1" Type="http://schemas.openxmlformats.org/officeDocument/2006/relationships/video" Target="NULL"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acherDa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WordArt 6"/>
          <p:cNvSpPr>
            <a:spLocks noChangeArrowheads="1" noChangeShapeType="1" noTextEdit="1"/>
          </p:cNvSpPr>
          <p:nvPr/>
        </p:nvSpPr>
        <p:spPr bwMode="auto">
          <a:xfrm>
            <a:off x="304801" y="457203"/>
            <a:ext cx="7743825" cy="18161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cs typeface="Arial" charset="0"/>
                <a:sym typeface="Arial"/>
              </a:rPr>
              <a:t>Welcome the teacher attending </a:t>
            </a:r>
          </a:p>
          <a:p>
            <a:pPr algn="ctr" fontAlgn="base">
              <a:spcBef>
                <a:spcPct val="0"/>
              </a:spcBef>
              <a:spcAft>
                <a:spcPct val="0"/>
              </a:spcAft>
            </a:pP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cs typeface="Arial" charset="0"/>
                <a:sym typeface="Arial"/>
              </a:rPr>
              <a:t>Class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cs typeface="Arial" charset="0"/>
                <a:sym typeface="Arial"/>
              </a:rPr>
              <a:t>8D</a:t>
            </a:r>
            <a:endParaRPr lang="vi-VN"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charset="0"/>
              <a:sym typeface="Arial"/>
            </a:endParaRPr>
          </a:p>
        </p:txBody>
      </p:sp>
      <p:pic>
        <p:nvPicPr>
          <p:cNvPr id="5" name="Happy new year.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xmlns=""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8044710"/>
      </p:ext>
    </p:extLst>
  </p:cSld>
  <p:clrMapOvr>
    <a:masterClrMapping/>
  </p:clrMapOvr>
  <p:transition spd="slow">
    <p:zoom/>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200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 y="33044"/>
            <a:ext cx="9129252" cy="1015663"/>
          </a:xfrm>
          <a:prstGeom prst="rect">
            <a:avLst/>
          </a:prstGeom>
        </p:spPr>
        <p:txBody>
          <a:bodyPr wrap="square">
            <a:spAutoFit/>
          </a:bodyPr>
          <a:lstStyle/>
          <a:p>
            <a:pPr marL="442913" indent="-442913" algn="just"/>
            <a:r>
              <a:rPr lang="en-US" sz="3000" b="1" spc="-100" dirty="0">
                <a:solidFill>
                  <a:srgbClr val="FF0000"/>
                </a:solidFill>
                <a:latin typeface="Arial" panose="020B0604020202020204" pitchFamily="34" charset="0"/>
                <a:cs typeface="Arial" panose="020B0604020202020204" pitchFamily="34" charset="0"/>
              </a:rPr>
              <a:t>5. Change the notes into cooking steps to show a foreign visitor how to make yellow sticky rice. </a:t>
            </a:r>
          </a:p>
        </p:txBody>
      </p:sp>
      <p:sp>
        <p:nvSpPr>
          <p:cNvPr id="3" name="Rectangle 2"/>
          <p:cNvSpPr/>
          <p:nvPr/>
        </p:nvSpPr>
        <p:spPr>
          <a:xfrm>
            <a:off x="14748" y="1048706"/>
            <a:ext cx="9129252" cy="5770811"/>
          </a:xfrm>
          <a:prstGeom prst="rect">
            <a:avLst/>
          </a:prstGeom>
        </p:spPr>
        <p:txBody>
          <a:bodyPr wrap="square">
            <a:spAutoFit/>
          </a:bodyPr>
          <a:lstStyle/>
          <a:p>
            <a:pPr>
              <a:spcBef>
                <a:spcPts val="600"/>
              </a:spcBef>
              <a:spcAft>
                <a:spcPts val="600"/>
              </a:spcAft>
            </a:pPr>
            <a:r>
              <a:rPr lang="en-US" sz="2800" b="1" dirty="0" err="1">
                <a:solidFill>
                  <a:srgbClr val="FFFF00"/>
                </a:solidFill>
                <a:latin typeface="Arial" panose="020B0604020202020204" pitchFamily="34" charset="0"/>
                <a:cs typeface="Arial" panose="020B0604020202020204" pitchFamily="34" charset="0"/>
              </a:rPr>
              <a:t>Organising</a:t>
            </a:r>
            <a:r>
              <a:rPr lang="en-US" sz="2800" b="1" dirty="0">
                <a:solidFill>
                  <a:srgbClr val="FFFF00"/>
                </a:solidFill>
                <a:latin typeface="Arial" panose="020B0604020202020204" pitchFamily="34" charset="0"/>
                <a:cs typeface="Arial" panose="020B0604020202020204" pitchFamily="34" charset="0"/>
              </a:rPr>
              <a:t> your ideas</a:t>
            </a:r>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rgbClr val="00FF00"/>
                </a:solidFill>
                <a:latin typeface="Arial" panose="020B0604020202020204" pitchFamily="34" charset="0"/>
                <a:cs typeface="Arial" panose="020B0604020202020204" pitchFamily="34" charset="0"/>
              </a:rPr>
              <a:t>Introducing your dish</a:t>
            </a:r>
          </a:p>
          <a:p>
            <a:pPr indent="442913"/>
            <a:r>
              <a:rPr lang="en-US" sz="2800" b="1" i="1" dirty="0">
                <a:solidFill>
                  <a:schemeClr val="bg1"/>
                </a:solidFill>
                <a:latin typeface="Arial" panose="020B0604020202020204" pitchFamily="34" charset="0"/>
                <a:cs typeface="Arial" panose="020B0604020202020204" pitchFamily="34" charset="0"/>
              </a:rPr>
              <a:t>This is a very easy dish to make</a:t>
            </a:r>
          </a:p>
          <a:p>
            <a:pPr indent="442913"/>
            <a:r>
              <a:rPr lang="en-US" sz="2800" b="1" i="1" dirty="0">
                <a:solidFill>
                  <a:schemeClr val="bg1"/>
                </a:solidFill>
                <a:latin typeface="Arial" panose="020B0604020202020204" pitchFamily="34" charset="0"/>
                <a:cs typeface="Arial" panose="020B0604020202020204" pitchFamily="34" charset="0"/>
              </a:rPr>
              <a:t>Try this delicious recipe</a:t>
            </a:r>
          </a:p>
          <a:p>
            <a:r>
              <a:rPr lang="en-US" sz="2800" b="1" dirty="0">
                <a:solidFill>
                  <a:srgbClr val="00FF00"/>
                </a:solidFill>
                <a:latin typeface="Arial" panose="020B0604020202020204" pitchFamily="34" charset="0"/>
                <a:cs typeface="Arial" panose="020B0604020202020204" pitchFamily="34" charset="0"/>
              </a:rPr>
              <a:t>Signposting the cooking steps</a:t>
            </a:r>
          </a:p>
          <a:p>
            <a:pPr indent="442913"/>
            <a:r>
              <a:rPr lang="en-US" sz="2800" b="1" i="1" dirty="0">
                <a:solidFill>
                  <a:schemeClr val="bg1"/>
                </a:solidFill>
                <a:latin typeface="Arial" panose="020B0604020202020204" pitchFamily="34" charset="0"/>
                <a:cs typeface="Arial" panose="020B0604020202020204" pitchFamily="34" charset="0"/>
              </a:rPr>
              <a:t>First, Then, Next, After that, Finally</a:t>
            </a:r>
          </a:p>
          <a:p>
            <a:pPr indent="442913"/>
            <a:r>
              <a:rPr lang="en-US" sz="2800" b="1" i="1" dirty="0">
                <a:solidFill>
                  <a:schemeClr val="bg1"/>
                </a:solidFill>
                <a:latin typeface="Arial" panose="020B0604020202020204" pitchFamily="34" charset="0"/>
                <a:cs typeface="Arial" panose="020B0604020202020204" pitchFamily="34" charset="0"/>
              </a:rPr>
              <a:t>Once the (rice is rinsed), (add) the (salt)</a:t>
            </a:r>
          </a:p>
          <a:p>
            <a:r>
              <a:rPr lang="en-US" sz="2800" b="1" dirty="0">
                <a:solidFill>
                  <a:srgbClr val="00FF00"/>
                </a:solidFill>
                <a:latin typeface="Arial" panose="020B0604020202020204" pitchFamily="34" charset="0"/>
                <a:cs typeface="Arial" panose="020B0604020202020204" pitchFamily="34" charset="0"/>
              </a:rPr>
              <a:t>Giving advice</a:t>
            </a:r>
          </a:p>
          <a:p>
            <a:pPr indent="442913"/>
            <a:r>
              <a:rPr lang="en-US" sz="2800" b="1" i="1" dirty="0">
                <a:solidFill>
                  <a:schemeClr val="bg1"/>
                </a:solidFill>
                <a:latin typeface="Arial" panose="020B0604020202020204" pitchFamily="34" charset="0"/>
                <a:cs typeface="Arial" panose="020B0604020202020204" pitchFamily="34" charset="0"/>
              </a:rPr>
              <a:t>Remember to…  =  Don’t forget to…</a:t>
            </a:r>
          </a:p>
          <a:p>
            <a:pPr indent="442913"/>
            <a:r>
              <a:rPr lang="en-US" sz="2800" b="1" i="1" dirty="0">
                <a:solidFill>
                  <a:schemeClr val="bg1"/>
                </a:solidFill>
                <a:latin typeface="Arial" panose="020B0604020202020204" pitchFamily="34" charset="0"/>
                <a:cs typeface="Arial" panose="020B0604020202020204" pitchFamily="34" charset="0"/>
              </a:rPr>
              <a:t>Try to…</a:t>
            </a:r>
          </a:p>
          <a:p>
            <a:r>
              <a:rPr lang="en-US" sz="2800" b="1" dirty="0">
                <a:solidFill>
                  <a:srgbClr val="00FF00"/>
                </a:solidFill>
                <a:latin typeface="Arial" panose="020B0604020202020204" pitchFamily="34" charset="0"/>
                <a:cs typeface="Arial" panose="020B0604020202020204" pitchFamily="34" charset="0"/>
              </a:rPr>
              <a:t>Concluding</a:t>
            </a:r>
          </a:p>
          <a:p>
            <a:pPr indent="442913"/>
            <a:r>
              <a:rPr lang="en-US" sz="2800" b="1" i="1" dirty="0">
                <a:solidFill>
                  <a:schemeClr val="bg1"/>
                </a:solidFill>
                <a:latin typeface="Arial" panose="020B0604020202020204" pitchFamily="34" charset="0"/>
                <a:cs typeface="Arial" panose="020B0604020202020204" pitchFamily="34" charset="0"/>
              </a:rPr>
              <a:t>Serve this dish with…</a:t>
            </a:r>
          </a:p>
          <a:p>
            <a:pPr indent="442913"/>
            <a:r>
              <a:rPr lang="en-US" sz="2800" b="1" i="1" dirty="0">
                <a:solidFill>
                  <a:schemeClr val="bg1"/>
                </a:solidFill>
                <a:latin typeface="Arial" panose="020B0604020202020204" pitchFamily="34" charset="0"/>
                <a:cs typeface="Arial" panose="020B0604020202020204" pitchFamily="34" charset="0"/>
              </a:rPr>
              <a:t>This dish is delicious with</a:t>
            </a:r>
            <a:r>
              <a:rPr lang="en-US" sz="28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0865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left)">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wipe(left)">
                                      <p:cBhvr>
                                        <p:cTn id="56" dur="500"/>
                                        <p:tgtEl>
                                          <p:spTgt spid="3">
                                            <p:txEl>
                                              <p:pRg st="11" end="11"/>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left)">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 y="33044"/>
            <a:ext cx="9129252" cy="1015663"/>
          </a:xfrm>
          <a:prstGeom prst="rect">
            <a:avLst/>
          </a:prstGeom>
        </p:spPr>
        <p:txBody>
          <a:bodyPr wrap="square">
            <a:spAutoFit/>
          </a:bodyPr>
          <a:lstStyle/>
          <a:p>
            <a:pPr marL="442913" indent="-442913" algn="just"/>
            <a:r>
              <a:rPr lang="en-US" sz="3000" b="1" spc="-100" dirty="0">
                <a:solidFill>
                  <a:srgbClr val="FF0000"/>
                </a:solidFill>
                <a:latin typeface="Arial" panose="020B0604020202020204" pitchFamily="34" charset="0"/>
                <a:cs typeface="Arial" panose="020B0604020202020204" pitchFamily="34" charset="0"/>
              </a:rPr>
              <a:t>5. Change the notes into cooking steps to show a foreign visitor how to make yellow sticky rice. </a:t>
            </a:r>
          </a:p>
        </p:txBody>
      </p:sp>
      <p:sp>
        <p:nvSpPr>
          <p:cNvPr id="2" name="Rectangle 1"/>
          <p:cNvSpPr/>
          <p:nvPr/>
        </p:nvSpPr>
        <p:spPr>
          <a:xfrm>
            <a:off x="14748" y="1700810"/>
            <a:ext cx="9129252" cy="5221942"/>
          </a:xfrm>
          <a:prstGeom prst="rect">
            <a:avLst/>
          </a:prstGeom>
        </p:spPr>
        <p:txBody>
          <a:bodyPr wrap="square">
            <a:spAutoFit/>
          </a:bodyPr>
          <a:lstStyle/>
          <a:p>
            <a:pPr algn="just">
              <a:lnSpc>
                <a:spcPts val="4000"/>
              </a:lnSpc>
            </a:pPr>
            <a:r>
              <a:rPr lang="en-US" sz="3000" b="1" dirty="0">
                <a:solidFill>
                  <a:srgbClr val="0000FF"/>
                </a:solidFill>
                <a:latin typeface="Arial" panose="020B0604020202020204" pitchFamily="34" charset="0"/>
                <a:cs typeface="Arial" panose="020B0604020202020204" pitchFamily="34" charset="0"/>
              </a:rPr>
              <a:t>This delicious dish is very easy to make. First, you need to soak the sticky rice for at least five hours. Secondly, you need to rinse rice. Once the rice is rinsed, remember to mix well with turmeric extract and wait for about ten minutes. Don't forget to add coconut and salt, then mix well the mixture. Finally steam for 30 minutes and remember to check and see if it's cooked. Serve this with salted shredded meat. It's better to serve hot.</a:t>
            </a:r>
          </a:p>
        </p:txBody>
      </p:sp>
      <p:sp>
        <p:nvSpPr>
          <p:cNvPr id="3" name="Rectangle 2"/>
          <p:cNvSpPr/>
          <p:nvPr/>
        </p:nvSpPr>
        <p:spPr>
          <a:xfrm>
            <a:off x="29038" y="1013135"/>
            <a:ext cx="2454730" cy="584775"/>
          </a:xfrm>
          <a:prstGeom prst="rect">
            <a:avLst/>
          </a:prstGeom>
        </p:spPr>
        <p:txBody>
          <a:bodyPr wrap="square">
            <a:spAutoFit/>
          </a:bodyPr>
          <a:lstStyle/>
          <a:p>
            <a:r>
              <a:rPr lang="en-US" sz="3200" b="1" i="1" dirty="0">
                <a:solidFill>
                  <a:srgbClr val="00FF00"/>
                </a:solidFill>
                <a:latin typeface="Arial" panose="020B0604020202020204" pitchFamily="34" charset="0"/>
                <a:cs typeface="Arial" panose="020B0604020202020204" pitchFamily="34" charset="0"/>
              </a:rPr>
              <a:t>Example 1:</a:t>
            </a:r>
            <a:r>
              <a:rPr lang="en-US" sz="3200" dirty="0">
                <a:solidFill>
                  <a:srgbClr val="00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8374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6792"/>
            <a:ext cx="9144000" cy="4811574"/>
          </a:xfrm>
          <a:prstGeom prst="rect">
            <a:avLst/>
          </a:prstGeom>
        </p:spPr>
        <p:txBody>
          <a:bodyPr wrap="square">
            <a:spAutoFit/>
          </a:bodyPr>
          <a:lstStyle/>
          <a:p>
            <a:pPr algn="just">
              <a:lnSpc>
                <a:spcPts val="4600"/>
              </a:lnSpc>
            </a:pPr>
            <a:r>
              <a:rPr lang="en-US" sz="3200" b="1" dirty="0">
                <a:solidFill>
                  <a:srgbClr val="0000FF"/>
                </a:solidFill>
                <a:latin typeface="Times New Roman" panose="02020603050405020304" pitchFamily="18" charset="0"/>
                <a:cs typeface="Times New Roman" panose="02020603050405020304" pitchFamily="18" charset="0"/>
              </a:rPr>
              <a:t>This delicious dish is really easy to make. First, you need to soak the sticky rice in water for at least five hours. Then rinse the rice and drain it well. Next, add the turmeric extract and mix it well. Then wait for 10 minutes. After that, add the coconut and salt. Remember to mix it well. Finally, steam the rice for about 30 minutes. Check that it is fully cooked. You can serve this dish with chicken.</a:t>
            </a:r>
          </a:p>
        </p:txBody>
      </p:sp>
      <p:sp>
        <p:nvSpPr>
          <p:cNvPr id="3" name="Rectangle 2"/>
          <p:cNvSpPr/>
          <p:nvPr/>
        </p:nvSpPr>
        <p:spPr>
          <a:xfrm>
            <a:off x="14748" y="33044"/>
            <a:ext cx="9129252" cy="1015663"/>
          </a:xfrm>
          <a:prstGeom prst="rect">
            <a:avLst/>
          </a:prstGeom>
        </p:spPr>
        <p:txBody>
          <a:bodyPr wrap="square">
            <a:spAutoFit/>
          </a:bodyPr>
          <a:lstStyle/>
          <a:p>
            <a:pPr marL="442913" indent="-442913" algn="just"/>
            <a:r>
              <a:rPr lang="en-US" sz="3000" b="1" spc="-100" dirty="0">
                <a:solidFill>
                  <a:srgbClr val="FF0000"/>
                </a:solidFill>
                <a:latin typeface="Arial" panose="020B0604020202020204" pitchFamily="34" charset="0"/>
                <a:cs typeface="Arial" panose="020B0604020202020204" pitchFamily="34" charset="0"/>
              </a:rPr>
              <a:t>5. Change the notes into cooking steps to show a foreign visitor how to make yellow sticky rice. </a:t>
            </a:r>
          </a:p>
        </p:txBody>
      </p:sp>
      <p:sp>
        <p:nvSpPr>
          <p:cNvPr id="4" name="Rectangle 3"/>
          <p:cNvSpPr/>
          <p:nvPr/>
        </p:nvSpPr>
        <p:spPr>
          <a:xfrm>
            <a:off x="29038" y="1013135"/>
            <a:ext cx="2382722" cy="584775"/>
          </a:xfrm>
          <a:prstGeom prst="rect">
            <a:avLst/>
          </a:prstGeom>
        </p:spPr>
        <p:txBody>
          <a:bodyPr wrap="square">
            <a:spAutoFit/>
          </a:bodyPr>
          <a:lstStyle/>
          <a:p>
            <a:r>
              <a:rPr lang="en-US" sz="3200" b="1" i="1" dirty="0">
                <a:solidFill>
                  <a:srgbClr val="00FF00"/>
                </a:solidFill>
                <a:latin typeface="Arial" panose="020B0604020202020204" pitchFamily="34" charset="0"/>
                <a:cs typeface="Arial" panose="020B0604020202020204" pitchFamily="34" charset="0"/>
              </a:rPr>
              <a:t>Example 2:</a:t>
            </a:r>
            <a:r>
              <a:rPr lang="en-US" sz="3200" dirty="0">
                <a:solidFill>
                  <a:srgbClr val="00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39155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descr="hinh nen dong ve ngon nen tinh yeu"/>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28" y="116633"/>
            <a:ext cx="1399998"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71013" name="T0000029.AVI">
            <a:hlinkClick r:id="" action="ppaction://media"/>
          </p:cNvPr>
          <p:cNvPicPr>
            <a:picLocks noGrp="1" noRot="1" noChangeAspect="1" noChangeArrowheads="1"/>
          </p:cNvPicPr>
          <p:nvPr>
            <p:ph sz="quarter" idx="3"/>
            <a:videoFile r:link="rId1"/>
          </p:nvPr>
        </p:nvPicPr>
        <p:blipFill>
          <a:blip r:embed="rId6">
            <a:extLst>
              <a:ext uri="{28A0092B-C50C-407E-A947-70E740481C1C}">
                <a14:useLocalDpi xmlns:a14="http://schemas.microsoft.com/office/drawing/2010/main" xmlns="" val="0"/>
              </a:ext>
            </a:extLst>
          </a:blip>
          <a:srcRect/>
          <a:stretch>
            <a:fillRect/>
          </a:stretch>
        </p:blipFill>
        <p:spPr>
          <a:xfrm>
            <a:off x="2474913" y="4973639"/>
            <a:ext cx="0" cy="0"/>
          </a:xfrm>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9942" name="Text Box 7"/>
          <p:cNvSpPr txBox="1">
            <a:spLocks noChangeArrowheads="1"/>
          </p:cNvSpPr>
          <p:nvPr/>
        </p:nvSpPr>
        <p:spPr bwMode="auto">
          <a:xfrm>
            <a:off x="3200400" y="2590800"/>
            <a:ext cx="5334000"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algn="ctr"/>
            <a:r>
              <a:rPr lang="en-US" sz="1800">
                <a:latin typeface="VNI-Revue" pitchFamily="2" charset="0"/>
              </a:rPr>
              <a:t>+</a:t>
            </a:r>
            <a:endParaRPr lang="en-US" sz="2000">
              <a:solidFill>
                <a:srgbClr val="FF0000"/>
              </a:solidFill>
              <a:latin typeface="VNI-Revue" pitchFamily="2" charset="0"/>
            </a:endParaRPr>
          </a:p>
        </p:txBody>
      </p:sp>
      <p:sp>
        <p:nvSpPr>
          <p:cNvPr id="171016" name="AutoShape 8"/>
          <p:cNvSpPr>
            <a:spLocks noChangeArrowheads="1"/>
          </p:cNvSpPr>
          <p:nvPr/>
        </p:nvSpPr>
        <p:spPr bwMode="auto">
          <a:xfrm>
            <a:off x="107504" y="116632"/>
            <a:ext cx="1676400" cy="1676400"/>
          </a:xfrm>
          <a:prstGeom prst="star32">
            <a:avLst>
              <a:gd name="adj" fmla="val 15278"/>
            </a:avLst>
          </a:prstGeom>
          <a:noFill/>
          <a:ln w="9525" algn="ctr">
            <a:solidFill>
              <a:srgbClr val="FFFF00"/>
            </a:solidFill>
            <a:miter lim="800000"/>
            <a:headEnd/>
            <a:tailEnd/>
          </a:ln>
          <a:effectLst/>
          <a:extLst>
            <a:ext uri="{909E8E84-426E-40DD-AFC4-6F175D3DCCD1}">
              <a14:hiddenFill xmlns:a14="http://schemas.microsoft.com/office/drawing/2010/main" xmlns="">
                <a:gradFill rotWithShape="1">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71017" name="WordArt 9"/>
          <p:cNvSpPr>
            <a:spLocks noChangeArrowheads="1" noChangeShapeType="1" noTextEdit="1"/>
          </p:cNvSpPr>
          <p:nvPr/>
        </p:nvSpPr>
        <p:spPr bwMode="auto">
          <a:xfrm>
            <a:off x="2605844" y="476674"/>
            <a:ext cx="5130552" cy="789316"/>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00FF"/>
                </a:solidFill>
                <a:effectLst>
                  <a:outerShdw dist="35921" dir="2700000" algn="ctr" rotWithShape="0">
                    <a:srgbClr val="C0C0C0">
                      <a:alpha val="79999"/>
                    </a:srgbClr>
                  </a:outerShdw>
                </a:effectLst>
                <a:latin typeface="Impact"/>
              </a:rPr>
              <a:t> HOMEWORK </a:t>
            </a:r>
          </a:p>
        </p:txBody>
      </p:sp>
      <p:sp>
        <p:nvSpPr>
          <p:cNvPr id="171018" name="Rectangle 10"/>
          <p:cNvSpPr>
            <a:spLocks noChangeArrowheads="1"/>
          </p:cNvSpPr>
          <p:nvPr/>
        </p:nvSpPr>
        <p:spPr bwMode="auto">
          <a:xfrm>
            <a:off x="1600200" y="2743200"/>
            <a:ext cx="82296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Verdana" pitchFamily="34" charset="0"/>
            </a:endParaRPr>
          </a:p>
        </p:txBody>
      </p:sp>
      <p:sp>
        <p:nvSpPr>
          <p:cNvPr id="39946" name="Text Box 11"/>
          <p:cNvSpPr txBox="1">
            <a:spLocks noChangeArrowheads="1"/>
          </p:cNvSpPr>
          <p:nvPr/>
        </p:nvSpPr>
        <p:spPr bwMode="auto">
          <a:xfrm>
            <a:off x="1403648" y="1700810"/>
            <a:ext cx="756084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marL="265113" indent="-265113" algn="just">
              <a:spcBef>
                <a:spcPts val="600"/>
              </a:spcBef>
              <a:spcAft>
                <a:spcPts val="600"/>
              </a:spcAft>
              <a:tabLst>
                <a:tab pos="265113" algn="l"/>
              </a:tabLst>
            </a:pPr>
            <a:r>
              <a:rPr lang="en-US" sz="3000" b="1" dirty="0">
                <a:solidFill>
                  <a:schemeClr val="bg1"/>
                </a:solidFill>
                <a:latin typeface="Arial" pitchFamily="34" charset="0"/>
                <a:cs typeface="Arial" pitchFamily="34" charset="0"/>
              </a:rPr>
              <a:t>-	Learn the new words by heart. </a:t>
            </a:r>
          </a:p>
          <a:p>
            <a:pPr marL="265113" indent="-265113" algn="just">
              <a:spcBef>
                <a:spcPts val="600"/>
              </a:spcBef>
              <a:spcAft>
                <a:spcPts val="600"/>
              </a:spcAft>
              <a:tabLst>
                <a:tab pos="265113" algn="l"/>
              </a:tabLst>
            </a:pPr>
            <a:r>
              <a:rPr lang="en-US" sz="3000" b="1" spc="-50" dirty="0">
                <a:solidFill>
                  <a:schemeClr val="bg1"/>
                </a:solidFill>
                <a:latin typeface="Arial" pitchFamily="34" charset="0"/>
                <a:cs typeface="Arial" pitchFamily="34" charset="0"/>
              </a:rPr>
              <a:t>-	</a:t>
            </a:r>
            <a:r>
              <a:rPr lang="en-US" sz="3000" b="1" spc="-100" dirty="0">
                <a:solidFill>
                  <a:schemeClr val="bg1"/>
                </a:solidFill>
                <a:latin typeface="Arial" pitchFamily="34" charset="0"/>
                <a:cs typeface="Arial" pitchFamily="34" charset="0"/>
              </a:rPr>
              <a:t>Practice listening to the recording about </a:t>
            </a:r>
            <a:r>
              <a:rPr lang="en-US" sz="3000" b="1" spc="-130" dirty="0">
                <a:solidFill>
                  <a:schemeClr val="bg1"/>
                </a:solidFill>
                <a:latin typeface="Arial" pitchFamily="34" charset="0"/>
                <a:cs typeface="Arial" pitchFamily="34" charset="0"/>
              </a:rPr>
              <a:t>five-</a:t>
            </a:r>
            <a:r>
              <a:rPr lang="en-US" sz="3000" b="1" spc="-130" dirty="0" err="1">
                <a:solidFill>
                  <a:schemeClr val="bg1"/>
                </a:solidFill>
                <a:latin typeface="Arial" pitchFamily="34" charset="0"/>
                <a:cs typeface="Arial" pitchFamily="34" charset="0"/>
              </a:rPr>
              <a:t>coloured</a:t>
            </a:r>
            <a:r>
              <a:rPr lang="en-US" sz="3000" b="1" spc="-130" dirty="0">
                <a:solidFill>
                  <a:schemeClr val="bg1"/>
                </a:solidFill>
                <a:latin typeface="Arial" pitchFamily="34" charset="0"/>
                <a:cs typeface="Arial" pitchFamily="34" charset="0"/>
              </a:rPr>
              <a:t> sticky rice on page 33 again.</a:t>
            </a:r>
          </a:p>
          <a:p>
            <a:pPr marL="265113" indent="-265113" algn="just">
              <a:spcBef>
                <a:spcPts val="600"/>
              </a:spcBef>
              <a:spcAft>
                <a:spcPts val="600"/>
              </a:spcAft>
              <a:tabLst>
                <a:tab pos="265113" algn="l"/>
              </a:tabLst>
            </a:pPr>
            <a:r>
              <a:rPr lang="en-US" sz="3000" b="1" spc="-50" dirty="0">
                <a:solidFill>
                  <a:schemeClr val="bg1"/>
                </a:solidFill>
                <a:latin typeface="Arial" pitchFamily="34" charset="0"/>
                <a:cs typeface="Arial" pitchFamily="34" charset="0"/>
              </a:rPr>
              <a:t>-	</a:t>
            </a:r>
            <a:r>
              <a:rPr lang="en-US" sz="3000" b="1" spc="-100" dirty="0">
                <a:solidFill>
                  <a:schemeClr val="bg1"/>
                </a:solidFill>
                <a:latin typeface="Arial" pitchFamily="34" charset="0"/>
                <a:cs typeface="Arial" pitchFamily="34" charset="0"/>
              </a:rPr>
              <a:t>Write a passage on: </a:t>
            </a:r>
            <a:r>
              <a:rPr lang="en-US" sz="3000" b="1" i="1" spc="-100" dirty="0">
                <a:solidFill>
                  <a:srgbClr val="FFFF00"/>
                </a:solidFill>
                <a:latin typeface="Arial" panose="020B0604020202020204" pitchFamily="34" charset="0"/>
                <a:cs typeface="Arial" panose="020B0604020202020204" pitchFamily="34" charset="0"/>
              </a:rPr>
              <a:t>How to make five- </a:t>
            </a:r>
            <a:r>
              <a:rPr lang="en-US" sz="3000" b="1" i="1" spc="-100" dirty="0" err="1">
                <a:solidFill>
                  <a:srgbClr val="FFFF00"/>
                </a:solidFill>
                <a:latin typeface="Arial" panose="020B0604020202020204" pitchFamily="34" charset="0"/>
                <a:cs typeface="Arial" panose="020B0604020202020204" pitchFamily="34" charset="0"/>
              </a:rPr>
              <a:t>coloured</a:t>
            </a:r>
            <a:r>
              <a:rPr lang="en-US" sz="3000" b="1" i="1" spc="-100" dirty="0">
                <a:solidFill>
                  <a:srgbClr val="FFFF00"/>
                </a:solidFill>
                <a:latin typeface="Arial" panose="020B0604020202020204" pitchFamily="34" charset="0"/>
                <a:cs typeface="Arial" panose="020B0604020202020204" pitchFamily="34" charset="0"/>
              </a:rPr>
              <a:t> sticky rice?</a:t>
            </a:r>
          </a:p>
          <a:p>
            <a:pPr marL="265113" indent="-265113" algn="just">
              <a:spcBef>
                <a:spcPts val="600"/>
              </a:spcBef>
              <a:spcAft>
                <a:spcPts val="600"/>
              </a:spcAft>
              <a:tabLst>
                <a:tab pos="265113" algn="l"/>
              </a:tabLst>
            </a:pPr>
            <a:r>
              <a:rPr lang="en-US" sz="3000" b="1" dirty="0">
                <a:solidFill>
                  <a:schemeClr val="bg1"/>
                </a:solidFill>
                <a:latin typeface="Arial" pitchFamily="34" charset="0"/>
                <a:cs typeface="Arial" pitchFamily="34" charset="0"/>
              </a:rPr>
              <a:t>-	</a:t>
            </a:r>
            <a:r>
              <a:rPr lang="en-US" sz="3000" b="1" spc="-100" dirty="0">
                <a:solidFill>
                  <a:schemeClr val="bg1"/>
                </a:solidFill>
                <a:latin typeface="Arial" pitchFamily="34" charset="0"/>
                <a:cs typeface="Arial" pitchFamily="34" charset="0"/>
              </a:rPr>
              <a:t>Do exercises E1,2,3 in workbook (page 22, </a:t>
            </a:r>
            <a:r>
              <a:rPr lang="en-US" sz="3000" b="1" spc="-100">
                <a:solidFill>
                  <a:schemeClr val="bg1"/>
                </a:solidFill>
                <a:latin typeface="Arial" pitchFamily="34" charset="0"/>
                <a:cs typeface="Arial" pitchFamily="34" charset="0"/>
              </a:rPr>
              <a:t>23</a:t>
            </a:r>
            <a:r>
              <a:rPr lang="en-US" sz="3000" b="1" spc="-100" smtClean="0">
                <a:solidFill>
                  <a:schemeClr val="bg1"/>
                </a:solidFill>
                <a:latin typeface="Arial" pitchFamily="34" charset="0"/>
                <a:cs typeface="Arial" pitchFamily="34" charset="0"/>
              </a:rPr>
              <a:t>)</a:t>
            </a:r>
            <a:endParaRPr lang="en-US" sz="3000" b="1" spc="-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24735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indefinite" fill="hold" grpId="0" nodeType="afterEffect">
                                  <p:stCondLst>
                                    <p:cond delay="0"/>
                                  </p:stCondLst>
                                  <p:childTnLst>
                                    <p:animRot by="21600000">
                                      <p:cBhvr>
                                        <p:cTn id="6" dur="2000" fill="hold"/>
                                        <p:tgtEl>
                                          <p:spTgt spid="1710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71013"/>
                </p:tgtEl>
              </p:cMediaNode>
            </p:video>
          </p:childTnLst>
        </p:cTn>
      </p:par>
    </p:tnLst>
    <p:bldLst>
      <p:bldP spid="1710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5844" name="Text Box 4"/>
          <p:cNvSpPr txBox="1">
            <a:spLocks noChangeArrowheads="1"/>
          </p:cNvSpPr>
          <p:nvPr/>
        </p:nvSpPr>
        <p:spPr bwMode="auto">
          <a:xfrm>
            <a:off x="840600" y="2457400"/>
            <a:ext cx="7488832"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6600" b="1" spc="400" dirty="0">
                <a:ln w="28575">
                  <a:solidFill>
                    <a:srgbClr val="FF0000"/>
                  </a:solidFill>
                </a:ln>
                <a:solidFill>
                  <a:srgbClr val="FFFF00"/>
                </a:solidFill>
                <a:latin typeface=".VnAvantH" pitchFamily="34" charset="0"/>
              </a:rPr>
              <a:t>Goodbye!</a:t>
            </a:r>
          </a:p>
          <a:p>
            <a:pPr algn="ctr">
              <a:spcBef>
                <a:spcPct val="50000"/>
              </a:spcBef>
            </a:pPr>
            <a:r>
              <a:rPr lang="en-US" sz="6600" b="1" spc="400" dirty="0">
                <a:ln w="28575">
                  <a:solidFill>
                    <a:schemeClr val="bg1"/>
                  </a:solidFill>
                </a:ln>
                <a:solidFill>
                  <a:srgbClr val="00FF00"/>
                </a:solidFill>
                <a:latin typeface=".VnAvantH" pitchFamily="34" charset="0"/>
              </a:rPr>
              <a:t>See you again</a:t>
            </a:r>
          </a:p>
          <a:p>
            <a:pPr algn="ctr">
              <a:spcBef>
                <a:spcPct val="50000"/>
              </a:spcBef>
            </a:pPr>
            <a:r>
              <a:rPr lang="en-US" sz="6600" b="1" spc="400" dirty="0">
                <a:ln w="28575">
                  <a:solidFill>
                    <a:schemeClr val="bg1"/>
                  </a:solidFill>
                </a:ln>
                <a:solidFill>
                  <a:srgbClr val="00FF00"/>
                </a:solidFill>
                <a:latin typeface=".VnAvantH" pitchFamily="34" charset="0"/>
              </a:rPr>
              <a:t>Ok!</a:t>
            </a:r>
          </a:p>
        </p:txBody>
      </p:sp>
      <p:sp>
        <p:nvSpPr>
          <p:cNvPr id="4" name="Rectangle 3"/>
          <p:cNvSpPr/>
          <p:nvPr/>
        </p:nvSpPr>
        <p:spPr>
          <a:xfrm>
            <a:off x="1012000" y="873766"/>
            <a:ext cx="7162800" cy="7307764"/>
          </a:xfrm>
          <a:prstGeom prst="rect">
            <a:avLst/>
          </a:prstGeom>
        </p:spPr>
        <p:txBody>
          <a:bodyPr wrap="square">
            <a:prstTxWarp prst="textArchUp">
              <a:avLst>
                <a:gd name="adj" fmla="val 11134828"/>
              </a:avLst>
            </a:prstTxWarp>
            <a:spAutoFit/>
          </a:bodyPr>
          <a:lstStyle/>
          <a:p>
            <a:pPr eaLnBrk="0" hangingPunct="0">
              <a:defRPr/>
            </a:pPr>
            <a:r>
              <a:rPr lang="en-US" sz="6600" b="1" spc="50" dirty="0">
                <a:ln w="11430"/>
                <a:solidFill>
                  <a:srgbClr val="FF0000"/>
                </a:solidFill>
                <a:effectLst>
                  <a:outerShdw blurRad="76200" dist="50800" dir="5400000" algn="tl" rotWithShape="0">
                    <a:srgbClr val="000000">
                      <a:alpha val="65000"/>
                    </a:srgbClr>
                  </a:outerShdw>
                </a:effectLst>
                <a:latin typeface="+mj-lt"/>
              </a:rPr>
              <a:t>THANKS FOR YOUR ATTENTION!</a:t>
            </a:r>
            <a:endParaRPr lang="vi-VN" sz="6600" b="1" spc="50" dirty="0">
              <a:ln w="11430"/>
              <a:solidFill>
                <a:srgbClr val="FF0000"/>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xmlns="" val="130970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221"/>
            <a:ext cx="4968552" cy="669414"/>
          </a:xfrm>
          <a:prstGeom prst="rect">
            <a:avLst/>
          </a:prstGeom>
        </p:spPr>
        <p:txBody>
          <a:bodyPr wrap="square">
            <a:spAutoFit/>
          </a:bodyPr>
          <a:lstStyle/>
          <a:p>
            <a:pPr algn="just">
              <a:lnSpc>
                <a:spcPts val="4500"/>
              </a:lnSpc>
              <a:spcBef>
                <a:spcPts val="1800"/>
              </a:spcBef>
              <a:spcAft>
                <a:spcPts val="1800"/>
              </a:spcAft>
            </a:pPr>
            <a:r>
              <a:rPr lang="en-US" sz="3600" b="1" dirty="0">
                <a:ln>
                  <a:solidFill>
                    <a:srgbClr val="FF0000"/>
                  </a:solidFill>
                </a:ln>
                <a:solidFill>
                  <a:srgbClr val="FFFF00"/>
                </a:solidFill>
                <a:latin typeface="Arial" pitchFamily="34" charset="0"/>
                <a:cs typeface="Arial" pitchFamily="34" charset="0"/>
              </a:rPr>
              <a:t>Checking vocabulary:</a:t>
            </a:r>
          </a:p>
        </p:txBody>
      </p:sp>
      <p:sp>
        <p:nvSpPr>
          <p:cNvPr id="6" name="Rectangle 5"/>
          <p:cNvSpPr/>
          <p:nvPr/>
        </p:nvSpPr>
        <p:spPr>
          <a:xfrm>
            <a:off x="-29496" y="832832"/>
            <a:ext cx="5465592" cy="6042680"/>
          </a:xfrm>
          <a:prstGeom prst="rect">
            <a:avLst/>
          </a:prstGeom>
        </p:spPr>
        <p:txBody>
          <a:bodyPr wrap="square" lIns="72000" rIns="36000">
            <a:spAutoFit/>
          </a:bodyPr>
          <a:lstStyle/>
          <a:p>
            <a:pPr marL="265113" indent="-265113" algn="just">
              <a:lnSpc>
                <a:spcPts val="3700"/>
              </a:lnSpc>
              <a:spcBef>
                <a:spcPts val="1200"/>
              </a:spcBef>
              <a:spcAft>
                <a:spcPts val="1200"/>
              </a:spcAft>
              <a:buFontTx/>
              <a:buChar char="-"/>
            </a:pPr>
            <a:r>
              <a:rPr lang="en-US" sz="3000" b="1" dirty="0">
                <a:solidFill>
                  <a:srgbClr val="FFFF00"/>
                </a:solidFill>
                <a:latin typeface="Arial" panose="020B0604020202020204" pitchFamily="34" charset="0"/>
                <a:cs typeface="Arial" panose="020B0604020202020204" pitchFamily="34" charset="0"/>
              </a:rPr>
              <a:t>chemical </a:t>
            </a:r>
            <a:r>
              <a:rPr lang="en-US" sz="3000" b="1" dirty="0">
                <a:solidFill>
                  <a:srgbClr val="00FFFF"/>
                </a:solidFill>
                <a:latin typeface="Arial" pitchFamily="34" charset="0"/>
                <a:cs typeface="Arial" pitchFamily="34" charset="0"/>
              </a:rPr>
              <a:t>/ˈ</a:t>
            </a:r>
            <a:r>
              <a:rPr lang="en-US" sz="3000" b="1" dirty="0" err="1">
                <a:solidFill>
                  <a:srgbClr val="00FFFF"/>
                </a:solidFill>
                <a:latin typeface="Arial" pitchFamily="34" charset="0"/>
                <a:cs typeface="Arial" pitchFamily="34" charset="0"/>
              </a:rPr>
              <a:t>kemɪkl</a:t>
            </a:r>
            <a:r>
              <a:rPr lang="en-US" sz="3000" b="1" dirty="0">
                <a:solidFill>
                  <a:srgbClr val="00FFFF"/>
                </a:solidFill>
                <a:latin typeface="Arial" pitchFamily="34" charset="0"/>
                <a:cs typeface="Arial" pitchFamily="34" charset="0"/>
              </a:rPr>
              <a:t> / </a:t>
            </a:r>
            <a:r>
              <a:rPr lang="en-US" sz="3000" b="1" dirty="0">
                <a:solidFill>
                  <a:srgbClr val="FFFF00"/>
                </a:solidFill>
                <a:latin typeface="Arial" pitchFamily="34" charset="0"/>
                <a:cs typeface="Arial" pitchFamily="34" charset="0"/>
              </a:rPr>
              <a:t>(n)</a:t>
            </a:r>
          </a:p>
          <a:p>
            <a:pPr marL="265113" indent="-265113" algn="just">
              <a:lnSpc>
                <a:spcPts val="3700"/>
              </a:lnSpc>
              <a:spcBef>
                <a:spcPts val="1200"/>
              </a:spcBef>
              <a:spcAft>
                <a:spcPts val="1200"/>
              </a:spcAft>
              <a:buFontTx/>
              <a:buChar char="-"/>
            </a:pPr>
            <a:r>
              <a:rPr lang="en-US" sz="3000" b="1" dirty="0">
                <a:solidFill>
                  <a:srgbClr val="FFFF00"/>
                </a:solidFill>
                <a:latin typeface="Arial" pitchFamily="34" charset="0"/>
                <a:cs typeface="Arial" pitchFamily="34" charset="0"/>
              </a:rPr>
              <a:t>root</a:t>
            </a:r>
            <a:r>
              <a:rPr lang="en-US" sz="3000" b="1" spc="-40" dirty="0">
                <a:solidFill>
                  <a:srgbClr val="FFFF00"/>
                </a:solidFill>
                <a:latin typeface="Arial" pitchFamily="34" charset="0"/>
                <a:cs typeface="Arial" pitchFamily="34" charset="0"/>
              </a:rPr>
              <a:t> </a:t>
            </a:r>
            <a:r>
              <a:rPr lang="en-US" sz="3000" b="1" dirty="0">
                <a:solidFill>
                  <a:srgbClr val="00FFFF"/>
                </a:solidFill>
                <a:latin typeface="Arial" pitchFamily="34" charset="0"/>
                <a:cs typeface="Arial" pitchFamily="34" charset="0"/>
              </a:rPr>
              <a:t>/ </a:t>
            </a:r>
            <a:r>
              <a:rPr lang="en-US" sz="3000" b="1" dirty="0" err="1">
                <a:solidFill>
                  <a:srgbClr val="00FFFF"/>
                </a:solidFill>
                <a:latin typeface="Arial" pitchFamily="34" charset="0"/>
                <a:cs typeface="Arial" pitchFamily="34" charset="0"/>
              </a:rPr>
              <a:t>ruːt</a:t>
            </a:r>
            <a:r>
              <a:rPr lang="en-US" sz="3000" b="1" dirty="0">
                <a:solidFill>
                  <a:srgbClr val="00FFFF"/>
                </a:solidFill>
                <a:latin typeface="Arial" pitchFamily="34" charset="0"/>
                <a:cs typeface="Arial" pitchFamily="34" charset="0"/>
              </a:rPr>
              <a:t> </a:t>
            </a:r>
            <a:r>
              <a:rPr lang="en-US" sz="3000" b="1" spc="-40" dirty="0">
                <a:solidFill>
                  <a:srgbClr val="00FFFF"/>
                </a:solidFill>
                <a:latin typeface="Arial" pitchFamily="34" charset="0"/>
                <a:cs typeface="Arial" pitchFamily="34" charset="0"/>
              </a:rPr>
              <a:t>/ </a:t>
            </a:r>
            <a:r>
              <a:rPr lang="en-US" sz="3000" b="1" spc="-40" dirty="0">
                <a:solidFill>
                  <a:srgbClr val="FFFF00"/>
                </a:solidFill>
                <a:latin typeface="Arial" pitchFamily="34" charset="0"/>
                <a:cs typeface="Arial" pitchFamily="34" charset="0"/>
              </a:rPr>
              <a:t>(n)</a:t>
            </a:r>
          </a:p>
          <a:p>
            <a:pPr marL="265113" indent="-265113" algn="just">
              <a:lnSpc>
                <a:spcPts val="3700"/>
              </a:lnSpc>
              <a:spcBef>
                <a:spcPts val="1200"/>
              </a:spcBef>
              <a:spcAft>
                <a:spcPts val="1200"/>
              </a:spcAft>
              <a:buFontTx/>
              <a:buChar char="-"/>
            </a:pPr>
            <a:r>
              <a:rPr lang="en-US" sz="3000" b="1" spc="-100" dirty="0">
                <a:solidFill>
                  <a:srgbClr val="FFFF00"/>
                </a:solidFill>
                <a:latin typeface="Arial" pitchFamily="34" charset="0"/>
                <a:cs typeface="Arial" pitchFamily="34" charset="0"/>
              </a:rPr>
              <a:t>leaf </a:t>
            </a:r>
            <a:r>
              <a:rPr lang="en-US" sz="3000" b="1" spc="-100" dirty="0">
                <a:solidFill>
                  <a:srgbClr val="00FFFF"/>
                </a:solidFill>
                <a:latin typeface="Arial" pitchFamily="34" charset="0"/>
                <a:cs typeface="Arial" pitchFamily="34" charset="0"/>
              </a:rPr>
              <a:t>/</a:t>
            </a:r>
            <a:r>
              <a:rPr lang="en-US" sz="3000" b="1" spc="-100" dirty="0" err="1">
                <a:solidFill>
                  <a:srgbClr val="00FFFF"/>
                </a:solidFill>
                <a:latin typeface="Arial" pitchFamily="34" charset="0"/>
                <a:cs typeface="Arial" pitchFamily="34" charset="0"/>
              </a:rPr>
              <a:t>liːf</a:t>
            </a:r>
            <a:r>
              <a:rPr lang="en-US" sz="3000" b="1" spc="-100" dirty="0">
                <a:solidFill>
                  <a:srgbClr val="00FFFF"/>
                </a:solidFill>
                <a:latin typeface="Arial" pitchFamily="34" charset="0"/>
                <a:cs typeface="Arial" pitchFamily="34" charset="0"/>
              </a:rPr>
              <a:t> /</a:t>
            </a:r>
            <a:r>
              <a:rPr lang="en-US" sz="3000" b="1" spc="-100" dirty="0">
                <a:solidFill>
                  <a:srgbClr val="FFFF00"/>
                </a:solidFill>
                <a:latin typeface="Arial" pitchFamily="34" charset="0"/>
                <a:cs typeface="Arial" pitchFamily="34" charset="0"/>
              </a:rPr>
              <a:t>(n)</a:t>
            </a:r>
            <a:r>
              <a:rPr lang="en-US" sz="3000" b="1" spc="-100" dirty="0">
                <a:solidFill>
                  <a:srgbClr val="00FFFF"/>
                </a:solidFill>
                <a:latin typeface="Arial" pitchFamily="34" charset="0"/>
                <a:cs typeface="Arial" pitchFamily="34" charset="0"/>
              </a:rPr>
              <a:t> </a:t>
            </a:r>
            <a:r>
              <a:rPr lang="en-US" sz="3000" b="1" spc="-100" dirty="0">
                <a:solidFill>
                  <a:srgbClr val="FFFF00"/>
                </a:solidFill>
                <a:latin typeface="Arial" pitchFamily="34" charset="0"/>
                <a:cs typeface="Arial" pitchFamily="34" charset="0"/>
                <a:sym typeface="Wingdings" panose="05000000000000000000" pitchFamily="2" charset="2"/>
              </a:rPr>
              <a:t> leaves </a:t>
            </a:r>
            <a:r>
              <a:rPr lang="en-US" sz="3000" b="1" spc="-100" dirty="0">
                <a:solidFill>
                  <a:srgbClr val="00FFFF"/>
                </a:solidFill>
                <a:latin typeface="Arial" pitchFamily="34" charset="0"/>
                <a:cs typeface="Arial" pitchFamily="34" charset="0"/>
                <a:sym typeface="Wingdings" panose="05000000000000000000" pitchFamily="2" charset="2"/>
              </a:rPr>
              <a:t>/</a:t>
            </a:r>
            <a:r>
              <a:rPr lang="en-US" sz="3000" b="1" spc="-100" dirty="0" err="1">
                <a:solidFill>
                  <a:srgbClr val="00FFFF"/>
                </a:solidFill>
                <a:latin typeface="Arial" pitchFamily="34" charset="0"/>
                <a:cs typeface="Arial" pitchFamily="34" charset="0"/>
              </a:rPr>
              <a:t>liːvz</a:t>
            </a:r>
            <a:r>
              <a:rPr lang="en-US" sz="3000" b="1" spc="-100" dirty="0">
                <a:solidFill>
                  <a:srgbClr val="00FFFF"/>
                </a:solidFill>
                <a:latin typeface="Arial" pitchFamily="34" charset="0"/>
                <a:cs typeface="Arial" pitchFamily="34" charset="0"/>
              </a:rPr>
              <a:t>/ </a:t>
            </a:r>
            <a:r>
              <a:rPr lang="en-US" sz="3000" b="1" spc="-100" dirty="0">
                <a:solidFill>
                  <a:srgbClr val="FFFF00"/>
                </a:solidFill>
                <a:latin typeface="Arial" pitchFamily="34" charset="0"/>
                <a:cs typeface="Arial" pitchFamily="34" charset="0"/>
              </a:rPr>
              <a:t>(</a:t>
            </a:r>
            <a:r>
              <a:rPr lang="en-US" sz="3000" b="1" spc="-100" dirty="0" err="1">
                <a:solidFill>
                  <a:srgbClr val="FFFF00"/>
                </a:solidFill>
                <a:latin typeface="Arial" pitchFamily="34" charset="0"/>
                <a:cs typeface="Arial" pitchFamily="34" charset="0"/>
              </a:rPr>
              <a:t>pl</a:t>
            </a:r>
            <a:r>
              <a:rPr lang="en-US" sz="3000" b="1" spc="-100" dirty="0">
                <a:solidFill>
                  <a:srgbClr val="FFFF00"/>
                </a:solidFill>
                <a:latin typeface="Arial" pitchFamily="34" charset="0"/>
                <a:cs typeface="Arial" pitchFamily="34" charset="0"/>
              </a:rPr>
              <a:t>)</a:t>
            </a:r>
          </a:p>
          <a:p>
            <a:pPr marL="265113" indent="-265113" algn="just">
              <a:lnSpc>
                <a:spcPts val="3700"/>
              </a:lnSpc>
              <a:spcBef>
                <a:spcPts val="1200"/>
              </a:spcBef>
              <a:spcAft>
                <a:spcPts val="1200"/>
              </a:spcAft>
              <a:buFontTx/>
              <a:buChar char="-"/>
            </a:pPr>
            <a:r>
              <a:rPr lang="en-US" sz="3000" b="1" dirty="0">
                <a:solidFill>
                  <a:srgbClr val="FFFF00"/>
                </a:solidFill>
                <a:latin typeface="Arial" pitchFamily="34" charset="0"/>
                <a:cs typeface="Arial" pitchFamily="34" charset="0"/>
              </a:rPr>
              <a:t>harmony </a:t>
            </a:r>
            <a:r>
              <a:rPr lang="en-US" sz="3000" b="1" dirty="0">
                <a:solidFill>
                  <a:srgbClr val="00FFFF"/>
                </a:solidFill>
                <a:latin typeface="Arial" pitchFamily="34" charset="0"/>
                <a:cs typeface="Arial" pitchFamily="34" charset="0"/>
              </a:rPr>
              <a:t>/ˈ</a:t>
            </a:r>
            <a:r>
              <a:rPr lang="en-US" sz="3000" b="1" dirty="0" err="1">
                <a:solidFill>
                  <a:srgbClr val="00FFFF"/>
                </a:solidFill>
                <a:latin typeface="Arial" pitchFamily="34" charset="0"/>
                <a:cs typeface="Arial" pitchFamily="34" charset="0"/>
              </a:rPr>
              <a:t>hɑːməni</a:t>
            </a:r>
            <a:r>
              <a:rPr lang="en-US" sz="3000" b="1" dirty="0">
                <a:solidFill>
                  <a:srgbClr val="00FFFF"/>
                </a:solidFill>
                <a:latin typeface="Arial" pitchFamily="34" charset="0"/>
                <a:cs typeface="Arial" pitchFamily="34" charset="0"/>
              </a:rPr>
              <a:t> /</a:t>
            </a:r>
            <a:r>
              <a:rPr lang="en-US" sz="3000" b="1" dirty="0">
                <a:solidFill>
                  <a:srgbClr val="FFFF00"/>
                </a:solidFill>
                <a:latin typeface="Arial" pitchFamily="34" charset="0"/>
                <a:cs typeface="Arial" pitchFamily="34" charset="0"/>
              </a:rPr>
              <a:t> (n)</a:t>
            </a:r>
          </a:p>
          <a:p>
            <a:pPr marL="265113" indent="-265113" algn="just">
              <a:lnSpc>
                <a:spcPts val="3700"/>
              </a:lnSpc>
              <a:spcBef>
                <a:spcPts val="1200"/>
              </a:spcBef>
              <a:spcAft>
                <a:spcPts val="1200"/>
              </a:spcAft>
              <a:buFontTx/>
              <a:buChar char="-"/>
            </a:pPr>
            <a:r>
              <a:rPr lang="en-US" sz="3000" b="1" spc="-140" dirty="0">
                <a:solidFill>
                  <a:srgbClr val="FFFF00"/>
                </a:solidFill>
                <a:latin typeface="Arial" pitchFamily="34" charset="0"/>
                <a:cs typeface="Arial" pitchFamily="34" charset="0"/>
              </a:rPr>
              <a:t>represent </a:t>
            </a:r>
            <a:r>
              <a:rPr lang="en-US" sz="3000" b="1" dirty="0">
                <a:solidFill>
                  <a:srgbClr val="00FFFF"/>
                </a:solidFill>
                <a:latin typeface="Arial" pitchFamily="34" charset="0"/>
                <a:cs typeface="Arial" pitchFamily="34" charset="0"/>
              </a:rPr>
              <a:t>/ˌ</a:t>
            </a:r>
            <a:r>
              <a:rPr lang="en-US" sz="3000" b="1" dirty="0" err="1">
                <a:solidFill>
                  <a:srgbClr val="00FFFF"/>
                </a:solidFill>
                <a:latin typeface="Arial" pitchFamily="34" charset="0"/>
                <a:cs typeface="Arial" pitchFamily="34" charset="0"/>
              </a:rPr>
              <a:t>reprɪˈzent</a:t>
            </a:r>
            <a:r>
              <a:rPr lang="en-US" sz="3000" b="1" dirty="0">
                <a:solidFill>
                  <a:srgbClr val="00FFFF"/>
                </a:solidFill>
                <a:latin typeface="Arial" pitchFamily="34" charset="0"/>
                <a:cs typeface="Arial" pitchFamily="34" charset="0"/>
              </a:rPr>
              <a:t> </a:t>
            </a:r>
            <a:r>
              <a:rPr lang="en-US" sz="3000" b="1" spc="-140" dirty="0">
                <a:solidFill>
                  <a:srgbClr val="00FFFF"/>
                </a:solidFill>
                <a:latin typeface="Arial" pitchFamily="34" charset="0"/>
                <a:cs typeface="Arial" pitchFamily="34" charset="0"/>
              </a:rPr>
              <a:t>/ </a:t>
            </a:r>
            <a:r>
              <a:rPr lang="en-US" sz="3000" b="1" spc="-140" dirty="0">
                <a:solidFill>
                  <a:srgbClr val="FFFF00"/>
                </a:solidFill>
                <a:latin typeface="Arial" pitchFamily="34" charset="0"/>
                <a:cs typeface="Arial" pitchFamily="34" charset="0"/>
              </a:rPr>
              <a:t>(v)</a:t>
            </a:r>
            <a:endParaRPr lang="en-US" sz="3000" b="1" spc="-140" dirty="0">
              <a:solidFill>
                <a:srgbClr val="00FFFF"/>
              </a:solidFill>
              <a:latin typeface="Arial" pitchFamily="34" charset="0"/>
              <a:cs typeface="Arial" pitchFamily="34" charset="0"/>
            </a:endParaRPr>
          </a:p>
          <a:p>
            <a:pPr marL="265113" indent="-265113" algn="just">
              <a:lnSpc>
                <a:spcPts val="3700"/>
              </a:lnSpc>
              <a:spcBef>
                <a:spcPts val="1200"/>
              </a:spcBef>
              <a:spcAft>
                <a:spcPts val="1200"/>
              </a:spcAft>
              <a:buFontTx/>
              <a:buChar char="-"/>
            </a:pPr>
            <a:r>
              <a:rPr lang="en-US" sz="3000" b="1" spc="-100" dirty="0">
                <a:solidFill>
                  <a:srgbClr val="FFFF00"/>
                </a:solidFill>
                <a:latin typeface="Arial" pitchFamily="34" charset="0"/>
                <a:cs typeface="Arial" pitchFamily="34" charset="0"/>
              </a:rPr>
              <a:t>element </a:t>
            </a:r>
            <a:r>
              <a:rPr lang="en-US" sz="3000" b="1" dirty="0">
                <a:solidFill>
                  <a:srgbClr val="00FFFF"/>
                </a:solidFill>
                <a:latin typeface="Arial" pitchFamily="34" charset="0"/>
                <a:cs typeface="Arial" pitchFamily="34" charset="0"/>
              </a:rPr>
              <a:t>/ ˈ</a:t>
            </a:r>
            <a:r>
              <a:rPr lang="en-US" sz="3000" b="1" dirty="0" err="1">
                <a:solidFill>
                  <a:srgbClr val="00FFFF"/>
                </a:solidFill>
                <a:latin typeface="Arial" pitchFamily="34" charset="0"/>
                <a:cs typeface="Arial" pitchFamily="34" charset="0"/>
              </a:rPr>
              <a:t>elɪmənt</a:t>
            </a:r>
            <a:r>
              <a:rPr lang="en-US" sz="3000" b="1" dirty="0">
                <a:solidFill>
                  <a:srgbClr val="00FFFF"/>
                </a:solidFill>
                <a:latin typeface="Arial" pitchFamily="34" charset="0"/>
                <a:cs typeface="Arial" pitchFamily="34" charset="0"/>
              </a:rPr>
              <a:t> </a:t>
            </a:r>
            <a:r>
              <a:rPr lang="en-US" sz="3000" b="1" spc="-100" dirty="0">
                <a:solidFill>
                  <a:srgbClr val="00FFFF"/>
                </a:solidFill>
                <a:latin typeface="Arial" pitchFamily="34" charset="0"/>
                <a:cs typeface="Arial" pitchFamily="34" charset="0"/>
              </a:rPr>
              <a:t>/ </a:t>
            </a:r>
            <a:r>
              <a:rPr lang="en-US" sz="3000" b="1" spc="-100" dirty="0">
                <a:solidFill>
                  <a:srgbClr val="FFFF00"/>
                </a:solidFill>
                <a:latin typeface="Arial" pitchFamily="34" charset="0"/>
                <a:cs typeface="Arial" pitchFamily="34" charset="0"/>
              </a:rPr>
              <a:t>(n)</a:t>
            </a:r>
          </a:p>
          <a:p>
            <a:pPr marL="265113" indent="-265113" algn="just">
              <a:lnSpc>
                <a:spcPts val="3700"/>
              </a:lnSpc>
              <a:spcBef>
                <a:spcPts val="1200"/>
              </a:spcBef>
              <a:spcAft>
                <a:spcPts val="1200"/>
              </a:spcAft>
              <a:buFontTx/>
              <a:buChar char="-"/>
            </a:pPr>
            <a:r>
              <a:rPr lang="en-US" sz="3000" b="1" spc="-60" dirty="0">
                <a:solidFill>
                  <a:srgbClr val="FFFF00"/>
                </a:solidFill>
                <a:latin typeface="Arial" pitchFamily="34" charset="0"/>
                <a:cs typeface="Arial" pitchFamily="34" charset="0"/>
              </a:rPr>
              <a:t>create </a:t>
            </a:r>
            <a:r>
              <a:rPr lang="en-US" sz="3000" b="1" dirty="0">
                <a:solidFill>
                  <a:srgbClr val="00FFFF"/>
                </a:solidFill>
                <a:latin typeface="Arial" pitchFamily="34" charset="0"/>
                <a:cs typeface="Arial" pitchFamily="34" charset="0"/>
              </a:rPr>
              <a:t>/ </a:t>
            </a:r>
            <a:r>
              <a:rPr lang="en-US" sz="3000" b="1" dirty="0" err="1">
                <a:solidFill>
                  <a:srgbClr val="00FFFF"/>
                </a:solidFill>
                <a:latin typeface="Arial" pitchFamily="34" charset="0"/>
                <a:cs typeface="Arial" pitchFamily="34" charset="0"/>
              </a:rPr>
              <a:t>kriˈeɪt</a:t>
            </a:r>
            <a:r>
              <a:rPr lang="en-US" sz="3000" b="1" dirty="0">
                <a:solidFill>
                  <a:srgbClr val="00FFFF"/>
                </a:solidFill>
                <a:latin typeface="Arial" pitchFamily="34" charset="0"/>
                <a:cs typeface="Arial" pitchFamily="34" charset="0"/>
              </a:rPr>
              <a:t> </a:t>
            </a:r>
            <a:r>
              <a:rPr lang="en-US" sz="3000" b="1" spc="-100" dirty="0">
                <a:solidFill>
                  <a:srgbClr val="00FFFF"/>
                </a:solidFill>
                <a:latin typeface="Arial" pitchFamily="34" charset="0"/>
                <a:cs typeface="Arial" pitchFamily="34" charset="0"/>
              </a:rPr>
              <a:t>/ </a:t>
            </a:r>
            <a:r>
              <a:rPr lang="en-US" sz="3000" b="1" spc="-100" dirty="0">
                <a:solidFill>
                  <a:srgbClr val="FFFF00"/>
                </a:solidFill>
                <a:latin typeface="Arial" pitchFamily="34" charset="0"/>
                <a:cs typeface="Arial" pitchFamily="34" charset="0"/>
              </a:rPr>
              <a:t>(v)</a:t>
            </a:r>
            <a:endParaRPr lang="en-US" sz="3000" b="1" spc="-60" dirty="0">
              <a:solidFill>
                <a:srgbClr val="FFFF00"/>
              </a:solidFill>
              <a:latin typeface="Arial" pitchFamily="34" charset="0"/>
              <a:cs typeface="Arial" pitchFamily="34" charset="0"/>
            </a:endParaRPr>
          </a:p>
          <a:p>
            <a:pPr marL="265113" indent="-265113">
              <a:lnSpc>
                <a:spcPts val="3700"/>
              </a:lnSpc>
              <a:spcBef>
                <a:spcPts val="1200"/>
              </a:spcBef>
              <a:spcAft>
                <a:spcPts val="1200"/>
              </a:spcAft>
              <a:buFontTx/>
              <a:buChar char="-"/>
            </a:pPr>
            <a:r>
              <a:rPr lang="en-US" sz="3000" b="1" spc="-100" dirty="0">
                <a:solidFill>
                  <a:srgbClr val="FFFF00"/>
                </a:solidFill>
                <a:latin typeface="Arial" pitchFamily="34" charset="0"/>
                <a:cs typeface="Arial" pitchFamily="34" charset="0"/>
              </a:rPr>
              <a:t>heaven </a:t>
            </a:r>
            <a:r>
              <a:rPr lang="en-US" sz="3000" b="1" dirty="0">
                <a:solidFill>
                  <a:srgbClr val="00FFFF"/>
                </a:solidFill>
                <a:latin typeface="Arial" pitchFamily="34" charset="0"/>
                <a:cs typeface="Arial" pitchFamily="34" charset="0"/>
              </a:rPr>
              <a:t>/ ˈ</a:t>
            </a:r>
            <a:r>
              <a:rPr lang="en-US" sz="3000" b="1" dirty="0" err="1">
                <a:solidFill>
                  <a:srgbClr val="00FFFF"/>
                </a:solidFill>
                <a:latin typeface="Arial" pitchFamily="34" charset="0"/>
                <a:cs typeface="Arial" pitchFamily="34" charset="0"/>
              </a:rPr>
              <a:t>hevn</a:t>
            </a:r>
            <a:r>
              <a:rPr lang="en-US" sz="3000" b="1" dirty="0">
                <a:solidFill>
                  <a:srgbClr val="00FFFF"/>
                </a:solidFill>
                <a:latin typeface="Arial" pitchFamily="34" charset="0"/>
                <a:cs typeface="Arial" pitchFamily="34" charset="0"/>
              </a:rPr>
              <a:t>/ </a:t>
            </a:r>
            <a:r>
              <a:rPr lang="en-US" sz="3200" b="1" dirty="0">
                <a:solidFill>
                  <a:srgbClr val="FFFF00"/>
                </a:solidFill>
              </a:rPr>
              <a:t>(n)</a:t>
            </a:r>
            <a:endParaRPr lang="en-US" sz="3000" b="1" spc="-100" dirty="0">
              <a:solidFill>
                <a:srgbClr val="FFFF00"/>
              </a:solidFill>
              <a:latin typeface="Arial" pitchFamily="34" charset="0"/>
              <a:cs typeface="Arial" pitchFamily="34" charset="0"/>
            </a:endParaRPr>
          </a:p>
        </p:txBody>
      </p:sp>
      <p:sp>
        <p:nvSpPr>
          <p:cNvPr id="7" name="Rectangle 6"/>
          <p:cNvSpPr/>
          <p:nvPr/>
        </p:nvSpPr>
        <p:spPr>
          <a:xfrm>
            <a:off x="5436096" y="844131"/>
            <a:ext cx="3672408" cy="6042680"/>
          </a:xfrm>
          <a:prstGeom prst="rect">
            <a:avLst/>
          </a:prstGeom>
        </p:spPr>
        <p:txBody>
          <a:bodyPr wrap="square" lIns="36000" rIns="36000">
            <a:spAutoFit/>
          </a:bodyPr>
          <a:lstStyle/>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hóa</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chất</a:t>
            </a:r>
            <a:endParaRPr lang="en-US" sz="3000" b="1" dirty="0">
              <a:solidFill>
                <a:schemeClr val="bg1"/>
              </a:solidFill>
              <a:latin typeface="Arial" pitchFamily="34" charset="0"/>
              <a:cs typeface="Arial" pitchFamily="34" charset="0"/>
            </a:endParaRPr>
          </a:p>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gốc</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rễ</a:t>
            </a:r>
            <a:endParaRPr lang="en-US" sz="3000" b="1" dirty="0">
              <a:solidFill>
                <a:schemeClr val="bg1"/>
              </a:solidFill>
              <a:latin typeface="Arial" pitchFamily="34" charset="0"/>
              <a:cs typeface="Arial" pitchFamily="34" charset="0"/>
            </a:endParaRPr>
          </a:p>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lá</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cây</a:t>
            </a:r>
            <a:r>
              <a:rPr lang="en-US" sz="3000" b="1" dirty="0">
                <a:solidFill>
                  <a:schemeClr val="bg1"/>
                </a:solidFill>
                <a:latin typeface="Arial" pitchFamily="34" charset="0"/>
                <a:cs typeface="Arial" pitchFamily="34" charset="0"/>
              </a:rPr>
              <a:t>)</a:t>
            </a:r>
          </a:p>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sự</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hài</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hòa</a:t>
            </a:r>
            <a:endParaRPr lang="en-US" sz="3000" b="1" dirty="0">
              <a:solidFill>
                <a:schemeClr val="bg1"/>
              </a:solidFill>
              <a:latin typeface="Arial" pitchFamily="34" charset="0"/>
              <a:cs typeface="Arial" pitchFamily="34" charset="0"/>
            </a:endParaRPr>
          </a:p>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spc="-100" dirty="0" err="1">
                <a:solidFill>
                  <a:schemeClr val="bg1"/>
                </a:solidFill>
                <a:latin typeface="Arial" pitchFamily="34" charset="0"/>
                <a:cs typeface="Arial" pitchFamily="34" charset="0"/>
              </a:rPr>
              <a:t>đại</a:t>
            </a:r>
            <a:r>
              <a:rPr lang="en-US" sz="3000" b="1" spc="-100" dirty="0">
                <a:solidFill>
                  <a:schemeClr val="bg1"/>
                </a:solidFill>
                <a:latin typeface="Arial" pitchFamily="34" charset="0"/>
                <a:cs typeface="Arial" pitchFamily="34" charset="0"/>
              </a:rPr>
              <a:t> </a:t>
            </a:r>
            <a:r>
              <a:rPr lang="en-US" sz="3000" b="1" spc="-100" dirty="0" err="1">
                <a:solidFill>
                  <a:schemeClr val="bg1"/>
                </a:solidFill>
                <a:latin typeface="Arial" pitchFamily="34" charset="0"/>
                <a:cs typeface="Arial" pitchFamily="34" charset="0"/>
              </a:rPr>
              <a:t>diện</a:t>
            </a:r>
            <a:r>
              <a:rPr lang="en-US" sz="3000" b="1" spc="-100" dirty="0">
                <a:solidFill>
                  <a:schemeClr val="bg1"/>
                </a:solidFill>
                <a:latin typeface="Arial" pitchFamily="34" charset="0"/>
                <a:cs typeface="Arial" pitchFamily="34" charset="0"/>
              </a:rPr>
              <a:t> </a:t>
            </a:r>
            <a:r>
              <a:rPr lang="en-US" sz="3000" b="1" spc="-100" dirty="0" err="1">
                <a:solidFill>
                  <a:schemeClr val="bg1"/>
                </a:solidFill>
                <a:latin typeface="Arial" pitchFamily="34" charset="0"/>
                <a:cs typeface="Arial" pitchFamily="34" charset="0"/>
              </a:rPr>
              <a:t>cho</a:t>
            </a:r>
            <a:endParaRPr lang="en-US" sz="3000" b="1" spc="-100" dirty="0">
              <a:solidFill>
                <a:schemeClr val="bg1"/>
              </a:solidFill>
              <a:latin typeface="Arial" pitchFamily="34" charset="0"/>
              <a:cs typeface="Arial" pitchFamily="34" charset="0"/>
            </a:endParaRPr>
          </a:p>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spc="-150" dirty="0" err="1">
                <a:solidFill>
                  <a:schemeClr val="bg1"/>
                </a:solidFill>
                <a:latin typeface="Arial" pitchFamily="34" charset="0"/>
                <a:cs typeface="Arial" pitchFamily="34" charset="0"/>
              </a:rPr>
              <a:t>thành</a:t>
            </a:r>
            <a:r>
              <a:rPr lang="en-US" sz="3000" b="1" spc="-150" dirty="0">
                <a:solidFill>
                  <a:schemeClr val="bg1"/>
                </a:solidFill>
                <a:latin typeface="Arial" pitchFamily="34" charset="0"/>
                <a:cs typeface="Arial" pitchFamily="34" charset="0"/>
              </a:rPr>
              <a:t> </a:t>
            </a:r>
            <a:r>
              <a:rPr lang="en-US" sz="3000" b="1" spc="-150" dirty="0" err="1">
                <a:solidFill>
                  <a:schemeClr val="bg1"/>
                </a:solidFill>
                <a:latin typeface="Arial" pitchFamily="34" charset="0"/>
                <a:cs typeface="Arial" pitchFamily="34" charset="0"/>
              </a:rPr>
              <a:t>phần</a:t>
            </a:r>
            <a:r>
              <a:rPr lang="en-US" sz="3000" b="1" spc="-150" dirty="0">
                <a:solidFill>
                  <a:schemeClr val="bg1"/>
                </a:solidFill>
                <a:latin typeface="Arial" pitchFamily="34" charset="0"/>
                <a:cs typeface="Arial" pitchFamily="34" charset="0"/>
              </a:rPr>
              <a:t>, </a:t>
            </a:r>
            <a:r>
              <a:rPr lang="en-US" sz="3000" b="1" spc="-150" dirty="0" err="1">
                <a:solidFill>
                  <a:schemeClr val="bg1"/>
                </a:solidFill>
                <a:latin typeface="Arial" pitchFamily="34" charset="0"/>
                <a:cs typeface="Arial" pitchFamily="34" charset="0"/>
              </a:rPr>
              <a:t>yếu</a:t>
            </a:r>
            <a:r>
              <a:rPr lang="en-US" sz="3000" b="1" spc="-150" dirty="0">
                <a:solidFill>
                  <a:schemeClr val="bg1"/>
                </a:solidFill>
                <a:latin typeface="Arial" pitchFamily="34" charset="0"/>
                <a:cs typeface="Arial" pitchFamily="34" charset="0"/>
              </a:rPr>
              <a:t> </a:t>
            </a:r>
            <a:r>
              <a:rPr lang="en-US" sz="3000" b="1" spc="-150" dirty="0" err="1">
                <a:solidFill>
                  <a:schemeClr val="bg1"/>
                </a:solidFill>
                <a:latin typeface="Arial" pitchFamily="34" charset="0"/>
                <a:cs typeface="Arial" pitchFamily="34" charset="0"/>
              </a:rPr>
              <a:t>tố</a:t>
            </a:r>
            <a:endParaRPr lang="en-US" sz="3000" b="1" spc="-150" dirty="0">
              <a:solidFill>
                <a:schemeClr val="bg1"/>
              </a:solidFill>
              <a:latin typeface="Arial" pitchFamily="34" charset="0"/>
              <a:cs typeface="Arial" pitchFamily="34" charset="0"/>
            </a:endParaRPr>
          </a:p>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tạo</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ra</a:t>
            </a:r>
            <a:endParaRPr lang="en-US" sz="3000" b="1" dirty="0">
              <a:solidFill>
                <a:schemeClr val="bg1"/>
              </a:solidFill>
              <a:latin typeface="Arial" pitchFamily="34" charset="0"/>
              <a:cs typeface="Arial" pitchFamily="34" charset="0"/>
            </a:endParaRPr>
          </a:p>
          <a:p>
            <a:pPr algn="just">
              <a:lnSpc>
                <a:spcPts val="3700"/>
              </a:lnSpc>
              <a:spcBef>
                <a:spcPts val="1200"/>
              </a:spcBef>
              <a:spcAft>
                <a:spcPts val="1200"/>
              </a:spcAft>
            </a:pP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trời</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thiên</a:t>
            </a:r>
            <a:r>
              <a:rPr lang="en-US" sz="3000" b="1" dirty="0">
                <a:solidFill>
                  <a:schemeClr val="bg1"/>
                </a:solidFill>
                <a:latin typeface="Arial" pitchFamily="34" charset="0"/>
                <a:cs typeface="Arial" pitchFamily="34" charset="0"/>
              </a:rPr>
              <a:t> </a:t>
            </a:r>
            <a:r>
              <a:rPr lang="en-US" sz="3000" b="1" dirty="0" err="1">
                <a:solidFill>
                  <a:schemeClr val="bg1"/>
                </a:solidFill>
                <a:latin typeface="Arial" pitchFamily="34" charset="0"/>
                <a:cs typeface="Arial" pitchFamily="34" charset="0"/>
              </a:rPr>
              <a:t>đường</a:t>
            </a:r>
            <a:endParaRPr lang="en-US" sz="3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3803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500"/>
                                        <p:tgtEl>
                                          <p:spTgt spid="6">
                                            <p:txEl>
                                              <p:pRg st="1" end="1"/>
                                            </p:txEl>
                                          </p:spTgt>
                                        </p:tgtEl>
                                      </p:cBhvr>
                                    </p:animEffect>
                                    <p:set>
                                      <p:cBhvr>
                                        <p:cTn id="12"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nodeType="clickEffect">
                                  <p:stCondLst>
                                    <p:cond delay="0"/>
                                  </p:stCondLst>
                                  <p:childTnLst>
                                    <p:animEffect transition="out" filter="wipe(right)">
                                      <p:cBhvr>
                                        <p:cTn id="16" dur="500"/>
                                        <p:tgtEl>
                                          <p:spTgt spid="6">
                                            <p:txEl>
                                              <p:pRg st="2" end="2"/>
                                            </p:txEl>
                                          </p:spTgt>
                                        </p:tgtEl>
                                      </p:cBhvr>
                                    </p:animEffect>
                                    <p:set>
                                      <p:cBhvr>
                                        <p:cTn id="17"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500"/>
                                        <p:tgtEl>
                                          <p:spTgt spid="6">
                                            <p:txEl>
                                              <p:pRg st="3" end="3"/>
                                            </p:txEl>
                                          </p:spTgt>
                                        </p:tgtEl>
                                      </p:cBhvr>
                                    </p:animEffect>
                                    <p:set>
                                      <p:cBhvr>
                                        <p:cTn id="22"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nodeType="clickEffect">
                                  <p:stCondLst>
                                    <p:cond delay="0"/>
                                  </p:stCondLst>
                                  <p:childTnLst>
                                    <p:animEffect transition="out" filter="wipe(right)">
                                      <p:cBhvr>
                                        <p:cTn id="26" dur="500"/>
                                        <p:tgtEl>
                                          <p:spTgt spid="6">
                                            <p:txEl>
                                              <p:pRg st="4" end="4"/>
                                            </p:txEl>
                                          </p:spTgt>
                                        </p:tgtEl>
                                      </p:cBhvr>
                                    </p:animEffect>
                                    <p:set>
                                      <p:cBhvr>
                                        <p:cTn id="27"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nodeType="clickEffect">
                                  <p:stCondLst>
                                    <p:cond delay="0"/>
                                  </p:stCondLst>
                                  <p:childTnLst>
                                    <p:animEffect transition="out" filter="wipe(right)">
                                      <p:cBhvr>
                                        <p:cTn id="31" dur="500"/>
                                        <p:tgtEl>
                                          <p:spTgt spid="6">
                                            <p:txEl>
                                              <p:pRg st="5" end="5"/>
                                            </p:txEl>
                                          </p:spTgt>
                                        </p:tgtEl>
                                      </p:cBhvr>
                                    </p:animEffect>
                                    <p:set>
                                      <p:cBhvr>
                                        <p:cTn id="32" dur="1" fill="hold">
                                          <p:stCondLst>
                                            <p:cond delay="499"/>
                                          </p:stCondLst>
                                        </p:cTn>
                                        <p:tgtEl>
                                          <p:spTgt spid="6">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nodeType="clickEffect">
                                  <p:stCondLst>
                                    <p:cond delay="0"/>
                                  </p:stCondLst>
                                  <p:childTnLst>
                                    <p:animEffect transition="out" filter="wipe(right)">
                                      <p:cBhvr>
                                        <p:cTn id="36" dur="500"/>
                                        <p:tgtEl>
                                          <p:spTgt spid="6">
                                            <p:txEl>
                                              <p:pRg st="6" end="6"/>
                                            </p:txEl>
                                          </p:spTgt>
                                        </p:tgtEl>
                                      </p:cBhvr>
                                    </p:animEffect>
                                    <p:set>
                                      <p:cBhvr>
                                        <p:cTn id="37"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nodeType="clickEffect">
                                  <p:stCondLst>
                                    <p:cond delay="0"/>
                                  </p:stCondLst>
                                  <p:childTnLst>
                                    <p:animEffect transition="out" filter="wipe(right)">
                                      <p:cBhvr>
                                        <p:cTn id="41" dur="500"/>
                                        <p:tgtEl>
                                          <p:spTgt spid="6">
                                            <p:txEl>
                                              <p:pRg st="7" end="7"/>
                                            </p:txEl>
                                          </p:spTgt>
                                        </p:tgtEl>
                                      </p:cBhvr>
                                    </p:animEffect>
                                    <p:set>
                                      <p:cBhvr>
                                        <p:cTn id="42" dur="1" fill="hold">
                                          <p:stCondLst>
                                            <p:cond delay="499"/>
                                          </p:stCondLst>
                                        </p:cTn>
                                        <p:tgtEl>
                                          <p:spTgt spid="6">
                                            <p:txEl>
                                              <p:pRg st="7" end="7"/>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wipe(left)">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wipe(left)">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wipe(left)">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ipe(left)">
                                      <p:cBhvr>
                                        <p:cTn id="72" dur="5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wipe(left)">
                                      <p:cBhvr>
                                        <p:cTn id="77" dur="500"/>
                                        <p:tgtEl>
                                          <p:spTgt spid="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wipe(left)">
                                      <p:cBhvr>
                                        <p:cTn id="8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84" y="6610"/>
            <a:ext cx="3000008" cy="769441"/>
          </a:xfrm>
          <a:prstGeom prst="rect">
            <a:avLst/>
          </a:prstGeom>
        </p:spPr>
        <p:txBody>
          <a:bodyPr wrap="square">
            <a:spAutoFit/>
          </a:bodyPr>
          <a:lstStyle/>
          <a:p>
            <a:pPr lvl="0"/>
            <a:r>
              <a:rPr lang="en-US" sz="4400" b="1" spc="-100" dirty="0">
                <a:ln w="28575">
                  <a:solidFill>
                    <a:srgbClr val="FF0000"/>
                  </a:solidFill>
                </a:ln>
                <a:solidFill>
                  <a:srgbClr val="FFFF00"/>
                </a:solidFill>
                <a:latin typeface="Arial" pitchFamily="34" charset="0"/>
                <a:cs typeface="Arial" pitchFamily="34" charset="0"/>
              </a:rPr>
              <a:t>WARM UP</a:t>
            </a: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37250" y="697435"/>
            <a:ext cx="3266886" cy="2173964"/>
          </a:xfrm>
          <a:prstGeom prst="ellipse">
            <a:avLst/>
          </a:prstGeom>
          <a:ln w="38100">
            <a:solidFill>
              <a:srgbClr val="00FF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2987824" y="57643"/>
            <a:ext cx="5359960" cy="646331"/>
          </a:xfrm>
          <a:prstGeom prst="rect">
            <a:avLst/>
          </a:prstGeom>
        </p:spPr>
        <p:txBody>
          <a:bodyPr wrap="square">
            <a:spAutoFit/>
          </a:bodyPr>
          <a:lstStyle/>
          <a:p>
            <a:r>
              <a:rPr lang="en-US" sz="3600" b="1" dirty="0">
                <a:solidFill>
                  <a:srgbClr val="FF0000"/>
                </a:solidFill>
                <a:latin typeface="Arial" panose="020B0604020202020204" pitchFamily="34" charset="0"/>
                <a:cs typeface="Arial" panose="020B0604020202020204" pitchFamily="34" charset="0"/>
              </a:rPr>
              <a:t>Answer the questions.</a:t>
            </a:r>
          </a:p>
        </p:txBody>
      </p:sp>
      <p:sp>
        <p:nvSpPr>
          <p:cNvPr id="6" name="Rectangle 5"/>
          <p:cNvSpPr/>
          <p:nvPr/>
        </p:nvSpPr>
        <p:spPr>
          <a:xfrm>
            <a:off x="32068" y="4202597"/>
            <a:ext cx="9111932" cy="2682786"/>
          </a:xfrm>
          <a:prstGeom prst="rect">
            <a:avLst/>
          </a:prstGeom>
        </p:spPr>
        <p:txBody>
          <a:bodyPr wrap="square" lIns="36000" rIns="36000">
            <a:spAutoFit/>
          </a:bodyPr>
          <a:lstStyle/>
          <a:p>
            <a:pPr>
              <a:lnSpc>
                <a:spcPts val="3800"/>
              </a:lnSpc>
              <a:spcBef>
                <a:spcPts val="600"/>
              </a:spcBef>
              <a:spcAft>
                <a:spcPts val="600"/>
              </a:spcAft>
            </a:pPr>
            <a:r>
              <a:rPr lang="en-US" sz="3400" b="1" spc="-100" dirty="0">
                <a:solidFill>
                  <a:srgbClr val="0000FF"/>
                </a:solidFill>
                <a:latin typeface="Arial" panose="020B0604020202020204" pitchFamily="34" charset="0"/>
                <a:cs typeface="Arial" panose="020B0604020202020204" pitchFamily="34" charset="0"/>
              </a:rPr>
              <a:t>2. </a:t>
            </a:r>
            <a:r>
              <a:rPr lang="en-US" sz="3400" b="1" spc="-60" dirty="0">
                <a:solidFill>
                  <a:srgbClr val="0000FF"/>
                </a:solidFill>
                <a:latin typeface="Arial" panose="020B0604020202020204" pitchFamily="34" charset="0"/>
                <a:cs typeface="Arial" panose="020B0604020202020204" pitchFamily="34" charset="0"/>
              </a:rPr>
              <a:t>When do we traditionally have sticky rice?</a:t>
            </a:r>
          </a:p>
          <a:p>
            <a:pPr marL="442913" indent="-442913" algn="just">
              <a:lnSpc>
                <a:spcPts val="3800"/>
              </a:lnSpc>
              <a:spcBef>
                <a:spcPts val="600"/>
              </a:spcBef>
              <a:spcAft>
                <a:spcPts val="600"/>
              </a:spcAft>
            </a:pPr>
            <a:r>
              <a:rPr lang="en-US" sz="3400" b="1" dirty="0">
                <a:solidFill>
                  <a:schemeClr val="bg1"/>
                </a:solidFill>
                <a:latin typeface="Arial" panose="020B0604020202020204" pitchFamily="34" charset="0"/>
                <a:cs typeface="Arial" panose="020B0604020202020204" pitchFamily="34" charset="0"/>
              </a:rPr>
              <a:t>-	</a:t>
            </a:r>
            <a:r>
              <a:rPr lang="en-US" sz="3400" b="1" dirty="0">
                <a:solidFill>
                  <a:srgbClr val="003300"/>
                </a:solidFill>
                <a:latin typeface="Times New Roman" panose="02020603050405020304" pitchFamily="18" charset="0"/>
                <a:cs typeface="Times New Roman" panose="02020603050405020304" pitchFamily="18" charset="0"/>
              </a:rPr>
              <a:t>Traditionally, we have sticky rice on special occasions, such as at </a:t>
            </a:r>
            <a:r>
              <a:rPr lang="en-US" sz="3400" b="1" dirty="0" err="1">
                <a:solidFill>
                  <a:srgbClr val="003300"/>
                </a:solidFill>
                <a:latin typeface="Times New Roman" panose="02020603050405020304" pitchFamily="18" charset="0"/>
                <a:cs typeface="Times New Roman" panose="02020603050405020304" pitchFamily="18" charset="0"/>
              </a:rPr>
              <a:t>Tet</a:t>
            </a:r>
            <a:r>
              <a:rPr lang="en-US" sz="3400" b="1" dirty="0">
                <a:solidFill>
                  <a:srgbClr val="003300"/>
                </a:solidFill>
                <a:latin typeface="Times New Roman" panose="02020603050405020304" pitchFamily="18" charset="0"/>
                <a:cs typeface="Times New Roman" panose="02020603050405020304" pitchFamily="18" charset="0"/>
              </a:rPr>
              <a:t>, in festivals and ceremonies, and whenever the family has guests.</a:t>
            </a:r>
          </a:p>
        </p:txBody>
      </p:sp>
      <p:sp>
        <p:nvSpPr>
          <p:cNvPr id="7" name="Rectangle 6"/>
          <p:cNvSpPr/>
          <p:nvPr/>
        </p:nvSpPr>
        <p:spPr>
          <a:xfrm>
            <a:off x="32072" y="2928235"/>
            <a:ext cx="5500331" cy="1220847"/>
          </a:xfrm>
          <a:prstGeom prst="rect">
            <a:avLst/>
          </a:prstGeom>
        </p:spPr>
        <p:txBody>
          <a:bodyPr wrap="square">
            <a:spAutoFit/>
          </a:bodyPr>
          <a:lstStyle/>
          <a:p>
            <a:pPr lvl="0">
              <a:lnSpc>
                <a:spcPts val="3800"/>
              </a:lnSpc>
              <a:spcBef>
                <a:spcPts val="600"/>
              </a:spcBef>
              <a:spcAft>
                <a:spcPts val="600"/>
              </a:spcAft>
            </a:pPr>
            <a:r>
              <a:rPr lang="en-US" sz="3400" b="1" dirty="0">
                <a:solidFill>
                  <a:srgbClr val="0000FF"/>
                </a:solidFill>
                <a:latin typeface="Arial" panose="020B0604020202020204" pitchFamily="34" charset="0"/>
                <a:cs typeface="Arial" panose="020B0604020202020204" pitchFamily="34" charset="0"/>
              </a:rPr>
              <a:t>1. </a:t>
            </a:r>
            <a:r>
              <a:rPr lang="en-US" sz="3400" b="1" spc="-100" dirty="0">
                <a:solidFill>
                  <a:srgbClr val="0000FF"/>
                </a:solidFill>
                <a:latin typeface="Arial" panose="020B0604020202020204" pitchFamily="34" charset="0"/>
                <a:cs typeface="Arial" panose="020B0604020202020204" pitchFamily="34" charset="0"/>
              </a:rPr>
              <a:t>Do you like sticky rice?</a:t>
            </a:r>
          </a:p>
          <a:p>
            <a:pPr lvl="0" indent="442913">
              <a:lnSpc>
                <a:spcPts val="3800"/>
              </a:lnSpc>
              <a:spcBef>
                <a:spcPts val="600"/>
              </a:spcBef>
              <a:spcAft>
                <a:spcPts val="600"/>
              </a:spcAft>
            </a:pPr>
            <a:r>
              <a:rPr lang="en-US" sz="3400" b="1" spc="-100" dirty="0">
                <a:solidFill>
                  <a:srgbClr val="003300"/>
                </a:solidFill>
                <a:latin typeface="Arial" panose="020B0604020202020204" pitchFamily="34" charset="0"/>
                <a:cs typeface="Arial" panose="020B0604020202020204" pitchFamily="34" charset="0"/>
              </a:rPr>
              <a:t>- Yes, I do.  /  - No, I don’t.</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545" t="13192" r="18672" b="3628"/>
          <a:stretch/>
        </p:blipFill>
        <p:spPr bwMode="auto">
          <a:xfrm>
            <a:off x="3509239" y="776048"/>
            <a:ext cx="2664296" cy="2003423"/>
          </a:xfrm>
          <a:prstGeom prst="rect">
            <a:avLst/>
          </a:prstGeom>
          <a:noFill/>
          <a:ln w="38100">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695" r="9059"/>
          <a:stretch/>
        </p:blipFill>
        <p:spPr bwMode="auto">
          <a:xfrm>
            <a:off x="6460750" y="769493"/>
            <a:ext cx="2431730" cy="2009979"/>
          </a:xfrm>
          <a:prstGeom prst="rect">
            <a:avLst/>
          </a:prstGeom>
          <a:noFill/>
          <a:ln w="28575">
            <a:solidFill>
              <a:srgbClr val="66FFFF"/>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9643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 y="0"/>
            <a:ext cx="886203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8" name="WordArt 6"/>
          <p:cNvSpPr>
            <a:spLocks noChangeArrowheads="1" noChangeShapeType="1" noTextEdit="1"/>
          </p:cNvSpPr>
          <p:nvPr/>
        </p:nvSpPr>
        <p:spPr bwMode="auto">
          <a:xfrm>
            <a:off x="1290184" y="5306828"/>
            <a:ext cx="7026232" cy="1218517"/>
          </a:xfrm>
          <a:prstGeom prst="rect">
            <a:avLst/>
          </a:prstGeom>
        </p:spPr>
        <p:txBody>
          <a:bodyPr wrap="none" fromWordArt="1"/>
          <a:lstStyle/>
          <a:p>
            <a:pPr algn="ctr"/>
            <a:r>
              <a:rPr lang="en-US" sz="4000" b="1" dirty="0">
                <a:ln w="28575">
                  <a:solidFill>
                    <a:srgbClr val="0000FF"/>
                  </a:solidFill>
                </a:ln>
                <a:solidFill>
                  <a:srgbClr val="002060"/>
                </a:solidFill>
                <a:latin typeface="Arial" pitchFamily="34" charset="0"/>
                <a:cs typeface="Arial" pitchFamily="34" charset="0"/>
              </a:rPr>
              <a:t>LESSON 6:</a:t>
            </a:r>
            <a:r>
              <a:rPr lang="en-US" sz="4000" dirty="0">
                <a:ln w="28575">
                  <a:solidFill>
                    <a:srgbClr val="0000FF"/>
                  </a:solidFill>
                </a:ln>
                <a:solidFill>
                  <a:srgbClr val="002060"/>
                </a:solidFill>
              </a:rPr>
              <a:t> </a:t>
            </a:r>
            <a:r>
              <a:rPr lang="en-US" sz="6000" kern="10" dirty="0">
                <a:ln w="28575">
                  <a:solidFill>
                    <a:srgbClr val="660033"/>
                  </a:solidFill>
                  <a:round/>
                  <a:headEnd/>
                  <a:tailEnd/>
                </a:ln>
                <a:solidFill>
                  <a:srgbClr val="FF6600"/>
                </a:solidFill>
                <a:effectLst/>
                <a:latin typeface="Arial Black"/>
              </a:rPr>
              <a:t>SKILLS 2</a:t>
            </a:r>
            <a:endParaRPr lang="en-US" sz="8000" kern="10" dirty="0">
              <a:ln w="28575">
                <a:solidFill>
                  <a:srgbClr val="660033"/>
                </a:solidFill>
                <a:round/>
                <a:headEnd/>
                <a:tailEnd/>
              </a:ln>
              <a:solidFill>
                <a:srgbClr val="FF6600"/>
              </a:solidFill>
              <a:effectLst/>
              <a:latin typeface="Arial Black"/>
            </a:endParaRPr>
          </a:p>
        </p:txBody>
      </p:sp>
      <p:pic>
        <p:nvPicPr>
          <p:cNvPr id="5" name="Picture 39" descr="b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8019144" y="5486402"/>
            <a:ext cx="1143000" cy="14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167997" y="319995"/>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5067300" y="5946323"/>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714480" y="5905502"/>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7500" y="5931354"/>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9000" y="5954406"/>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631297" y="342902"/>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4918582" y="337006"/>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510647" y="296411"/>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9" descr="b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8035271" y="2"/>
            <a:ext cx="1171576" cy="14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9" descr="b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flipH="1">
            <a:off x="-13647" y="3"/>
            <a:ext cx="1120321" cy="14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9" descr="b36"/>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5525118"/>
            <a:ext cx="1171576" cy="14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8"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26" y="2936882"/>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8" descr="Picture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8114394" y="2821954"/>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0"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92133" y="3799629"/>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1"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418575" y="1182101"/>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5"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719254" y="1182101"/>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8943" y="2128564"/>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0"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449929" y="4620047"/>
            <a:ext cx="565760" cy="565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WordArt 4"/>
          <p:cNvSpPr>
            <a:spLocks noChangeArrowheads="1" noChangeShapeType="1" noTextEdit="1"/>
          </p:cNvSpPr>
          <p:nvPr/>
        </p:nvSpPr>
        <p:spPr bwMode="auto">
          <a:xfrm>
            <a:off x="1334519" y="2996952"/>
            <a:ext cx="3165477" cy="410285"/>
          </a:xfrm>
          <a:prstGeom prst="rect">
            <a:avLst/>
          </a:prstGeom>
          <a:extLst>
            <a:ext uri="{AF507438-7753-43E0-B8FC-AC1667EBCBE1}">
              <a14:hiddenEffects xmlns:a14="http://schemas.microsoft.com/office/drawing/2010/main" xmlns="">
                <a:effectLst/>
              </a14:hiddenEffects>
            </a:ext>
          </a:extLst>
        </p:spPr>
        <p:txBody>
          <a:bodyPr wrap="none" fromWordArt="1">
            <a:prstTxWarp prst="textSlantUp">
              <a:avLst>
                <a:gd name="adj" fmla="val 0"/>
              </a:avLst>
            </a:prstTxWarp>
          </a:bodyPr>
          <a:lstStyle/>
          <a:p>
            <a:pPr algn="ctr"/>
            <a:r>
              <a:rPr lang="en-US" sz="3600" kern="10" dirty="0">
                <a:ln w="19050">
                  <a:solidFill>
                    <a:srgbClr val="C00000"/>
                  </a:solidFill>
                  <a:round/>
                  <a:headEnd/>
                  <a:tailEnd/>
                </a:ln>
                <a:solidFill>
                  <a:srgbClr val="00FF00"/>
                </a:solidFill>
                <a:latin typeface="Arial Black"/>
              </a:rPr>
              <a:t>New lesson</a:t>
            </a:r>
          </a:p>
        </p:txBody>
      </p:sp>
      <p:sp>
        <p:nvSpPr>
          <p:cNvPr id="25" name="TextBox 24"/>
          <p:cNvSpPr txBox="1"/>
          <p:nvPr/>
        </p:nvSpPr>
        <p:spPr>
          <a:xfrm>
            <a:off x="1691684" y="3501008"/>
            <a:ext cx="6629175" cy="1754326"/>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lIns="36000" rIns="0" rtlCol="0">
            <a:spAutoFit/>
          </a:bodyPr>
          <a:lstStyle/>
          <a:p>
            <a:pPr marL="1341438" indent="-1341438">
              <a:tabLst>
                <a:tab pos="1341438" algn="l"/>
              </a:tabLst>
            </a:pPr>
            <a:r>
              <a:rPr lang="en-US" sz="2800" b="1" u="sng" dirty="0">
                <a:solidFill>
                  <a:srgbClr val="FF0000"/>
                </a:solidFill>
                <a:latin typeface="Arial" pitchFamily="34" charset="0"/>
                <a:cs typeface="Arial" pitchFamily="34" charset="0"/>
              </a:rPr>
              <a:t>UNIT 3</a:t>
            </a:r>
            <a:r>
              <a:rPr lang="en-US" sz="2800" b="1" dirty="0">
                <a:solidFill>
                  <a:srgbClr val="FF0000"/>
                </a:solidFill>
                <a:latin typeface="Arial" pitchFamily="34" charset="0"/>
                <a:cs typeface="Arial" pitchFamily="34" charset="0"/>
              </a:rPr>
              <a:t>:</a:t>
            </a:r>
            <a:r>
              <a:rPr lang="en-US" sz="2800" b="1" dirty="0">
                <a:latin typeface="Arial" pitchFamily="34" charset="0"/>
                <a:cs typeface="Arial" pitchFamily="34" charset="0"/>
              </a:rPr>
              <a:t>       </a:t>
            </a:r>
            <a:r>
              <a:rPr lang="en-US" sz="5400" b="1" dirty="0">
                <a:ln w="38100">
                  <a:solidFill>
                    <a:srgbClr val="FF0000"/>
                  </a:solidFill>
                </a:ln>
                <a:solidFill>
                  <a:srgbClr val="FF00FF"/>
                </a:solidFill>
                <a:latin typeface="Arial" pitchFamily="34" charset="0"/>
                <a:cs typeface="Arial" pitchFamily="34" charset="0"/>
              </a:rPr>
              <a:t>PEOPLES</a:t>
            </a:r>
          </a:p>
          <a:p>
            <a:pPr marL="1341438">
              <a:tabLst>
                <a:tab pos="1341438" algn="l"/>
              </a:tabLst>
            </a:pPr>
            <a:r>
              <a:rPr lang="en-US" sz="5400" b="1" dirty="0">
                <a:ln w="38100">
                  <a:solidFill>
                    <a:srgbClr val="FF0000"/>
                  </a:solidFill>
                </a:ln>
                <a:solidFill>
                  <a:srgbClr val="FF00FF"/>
                </a:solidFill>
                <a:latin typeface="Arial" pitchFamily="34" charset="0"/>
                <a:cs typeface="Arial" pitchFamily="34" charset="0"/>
              </a:rPr>
              <a:t>OF VIETNAM</a:t>
            </a:r>
            <a:endParaRPr lang="en-US" sz="4800" b="1" dirty="0">
              <a:ln w="38100">
                <a:solidFill>
                  <a:srgbClr val="FF0000"/>
                </a:solidFill>
              </a:ln>
              <a:solidFill>
                <a:srgbClr val="FF00FF"/>
              </a:solidFill>
              <a:latin typeface="Arial" pitchFamily="34" charset="0"/>
              <a:cs typeface="Arial" pitchFamily="34" charset="0"/>
            </a:endParaRPr>
          </a:p>
        </p:txBody>
      </p:sp>
      <p:pic>
        <p:nvPicPr>
          <p:cNvPr id="26" name="Picture 20"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6901285" y="1828801"/>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1"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889584" y="1061616"/>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5"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448763" y="1841897"/>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8"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778841" y="1789745"/>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0"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253999" y="1730611"/>
            <a:ext cx="565760" cy="565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descr="Picture1"/>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28610" y="1289505"/>
            <a:ext cx="467570" cy="467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699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16" y="44624"/>
            <a:ext cx="3456364" cy="669414"/>
          </a:xfrm>
          <a:prstGeom prst="rect">
            <a:avLst/>
          </a:prstGeom>
        </p:spPr>
        <p:txBody>
          <a:bodyPr wrap="square">
            <a:spAutoFit/>
          </a:bodyPr>
          <a:lstStyle/>
          <a:p>
            <a:pPr algn="just">
              <a:lnSpc>
                <a:spcPts val="4500"/>
              </a:lnSpc>
              <a:spcBef>
                <a:spcPts val="1800"/>
              </a:spcBef>
              <a:spcAft>
                <a:spcPts val="1800"/>
              </a:spcAft>
            </a:pPr>
            <a:r>
              <a:rPr lang="en-US" sz="3600" b="1" dirty="0">
                <a:ln>
                  <a:solidFill>
                    <a:srgbClr val="FF0000"/>
                  </a:solidFill>
                </a:ln>
                <a:solidFill>
                  <a:srgbClr val="FFFF00"/>
                </a:solidFill>
                <a:latin typeface="Arial" pitchFamily="34" charset="0"/>
                <a:cs typeface="Arial" pitchFamily="34" charset="0"/>
              </a:rPr>
              <a:t>1. Vocabulary:</a:t>
            </a:r>
          </a:p>
        </p:txBody>
      </p:sp>
      <p:sp>
        <p:nvSpPr>
          <p:cNvPr id="4" name="Rectangle 3"/>
          <p:cNvSpPr/>
          <p:nvPr/>
        </p:nvSpPr>
        <p:spPr>
          <a:xfrm>
            <a:off x="-29496" y="832832"/>
            <a:ext cx="5465592" cy="6042680"/>
          </a:xfrm>
          <a:prstGeom prst="rect">
            <a:avLst/>
          </a:prstGeom>
        </p:spPr>
        <p:txBody>
          <a:bodyPr wrap="square" lIns="72000" rIns="36000">
            <a:spAutoFit/>
          </a:bodyPr>
          <a:lstStyle/>
          <a:p>
            <a:pPr marL="265113" indent="-265113" algn="just">
              <a:lnSpc>
                <a:spcPts val="3700"/>
              </a:lnSpc>
              <a:spcBef>
                <a:spcPts val="1200"/>
              </a:spcBef>
              <a:spcAft>
                <a:spcPts val="1200"/>
              </a:spcAft>
              <a:buFontTx/>
              <a:buChar char="-"/>
            </a:pPr>
            <a:r>
              <a:rPr lang="en-US" sz="3000" b="1" dirty="0">
                <a:solidFill>
                  <a:srgbClr val="002060"/>
                </a:solidFill>
                <a:latin typeface="Arial" panose="020B0604020202020204" pitchFamily="34" charset="0"/>
                <a:cs typeface="Arial" panose="020B0604020202020204" pitchFamily="34" charset="0"/>
              </a:rPr>
              <a:t>chemical </a:t>
            </a:r>
            <a:r>
              <a:rPr lang="en-US" sz="2000" b="1" dirty="0">
                <a:solidFill>
                  <a:srgbClr val="00FFFF"/>
                </a:solidFill>
                <a:latin typeface="Arial" pitchFamily="34" charset="0"/>
                <a:cs typeface="Arial" pitchFamily="34" charset="0"/>
              </a:rPr>
              <a:t>/ˈ</a:t>
            </a:r>
            <a:r>
              <a:rPr lang="en-US" sz="2000" b="1" dirty="0" err="1">
                <a:solidFill>
                  <a:srgbClr val="00FFFF"/>
                </a:solidFill>
                <a:latin typeface="Arial" pitchFamily="34" charset="0"/>
                <a:cs typeface="Arial" pitchFamily="34" charset="0"/>
              </a:rPr>
              <a:t>kemɪkl</a:t>
            </a:r>
            <a:r>
              <a:rPr lang="en-US" sz="2000" b="1" dirty="0">
                <a:solidFill>
                  <a:srgbClr val="00FFFF"/>
                </a:solidFill>
                <a:latin typeface="Arial" pitchFamily="34" charset="0"/>
                <a:cs typeface="Arial" pitchFamily="34" charset="0"/>
              </a:rPr>
              <a:t> / </a:t>
            </a:r>
            <a:r>
              <a:rPr lang="en-US" sz="3000" b="1" dirty="0">
                <a:solidFill>
                  <a:srgbClr val="002060"/>
                </a:solidFill>
                <a:latin typeface="Arial" pitchFamily="34" charset="0"/>
                <a:cs typeface="Arial" pitchFamily="34" charset="0"/>
              </a:rPr>
              <a:t>(n)</a:t>
            </a:r>
          </a:p>
          <a:p>
            <a:pPr marL="265113" indent="-265113" algn="just">
              <a:lnSpc>
                <a:spcPts val="3700"/>
              </a:lnSpc>
              <a:spcBef>
                <a:spcPts val="1200"/>
              </a:spcBef>
              <a:spcAft>
                <a:spcPts val="1200"/>
              </a:spcAft>
              <a:buFontTx/>
              <a:buChar char="-"/>
            </a:pPr>
            <a:r>
              <a:rPr lang="en-US" sz="3000" b="1" dirty="0">
                <a:solidFill>
                  <a:srgbClr val="002060"/>
                </a:solidFill>
                <a:latin typeface="Arial" pitchFamily="34" charset="0"/>
                <a:cs typeface="Arial" pitchFamily="34" charset="0"/>
              </a:rPr>
              <a:t>root</a:t>
            </a:r>
            <a:r>
              <a:rPr lang="en-US" sz="3000" b="1" spc="-40" dirty="0">
                <a:solidFill>
                  <a:srgbClr val="FFFF00"/>
                </a:solidFill>
                <a:latin typeface="Arial" pitchFamily="34" charset="0"/>
                <a:cs typeface="Arial" pitchFamily="34" charset="0"/>
              </a:rPr>
              <a:t> </a:t>
            </a:r>
            <a:r>
              <a:rPr lang="en-US" sz="2000" b="1" dirty="0">
                <a:solidFill>
                  <a:srgbClr val="00FFFF"/>
                </a:solidFill>
                <a:latin typeface="Arial" pitchFamily="34" charset="0"/>
                <a:cs typeface="Arial" pitchFamily="34" charset="0"/>
              </a:rPr>
              <a:t>/ </a:t>
            </a:r>
            <a:r>
              <a:rPr lang="en-US" sz="2000" b="1" dirty="0" err="1">
                <a:solidFill>
                  <a:srgbClr val="00FFFF"/>
                </a:solidFill>
                <a:latin typeface="Arial" pitchFamily="34" charset="0"/>
                <a:cs typeface="Arial" pitchFamily="34" charset="0"/>
              </a:rPr>
              <a:t>ruːt</a:t>
            </a:r>
            <a:r>
              <a:rPr lang="en-US" sz="2000" b="1" dirty="0">
                <a:solidFill>
                  <a:srgbClr val="00FFFF"/>
                </a:solidFill>
                <a:latin typeface="Arial" pitchFamily="34" charset="0"/>
                <a:cs typeface="Arial" pitchFamily="34" charset="0"/>
              </a:rPr>
              <a:t> </a:t>
            </a:r>
            <a:r>
              <a:rPr lang="en-US" sz="2000" b="1" spc="-40" dirty="0">
                <a:solidFill>
                  <a:srgbClr val="00FFFF"/>
                </a:solidFill>
                <a:latin typeface="Arial" pitchFamily="34" charset="0"/>
                <a:cs typeface="Arial" pitchFamily="34" charset="0"/>
              </a:rPr>
              <a:t>/ </a:t>
            </a:r>
            <a:r>
              <a:rPr lang="en-US" sz="3000" b="1" spc="-40" dirty="0">
                <a:solidFill>
                  <a:srgbClr val="002060"/>
                </a:solidFill>
                <a:latin typeface="Arial" pitchFamily="34" charset="0"/>
                <a:cs typeface="Arial" pitchFamily="34" charset="0"/>
              </a:rPr>
              <a:t>(n)</a:t>
            </a:r>
          </a:p>
          <a:p>
            <a:pPr marL="265113" indent="-265113" algn="just">
              <a:lnSpc>
                <a:spcPts val="3700"/>
              </a:lnSpc>
              <a:spcBef>
                <a:spcPts val="1200"/>
              </a:spcBef>
              <a:spcAft>
                <a:spcPts val="1200"/>
              </a:spcAft>
              <a:buFontTx/>
              <a:buChar char="-"/>
            </a:pPr>
            <a:r>
              <a:rPr lang="en-US" sz="3000" b="1" spc="-100" dirty="0">
                <a:solidFill>
                  <a:srgbClr val="002060"/>
                </a:solidFill>
                <a:latin typeface="Arial" pitchFamily="34" charset="0"/>
                <a:cs typeface="Arial" pitchFamily="34" charset="0"/>
              </a:rPr>
              <a:t>leaf</a:t>
            </a:r>
            <a:r>
              <a:rPr lang="en-US" sz="3000" b="1" spc="-100" dirty="0">
                <a:solidFill>
                  <a:srgbClr val="FFFF00"/>
                </a:solidFill>
                <a:latin typeface="Arial" pitchFamily="34" charset="0"/>
                <a:cs typeface="Arial" pitchFamily="34" charset="0"/>
              </a:rPr>
              <a:t> </a:t>
            </a:r>
            <a:r>
              <a:rPr lang="en-US" sz="2000" b="1" spc="-100" dirty="0">
                <a:solidFill>
                  <a:srgbClr val="00FFFF"/>
                </a:solidFill>
                <a:latin typeface="Arial" pitchFamily="34" charset="0"/>
                <a:cs typeface="Arial" pitchFamily="34" charset="0"/>
              </a:rPr>
              <a:t>/</a:t>
            </a:r>
            <a:r>
              <a:rPr lang="en-US" sz="2000" b="1" spc="-100" dirty="0" err="1">
                <a:solidFill>
                  <a:srgbClr val="00FFFF"/>
                </a:solidFill>
                <a:latin typeface="Arial" pitchFamily="34" charset="0"/>
                <a:cs typeface="Arial" pitchFamily="34" charset="0"/>
              </a:rPr>
              <a:t>liːf</a:t>
            </a:r>
            <a:r>
              <a:rPr lang="en-US" sz="2000" b="1" spc="-100" dirty="0">
                <a:solidFill>
                  <a:srgbClr val="00FFFF"/>
                </a:solidFill>
                <a:latin typeface="Arial" pitchFamily="34" charset="0"/>
                <a:cs typeface="Arial" pitchFamily="34" charset="0"/>
              </a:rPr>
              <a:t> / </a:t>
            </a:r>
            <a:r>
              <a:rPr lang="en-US" sz="2400" b="1" spc="-100" dirty="0">
                <a:solidFill>
                  <a:srgbClr val="002060"/>
                </a:solidFill>
                <a:latin typeface="Arial" pitchFamily="34" charset="0"/>
                <a:cs typeface="Arial" pitchFamily="34" charset="0"/>
              </a:rPr>
              <a:t>(</a:t>
            </a:r>
            <a:r>
              <a:rPr lang="en-US" sz="3000" b="1" spc="-100" dirty="0">
                <a:solidFill>
                  <a:srgbClr val="002060"/>
                </a:solidFill>
                <a:latin typeface="Arial" pitchFamily="34" charset="0"/>
                <a:cs typeface="Arial" pitchFamily="34" charset="0"/>
              </a:rPr>
              <a:t>n) </a:t>
            </a:r>
            <a:r>
              <a:rPr lang="en-US" sz="3000" b="1" spc="-100" dirty="0">
                <a:solidFill>
                  <a:srgbClr val="002060"/>
                </a:solidFill>
                <a:latin typeface="Arial" pitchFamily="34" charset="0"/>
                <a:cs typeface="Arial" pitchFamily="34" charset="0"/>
                <a:sym typeface="Wingdings" panose="05000000000000000000" pitchFamily="2" charset="2"/>
              </a:rPr>
              <a:t> leaves </a:t>
            </a:r>
            <a:r>
              <a:rPr lang="en-US" sz="2000" b="1" spc="-100" dirty="0">
                <a:solidFill>
                  <a:srgbClr val="00FFFF"/>
                </a:solidFill>
                <a:latin typeface="Arial" pitchFamily="34" charset="0"/>
                <a:cs typeface="Arial" pitchFamily="34" charset="0"/>
                <a:sym typeface="Wingdings" panose="05000000000000000000" pitchFamily="2" charset="2"/>
              </a:rPr>
              <a:t>/</a:t>
            </a:r>
            <a:r>
              <a:rPr lang="en-US" sz="2000" b="1" spc="-100" dirty="0" err="1">
                <a:solidFill>
                  <a:srgbClr val="00FFFF"/>
                </a:solidFill>
                <a:latin typeface="Arial" pitchFamily="34" charset="0"/>
                <a:cs typeface="Arial" pitchFamily="34" charset="0"/>
              </a:rPr>
              <a:t>liːvz</a:t>
            </a:r>
            <a:r>
              <a:rPr lang="en-US" sz="2000" b="1" spc="-100" dirty="0">
                <a:solidFill>
                  <a:srgbClr val="00FFFF"/>
                </a:solidFill>
                <a:latin typeface="Arial" pitchFamily="34" charset="0"/>
                <a:cs typeface="Arial" pitchFamily="34" charset="0"/>
              </a:rPr>
              <a:t>/ </a:t>
            </a:r>
            <a:r>
              <a:rPr lang="en-US" sz="3000" b="1" spc="-100" dirty="0">
                <a:solidFill>
                  <a:srgbClr val="002060"/>
                </a:solidFill>
                <a:latin typeface="Arial" pitchFamily="34" charset="0"/>
                <a:cs typeface="Arial" pitchFamily="34" charset="0"/>
              </a:rPr>
              <a:t>(</a:t>
            </a:r>
            <a:r>
              <a:rPr lang="en-US" sz="3000" b="1" spc="-100" dirty="0" err="1">
                <a:solidFill>
                  <a:srgbClr val="002060"/>
                </a:solidFill>
                <a:latin typeface="Arial" pitchFamily="34" charset="0"/>
                <a:cs typeface="Arial" pitchFamily="34" charset="0"/>
              </a:rPr>
              <a:t>pl</a:t>
            </a:r>
            <a:r>
              <a:rPr lang="en-US" sz="3000" b="1" spc="-100" dirty="0">
                <a:solidFill>
                  <a:srgbClr val="002060"/>
                </a:solidFill>
                <a:latin typeface="Arial" pitchFamily="34" charset="0"/>
                <a:cs typeface="Arial" pitchFamily="34" charset="0"/>
              </a:rPr>
              <a:t>)</a:t>
            </a:r>
          </a:p>
          <a:p>
            <a:pPr marL="265113" indent="-265113" algn="just">
              <a:lnSpc>
                <a:spcPts val="3700"/>
              </a:lnSpc>
              <a:spcBef>
                <a:spcPts val="1200"/>
              </a:spcBef>
              <a:spcAft>
                <a:spcPts val="1200"/>
              </a:spcAft>
              <a:buFontTx/>
              <a:buChar char="-"/>
            </a:pPr>
            <a:r>
              <a:rPr lang="en-US" sz="3000" b="1" dirty="0">
                <a:solidFill>
                  <a:srgbClr val="002060"/>
                </a:solidFill>
                <a:latin typeface="Arial" pitchFamily="34" charset="0"/>
                <a:cs typeface="Arial" pitchFamily="34" charset="0"/>
              </a:rPr>
              <a:t>harmony</a:t>
            </a:r>
            <a:r>
              <a:rPr lang="en-US" sz="3000" b="1" dirty="0">
                <a:solidFill>
                  <a:srgbClr val="FFFF00"/>
                </a:solidFill>
                <a:latin typeface="Arial" pitchFamily="34" charset="0"/>
                <a:cs typeface="Arial" pitchFamily="34" charset="0"/>
              </a:rPr>
              <a:t> </a:t>
            </a:r>
            <a:r>
              <a:rPr lang="en-US" sz="2000" b="1" dirty="0">
                <a:solidFill>
                  <a:srgbClr val="00FFFF"/>
                </a:solidFill>
                <a:latin typeface="Arial" pitchFamily="34" charset="0"/>
                <a:cs typeface="Arial" pitchFamily="34" charset="0"/>
              </a:rPr>
              <a:t>/ˈ</a:t>
            </a:r>
            <a:r>
              <a:rPr lang="en-US" sz="2000" b="1" dirty="0" err="1">
                <a:solidFill>
                  <a:srgbClr val="00FFFF"/>
                </a:solidFill>
                <a:latin typeface="Arial" pitchFamily="34" charset="0"/>
                <a:cs typeface="Arial" pitchFamily="34" charset="0"/>
              </a:rPr>
              <a:t>hɑːməni</a:t>
            </a:r>
            <a:r>
              <a:rPr lang="en-US" sz="2000" b="1" dirty="0">
                <a:solidFill>
                  <a:srgbClr val="00FFFF"/>
                </a:solidFill>
                <a:latin typeface="Arial" pitchFamily="34" charset="0"/>
                <a:cs typeface="Arial" pitchFamily="34" charset="0"/>
              </a:rPr>
              <a:t> /</a:t>
            </a:r>
            <a:r>
              <a:rPr lang="en-US" sz="2000" b="1" dirty="0">
                <a:solidFill>
                  <a:srgbClr val="FFFF00"/>
                </a:solidFill>
                <a:latin typeface="Arial" pitchFamily="34" charset="0"/>
                <a:cs typeface="Arial" pitchFamily="34" charset="0"/>
              </a:rPr>
              <a:t> </a:t>
            </a:r>
            <a:r>
              <a:rPr lang="en-US" sz="3000" b="1" dirty="0">
                <a:solidFill>
                  <a:srgbClr val="002060"/>
                </a:solidFill>
                <a:latin typeface="Arial" pitchFamily="34" charset="0"/>
                <a:cs typeface="Arial" pitchFamily="34" charset="0"/>
              </a:rPr>
              <a:t>(n)</a:t>
            </a:r>
          </a:p>
          <a:p>
            <a:pPr marL="265113" indent="-265113" algn="just">
              <a:lnSpc>
                <a:spcPts val="3700"/>
              </a:lnSpc>
              <a:spcBef>
                <a:spcPts val="1200"/>
              </a:spcBef>
              <a:spcAft>
                <a:spcPts val="1200"/>
              </a:spcAft>
              <a:buFontTx/>
              <a:buChar char="-"/>
            </a:pPr>
            <a:r>
              <a:rPr lang="en-US" sz="3000" b="1" spc="-140" dirty="0">
                <a:solidFill>
                  <a:srgbClr val="002060"/>
                </a:solidFill>
                <a:latin typeface="Arial" pitchFamily="34" charset="0"/>
                <a:cs typeface="Arial" pitchFamily="34" charset="0"/>
              </a:rPr>
              <a:t>represent </a:t>
            </a:r>
            <a:r>
              <a:rPr lang="en-US" sz="2000" b="1" dirty="0">
                <a:solidFill>
                  <a:srgbClr val="00FFFF"/>
                </a:solidFill>
                <a:latin typeface="Arial" pitchFamily="34" charset="0"/>
                <a:cs typeface="Arial" pitchFamily="34" charset="0"/>
              </a:rPr>
              <a:t>/ˌ</a:t>
            </a:r>
            <a:r>
              <a:rPr lang="en-US" sz="2000" b="1" dirty="0" err="1">
                <a:solidFill>
                  <a:srgbClr val="00FFFF"/>
                </a:solidFill>
                <a:latin typeface="Arial" pitchFamily="34" charset="0"/>
                <a:cs typeface="Arial" pitchFamily="34" charset="0"/>
              </a:rPr>
              <a:t>reprɪˈzent</a:t>
            </a:r>
            <a:r>
              <a:rPr lang="en-US" sz="2000" b="1" dirty="0">
                <a:solidFill>
                  <a:srgbClr val="00FFFF"/>
                </a:solidFill>
                <a:latin typeface="Arial" pitchFamily="34" charset="0"/>
                <a:cs typeface="Arial" pitchFamily="34" charset="0"/>
              </a:rPr>
              <a:t> </a:t>
            </a:r>
            <a:r>
              <a:rPr lang="en-US" sz="2000" b="1" spc="-140" dirty="0">
                <a:solidFill>
                  <a:srgbClr val="00FFFF"/>
                </a:solidFill>
                <a:latin typeface="Arial" pitchFamily="34" charset="0"/>
                <a:cs typeface="Arial" pitchFamily="34" charset="0"/>
              </a:rPr>
              <a:t>/ </a:t>
            </a:r>
            <a:r>
              <a:rPr lang="en-US" sz="3000" b="1" spc="-140" dirty="0">
                <a:solidFill>
                  <a:srgbClr val="002060"/>
                </a:solidFill>
                <a:latin typeface="Arial" pitchFamily="34" charset="0"/>
                <a:cs typeface="Arial" pitchFamily="34" charset="0"/>
              </a:rPr>
              <a:t>(v)</a:t>
            </a:r>
          </a:p>
          <a:p>
            <a:pPr marL="265113" indent="-265113" algn="just">
              <a:lnSpc>
                <a:spcPts val="3700"/>
              </a:lnSpc>
              <a:spcBef>
                <a:spcPts val="1200"/>
              </a:spcBef>
              <a:spcAft>
                <a:spcPts val="1200"/>
              </a:spcAft>
              <a:buFontTx/>
              <a:buChar char="-"/>
            </a:pPr>
            <a:r>
              <a:rPr lang="en-US" sz="3000" b="1" spc="-100" dirty="0">
                <a:solidFill>
                  <a:srgbClr val="002060"/>
                </a:solidFill>
                <a:latin typeface="Arial" pitchFamily="34" charset="0"/>
                <a:cs typeface="Arial" pitchFamily="34" charset="0"/>
              </a:rPr>
              <a:t>element</a:t>
            </a:r>
            <a:r>
              <a:rPr lang="en-US" sz="3000" b="1" spc="-100" dirty="0">
                <a:solidFill>
                  <a:srgbClr val="FFFF00"/>
                </a:solidFill>
                <a:latin typeface="Arial" pitchFamily="34" charset="0"/>
                <a:cs typeface="Arial" pitchFamily="34" charset="0"/>
              </a:rPr>
              <a:t> </a:t>
            </a:r>
            <a:r>
              <a:rPr lang="en-US" sz="2000" b="1" dirty="0">
                <a:solidFill>
                  <a:srgbClr val="00FFFF"/>
                </a:solidFill>
                <a:latin typeface="Arial" pitchFamily="34" charset="0"/>
                <a:cs typeface="Arial" pitchFamily="34" charset="0"/>
              </a:rPr>
              <a:t>/ ˈ</a:t>
            </a:r>
            <a:r>
              <a:rPr lang="en-US" sz="2000" b="1" dirty="0" err="1">
                <a:solidFill>
                  <a:srgbClr val="00FFFF"/>
                </a:solidFill>
                <a:latin typeface="Arial" pitchFamily="34" charset="0"/>
                <a:cs typeface="Arial" pitchFamily="34" charset="0"/>
              </a:rPr>
              <a:t>elɪmənt</a:t>
            </a:r>
            <a:r>
              <a:rPr lang="en-US" sz="2000" b="1" dirty="0">
                <a:solidFill>
                  <a:srgbClr val="00FFFF"/>
                </a:solidFill>
                <a:latin typeface="Arial" pitchFamily="34" charset="0"/>
                <a:cs typeface="Arial" pitchFamily="34" charset="0"/>
              </a:rPr>
              <a:t> </a:t>
            </a:r>
            <a:r>
              <a:rPr lang="en-US" sz="2000" b="1" spc="-100" dirty="0">
                <a:solidFill>
                  <a:srgbClr val="00FFFF"/>
                </a:solidFill>
                <a:latin typeface="Arial" pitchFamily="34" charset="0"/>
                <a:cs typeface="Arial" pitchFamily="34" charset="0"/>
              </a:rPr>
              <a:t>/ </a:t>
            </a:r>
            <a:r>
              <a:rPr lang="en-US" sz="3000" b="1" spc="-100" dirty="0">
                <a:solidFill>
                  <a:srgbClr val="002060"/>
                </a:solidFill>
                <a:latin typeface="Arial" pitchFamily="34" charset="0"/>
                <a:cs typeface="Arial" pitchFamily="34" charset="0"/>
              </a:rPr>
              <a:t>(n)</a:t>
            </a:r>
          </a:p>
          <a:p>
            <a:pPr marL="265113" indent="-265113" algn="just">
              <a:lnSpc>
                <a:spcPts val="3700"/>
              </a:lnSpc>
              <a:spcBef>
                <a:spcPts val="1200"/>
              </a:spcBef>
              <a:spcAft>
                <a:spcPts val="1200"/>
              </a:spcAft>
              <a:buFontTx/>
              <a:buChar char="-"/>
            </a:pPr>
            <a:r>
              <a:rPr lang="en-US" sz="3000" b="1" spc="-60" dirty="0">
                <a:solidFill>
                  <a:srgbClr val="002060"/>
                </a:solidFill>
                <a:latin typeface="Arial" pitchFamily="34" charset="0"/>
                <a:cs typeface="Arial" pitchFamily="34" charset="0"/>
              </a:rPr>
              <a:t>create</a:t>
            </a:r>
            <a:r>
              <a:rPr lang="en-US" sz="3000" b="1" spc="-60" dirty="0">
                <a:solidFill>
                  <a:srgbClr val="FFFF00"/>
                </a:solidFill>
                <a:latin typeface="Arial" pitchFamily="34" charset="0"/>
                <a:cs typeface="Arial" pitchFamily="34" charset="0"/>
              </a:rPr>
              <a:t> </a:t>
            </a:r>
            <a:r>
              <a:rPr lang="en-US" sz="2000" b="1" dirty="0">
                <a:solidFill>
                  <a:srgbClr val="00FFFF"/>
                </a:solidFill>
                <a:latin typeface="Arial" pitchFamily="34" charset="0"/>
                <a:cs typeface="Arial" pitchFamily="34" charset="0"/>
              </a:rPr>
              <a:t>/ </a:t>
            </a:r>
            <a:r>
              <a:rPr lang="en-US" sz="2000" b="1" dirty="0" err="1">
                <a:solidFill>
                  <a:srgbClr val="00FFFF"/>
                </a:solidFill>
                <a:latin typeface="Arial" pitchFamily="34" charset="0"/>
                <a:cs typeface="Arial" pitchFamily="34" charset="0"/>
              </a:rPr>
              <a:t>kriˈeɪt</a:t>
            </a:r>
            <a:r>
              <a:rPr lang="en-US" sz="2000" b="1" dirty="0">
                <a:solidFill>
                  <a:srgbClr val="00FFFF"/>
                </a:solidFill>
                <a:latin typeface="Arial" pitchFamily="34" charset="0"/>
                <a:cs typeface="Arial" pitchFamily="34" charset="0"/>
              </a:rPr>
              <a:t> </a:t>
            </a:r>
            <a:r>
              <a:rPr lang="en-US" sz="2000" b="1" spc="-100" dirty="0">
                <a:solidFill>
                  <a:srgbClr val="00FFFF"/>
                </a:solidFill>
                <a:latin typeface="Arial" pitchFamily="34" charset="0"/>
                <a:cs typeface="Arial" pitchFamily="34" charset="0"/>
              </a:rPr>
              <a:t>/ </a:t>
            </a:r>
            <a:r>
              <a:rPr lang="en-US" sz="3000" b="1" spc="-100" dirty="0">
                <a:solidFill>
                  <a:srgbClr val="002060"/>
                </a:solidFill>
                <a:latin typeface="Arial" pitchFamily="34" charset="0"/>
                <a:cs typeface="Arial" pitchFamily="34" charset="0"/>
              </a:rPr>
              <a:t>(v)</a:t>
            </a:r>
            <a:endParaRPr lang="en-US" sz="3000" b="1" spc="-60" dirty="0">
              <a:solidFill>
                <a:srgbClr val="002060"/>
              </a:solidFill>
              <a:latin typeface="Arial" pitchFamily="34" charset="0"/>
              <a:cs typeface="Arial" pitchFamily="34" charset="0"/>
            </a:endParaRPr>
          </a:p>
          <a:p>
            <a:pPr marL="265113" indent="-265113">
              <a:lnSpc>
                <a:spcPts val="3700"/>
              </a:lnSpc>
              <a:spcBef>
                <a:spcPts val="1200"/>
              </a:spcBef>
              <a:spcAft>
                <a:spcPts val="1200"/>
              </a:spcAft>
              <a:buFontTx/>
              <a:buChar char="-"/>
            </a:pPr>
            <a:r>
              <a:rPr lang="en-US" sz="3000" b="1" spc="-100" dirty="0">
                <a:solidFill>
                  <a:srgbClr val="002060"/>
                </a:solidFill>
                <a:latin typeface="Arial" pitchFamily="34" charset="0"/>
                <a:cs typeface="Arial" pitchFamily="34" charset="0"/>
              </a:rPr>
              <a:t>heaven </a:t>
            </a:r>
            <a:r>
              <a:rPr lang="en-US" sz="2000" b="1" dirty="0">
                <a:solidFill>
                  <a:srgbClr val="00FFFF"/>
                </a:solidFill>
                <a:latin typeface="Arial" pitchFamily="34" charset="0"/>
                <a:cs typeface="Arial" pitchFamily="34" charset="0"/>
              </a:rPr>
              <a:t>/ ˈ</a:t>
            </a:r>
            <a:r>
              <a:rPr lang="en-US" sz="2000" b="1" dirty="0" err="1">
                <a:solidFill>
                  <a:srgbClr val="00FFFF"/>
                </a:solidFill>
                <a:latin typeface="Arial" pitchFamily="34" charset="0"/>
                <a:cs typeface="Arial" pitchFamily="34" charset="0"/>
              </a:rPr>
              <a:t>hevn</a:t>
            </a:r>
            <a:r>
              <a:rPr lang="en-US" sz="2000" b="1" dirty="0">
                <a:solidFill>
                  <a:srgbClr val="00FFFF"/>
                </a:solidFill>
                <a:latin typeface="Arial" pitchFamily="34" charset="0"/>
                <a:cs typeface="Arial" pitchFamily="34" charset="0"/>
              </a:rPr>
              <a:t>/ </a:t>
            </a:r>
            <a:r>
              <a:rPr lang="en-US" sz="3200" b="1" dirty="0">
                <a:solidFill>
                  <a:srgbClr val="002060"/>
                </a:solidFill>
              </a:rPr>
              <a:t>(n)</a:t>
            </a:r>
            <a:endParaRPr lang="en-US" sz="3000" b="1" spc="-100" dirty="0">
              <a:solidFill>
                <a:srgbClr val="002060"/>
              </a:solidFill>
              <a:latin typeface="Arial" pitchFamily="34" charset="0"/>
              <a:cs typeface="Arial" pitchFamily="34" charset="0"/>
            </a:endParaRPr>
          </a:p>
        </p:txBody>
      </p:sp>
      <p:sp>
        <p:nvSpPr>
          <p:cNvPr id="5" name="Rectangle 4"/>
          <p:cNvSpPr/>
          <p:nvPr/>
        </p:nvSpPr>
        <p:spPr>
          <a:xfrm>
            <a:off x="5436096" y="844131"/>
            <a:ext cx="3672408" cy="6042680"/>
          </a:xfrm>
          <a:prstGeom prst="rect">
            <a:avLst/>
          </a:prstGeom>
        </p:spPr>
        <p:txBody>
          <a:bodyPr wrap="square" lIns="36000" rIns="36000">
            <a:spAutoFit/>
          </a:bodyPr>
          <a:lstStyle/>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hóa</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chất</a:t>
            </a:r>
            <a:endParaRPr lang="en-US" sz="3000" b="1" dirty="0">
              <a:solidFill>
                <a:srgbClr val="002060"/>
              </a:solidFill>
              <a:latin typeface="Arial" pitchFamily="34" charset="0"/>
              <a:cs typeface="Arial" pitchFamily="34" charset="0"/>
            </a:endParaRPr>
          </a:p>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gốc</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rễ</a:t>
            </a:r>
            <a:endParaRPr lang="en-US" sz="3000" b="1" dirty="0">
              <a:solidFill>
                <a:srgbClr val="002060"/>
              </a:solidFill>
              <a:latin typeface="Arial" pitchFamily="34" charset="0"/>
              <a:cs typeface="Arial" pitchFamily="34" charset="0"/>
            </a:endParaRPr>
          </a:p>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lá</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cây</a:t>
            </a:r>
            <a:r>
              <a:rPr lang="en-US" sz="3000" b="1" dirty="0">
                <a:solidFill>
                  <a:srgbClr val="002060"/>
                </a:solidFill>
                <a:latin typeface="Arial" pitchFamily="34" charset="0"/>
                <a:cs typeface="Arial" pitchFamily="34" charset="0"/>
              </a:rPr>
              <a:t>)</a:t>
            </a:r>
          </a:p>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sự</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hài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hòa</a:t>
            </a:r>
            <a:endParaRPr lang="en-US" sz="3000" b="1" dirty="0">
              <a:solidFill>
                <a:srgbClr val="002060"/>
              </a:solidFill>
              <a:latin typeface="Arial" pitchFamily="34" charset="0"/>
              <a:cs typeface="Arial" pitchFamily="34" charset="0"/>
            </a:endParaRPr>
          </a:p>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spc="-100" dirty="0" err="1">
                <a:solidFill>
                  <a:srgbClr val="002060"/>
                </a:solidFill>
                <a:latin typeface="Arial" pitchFamily="34" charset="0"/>
                <a:cs typeface="Arial" pitchFamily="34" charset="0"/>
              </a:rPr>
              <a:t>đại</a:t>
            </a:r>
            <a:r>
              <a:rPr lang="en-US" sz="3000" b="1" spc="-100" dirty="0">
                <a:solidFill>
                  <a:srgbClr val="002060"/>
                </a:solidFill>
                <a:latin typeface="Arial" pitchFamily="34" charset="0"/>
                <a:cs typeface="Arial" pitchFamily="34" charset="0"/>
              </a:rPr>
              <a:t> </a:t>
            </a:r>
            <a:r>
              <a:rPr lang="en-US" sz="3000" b="1" spc="-100" dirty="0" err="1">
                <a:solidFill>
                  <a:srgbClr val="002060"/>
                </a:solidFill>
                <a:latin typeface="Arial" pitchFamily="34" charset="0"/>
                <a:cs typeface="Arial" pitchFamily="34" charset="0"/>
              </a:rPr>
              <a:t>diện</a:t>
            </a:r>
            <a:r>
              <a:rPr lang="en-US" sz="3000" b="1" spc="-100" dirty="0">
                <a:solidFill>
                  <a:srgbClr val="002060"/>
                </a:solidFill>
                <a:latin typeface="Arial" pitchFamily="34" charset="0"/>
                <a:cs typeface="Arial" pitchFamily="34" charset="0"/>
              </a:rPr>
              <a:t> </a:t>
            </a:r>
            <a:r>
              <a:rPr lang="en-US" sz="3000" b="1" spc="-100" dirty="0" err="1">
                <a:solidFill>
                  <a:srgbClr val="002060"/>
                </a:solidFill>
                <a:latin typeface="Arial" pitchFamily="34" charset="0"/>
                <a:cs typeface="Arial" pitchFamily="34" charset="0"/>
              </a:rPr>
              <a:t>cho</a:t>
            </a:r>
            <a:endParaRPr lang="en-US" sz="3000" b="1" spc="-100" dirty="0">
              <a:solidFill>
                <a:srgbClr val="002060"/>
              </a:solidFill>
              <a:latin typeface="Arial" pitchFamily="34" charset="0"/>
              <a:cs typeface="Arial" pitchFamily="34" charset="0"/>
            </a:endParaRPr>
          </a:p>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spc="-150" dirty="0" err="1">
                <a:solidFill>
                  <a:srgbClr val="002060"/>
                </a:solidFill>
                <a:latin typeface="Arial" pitchFamily="34" charset="0"/>
                <a:cs typeface="Arial" pitchFamily="34" charset="0"/>
              </a:rPr>
              <a:t>thành</a:t>
            </a:r>
            <a:r>
              <a:rPr lang="en-US" sz="3000" b="1" spc="-150" dirty="0">
                <a:solidFill>
                  <a:srgbClr val="002060"/>
                </a:solidFill>
                <a:latin typeface="Arial" pitchFamily="34" charset="0"/>
                <a:cs typeface="Arial" pitchFamily="34" charset="0"/>
              </a:rPr>
              <a:t> </a:t>
            </a:r>
            <a:r>
              <a:rPr lang="en-US" sz="3000" b="1" spc="-150" dirty="0" err="1">
                <a:solidFill>
                  <a:srgbClr val="002060"/>
                </a:solidFill>
                <a:latin typeface="Arial" pitchFamily="34" charset="0"/>
                <a:cs typeface="Arial" pitchFamily="34" charset="0"/>
              </a:rPr>
              <a:t>phần</a:t>
            </a:r>
            <a:r>
              <a:rPr lang="en-US" sz="3000" b="1" spc="-150" dirty="0">
                <a:solidFill>
                  <a:srgbClr val="002060"/>
                </a:solidFill>
                <a:latin typeface="Arial" pitchFamily="34" charset="0"/>
                <a:cs typeface="Arial" pitchFamily="34" charset="0"/>
              </a:rPr>
              <a:t>, </a:t>
            </a:r>
            <a:r>
              <a:rPr lang="en-US" sz="3000" b="1" spc="-150" dirty="0" err="1">
                <a:solidFill>
                  <a:srgbClr val="002060"/>
                </a:solidFill>
                <a:latin typeface="Arial" pitchFamily="34" charset="0"/>
                <a:cs typeface="Arial" pitchFamily="34" charset="0"/>
              </a:rPr>
              <a:t>yếu</a:t>
            </a:r>
            <a:r>
              <a:rPr lang="en-US" sz="3000" b="1" spc="-150" dirty="0">
                <a:solidFill>
                  <a:srgbClr val="002060"/>
                </a:solidFill>
                <a:latin typeface="Arial" pitchFamily="34" charset="0"/>
                <a:cs typeface="Arial" pitchFamily="34" charset="0"/>
              </a:rPr>
              <a:t> </a:t>
            </a:r>
            <a:r>
              <a:rPr lang="en-US" sz="3000" b="1" spc="-150" dirty="0" err="1">
                <a:solidFill>
                  <a:srgbClr val="002060"/>
                </a:solidFill>
                <a:latin typeface="Arial" pitchFamily="34" charset="0"/>
                <a:cs typeface="Arial" pitchFamily="34" charset="0"/>
              </a:rPr>
              <a:t>tố</a:t>
            </a:r>
            <a:endParaRPr lang="en-US" sz="3000" b="1" spc="-150" dirty="0">
              <a:solidFill>
                <a:srgbClr val="002060"/>
              </a:solidFill>
              <a:latin typeface="Arial" pitchFamily="34" charset="0"/>
              <a:cs typeface="Arial" pitchFamily="34" charset="0"/>
            </a:endParaRPr>
          </a:p>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tạo</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ra</a:t>
            </a:r>
            <a:endParaRPr lang="en-US" sz="3000" b="1" dirty="0">
              <a:solidFill>
                <a:srgbClr val="002060"/>
              </a:solidFill>
              <a:latin typeface="Arial" pitchFamily="34" charset="0"/>
              <a:cs typeface="Arial" pitchFamily="34" charset="0"/>
            </a:endParaRPr>
          </a:p>
          <a:p>
            <a:pPr algn="just">
              <a:lnSpc>
                <a:spcPts val="3700"/>
              </a:lnSpc>
              <a:spcBef>
                <a:spcPts val="1200"/>
              </a:spcBef>
              <a:spcAft>
                <a:spcPts val="1200"/>
              </a:spcAft>
            </a:pP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trời</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thiên</a:t>
            </a:r>
            <a:r>
              <a:rPr lang="en-US" sz="3000" b="1" dirty="0">
                <a:solidFill>
                  <a:srgbClr val="002060"/>
                </a:solidFill>
                <a:latin typeface="Arial" pitchFamily="34" charset="0"/>
                <a:cs typeface="Arial" pitchFamily="34" charset="0"/>
              </a:rPr>
              <a:t> </a:t>
            </a:r>
            <a:r>
              <a:rPr lang="en-US" sz="3000" b="1" dirty="0" err="1">
                <a:solidFill>
                  <a:srgbClr val="002060"/>
                </a:solidFill>
                <a:latin typeface="Arial" pitchFamily="34" charset="0"/>
                <a:cs typeface="Arial" pitchFamily="34" charset="0"/>
              </a:rPr>
              <a:t>đường</a:t>
            </a:r>
            <a:endParaRPr lang="en-US" sz="3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40188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wipe(left)">
                                      <p:cBhvr>
                                        <p:cTn id="57" dur="5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wipe(left)">
                                      <p:cBhvr>
                                        <p:cTn id="62" dur="500"/>
                                        <p:tgtEl>
                                          <p:spTgt spid="5">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wipe(left)">
                                      <p:cBhvr>
                                        <p:cTn id="67" dur="500"/>
                                        <p:tgtEl>
                                          <p:spTgt spid="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wipe(left)">
                                      <p:cBhvr>
                                        <p:cTn id="72" dur="500"/>
                                        <p:tgtEl>
                                          <p:spTgt spid="5">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wipe(left)">
                                      <p:cBhvr>
                                        <p:cTn id="77" dur="500"/>
                                        <p:tgtEl>
                                          <p:spTgt spid="4">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wipe(left)">
                                      <p:cBhvr>
                                        <p:cTn id="8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5724644"/>
          </a:xfrm>
          <a:prstGeom prst="rect">
            <a:avLst/>
          </a:prstGeom>
        </p:spPr>
        <p:txBody>
          <a:bodyPr wrap="square" rIns="36000">
            <a:spAutoFit/>
          </a:bodyPr>
          <a:lstStyle/>
          <a:p>
            <a:pPr marL="514350" indent="-514350" algn="just">
              <a:buAutoNum type="arabicPeriod"/>
            </a:pPr>
            <a:r>
              <a:rPr lang="en-US" sz="3000" b="1" dirty="0">
                <a:solidFill>
                  <a:schemeClr val="bg1"/>
                </a:solidFill>
                <a:latin typeface="Arial" panose="020B0604020202020204" pitchFamily="34" charset="0"/>
                <a:cs typeface="Arial" panose="020B0604020202020204" pitchFamily="34" charset="0"/>
              </a:rPr>
              <a:t>The </a:t>
            </a:r>
            <a:r>
              <a:rPr lang="en-US" sz="3000" b="1" dirty="0" err="1">
                <a:solidFill>
                  <a:schemeClr val="bg1"/>
                </a:solidFill>
                <a:latin typeface="Arial" panose="020B0604020202020204" pitchFamily="34" charset="0"/>
                <a:cs typeface="Arial" panose="020B0604020202020204" pitchFamily="34" charset="0"/>
              </a:rPr>
              <a:t>colours</a:t>
            </a:r>
            <a:r>
              <a:rPr lang="en-US" sz="3000" b="1" dirty="0">
                <a:solidFill>
                  <a:schemeClr val="bg1"/>
                </a:solidFill>
                <a:latin typeface="Arial" panose="020B0604020202020204" pitchFamily="34" charset="0"/>
                <a:cs typeface="Arial" panose="020B0604020202020204" pitchFamily="34" charset="0"/>
              </a:rPr>
              <a:t> from the five-</a:t>
            </a:r>
            <a:r>
              <a:rPr lang="en-US" sz="3000" b="1" dirty="0" err="1">
                <a:solidFill>
                  <a:schemeClr val="bg1"/>
                </a:solidFill>
                <a:latin typeface="Arial" panose="020B0604020202020204" pitchFamily="34" charset="0"/>
                <a:cs typeface="Arial" panose="020B0604020202020204" pitchFamily="34" charset="0"/>
              </a:rPr>
              <a:t>coloured</a:t>
            </a:r>
            <a:r>
              <a:rPr lang="en-US" sz="3000" b="1" dirty="0">
                <a:solidFill>
                  <a:schemeClr val="bg1"/>
                </a:solidFill>
                <a:latin typeface="Arial" panose="020B0604020202020204" pitchFamily="34" charset="0"/>
                <a:cs typeface="Arial" panose="020B0604020202020204" pitchFamily="34" charset="0"/>
              </a:rPr>
              <a:t> sticky rice</a:t>
            </a:r>
          </a:p>
          <a:p>
            <a:pPr algn="just"/>
            <a:endParaRPr lang="en-US" sz="3000" b="1" dirty="0">
              <a:solidFill>
                <a:schemeClr val="bg1"/>
              </a:solidFill>
              <a:latin typeface="Arial" panose="020B0604020202020204" pitchFamily="34" charset="0"/>
              <a:cs typeface="Arial" panose="020B0604020202020204" pitchFamily="34" charset="0"/>
            </a:endParaRPr>
          </a:p>
          <a:p>
            <a:pPr indent="530225" algn="just"/>
            <a:r>
              <a:rPr lang="en-US" sz="3000" b="1" spc="-40" dirty="0">
                <a:solidFill>
                  <a:schemeClr val="bg1"/>
                </a:solidFill>
                <a:latin typeface="Arial" panose="020B0604020202020204" pitchFamily="34" charset="0"/>
                <a:cs typeface="Arial" panose="020B0604020202020204" pitchFamily="34" charset="0"/>
              </a:rPr>
              <a:t>are not                    but natural            and             .</a:t>
            </a:r>
          </a:p>
          <a:p>
            <a:pPr algn="just"/>
            <a:endParaRPr lang="en-US" sz="3000" b="1" spc="-40" dirty="0">
              <a:solidFill>
                <a:schemeClr val="bg1"/>
              </a:solidFill>
              <a:latin typeface="Arial" panose="020B0604020202020204" pitchFamily="34" charset="0"/>
              <a:cs typeface="Arial" panose="020B0604020202020204" pitchFamily="34" charset="0"/>
            </a:endParaRPr>
          </a:p>
          <a:p>
            <a:pPr marL="514350" indent="-514350" algn="just">
              <a:buAutoNum type="arabicPeriod" startAt="2"/>
            </a:pPr>
            <a:r>
              <a:rPr lang="en-US" sz="3000" b="1" spc="-40" dirty="0">
                <a:solidFill>
                  <a:schemeClr val="bg1"/>
                </a:solidFill>
                <a:latin typeface="Arial" panose="020B0604020202020204" pitchFamily="34" charset="0"/>
                <a:cs typeface="Arial" panose="020B0604020202020204" pitchFamily="34" charset="0"/>
              </a:rPr>
              <a:t>People should be in                   with nature.</a:t>
            </a:r>
          </a:p>
          <a:p>
            <a:pPr marL="514350" indent="-514350" algn="just">
              <a:buAutoNum type="arabicPeriod" startAt="2"/>
            </a:pPr>
            <a:endParaRPr lang="en-US" sz="3000" b="1" spc="-40" dirty="0">
              <a:solidFill>
                <a:schemeClr val="bg1"/>
              </a:solidFill>
              <a:latin typeface="Arial" panose="020B0604020202020204" pitchFamily="34" charset="0"/>
              <a:cs typeface="Arial" panose="020B0604020202020204" pitchFamily="34" charset="0"/>
            </a:endParaRPr>
          </a:p>
          <a:p>
            <a:pPr marL="514350" indent="-514350" algn="just">
              <a:buAutoNum type="arabicPeriod" startAt="2"/>
            </a:pPr>
            <a:r>
              <a:rPr lang="en-US" sz="3000" b="1" spc="-60" dirty="0">
                <a:solidFill>
                  <a:schemeClr val="bg1"/>
                </a:solidFill>
                <a:latin typeface="Arial" panose="020B0604020202020204" pitchFamily="34" charset="0"/>
                <a:cs typeface="Arial" panose="020B0604020202020204" pitchFamily="34" charset="0"/>
              </a:rPr>
              <a:t>The statue of liberty                   the independence and freedom</a:t>
            </a:r>
            <a:r>
              <a:rPr lang="en-US" sz="3000" b="1" spc="-40" dirty="0">
                <a:solidFill>
                  <a:schemeClr val="bg1"/>
                </a:solidFill>
                <a:latin typeface="Arial" panose="020B0604020202020204" pitchFamily="34" charset="0"/>
                <a:cs typeface="Arial" panose="020B0604020202020204" pitchFamily="34" charset="0"/>
              </a:rPr>
              <a:t>.</a:t>
            </a:r>
          </a:p>
          <a:p>
            <a:pPr marL="514350" indent="-514350" algn="just">
              <a:buAutoNum type="arabicPeriod" startAt="2"/>
            </a:pPr>
            <a:endParaRPr lang="en-US" dirty="0"/>
          </a:p>
          <a:p>
            <a:pPr marL="514350" indent="-514350" algn="just">
              <a:buAutoNum type="arabicPeriod" startAt="2"/>
            </a:pPr>
            <a:r>
              <a:rPr lang="en-US" sz="3000" b="1" spc="-40" dirty="0">
                <a:solidFill>
                  <a:schemeClr val="bg1"/>
                </a:solidFill>
                <a:latin typeface="Arial" panose="020B0604020202020204" pitchFamily="34" charset="0"/>
                <a:cs typeface="Arial" panose="020B0604020202020204" pitchFamily="34" charset="0"/>
              </a:rPr>
              <a:t>God                this would within seven days.</a:t>
            </a:r>
          </a:p>
          <a:p>
            <a:pPr marL="514350" indent="-514350" algn="just">
              <a:buAutoNum type="arabicPeriod" startAt="2"/>
            </a:pPr>
            <a:endParaRPr lang="en-US" dirty="0"/>
          </a:p>
          <a:p>
            <a:pPr marL="514350" indent="-514350" algn="just">
              <a:buAutoNum type="arabicPeriod" startAt="2"/>
            </a:pPr>
            <a:r>
              <a:rPr lang="en-US" sz="3000" b="1" spc="-30" dirty="0">
                <a:solidFill>
                  <a:schemeClr val="bg1"/>
                </a:solidFill>
                <a:latin typeface="Arial" panose="020B0604020202020204" pitchFamily="34" charset="0"/>
                <a:cs typeface="Arial" panose="020B0604020202020204" pitchFamily="34" charset="0"/>
              </a:rPr>
              <a:t>Good people are commonly believed to be in   			          </a:t>
            </a:r>
            <a:endParaRPr lang="en-US" sz="3000" spc="-7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866633" y="2040737"/>
            <a:ext cx="2042547"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chemicals</a:t>
            </a:r>
            <a:endParaRPr lang="en-US" sz="3000"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72" y="1703688"/>
            <a:ext cx="845237" cy="845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831292" y="2046099"/>
            <a:ext cx="1146468"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roots</a:t>
            </a:r>
            <a:endParaRPr lang="en-US" sz="3000" dirty="0">
              <a:solidFill>
                <a:srgbClr val="FFFF0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5535" y="1700808"/>
            <a:ext cx="967478" cy="853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7693180" y="2049829"/>
            <a:ext cx="1358064"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leaves</a:t>
            </a:r>
            <a:endParaRPr lang="en-US" sz="3000" dirty="0">
              <a:solidFill>
                <a:srgbClr val="FFFF00"/>
              </a:solidFill>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49096" y="1674189"/>
            <a:ext cx="844482" cy="871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09706" y="2624038"/>
            <a:ext cx="898401" cy="909919"/>
          </a:xfrm>
          <a:prstGeom prst="ellipse">
            <a:avLst/>
          </a:prstGeom>
          <a:ln w="28575" cap="rnd">
            <a:solidFill>
              <a:srgbClr val="66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12" name="Rectangle 11"/>
          <p:cNvSpPr/>
          <p:nvPr/>
        </p:nvSpPr>
        <p:spPr>
          <a:xfrm>
            <a:off x="4185163" y="2956655"/>
            <a:ext cx="1808508"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harmony</a:t>
            </a:r>
            <a:endParaRPr lang="en-US" sz="3000" dirty="0">
              <a:solidFill>
                <a:srgbClr val="FFFF00"/>
              </a:solidFill>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95484" y="3731303"/>
            <a:ext cx="1646129" cy="921832"/>
          </a:xfrm>
          <a:prstGeom prst="rect">
            <a:avLst/>
          </a:prstGeom>
          <a:noFill/>
          <a:ln w="28575">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pic>
      <p:sp>
        <p:nvSpPr>
          <p:cNvPr id="15" name="Rectangle 14"/>
          <p:cNvSpPr/>
          <p:nvPr/>
        </p:nvSpPr>
        <p:spPr>
          <a:xfrm>
            <a:off x="4025652" y="3875796"/>
            <a:ext cx="1981633" cy="553998"/>
          </a:xfrm>
          <a:prstGeom prst="rect">
            <a:avLst/>
          </a:prstGeom>
        </p:spPr>
        <p:txBody>
          <a:bodyPr wrap="none">
            <a:spAutoFit/>
          </a:bodyPr>
          <a:lstStyle/>
          <a:p>
            <a:r>
              <a:rPr lang="en-US" sz="3000" b="1" spc="-130" dirty="0">
                <a:solidFill>
                  <a:srgbClr val="FFFF00"/>
                </a:solidFill>
                <a:latin typeface="Arial" panose="020B0604020202020204" pitchFamily="34" charset="0"/>
                <a:cs typeface="Arial" panose="020B0604020202020204" pitchFamily="34" charset="0"/>
              </a:rPr>
              <a:t>represents</a:t>
            </a:r>
            <a:endParaRPr lang="en-US" sz="3000" spc="-130" dirty="0">
              <a:solidFill>
                <a:srgbClr val="FFFF00"/>
              </a:solidFill>
            </a:endParaRPr>
          </a:p>
        </p:txBody>
      </p:sp>
      <p:sp>
        <p:nvSpPr>
          <p:cNvPr id="7" name="Rectangle 6"/>
          <p:cNvSpPr/>
          <p:nvPr/>
        </p:nvSpPr>
        <p:spPr>
          <a:xfrm>
            <a:off x="1574989" y="5057420"/>
            <a:ext cx="1269899" cy="553998"/>
          </a:xfrm>
          <a:prstGeom prst="rect">
            <a:avLst/>
          </a:prstGeom>
          <a:ln w="28575">
            <a:solidFill>
              <a:srgbClr val="00FF00"/>
            </a:solidFill>
          </a:ln>
        </p:spPr>
        <p:txBody>
          <a:bodyPr wrap="none">
            <a:spAutoFit/>
          </a:bodyPr>
          <a:lstStyle/>
          <a:p>
            <a:r>
              <a:rPr lang="en-US" sz="3000" b="1" spc="-40" dirty="0">
                <a:solidFill>
                  <a:srgbClr val="FFFF00"/>
                </a:solidFill>
                <a:latin typeface="Arial" panose="020B0604020202020204" pitchFamily="34" charset="0"/>
                <a:cs typeface="Arial" panose="020B0604020202020204" pitchFamily="34" charset="0"/>
              </a:rPr>
              <a:t>made </a:t>
            </a:r>
            <a:endParaRPr lang="en-US" dirty="0">
              <a:solidFill>
                <a:srgbClr val="FFFF00"/>
              </a:solidFill>
            </a:endParaRPr>
          </a:p>
        </p:txBody>
      </p:sp>
      <p:sp>
        <p:nvSpPr>
          <p:cNvPr id="17" name="Rectangle 16"/>
          <p:cNvSpPr/>
          <p:nvPr/>
        </p:nvSpPr>
        <p:spPr>
          <a:xfrm>
            <a:off x="1375884" y="5057420"/>
            <a:ext cx="1550424"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created</a:t>
            </a:r>
            <a:endParaRPr lang="en-US" sz="3000" dirty="0">
              <a:solidFill>
                <a:srgbClr val="FFFF00"/>
              </a:solidFill>
            </a:endParaRPr>
          </a:p>
        </p:txBody>
      </p:sp>
      <p:sp>
        <p:nvSpPr>
          <p:cNvPr id="18" name="Rectangle 17"/>
          <p:cNvSpPr/>
          <p:nvPr/>
        </p:nvSpPr>
        <p:spPr>
          <a:xfrm>
            <a:off x="551047" y="6281556"/>
            <a:ext cx="1508746"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heaven</a:t>
            </a:r>
            <a:endParaRPr lang="en-US" sz="3000" dirty="0">
              <a:solidFill>
                <a:srgbClr val="FFFF00"/>
              </a:solidFill>
            </a:endParaRPr>
          </a:p>
        </p:txBody>
      </p:sp>
      <p:sp>
        <p:nvSpPr>
          <p:cNvPr id="19" name="Rectangle 18"/>
          <p:cNvSpPr/>
          <p:nvPr/>
        </p:nvSpPr>
        <p:spPr>
          <a:xfrm>
            <a:off x="0" y="16223"/>
            <a:ext cx="9144000" cy="1046440"/>
          </a:xfrm>
          <a:prstGeom prst="rect">
            <a:avLst/>
          </a:prstGeom>
        </p:spPr>
        <p:txBody>
          <a:bodyPr wrap="square">
            <a:spAutoFit/>
          </a:bodyPr>
          <a:lstStyle/>
          <a:p>
            <a:pPr algn="just">
              <a:spcBef>
                <a:spcPts val="1800"/>
              </a:spcBef>
              <a:spcAft>
                <a:spcPts val="1800"/>
              </a:spcAft>
            </a:pPr>
            <a:r>
              <a:rPr lang="en-US" sz="3200" b="1" spc="-100" dirty="0">
                <a:ln>
                  <a:solidFill>
                    <a:srgbClr val="FF0000"/>
                  </a:solidFill>
                </a:ln>
                <a:solidFill>
                  <a:srgbClr val="FFFF00"/>
                </a:solidFill>
                <a:latin typeface="Arial" pitchFamily="34" charset="0"/>
                <a:cs typeface="Arial" pitchFamily="34" charset="0"/>
              </a:rPr>
              <a:t>Checking vocabulary: </a:t>
            </a:r>
            <a:r>
              <a:rPr lang="en-US" sz="3000" b="1" spc="-100" dirty="0">
                <a:solidFill>
                  <a:srgbClr val="FF0000"/>
                </a:solidFill>
                <a:latin typeface="Arial" panose="020B0604020202020204" pitchFamily="34" charset="0"/>
                <a:cs typeface="Arial" panose="020B0604020202020204" pitchFamily="34" charset="0"/>
              </a:rPr>
              <a:t>Complete the sentences by replacing a picture or a phrase with suitable word(s).</a:t>
            </a:r>
          </a:p>
        </p:txBody>
      </p:sp>
      <p:sp>
        <p:nvSpPr>
          <p:cNvPr id="6" name="Rectangle 5"/>
          <p:cNvSpPr/>
          <p:nvPr/>
        </p:nvSpPr>
        <p:spPr>
          <a:xfrm>
            <a:off x="575713" y="6311054"/>
            <a:ext cx="3204000" cy="461665"/>
          </a:xfrm>
          <a:prstGeom prst="rect">
            <a:avLst/>
          </a:prstGeom>
          <a:ln w="28575">
            <a:solidFill>
              <a:srgbClr val="00FF00"/>
            </a:solidFill>
          </a:ln>
        </p:spPr>
        <p:txBody>
          <a:bodyPr wrap="square" lIns="36000" tIns="0" rIns="36000" bIns="0">
            <a:spAutoFit/>
          </a:bodyPr>
          <a:lstStyle/>
          <a:p>
            <a:r>
              <a:rPr lang="en-US" sz="3000" b="1" dirty="0">
                <a:solidFill>
                  <a:srgbClr val="FFFF00"/>
                </a:solidFill>
                <a:latin typeface="Arial" panose="020B0604020202020204" pitchFamily="34" charset="0"/>
                <a:cs typeface="Arial" panose="020B0604020202020204" pitchFamily="34" charset="0"/>
              </a:rPr>
              <a:t>the home of God </a:t>
            </a:r>
            <a:endParaRPr lang="en-US" dirty="0">
              <a:solidFill>
                <a:srgbClr val="FFFF00"/>
              </a:solidFill>
            </a:endParaRPr>
          </a:p>
        </p:txBody>
      </p:sp>
      <p:sp>
        <p:nvSpPr>
          <p:cNvPr id="8" name="Rectangle 7"/>
          <p:cNvSpPr/>
          <p:nvPr/>
        </p:nvSpPr>
        <p:spPr>
          <a:xfrm>
            <a:off x="3776448" y="6237312"/>
            <a:ext cx="2736304" cy="553998"/>
          </a:xfrm>
          <a:prstGeom prst="rect">
            <a:avLst/>
          </a:prstGeom>
        </p:spPr>
        <p:txBody>
          <a:bodyPr wrap="square">
            <a:spAutoFit/>
          </a:bodyPr>
          <a:lstStyle/>
          <a:p>
            <a:pPr lvl="0" algn="just"/>
            <a:r>
              <a:rPr lang="en-US" sz="3000" b="1" dirty="0">
                <a:solidFill>
                  <a:prstClr val="white"/>
                </a:solidFill>
                <a:latin typeface="Arial" panose="020B0604020202020204" pitchFamily="34" charset="0"/>
                <a:cs typeface="Arial" panose="020B0604020202020204" pitchFamily="34" charset="0"/>
              </a:rPr>
              <a:t>after they die</a:t>
            </a:r>
            <a:r>
              <a:rPr lang="en-US" sz="3000" b="1" spc="-70" dirty="0">
                <a:solidFill>
                  <a:prstClr val="white"/>
                </a:solidFill>
                <a:latin typeface="Arial" panose="020B0604020202020204" pitchFamily="34" charset="0"/>
                <a:cs typeface="Arial" panose="020B0604020202020204" pitchFamily="34" charset="0"/>
              </a:rPr>
              <a:t>.</a:t>
            </a:r>
            <a:endParaRPr lang="en-US" sz="3000" spc="-7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682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050"/>
                                        </p:tgtEl>
                                        <p:attrNameLst>
                                          <p:attrName>ppt_w</p:attrName>
                                        </p:attrNameLst>
                                      </p:cBhvr>
                                      <p:tavLst>
                                        <p:tav tm="0">
                                          <p:val>
                                            <p:strVal val="ppt_w"/>
                                          </p:val>
                                        </p:tav>
                                        <p:tav tm="100000">
                                          <p:val>
                                            <p:fltVal val="0"/>
                                          </p:val>
                                        </p:tav>
                                      </p:tavLst>
                                    </p:anim>
                                    <p:anim calcmode="lin" valueType="num">
                                      <p:cBhvr>
                                        <p:cTn id="7" dur="1000"/>
                                        <p:tgtEl>
                                          <p:spTgt spid="2050"/>
                                        </p:tgtEl>
                                        <p:attrNameLst>
                                          <p:attrName>ppt_h</p:attrName>
                                        </p:attrNameLst>
                                      </p:cBhvr>
                                      <p:tavLst>
                                        <p:tav tm="0">
                                          <p:val>
                                            <p:strVal val="ppt_h"/>
                                          </p:val>
                                        </p:tav>
                                        <p:tav tm="100000">
                                          <p:val>
                                            <p:fltVal val="0"/>
                                          </p:val>
                                        </p:tav>
                                      </p:tavLst>
                                    </p:anim>
                                    <p:anim calcmode="lin" valueType="num">
                                      <p:cBhvr>
                                        <p:cTn id="8" dur="1000"/>
                                        <p:tgtEl>
                                          <p:spTgt spid="2050"/>
                                        </p:tgtEl>
                                        <p:attrNameLst>
                                          <p:attrName>style.rotation</p:attrName>
                                        </p:attrNameLst>
                                      </p:cBhvr>
                                      <p:tavLst>
                                        <p:tav tm="0">
                                          <p:val>
                                            <p:fltVal val="0"/>
                                          </p:val>
                                        </p:tav>
                                        <p:tav tm="100000">
                                          <p:val>
                                            <p:fltVal val="90"/>
                                          </p:val>
                                        </p:tav>
                                      </p:tavLst>
                                    </p:anim>
                                    <p:animEffect transition="out" filter="fade">
                                      <p:cBhvr>
                                        <p:cTn id="9" dur="1000"/>
                                        <p:tgtEl>
                                          <p:spTgt spid="2050"/>
                                        </p:tgtEl>
                                      </p:cBhvr>
                                    </p:animEffect>
                                    <p:set>
                                      <p:cBhvr>
                                        <p:cTn id="10" dur="1" fill="hold">
                                          <p:stCondLst>
                                            <p:cond delay="999"/>
                                          </p:stCondLst>
                                        </p:cTn>
                                        <p:tgtEl>
                                          <p:spTgt spid="2050"/>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2052"/>
                                        </p:tgtEl>
                                        <p:attrNameLst>
                                          <p:attrName>ppt_w</p:attrName>
                                        </p:attrNameLst>
                                      </p:cBhvr>
                                      <p:tavLst>
                                        <p:tav tm="0">
                                          <p:val>
                                            <p:strVal val="ppt_w"/>
                                          </p:val>
                                        </p:tav>
                                        <p:tav tm="100000">
                                          <p:val>
                                            <p:fltVal val="0"/>
                                          </p:val>
                                        </p:tav>
                                      </p:tavLst>
                                    </p:anim>
                                    <p:anim calcmode="lin" valueType="num">
                                      <p:cBhvr>
                                        <p:cTn id="19" dur="1000"/>
                                        <p:tgtEl>
                                          <p:spTgt spid="2052"/>
                                        </p:tgtEl>
                                        <p:attrNameLst>
                                          <p:attrName>ppt_h</p:attrName>
                                        </p:attrNameLst>
                                      </p:cBhvr>
                                      <p:tavLst>
                                        <p:tav tm="0">
                                          <p:val>
                                            <p:strVal val="ppt_h"/>
                                          </p:val>
                                        </p:tav>
                                        <p:tav tm="100000">
                                          <p:val>
                                            <p:fltVal val="0"/>
                                          </p:val>
                                        </p:tav>
                                      </p:tavLst>
                                    </p:anim>
                                    <p:anim calcmode="lin" valueType="num">
                                      <p:cBhvr>
                                        <p:cTn id="20" dur="1000"/>
                                        <p:tgtEl>
                                          <p:spTgt spid="2052"/>
                                        </p:tgtEl>
                                        <p:attrNameLst>
                                          <p:attrName>style.rotation</p:attrName>
                                        </p:attrNameLst>
                                      </p:cBhvr>
                                      <p:tavLst>
                                        <p:tav tm="0">
                                          <p:val>
                                            <p:fltVal val="0"/>
                                          </p:val>
                                        </p:tav>
                                        <p:tav tm="100000">
                                          <p:val>
                                            <p:fltVal val="90"/>
                                          </p:val>
                                        </p:tav>
                                      </p:tavLst>
                                    </p:anim>
                                    <p:animEffect transition="out" filter="fade">
                                      <p:cBhvr>
                                        <p:cTn id="21" dur="1000"/>
                                        <p:tgtEl>
                                          <p:spTgt spid="2052"/>
                                        </p:tgtEl>
                                      </p:cBhvr>
                                    </p:animEffect>
                                    <p:set>
                                      <p:cBhvr>
                                        <p:cTn id="22" dur="1" fill="hold">
                                          <p:stCondLst>
                                            <p:cond delay="999"/>
                                          </p:stCondLst>
                                        </p:cTn>
                                        <p:tgtEl>
                                          <p:spTgt spid="2052"/>
                                        </p:tgtEl>
                                        <p:attrNameLst>
                                          <p:attrName>style.visibility</p:attrName>
                                        </p:attrNameLst>
                                      </p:cBhvr>
                                      <p:to>
                                        <p:strVal val="hidden"/>
                                      </p:to>
                                    </p:se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2053"/>
                                        </p:tgtEl>
                                        <p:attrNameLst>
                                          <p:attrName>ppt_w</p:attrName>
                                        </p:attrNameLst>
                                      </p:cBhvr>
                                      <p:tavLst>
                                        <p:tav tm="0">
                                          <p:val>
                                            <p:strVal val="ppt_w"/>
                                          </p:val>
                                        </p:tav>
                                        <p:tav tm="100000">
                                          <p:val>
                                            <p:fltVal val="0"/>
                                          </p:val>
                                        </p:tav>
                                      </p:tavLst>
                                    </p:anim>
                                    <p:anim calcmode="lin" valueType="num">
                                      <p:cBhvr>
                                        <p:cTn id="31" dur="1000"/>
                                        <p:tgtEl>
                                          <p:spTgt spid="2053"/>
                                        </p:tgtEl>
                                        <p:attrNameLst>
                                          <p:attrName>ppt_h</p:attrName>
                                        </p:attrNameLst>
                                      </p:cBhvr>
                                      <p:tavLst>
                                        <p:tav tm="0">
                                          <p:val>
                                            <p:strVal val="ppt_h"/>
                                          </p:val>
                                        </p:tav>
                                        <p:tav tm="100000">
                                          <p:val>
                                            <p:fltVal val="0"/>
                                          </p:val>
                                        </p:tav>
                                      </p:tavLst>
                                    </p:anim>
                                    <p:anim calcmode="lin" valueType="num">
                                      <p:cBhvr>
                                        <p:cTn id="32" dur="1000"/>
                                        <p:tgtEl>
                                          <p:spTgt spid="2053"/>
                                        </p:tgtEl>
                                        <p:attrNameLst>
                                          <p:attrName>style.rotation</p:attrName>
                                        </p:attrNameLst>
                                      </p:cBhvr>
                                      <p:tavLst>
                                        <p:tav tm="0">
                                          <p:val>
                                            <p:fltVal val="0"/>
                                          </p:val>
                                        </p:tav>
                                        <p:tav tm="100000">
                                          <p:val>
                                            <p:fltVal val="90"/>
                                          </p:val>
                                        </p:tav>
                                      </p:tavLst>
                                    </p:anim>
                                    <p:animEffect transition="out" filter="fade">
                                      <p:cBhvr>
                                        <p:cTn id="33" dur="1000"/>
                                        <p:tgtEl>
                                          <p:spTgt spid="2053"/>
                                        </p:tgtEl>
                                      </p:cBhvr>
                                    </p:animEffect>
                                    <p:set>
                                      <p:cBhvr>
                                        <p:cTn id="34" dur="1" fill="hold">
                                          <p:stCondLst>
                                            <p:cond delay="999"/>
                                          </p:stCondLst>
                                        </p:cTn>
                                        <p:tgtEl>
                                          <p:spTgt spid="2053"/>
                                        </p:tgtEl>
                                        <p:attrNameLst>
                                          <p:attrName>style.visibility</p:attrName>
                                        </p:attrNameLst>
                                      </p:cBhvr>
                                      <p:to>
                                        <p:strVal val="hidden"/>
                                      </p:to>
                                    </p:se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nodeType="clickEffect">
                                  <p:stCondLst>
                                    <p:cond delay="0"/>
                                  </p:stCondLst>
                                  <p:childTnLst>
                                    <p:anim calcmode="lin" valueType="num">
                                      <p:cBhvr>
                                        <p:cTn id="42" dur="1000"/>
                                        <p:tgtEl>
                                          <p:spTgt spid="2054"/>
                                        </p:tgtEl>
                                        <p:attrNameLst>
                                          <p:attrName>ppt_w</p:attrName>
                                        </p:attrNameLst>
                                      </p:cBhvr>
                                      <p:tavLst>
                                        <p:tav tm="0">
                                          <p:val>
                                            <p:strVal val="ppt_w"/>
                                          </p:val>
                                        </p:tav>
                                        <p:tav tm="100000">
                                          <p:val>
                                            <p:fltVal val="0"/>
                                          </p:val>
                                        </p:tav>
                                      </p:tavLst>
                                    </p:anim>
                                    <p:anim calcmode="lin" valueType="num">
                                      <p:cBhvr>
                                        <p:cTn id="43" dur="1000"/>
                                        <p:tgtEl>
                                          <p:spTgt spid="2054"/>
                                        </p:tgtEl>
                                        <p:attrNameLst>
                                          <p:attrName>ppt_h</p:attrName>
                                        </p:attrNameLst>
                                      </p:cBhvr>
                                      <p:tavLst>
                                        <p:tav tm="0">
                                          <p:val>
                                            <p:strVal val="ppt_h"/>
                                          </p:val>
                                        </p:tav>
                                        <p:tav tm="100000">
                                          <p:val>
                                            <p:fltVal val="0"/>
                                          </p:val>
                                        </p:tav>
                                      </p:tavLst>
                                    </p:anim>
                                    <p:anim calcmode="lin" valueType="num">
                                      <p:cBhvr>
                                        <p:cTn id="44" dur="1000"/>
                                        <p:tgtEl>
                                          <p:spTgt spid="2054"/>
                                        </p:tgtEl>
                                        <p:attrNameLst>
                                          <p:attrName>style.rotation</p:attrName>
                                        </p:attrNameLst>
                                      </p:cBhvr>
                                      <p:tavLst>
                                        <p:tav tm="0">
                                          <p:val>
                                            <p:fltVal val="0"/>
                                          </p:val>
                                        </p:tav>
                                        <p:tav tm="100000">
                                          <p:val>
                                            <p:fltVal val="90"/>
                                          </p:val>
                                        </p:tav>
                                      </p:tavLst>
                                    </p:anim>
                                    <p:animEffect transition="out" filter="fade">
                                      <p:cBhvr>
                                        <p:cTn id="45" dur="1000"/>
                                        <p:tgtEl>
                                          <p:spTgt spid="2054"/>
                                        </p:tgtEl>
                                      </p:cBhvr>
                                    </p:animEffect>
                                    <p:set>
                                      <p:cBhvr>
                                        <p:cTn id="46" dur="1" fill="hold">
                                          <p:stCondLst>
                                            <p:cond delay="999"/>
                                          </p:stCondLst>
                                        </p:cTn>
                                        <p:tgtEl>
                                          <p:spTgt spid="2054"/>
                                        </p:tgtEl>
                                        <p:attrNameLst>
                                          <p:attrName>style.visibility</p:attrName>
                                        </p:attrNameLst>
                                      </p:cBhvr>
                                      <p:to>
                                        <p:strVal val="hidden"/>
                                      </p:to>
                                    </p:se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nodeType="clickEffect">
                                  <p:stCondLst>
                                    <p:cond delay="0"/>
                                  </p:stCondLst>
                                  <p:childTnLst>
                                    <p:anim calcmode="lin" valueType="num">
                                      <p:cBhvr>
                                        <p:cTn id="54" dur="1000"/>
                                        <p:tgtEl>
                                          <p:spTgt spid="2056"/>
                                        </p:tgtEl>
                                        <p:attrNameLst>
                                          <p:attrName>ppt_w</p:attrName>
                                        </p:attrNameLst>
                                      </p:cBhvr>
                                      <p:tavLst>
                                        <p:tav tm="0">
                                          <p:val>
                                            <p:strVal val="ppt_w"/>
                                          </p:val>
                                        </p:tav>
                                        <p:tav tm="100000">
                                          <p:val>
                                            <p:fltVal val="0"/>
                                          </p:val>
                                        </p:tav>
                                      </p:tavLst>
                                    </p:anim>
                                    <p:anim calcmode="lin" valueType="num">
                                      <p:cBhvr>
                                        <p:cTn id="55" dur="1000"/>
                                        <p:tgtEl>
                                          <p:spTgt spid="2056"/>
                                        </p:tgtEl>
                                        <p:attrNameLst>
                                          <p:attrName>ppt_h</p:attrName>
                                        </p:attrNameLst>
                                      </p:cBhvr>
                                      <p:tavLst>
                                        <p:tav tm="0">
                                          <p:val>
                                            <p:strVal val="ppt_h"/>
                                          </p:val>
                                        </p:tav>
                                        <p:tav tm="100000">
                                          <p:val>
                                            <p:fltVal val="0"/>
                                          </p:val>
                                        </p:tav>
                                      </p:tavLst>
                                    </p:anim>
                                    <p:anim calcmode="lin" valueType="num">
                                      <p:cBhvr>
                                        <p:cTn id="56" dur="1000"/>
                                        <p:tgtEl>
                                          <p:spTgt spid="2056"/>
                                        </p:tgtEl>
                                        <p:attrNameLst>
                                          <p:attrName>style.rotation</p:attrName>
                                        </p:attrNameLst>
                                      </p:cBhvr>
                                      <p:tavLst>
                                        <p:tav tm="0">
                                          <p:val>
                                            <p:fltVal val="0"/>
                                          </p:val>
                                        </p:tav>
                                        <p:tav tm="100000">
                                          <p:val>
                                            <p:fltVal val="90"/>
                                          </p:val>
                                        </p:tav>
                                      </p:tavLst>
                                    </p:anim>
                                    <p:animEffect transition="out" filter="fade">
                                      <p:cBhvr>
                                        <p:cTn id="57" dur="1000"/>
                                        <p:tgtEl>
                                          <p:spTgt spid="2056"/>
                                        </p:tgtEl>
                                      </p:cBhvr>
                                    </p:animEffect>
                                    <p:set>
                                      <p:cBhvr>
                                        <p:cTn id="58" dur="1" fill="hold">
                                          <p:stCondLst>
                                            <p:cond delay="999"/>
                                          </p:stCondLst>
                                        </p:cTn>
                                        <p:tgtEl>
                                          <p:spTgt spid="2056"/>
                                        </p:tgtEl>
                                        <p:attrNameLst>
                                          <p:attrName>style.visibility</p:attrName>
                                        </p:attrNameLst>
                                      </p:cBhvr>
                                      <p:to>
                                        <p:strVal val="hidden"/>
                                      </p:to>
                                    </p:se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xit" presetSubtype="0" fill="hold" grpId="0" nodeType="clickEffect">
                                  <p:stCondLst>
                                    <p:cond delay="0"/>
                                  </p:stCondLst>
                                  <p:childTnLst>
                                    <p:anim calcmode="lin" valueType="num">
                                      <p:cBhvr>
                                        <p:cTn id="66" dur="1000"/>
                                        <p:tgtEl>
                                          <p:spTgt spid="7"/>
                                        </p:tgtEl>
                                        <p:attrNameLst>
                                          <p:attrName>ppt_w</p:attrName>
                                        </p:attrNameLst>
                                      </p:cBhvr>
                                      <p:tavLst>
                                        <p:tav tm="0">
                                          <p:val>
                                            <p:strVal val="ppt_w"/>
                                          </p:val>
                                        </p:tav>
                                        <p:tav tm="100000">
                                          <p:val>
                                            <p:fltVal val="0"/>
                                          </p:val>
                                        </p:tav>
                                      </p:tavLst>
                                    </p:anim>
                                    <p:anim calcmode="lin" valueType="num">
                                      <p:cBhvr>
                                        <p:cTn id="67" dur="1000"/>
                                        <p:tgtEl>
                                          <p:spTgt spid="7"/>
                                        </p:tgtEl>
                                        <p:attrNameLst>
                                          <p:attrName>ppt_h</p:attrName>
                                        </p:attrNameLst>
                                      </p:cBhvr>
                                      <p:tavLst>
                                        <p:tav tm="0">
                                          <p:val>
                                            <p:strVal val="ppt_h"/>
                                          </p:val>
                                        </p:tav>
                                        <p:tav tm="100000">
                                          <p:val>
                                            <p:fltVal val="0"/>
                                          </p:val>
                                        </p:tav>
                                      </p:tavLst>
                                    </p:anim>
                                    <p:anim calcmode="lin" valueType="num">
                                      <p:cBhvr>
                                        <p:cTn id="68" dur="1000"/>
                                        <p:tgtEl>
                                          <p:spTgt spid="7"/>
                                        </p:tgtEl>
                                        <p:attrNameLst>
                                          <p:attrName>style.rotation</p:attrName>
                                        </p:attrNameLst>
                                      </p:cBhvr>
                                      <p:tavLst>
                                        <p:tav tm="0">
                                          <p:val>
                                            <p:fltVal val="0"/>
                                          </p:val>
                                        </p:tav>
                                        <p:tav tm="100000">
                                          <p:val>
                                            <p:fltVal val="90"/>
                                          </p:val>
                                        </p:tav>
                                      </p:tavLst>
                                    </p:anim>
                                    <p:animEffect transition="out" filter="fade">
                                      <p:cBhvr>
                                        <p:cTn id="69" dur="1000"/>
                                        <p:tgtEl>
                                          <p:spTgt spid="7"/>
                                        </p:tgtEl>
                                      </p:cBhvr>
                                    </p:animEffect>
                                    <p:set>
                                      <p:cBhvr>
                                        <p:cTn id="70" dur="1" fill="hold">
                                          <p:stCondLst>
                                            <p:cond delay="999"/>
                                          </p:stCondLst>
                                        </p:cTn>
                                        <p:tgtEl>
                                          <p:spTgt spid="7"/>
                                        </p:tgtEl>
                                        <p:attrNameLst>
                                          <p:attrName>style.visibility</p:attrName>
                                        </p:attrNameLst>
                                      </p:cBhvr>
                                      <p:to>
                                        <p:strVal val="hidden"/>
                                      </p:to>
                                    </p:se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6"/>
                                        </p:tgtEl>
                                        <p:attrNameLst>
                                          <p:attrName>ppt_w</p:attrName>
                                        </p:attrNameLst>
                                      </p:cBhvr>
                                      <p:tavLst>
                                        <p:tav tm="0">
                                          <p:val>
                                            <p:strVal val="ppt_w"/>
                                          </p:val>
                                        </p:tav>
                                        <p:tav tm="100000">
                                          <p:val>
                                            <p:fltVal val="0"/>
                                          </p:val>
                                        </p:tav>
                                      </p:tavLst>
                                    </p:anim>
                                    <p:anim calcmode="lin" valueType="num">
                                      <p:cBhvr>
                                        <p:cTn id="79" dur="1000"/>
                                        <p:tgtEl>
                                          <p:spTgt spid="6"/>
                                        </p:tgtEl>
                                        <p:attrNameLst>
                                          <p:attrName>ppt_h</p:attrName>
                                        </p:attrNameLst>
                                      </p:cBhvr>
                                      <p:tavLst>
                                        <p:tav tm="0">
                                          <p:val>
                                            <p:strVal val="ppt_h"/>
                                          </p:val>
                                        </p:tav>
                                        <p:tav tm="100000">
                                          <p:val>
                                            <p:fltVal val="0"/>
                                          </p:val>
                                        </p:tav>
                                      </p:tavLst>
                                    </p:anim>
                                    <p:anim calcmode="lin" valueType="num">
                                      <p:cBhvr>
                                        <p:cTn id="80" dur="1000"/>
                                        <p:tgtEl>
                                          <p:spTgt spid="6"/>
                                        </p:tgtEl>
                                        <p:attrNameLst>
                                          <p:attrName>style.rotation</p:attrName>
                                        </p:attrNameLst>
                                      </p:cBhvr>
                                      <p:tavLst>
                                        <p:tav tm="0">
                                          <p:val>
                                            <p:fltVal val="0"/>
                                          </p:val>
                                        </p:tav>
                                        <p:tav tm="100000">
                                          <p:val>
                                            <p:fltVal val="90"/>
                                          </p:val>
                                        </p:tav>
                                      </p:tavLst>
                                    </p:anim>
                                    <p:animEffect transition="out" filter="fade">
                                      <p:cBhvr>
                                        <p:cTn id="81" dur="1000"/>
                                        <p:tgtEl>
                                          <p:spTgt spid="6"/>
                                        </p:tgtEl>
                                      </p:cBhvr>
                                    </p:animEffect>
                                    <p:set>
                                      <p:cBhvr>
                                        <p:cTn id="82" dur="1" fill="hold">
                                          <p:stCondLst>
                                            <p:cond delay="999"/>
                                          </p:stCondLst>
                                        </p:cTn>
                                        <p:tgtEl>
                                          <p:spTgt spid="6"/>
                                        </p:tgtEl>
                                        <p:attrNameLst>
                                          <p:attrName>style.visibility</p:attrName>
                                        </p:attrNameLst>
                                      </p:cBhvr>
                                      <p:to>
                                        <p:strVal val="hidden"/>
                                      </p:to>
                                    </p:se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500"/>
                                        <p:tgtEl>
                                          <p:spTgt spid="18"/>
                                        </p:tgtEl>
                                      </p:cBhvr>
                                    </p:animEffect>
                                  </p:childTnLst>
                                </p:cTn>
                              </p:par>
                            </p:childTnLst>
                          </p:cTn>
                        </p:par>
                        <p:par>
                          <p:cTn id="87" fill="hold">
                            <p:stCondLst>
                              <p:cond delay="1500"/>
                            </p:stCondLst>
                            <p:childTnLst>
                              <p:par>
                                <p:cTn id="88" presetID="42" presetClass="path" presetSubtype="0" accel="50000" decel="50000" fill="hold" grpId="0" nodeType="afterEffect">
                                  <p:stCondLst>
                                    <p:cond delay="0"/>
                                  </p:stCondLst>
                                  <p:childTnLst>
                                    <p:animMotion origin="layout" path="M -0.02204 0.00208 L -0.17916 0.0037 " pathEditMode="relative" rAng="0" ptsTypes="AA">
                                      <p:cBhvr>
                                        <p:cTn id="89" dur="2000" fill="hold"/>
                                        <p:tgtEl>
                                          <p:spTgt spid="8"/>
                                        </p:tgtEl>
                                        <p:attrNameLst>
                                          <p:attrName>ppt_x</p:attrName>
                                          <p:attrName>ppt_y</p:attrName>
                                        </p:attrNameLst>
                                      </p:cBhvr>
                                      <p:rCtr x="-786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5" grpId="0"/>
      <p:bldP spid="7" grpId="0" animBg="1"/>
      <p:bldP spid="17" grpId="0"/>
      <p:bldP spid="18" grpId="0"/>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620374784"/>
              </p:ext>
            </p:extLst>
          </p:nvPr>
        </p:nvGraphicFramePr>
        <p:xfrm>
          <a:off x="16446" y="1307544"/>
          <a:ext cx="9127557" cy="6101080"/>
        </p:xfrm>
        <a:graphic>
          <a:graphicData uri="http://schemas.openxmlformats.org/drawingml/2006/table">
            <a:tbl>
              <a:tblPr firstRow="1" bandRow="1">
                <a:tableStyleId>{2D5ABB26-0587-4C30-8999-92F81FD0307C}</a:tableStyleId>
              </a:tblPr>
              <a:tblGrid>
                <a:gridCol w="8011942">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539551">
                  <a:extLst>
                    <a:ext uri="{9D8B030D-6E8A-4147-A177-3AD203B41FA5}">
                      <a16:colId xmlns:a16="http://schemas.microsoft.com/office/drawing/2014/main" xmlns="" val="20002"/>
                    </a:ext>
                  </a:extLst>
                </a:gridCol>
              </a:tblGrid>
              <a:tr h="563880">
                <a:tc>
                  <a:txBody>
                    <a:bodyPr/>
                    <a:lstStyle/>
                    <a:p>
                      <a:pPr algn="ctr"/>
                      <a:r>
                        <a:rPr lang="en-US" sz="3100" b="1" i="0" dirty="0">
                          <a:solidFill>
                            <a:srgbClr val="FFFF00"/>
                          </a:solidFill>
                          <a:effectLst/>
                          <a:latin typeface="Arial" panose="020B0604020202020204" pitchFamily="34" charset="0"/>
                          <a:cs typeface="Arial" panose="020B0604020202020204" pitchFamily="34" charset="0"/>
                        </a:rPr>
                        <a:t>Statements </a:t>
                      </a:r>
                      <a:endParaRPr lang="en-US" sz="3100"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ctr"/>
                      <a:r>
                        <a:rPr lang="en-US" sz="3100" b="1" i="0" dirty="0">
                          <a:solidFill>
                            <a:srgbClr val="FFFF00"/>
                          </a:solidFill>
                          <a:effectLst/>
                          <a:latin typeface="Arial" panose="020B0604020202020204" pitchFamily="34" charset="0"/>
                          <a:cs typeface="Arial" panose="020B0604020202020204" pitchFamily="34" charset="0"/>
                        </a:rPr>
                        <a:t>T </a:t>
                      </a:r>
                      <a:endParaRPr lang="en-US" sz="3100"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ctr"/>
                      <a:r>
                        <a:rPr lang="en-US" sz="3100" b="1" i="0" dirty="0">
                          <a:solidFill>
                            <a:srgbClr val="FFFF00"/>
                          </a:solidFill>
                          <a:effectLst/>
                          <a:latin typeface="Arial" panose="020B0604020202020204" pitchFamily="34" charset="0"/>
                          <a:cs typeface="Arial" panose="020B0604020202020204" pitchFamily="34" charset="0"/>
                        </a:rPr>
                        <a:t>F</a:t>
                      </a:r>
                      <a:endParaRPr lang="en-US" sz="3100" dirty="0">
                        <a:solidFill>
                          <a:srgbClr val="FFFF00"/>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0"/>
                  </a:ext>
                </a:extLst>
              </a:tr>
              <a:tr h="1107440">
                <a:tc>
                  <a:txBody>
                    <a:bodyPr/>
                    <a:lstStyle/>
                    <a:p>
                      <a:pPr marL="442913" indent="-442913">
                        <a:lnSpc>
                          <a:spcPts val="4000"/>
                        </a:lnSpc>
                        <a:spcBef>
                          <a:spcPts val="600"/>
                        </a:spcBef>
                        <a:spcAft>
                          <a:spcPts val="600"/>
                        </a:spcAft>
                      </a:pPr>
                      <a:r>
                        <a:rPr lang="en-US" sz="3100" b="1" dirty="0">
                          <a:solidFill>
                            <a:schemeClr val="bg1"/>
                          </a:solidFill>
                          <a:effectLst/>
                          <a:latin typeface="Arial" panose="020B0604020202020204" pitchFamily="34" charset="0"/>
                          <a:cs typeface="Arial" panose="020B0604020202020204" pitchFamily="34" charset="0"/>
                        </a:rPr>
                        <a:t>1. Five-</a:t>
                      </a:r>
                      <a:r>
                        <a:rPr lang="en-US" sz="3100" b="1" dirty="0" err="1">
                          <a:solidFill>
                            <a:schemeClr val="bg1"/>
                          </a:solidFill>
                          <a:effectLst/>
                          <a:latin typeface="Arial" panose="020B0604020202020204" pitchFamily="34" charset="0"/>
                          <a:cs typeface="Arial" panose="020B0604020202020204" pitchFamily="34" charset="0"/>
                        </a:rPr>
                        <a:t>coloured</a:t>
                      </a:r>
                      <a:r>
                        <a:rPr lang="en-US" sz="3100" b="1" dirty="0">
                          <a:solidFill>
                            <a:schemeClr val="bg1"/>
                          </a:solidFill>
                          <a:effectLst/>
                          <a:latin typeface="Arial" panose="020B0604020202020204" pitchFamily="34" charset="0"/>
                          <a:cs typeface="Arial" panose="020B0604020202020204" pitchFamily="34" charset="0"/>
                        </a:rPr>
                        <a:t> sticky rice is a</a:t>
                      </a:r>
                      <a:r>
                        <a:rPr lang="en-US" sz="3100" b="1" baseline="0" dirty="0">
                          <a:solidFill>
                            <a:schemeClr val="bg1"/>
                          </a:solidFill>
                          <a:effectLst/>
                          <a:latin typeface="Arial" panose="020B0604020202020204" pitchFamily="34" charset="0"/>
                          <a:cs typeface="Arial" panose="020B0604020202020204" pitchFamily="34" charset="0"/>
                        </a:rPr>
                        <a:t> </a:t>
                      </a:r>
                      <a:r>
                        <a:rPr lang="en-US" sz="3100" b="1" dirty="0">
                          <a:solidFill>
                            <a:schemeClr val="bg1"/>
                          </a:solidFill>
                          <a:effectLst/>
                          <a:latin typeface="Arial" panose="020B0604020202020204" pitchFamily="34" charset="0"/>
                          <a:cs typeface="Arial" panose="020B0604020202020204" pitchFamily="34" charset="0"/>
                        </a:rPr>
                        <a:t>traditional dish.</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1107440">
                <a:tc>
                  <a:txBody>
                    <a:bodyPr/>
                    <a:lstStyle/>
                    <a:p>
                      <a:pPr marL="442913" indent="-442913">
                        <a:lnSpc>
                          <a:spcPts val="4000"/>
                        </a:lnSpc>
                        <a:spcBef>
                          <a:spcPts val="600"/>
                        </a:spcBef>
                        <a:spcAft>
                          <a:spcPts val="600"/>
                        </a:spcAft>
                      </a:pPr>
                      <a:r>
                        <a:rPr lang="en-US" sz="3100" b="1" dirty="0">
                          <a:solidFill>
                            <a:schemeClr val="bg1"/>
                          </a:solidFill>
                          <a:effectLst/>
                          <a:latin typeface="Arial" panose="020B0604020202020204" pitchFamily="34" charset="0"/>
                          <a:cs typeface="Arial" panose="020B0604020202020204" pitchFamily="34" charset="0"/>
                        </a:rPr>
                        <a:t>2. Five-</a:t>
                      </a:r>
                      <a:r>
                        <a:rPr lang="en-US" sz="3100" b="1" dirty="0" err="1">
                          <a:solidFill>
                            <a:schemeClr val="bg1"/>
                          </a:solidFill>
                          <a:effectLst/>
                          <a:latin typeface="Arial" panose="020B0604020202020204" pitchFamily="34" charset="0"/>
                          <a:cs typeface="Arial" panose="020B0604020202020204" pitchFamily="34" charset="0"/>
                        </a:rPr>
                        <a:t>coloured</a:t>
                      </a:r>
                      <a:r>
                        <a:rPr lang="en-US" sz="3100" b="1" dirty="0">
                          <a:solidFill>
                            <a:schemeClr val="bg1"/>
                          </a:solidFill>
                          <a:effectLst/>
                          <a:latin typeface="Arial" panose="020B0604020202020204" pitchFamily="34" charset="0"/>
                          <a:cs typeface="Arial" panose="020B0604020202020204" pitchFamily="34" charset="0"/>
                        </a:rPr>
                        <a:t> sticky rice is</a:t>
                      </a:r>
                      <a:r>
                        <a:rPr lang="en-US" sz="3100" b="1" baseline="0" dirty="0">
                          <a:solidFill>
                            <a:schemeClr val="bg1"/>
                          </a:solidFill>
                          <a:effectLst/>
                          <a:latin typeface="Arial" panose="020B0604020202020204" pitchFamily="34" charset="0"/>
                          <a:cs typeface="Arial" panose="020B0604020202020204" pitchFamily="34" charset="0"/>
                        </a:rPr>
                        <a:t> </a:t>
                      </a:r>
                      <a:r>
                        <a:rPr lang="en-US" sz="3100" b="1" dirty="0">
                          <a:solidFill>
                            <a:schemeClr val="bg1"/>
                          </a:solidFill>
                          <a:effectLst/>
                          <a:latin typeface="Arial" panose="020B0604020202020204" pitchFamily="34" charset="0"/>
                          <a:cs typeface="Arial" panose="020B0604020202020204" pitchFamily="34" charset="0"/>
                        </a:rPr>
                        <a:t>made with chemicals.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2"/>
                  </a:ext>
                </a:extLst>
              </a:tr>
              <a:tr h="1107440">
                <a:tc>
                  <a:txBody>
                    <a:bodyPr/>
                    <a:lstStyle/>
                    <a:p>
                      <a:pPr marL="442913" indent="-442913">
                        <a:lnSpc>
                          <a:spcPts val="4000"/>
                        </a:lnSpc>
                        <a:spcBef>
                          <a:spcPts val="600"/>
                        </a:spcBef>
                        <a:spcAft>
                          <a:spcPts val="600"/>
                        </a:spcAft>
                      </a:pPr>
                      <a:r>
                        <a:rPr lang="en-US" sz="3100" b="1" dirty="0">
                          <a:solidFill>
                            <a:schemeClr val="bg1"/>
                          </a:solidFill>
                          <a:effectLst/>
                          <a:latin typeface="Arial" panose="020B0604020202020204" pitchFamily="34" charset="0"/>
                          <a:cs typeface="Arial" panose="020B0604020202020204" pitchFamily="34" charset="0"/>
                        </a:rPr>
                        <a:t>3. </a:t>
                      </a:r>
                      <a:r>
                        <a:rPr lang="en-US" sz="3100" b="1" spc="-70" dirty="0">
                          <a:solidFill>
                            <a:schemeClr val="bg1"/>
                          </a:solidFill>
                          <a:effectLst/>
                          <a:latin typeface="Arial" panose="020B0604020202020204" pitchFamily="34" charset="0"/>
                          <a:cs typeface="Arial" panose="020B0604020202020204" pitchFamily="34" charset="0"/>
                        </a:rPr>
                        <a:t>The </a:t>
                      </a:r>
                      <a:r>
                        <a:rPr lang="en-US" sz="3100" b="1" spc="-70" dirty="0" err="1">
                          <a:solidFill>
                            <a:schemeClr val="bg1"/>
                          </a:solidFill>
                          <a:effectLst/>
                          <a:latin typeface="Arial" panose="020B0604020202020204" pitchFamily="34" charset="0"/>
                          <a:cs typeface="Arial" panose="020B0604020202020204" pitchFamily="34" charset="0"/>
                        </a:rPr>
                        <a:t>colours</a:t>
                      </a:r>
                      <a:r>
                        <a:rPr lang="en-US" sz="3100" b="1" spc="-70" dirty="0">
                          <a:solidFill>
                            <a:schemeClr val="bg1"/>
                          </a:solidFill>
                          <a:effectLst/>
                          <a:latin typeface="Arial" panose="020B0604020202020204" pitchFamily="34" charset="0"/>
                          <a:cs typeface="Arial" panose="020B0604020202020204" pitchFamily="34" charset="0"/>
                        </a:rPr>
                        <a:t> represent the</a:t>
                      </a:r>
                      <a:r>
                        <a:rPr lang="en-US" sz="3100" b="1" spc="-70" baseline="0" dirty="0">
                          <a:solidFill>
                            <a:schemeClr val="bg1"/>
                          </a:solidFill>
                          <a:effectLst/>
                          <a:latin typeface="Arial" panose="020B0604020202020204" pitchFamily="34" charset="0"/>
                          <a:cs typeface="Arial" panose="020B0604020202020204" pitchFamily="34" charset="0"/>
                        </a:rPr>
                        <a:t> </a:t>
                      </a:r>
                      <a:r>
                        <a:rPr lang="en-US" sz="3100" b="1" spc="-70" dirty="0">
                          <a:solidFill>
                            <a:schemeClr val="bg1"/>
                          </a:solidFill>
                          <a:effectLst/>
                          <a:latin typeface="Arial" panose="020B0604020202020204" pitchFamily="34" charset="0"/>
                          <a:cs typeface="Arial" panose="020B0604020202020204" pitchFamily="34" charset="0"/>
                        </a:rPr>
                        <a:t>elements of life.</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r h="1107440">
                <a:tc>
                  <a:txBody>
                    <a:bodyPr/>
                    <a:lstStyle/>
                    <a:p>
                      <a:pPr marL="442913" indent="-442913">
                        <a:lnSpc>
                          <a:spcPts val="4000"/>
                        </a:lnSpc>
                        <a:spcBef>
                          <a:spcPts val="600"/>
                        </a:spcBef>
                        <a:spcAft>
                          <a:spcPts val="600"/>
                        </a:spcAft>
                      </a:pPr>
                      <a:r>
                        <a:rPr lang="en-US" sz="3100" b="1">
                          <a:solidFill>
                            <a:schemeClr val="bg1"/>
                          </a:solidFill>
                          <a:effectLst/>
                          <a:latin typeface="Arial" panose="020B0604020202020204" pitchFamily="34" charset="0"/>
                          <a:cs typeface="Arial" panose="020B0604020202020204" pitchFamily="34" charset="0"/>
                        </a:rPr>
                        <a:t>4. These elements create</a:t>
                      </a:r>
                      <a:r>
                        <a:rPr lang="en-US" sz="3100" b="1" baseline="0">
                          <a:solidFill>
                            <a:schemeClr val="bg1"/>
                          </a:solidFill>
                          <a:effectLst/>
                          <a:latin typeface="Arial" panose="020B0604020202020204" pitchFamily="34" charset="0"/>
                          <a:cs typeface="Arial" panose="020B0604020202020204" pitchFamily="34" charset="0"/>
                        </a:rPr>
                        <a:t> </a:t>
                      </a:r>
                      <a:r>
                        <a:rPr lang="en-US" sz="3100" b="1">
                          <a:solidFill>
                            <a:schemeClr val="bg1"/>
                          </a:solidFill>
                          <a:effectLst/>
                          <a:latin typeface="Arial" panose="020B0604020202020204" pitchFamily="34" charset="0"/>
                          <a:cs typeface="Arial" panose="020B0604020202020204" pitchFamily="34" charset="0"/>
                        </a:rPr>
                        <a:t>harmony between people.</a:t>
                      </a:r>
                      <a:endParaRPr lang="en-US" sz="3100" b="1" dirty="0">
                        <a:solidFill>
                          <a:schemeClr val="bg1"/>
                        </a:solidFill>
                        <a:effectLst/>
                        <a:latin typeface="Arial" panose="020B0604020202020204" pitchFamily="34" charset="0"/>
                        <a:cs typeface="Arial" panose="020B0604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4"/>
                  </a:ext>
                </a:extLst>
              </a:tr>
              <a:tr h="1107440">
                <a:tc>
                  <a:txBody>
                    <a:bodyPr/>
                    <a:lstStyle/>
                    <a:p>
                      <a:pPr marL="442913" indent="-442913">
                        <a:lnSpc>
                          <a:spcPts val="4000"/>
                        </a:lnSpc>
                        <a:spcBef>
                          <a:spcPts val="600"/>
                        </a:spcBef>
                        <a:spcAft>
                          <a:spcPts val="600"/>
                        </a:spcAft>
                      </a:pPr>
                      <a:r>
                        <a:rPr lang="en-US" sz="3100" b="1" dirty="0">
                          <a:solidFill>
                            <a:schemeClr val="bg1"/>
                          </a:solidFill>
                          <a:effectLst/>
                          <a:latin typeface="Arial" panose="020B0604020202020204" pitchFamily="34" charset="0"/>
                          <a:cs typeface="Arial" panose="020B0604020202020204" pitchFamily="34" charset="0"/>
                        </a:rPr>
                        <a:t>5. </a:t>
                      </a:r>
                      <a:r>
                        <a:rPr lang="en-US" sz="3100" b="1" spc="-110" dirty="0">
                          <a:solidFill>
                            <a:schemeClr val="bg1"/>
                          </a:solidFill>
                          <a:effectLst/>
                          <a:latin typeface="Arial" panose="020B0604020202020204" pitchFamily="34" charset="0"/>
                          <a:cs typeface="Arial" panose="020B0604020202020204" pitchFamily="34" charset="0"/>
                        </a:rPr>
                        <a:t>This rice is only made when</a:t>
                      </a:r>
                      <a:r>
                        <a:rPr lang="en-US" sz="3100" b="1" spc="-110" baseline="0" dirty="0">
                          <a:solidFill>
                            <a:schemeClr val="bg1"/>
                          </a:solidFill>
                          <a:effectLst/>
                          <a:latin typeface="Arial" panose="020B0604020202020204" pitchFamily="34" charset="0"/>
                          <a:cs typeface="Arial" panose="020B0604020202020204" pitchFamily="34" charset="0"/>
                        </a:rPr>
                        <a:t> </a:t>
                      </a:r>
                      <a:r>
                        <a:rPr lang="en-US" sz="3100" b="1" spc="-110" dirty="0">
                          <a:solidFill>
                            <a:schemeClr val="bg1"/>
                          </a:solidFill>
                          <a:effectLst/>
                          <a:latin typeface="Arial" panose="020B0604020202020204" pitchFamily="34" charset="0"/>
                          <a:cs typeface="Arial" panose="020B0604020202020204" pitchFamily="34" charset="0"/>
                        </a:rPr>
                        <a:t>there are guests.</a:t>
                      </a: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endParaRPr lang="en-US" sz="3100" b="1" dirty="0">
                        <a:solidFill>
                          <a:schemeClr val="bg1"/>
                        </a:solidFill>
                        <a:latin typeface="Arial" panose="020B0604020202020204" pitchFamily="34" charset="0"/>
                        <a:cs typeface="Arial" panose="020B060402020202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9" name="Rectangle 18"/>
          <p:cNvSpPr/>
          <p:nvPr/>
        </p:nvSpPr>
        <p:spPr>
          <a:xfrm>
            <a:off x="0" y="0"/>
            <a:ext cx="2915816" cy="669414"/>
          </a:xfrm>
          <a:prstGeom prst="rect">
            <a:avLst/>
          </a:prstGeom>
        </p:spPr>
        <p:txBody>
          <a:bodyPr wrap="square">
            <a:spAutoFit/>
          </a:bodyPr>
          <a:lstStyle/>
          <a:p>
            <a:pPr algn="just">
              <a:lnSpc>
                <a:spcPts val="4500"/>
              </a:lnSpc>
              <a:spcBef>
                <a:spcPts val="1800"/>
              </a:spcBef>
              <a:spcAft>
                <a:spcPts val="1800"/>
              </a:spcAft>
            </a:pPr>
            <a:r>
              <a:rPr lang="en-US" sz="3600" b="1" dirty="0">
                <a:ln>
                  <a:solidFill>
                    <a:srgbClr val="FF0000"/>
                  </a:solidFill>
                </a:ln>
                <a:solidFill>
                  <a:srgbClr val="FFFF00"/>
                </a:solidFill>
                <a:latin typeface="Arial" pitchFamily="34" charset="0"/>
                <a:cs typeface="Arial" pitchFamily="34" charset="0"/>
              </a:rPr>
              <a:t>LISTENING:</a:t>
            </a:r>
          </a:p>
        </p:txBody>
      </p:sp>
      <p:sp>
        <p:nvSpPr>
          <p:cNvPr id="26" name="Rectangle 25"/>
          <p:cNvSpPr/>
          <p:nvPr/>
        </p:nvSpPr>
        <p:spPr>
          <a:xfrm>
            <a:off x="8028388" y="2164084"/>
            <a:ext cx="588623" cy="707886"/>
          </a:xfrm>
          <a:prstGeom prst="rect">
            <a:avLst/>
          </a:prstGeom>
        </p:spPr>
        <p:txBody>
          <a:bodyPr wrap="none">
            <a:spAutoFit/>
          </a:bodyPr>
          <a:lstStyle/>
          <a:p>
            <a:r>
              <a:rPr lang="en-US" sz="4000" b="1" dirty="0">
                <a:solidFill>
                  <a:srgbClr val="FFFF00"/>
                </a:solidFill>
                <a:latin typeface="Arial" pitchFamily="34" charset="0"/>
                <a:cs typeface="Arial" pitchFamily="34" charset="0"/>
                <a:sym typeface="Wingdings"/>
              </a:rPr>
              <a:t></a:t>
            </a:r>
            <a:endParaRPr lang="en-US" sz="2800" dirty="0">
              <a:solidFill>
                <a:srgbClr val="FFFF00"/>
              </a:solidFill>
            </a:endParaRPr>
          </a:p>
        </p:txBody>
      </p:sp>
      <p:sp>
        <p:nvSpPr>
          <p:cNvPr id="4" name="Rectangle 3"/>
          <p:cNvSpPr/>
          <p:nvPr/>
        </p:nvSpPr>
        <p:spPr>
          <a:xfrm>
            <a:off x="0" y="548683"/>
            <a:ext cx="9144000" cy="646331"/>
          </a:xfrm>
          <a:prstGeom prst="rect">
            <a:avLst/>
          </a:prstGeom>
        </p:spPr>
        <p:txBody>
          <a:bodyPr wrap="square">
            <a:spAutoFit/>
          </a:bodyPr>
          <a:lstStyle/>
          <a:p>
            <a:pPr marL="442913" indent="-442913" algn="just"/>
            <a:r>
              <a:rPr lang="en-US" sz="3600" b="1" spc="-140" dirty="0">
                <a:solidFill>
                  <a:srgbClr val="FF0000"/>
                </a:solidFill>
                <a:latin typeface="Arial Narrow" panose="020B0606020202030204" pitchFamily="34" charset="0"/>
                <a:cs typeface="Arial" pitchFamily="34" charset="0"/>
              </a:rPr>
              <a:t>2. Listen to the passage and tick (</a:t>
            </a:r>
            <a:r>
              <a:rPr lang="en-US" sz="3600" b="1" spc="-140" dirty="0">
                <a:solidFill>
                  <a:srgbClr val="FF0000"/>
                </a:solidFill>
                <a:latin typeface="Arial Narrow" panose="020B0606020202030204" pitchFamily="34" charset="0"/>
                <a:cs typeface="Arial" pitchFamily="34" charset="0"/>
                <a:sym typeface="Wingdings"/>
              </a:rPr>
              <a:t></a:t>
            </a:r>
            <a:r>
              <a:rPr lang="en-US" sz="3600" b="1" spc="-140" dirty="0">
                <a:solidFill>
                  <a:srgbClr val="FF0000"/>
                </a:solidFill>
                <a:latin typeface="Arial Narrow" panose="020B0606020202030204" pitchFamily="34" charset="0"/>
                <a:cs typeface="Arial" pitchFamily="34" charset="0"/>
              </a:rPr>
              <a:t>) true (T) or false (F). </a:t>
            </a:r>
          </a:p>
        </p:txBody>
      </p:sp>
      <p:sp>
        <p:nvSpPr>
          <p:cNvPr id="14" name="Rectangle 13"/>
          <p:cNvSpPr/>
          <p:nvPr/>
        </p:nvSpPr>
        <p:spPr>
          <a:xfrm>
            <a:off x="8570129" y="3185212"/>
            <a:ext cx="588623" cy="707886"/>
          </a:xfrm>
          <a:prstGeom prst="rect">
            <a:avLst/>
          </a:prstGeom>
        </p:spPr>
        <p:txBody>
          <a:bodyPr wrap="none">
            <a:spAutoFit/>
          </a:bodyPr>
          <a:lstStyle/>
          <a:p>
            <a:r>
              <a:rPr lang="en-US" sz="4000" b="1" dirty="0">
                <a:solidFill>
                  <a:srgbClr val="FFFF00"/>
                </a:solidFill>
                <a:latin typeface="Arial" pitchFamily="34" charset="0"/>
                <a:cs typeface="Arial" pitchFamily="34" charset="0"/>
                <a:sym typeface="Wingdings"/>
              </a:rPr>
              <a:t></a:t>
            </a:r>
            <a:endParaRPr lang="en-US" sz="2800" dirty="0">
              <a:solidFill>
                <a:srgbClr val="FFFF00"/>
              </a:solidFill>
            </a:endParaRPr>
          </a:p>
        </p:txBody>
      </p:sp>
      <p:cxnSp>
        <p:nvCxnSpPr>
          <p:cNvPr id="8" name="Straight Connector 7"/>
          <p:cNvCxnSpPr/>
          <p:nvPr/>
        </p:nvCxnSpPr>
        <p:spPr>
          <a:xfrm>
            <a:off x="539552" y="3789040"/>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83768" y="3501008"/>
            <a:ext cx="4716356"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natural roots and leaves.</a:t>
            </a:r>
            <a:endParaRPr lang="en-US" sz="3000" dirty="0">
              <a:solidFill>
                <a:srgbClr val="FFFF00"/>
              </a:solidFill>
            </a:endParaRPr>
          </a:p>
        </p:txBody>
      </p:sp>
      <p:sp>
        <p:nvSpPr>
          <p:cNvPr id="21" name="Rectangle 20"/>
          <p:cNvSpPr/>
          <p:nvPr/>
        </p:nvSpPr>
        <p:spPr>
          <a:xfrm>
            <a:off x="7996254" y="4093552"/>
            <a:ext cx="588623" cy="707886"/>
          </a:xfrm>
          <a:prstGeom prst="rect">
            <a:avLst/>
          </a:prstGeom>
        </p:spPr>
        <p:txBody>
          <a:bodyPr wrap="none">
            <a:spAutoFit/>
          </a:bodyPr>
          <a:lstStyle/>
          <a:p>
            <a:r>
              <a:rPr lang="en-US" sz="4000" b="1" dirty="0">
                <a:solidFill>
                  <a:srgbClr val="FFFF00"/>
                </a:solidFill>
                <a:latin typeface="Arial" pitchFamily="34" charset="0"/>
                <a:cs typeface="Arial" pitchFamily="34" charset="0"/>
                <a:sym typeface="Wingdings"/>
              </a:rPr>
              <a:t></a:t>
            </a:r>
            <a:endParaRPr lang="en-US" sz="2800" dirty="0">
              <a:solidFill>
                <a:srgbClr val="FFFF00"/>
              </a:solidFill>
            </a:endParaRPr>
          </a:p>
        </p:txBody>
      </p:sp>
      <p:sp>
        <p:nvSpPr>
          <p:cNvPr id="22" name="Rectangle 21"/>
          <p:cNvSpPr/>
          <p:nvPr/>
        </p:nvSpPr>
        <p:spPr>
          <a:xfrm>
            <a:off x="8599625" y="4801437"/>
            <a:ext cx="588623" cy="707886"/>
          </a:xfrm>
          <a:prstGeom prst="rect">
            <a:avLst/>
          </a:prstGeom>
        </p:spPr>
        <p:txBody>
          <a:bodyPr wrap="none">
            <a:spAutoFit/>
          </a:bodyPr>
          <a:lstStyle/>
          <a:p>
            <a:r>
              <a:rPr lang="en-US" sz="4000" b="1" dirty="0">
                <a:solidFill>
                  <a:srgbClr val="FFFF00"/>
                </a:solidFill>
                <a:latin typeface="Arial" pitchFamily="34" charset="0"/>
                <a:cs typeface="Arial" pitchFamily="34" charset="0"/>
                <a:sym typeface="Wingdings"/>
              </a:rPr>
              <a:t></a:t>
            </a:r>
            <a:endParaRPr lang="en-US" sz="2800" dirty="0">
              <a:solidFill>
                <a:srgbClr val="FFFF00"/>
              </a:solidFill>
            </a:endParaRPr>
          </a:p>
        </p:txBody>
      </p:sp>
      <p:cxnSp>
        <p:nvCxnSpPr>
          <p:cNvPr id="27" name="Straight Connector 26"/>
          <p:cNvCxnSpPr/>
          <p:nvPr/>
        </p:nvCxnSpPr>
        <p:spPr>
          <a:xfrm>
            <a:off x="2195736" y="5517232"/>
            <a:ext cx="12241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28052" y="5207021"/>
            <a:ext cx="3454792" cy="553998"/>
          </a:xfrm>
          <a:prstGeom prst="rect">
            <a:avLst/>
          </a:prstGeom>
        </p:spPr>
        <p:txBody>
          <a:bodyPr wrap="none">
            <a:spAutoFit/>
          </a:bodyPr>
          <a:lstStyle/>
          <a:p>
            <a:r>
              <a:rPr lang="en-US" sz="3000" b="1" dirty="0">
                <a:solidFill>
                  <a:srgbClr val="FFFF00"/>
                </a:solidFill>
                <a:latin typeface="Arial" panose="020B0604020202020204" pitchFamily="34" charset="0"/>
                <a:cs typeface="Arial" panose="020B0604020202020204" pitchFamily="34" charset="0"/>
              </a:rPr>
              <a:t>heaven and earth.</a:t>
            </a:r>
            <a:endParaRPr lang="en-US" sz="3000" dirty="0">
              <a:solidFill>
                <a:srgbClr val="FFFF00"/>
              </a:solidFill>
            </a:endParaRPr>
          </a:p>
        </p:txBody>
      </p:sp>
      <p:sp>
        <p:nvSpPr>
          <p:cNvPr id="29" name="Rectangle 28"/>
          <p:cNvSpPr/>
          <p:nvPr/>
        </p:nvSpPr>
        <p:spPr>
          <a:xfrm>
            <a:off x="8617010" y="5949280"/>
            <a:ext cx="588623" cy="707886"/>
          </a:xfrm>
          <a:prstGeom prst="rect">
            <a:avLst/>
          </a:prstGeom>
        </p:spPr>
        <p:txBody>
          <a:bodyPr wrap="none">
            <a:spAutoFit/>
          </a:bodyPr>
          <a:lstStyle/>
          <a:p>
            <a:r>
              <a:rPr lang="en-US" sz="4000" b="1" dirty="0">
                <a:solidFill>
                  <a:srgbClr val="FFFF00"/>
                </a:solidFill>
                <a:latin typeface="Arial" pitchFamily="34" charset="0"/>
                <a:cs typeface="Arial" pitchFamily="34" charset="0"/>
                <a:sym typeface="Wingdings"/>
              </a:rPr>
              <a:t></a:t>
            </a:r>
            <a:endParaRPr lang="en-US" sz="2800" dirty="0">
              <a:solidFill>
                <a:srgbClr val="FFFF00"/>
              </a:solidFill>
            </a:endParaRPr>
          </a:p>
        </p:txBody>
      </p:sp>
      <p:sp>
        <p:nvSpPr>
          <p:cNvPr id="30" name="Rectangle 29"/>
          <p:cNvSpPr/>
          <p:nvPr/>
        </p:nvSpPr>
        <p:spPr>
          <a:xfrm>
            <a:off x="1590177" y="6317971"/>
            <a:ext cx="6311921" cy="523220"/>
          </a:xfrm>
          <a:prstGeom prst="rect">
            <a:avLst/>
          </a:prstGeom>
        </p:spPr>
        <p:txBody>
          <a:bodyPr wrap="none">
            <a:spAutoFit/>
          </a:bodyPr>
          <a:lstStyle/>
          <a:p>
            <a:r>
              <a:rPr lang="en-US" sz="2800" b="1" dirty="0">
                <a:solidFill>
                  <a:srgbClr val="FFFF00"/>
                </a:solidFill>
                <a:latin typeface="Arial" panose="020B0604020202020204" pitchFamily="34" charset="0"/>
                <a:cs typeface="Arial" panose="020B0604020202020204" pitchFamily="34" charset="0"/>
              </a:rPr>
              <a:t>, at </a:t>
            </a:r>
            <a:r>
              <a:rPr lang="en-US" sz="2800" b="1" dirty="0" err="1">
                <a:solidFill>
                  <a:srgbClr val="FFFF00"/>
                </a:solidFill>
                <a:latin typeface="Arial" panose="020B0604020202020204" pitchFamily="34" charset="0"/>
                <a:cs typeface="Arial" panose="020B0604020202020204" pitchFamily="34" charset="0"/>
              </a:rPr>
              <a:t>Tet</a:t>
            </a:r>
            <a:r>
              <a:rPr lang="en-US" sz="2800" b="1" dirty="0">
                <a:solidFill>
                  <a:srgbClr val="FFFF00"/>
                </a:solidFill>
                <a:latin typeface="Arial" panose="020B0604020202020204" pitchFamily="34" charset="0"/>
                <a:cs typeface="Arial" panose="020B0604020202020204" pitchFamily="34" charset="0"/>
              </a:rPr>
              <a:t>, in festivals and ceremonies.</a:t>
            </a:r>
            <a:endParaRPr lang="en-US" sz="2800" dirty="0">
              <a:solidFill>
                <a:srgbClr val="FFFF00"/>
              </a:solidFill>
            </a:endParaRPr>
          </a:p>
        </p:txBody>
      </p:sp>
      <p:pic>
        <p:nvPicPr>
          <p:cNvPr id="2" name="track-21Listening.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355660" y="29907"/>
            <a:ext cx="609600" cy="609600"/>
          </a:xfrm>
          <a:prstGeom prst="rect">
            <a:avLst/>
          </a:prstGeom>
        </p:spPr>
      </p:pic>
    </p:spTree>
    <p:extLst>
      <p:ext uri="{BB962C8B-B14F-4D97-AF65-F5344CB8AC3E}">
        <p14:creationId xmlns:p14="http://schemas.microsoft.com/office/powerpoint/2010/main" xmlns="" val="125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13293" fill="hold"/>
                                        <p:tgtEl>
                                          <p:spTgt spid="2"/>
                                        </p:tgtEl>
                                      </p:cBhvr>
                                    </p:cmd>
                                  </p:childTnLst>
                                </p:cTn>
                              </p:par>
                            </p:childTnLst>
                          </p:cTn>
                        </p:par>
                      </p:childTnLst>
                    </p:cTn>
                  </p:par>
                </p:childTnLst>
              </p:cTn>
              <p:nextCondLst>
                <p:cond evt="onClick" delay="0">
                  <p:tgtEl>
                    <p:spTgt spid="2"/>
                  </p:tgtEl>
                </p:cond>
              </p:nextCondLst>
            </p:seq>
            <p:video>
              <p:cMediaNode vol="80000">
                <p:cTn id="58" fill="hold" display="0">
                  <p:stCondLst>
                    <p:cond delay="indefinite"/>
                  </p:stCondLst>
                  <p:endCondLst>
                    <p:cond evt="onStopAudio" delay="0">
                      <p:tgtEl>
                        <p:sldTgt/>
                      </p:tgtEl>
                    </p:cond>
                  </p:endCondLst>
                </p:cTn>
                <p:tgtEl>
                  <p:spTgt spid="2"/>
                </p:tgtEl>
              </p:cMediaNode>
            </p:video>
          </p:childTnLst>
        </p:cTn>
      </p:par>
    </p:tnLst>
    <p:bldLst>
      <p:bldP spid="26" grpId="0"/>
      <p:bldP spid="14" grpId="0"/>
      <p:bldP spid="17" grpId="0"/>
      <p:bldP spid="21" grpId="0"/>
      <p:bldP spid="22"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811"/>
            <a:ext cx="9144000" cy="584775"/>
          </a:xfrm>
          <a:prstGeom prst="rect">
            <a:avLst/>
          </a:prstGeom>
        </p:spPr>
        <p:txBody>
          <a:bodyPr wrap="square">
            <a:spAutoFit/>
          </a:bodyPr>
          <a:lstStyle/>
          <a:p>
            <a:pPr marL="442913" indent="-442913"/>
            <a:r>
              <a:rPr lang="vi-VN" sz="3200" b="1" dirty="0">
                <a:solidFill>
                  <a:srgbClr val="FF0000"/>
                </a:solidFill>
              </a:rPr>
              <a:t>3. </a:t>
            </a:r>
            <a:r>
              <a:rPr lang="en-US" sz="3200" b="1" dirty="0">
                <a:solidFill>
                  <a:srgbClr val="FF0000"/>
                </a:solidFill>
                <a:latin typeface="Arial" panose="020B0604020202020204" pitchFamily="34" charset="0"/>
                <a:cs typeface="Arial" panose="020B0604020202020204" pitchFamily="34" charset="0"/>
              </a:rPr>
              <a:t>Listen again and complete the sentences.</a:t>
            </a:r>
          </a:p>
        </p:txBody>
      </p:sp>
      <p:sp>
        <p:nvSpPr>
          <p:cNvPr id="9" name="Rectangle 8"/>
          <p:cNvSpPr/>
          <p:nvPr/>
        </p:nvSpPr>
        <p:spPr>
          <a:xfrm>
            <a:off x="0" y="836715"/>
            <a:ext cx="9144000" cy="5837495"/>
          </a:xfrm>
          <a:prstGeom prst="rect">
            <a:avLst/>
          </a:prstGeom>
        </p:spPr>
        <p:txBody>
          <a:bodyPr wrap="square" rIns="36000">
            <a:spAutoFit/>
          </a:bodyPr>
          <a:lstStyle/>
          <a:p>
            <a:pPr marL="365125" indent="-365125" algn="just">
              <a:lnSpc>
                <a:spcPts val="5000"/>
              </a:lnSpc>
              <a:spcBef>
                <a:spcPts val="600"/>
              </a:spcBef>
              <a:spcAft>
                <a:spcPts val="600"/>
              </a:spcAft>
            </a:pPr>
            <a:r>
              <a:rPr lang="en-US" sz="3000" b="1" dirty="0">
                <a:solidFill>
                  <a:srgbClr val="0000FF"/>
                </a:solidFill>
                <a:latin typeface="Arial" panose="020B0604020202020204" pitchFamily="34" charset="0"/>
                <a:cs typeface="Arial" panose="020B0604020202020204" pitchFamily="34" charset="0"/>
              </a:rPr>
              <a:t>1.	</a:t>
            </a:r>
            <a:r>
              <a:rPr lang="en-US" sz="3000" b="1" spc="-50" dirty="0">
                <a:solidFill>
                  <a:srgbClr val="0000FF"/>
                </a:solidFill>
                <a:latin typeface="Arial" panose="020B0604020202020204" pitchFamily="34" charset="0"/>
                <a:cs typeface="Arial" panose="020B0604020202020204" pitchFamily="34" charset="0"/>
              </a:rPr>
              <a:t>Five-</a:t>
            </a:r>
            <a:r>
              <a:rPr lang="en-US" sz="3000" b="1" spc="-50" dirty="0" err="1">
                <a:solidFill>
                  <a:srgbClr val="0000FF"/>
                </a:solidFill>
                <a:latin typeface="Arial" panose="020B0604020202020204" pitchFamily="34" charset="0"/>
                <a:cs typeface="Arial" panose="020B0604020202020204" pitchFamily="34" charset="0"/>
              </a:rPr>
              <a:t>coloured</a:t>
            </a:r>
            <a:r>
              <a:rPr lang="en-US" sz="3000" b="1" spc="-50" dirty="0">
                <a:solidFill>
                  <a:srgbClr val="0000FF"/>
                </a:solidFill>
                <a:latin typeface="Arial" panose="020B0604020202020204" pitchFamily="34" charset="0"/>
                <a:cs typeface="Arial" panose="020B0604020202020204" pitchFamily="34" charset="0"/>
              </a:rPr>
              <a:t> sticky rice is made by ethnic minorities in the northern </a:t>
            </a:r>
            <a:r>
              <a:rPr lang="en-US" sz="3000" spc="-50" dirty="0">
                <a:solidFill>
                  <a:srgbClr val="0000FF"/>
                </a:solidFill>
                <a:latin typeface="Arial" panose="020B0604020202020204" pitchFamily="34" charset="0"/>
                <a:cs typeface="Arial" panose="020B0604020202020204" pitchFamily="34" charset="0"/>
              </a:rPr>
              <a:t>____________</a:t>
            </a:r>
            <a:r>
              <a:rPr lang="en-US" sz="3000" b="1" spc="-50" dirty="0">
                <a:solidFill>
                  <a:srgbClr val="0000FF"/>
                </a:solidFill>
                <a:latin typeface="Arial" panose="020B0604020202020204" pitchFamily="34" charset="0"/>
                <a:cs typeface="Arial" panose="020B0604020202020204" pitchFamily="34" charset="0"/>
              </a:rPr>
              <a:t> regions.</a:t>
            </a:r>
          </a:p>
          <a:p>
            <a:pPr marL="365125" indent="-365125" algn="just">
              <a:lnSpc>
                <a:spcPts val="5000"/>
              </a:lnSpc>
              <a:spcBef>
                <a:spcPts val="600"/>
              </a:spcBef>
              <a:spcAft>
                <a:spcPts val="600"/>
              </a:spcAft>
            </a:pPr>
            <a:r>
              <a:rPr lang="en-US" sz="3000" b="1" dirty="0">
                <a:solidFill>
                  <a:srgbClr val="0000FF"/>
                </a:solidFill>
                <a:latin typeface="Arial" panose="020B0604020202020204" pitchFamily="34" charset="0"/>
                <a:cs typeface="Arial" panose="020B0604020202020204" pitchFamily="34" charset="0"/>
              </a:rPr>
              <a:t>2.	The dish has five </a:t>
            </a:r>
            <a:r>
              <a:rPr lang="en-US" sz="3000" b="1" dirty="0" err="1">
                <a:solidFill>
                  <a:srgbClr val="0000FF"/>
                </a:solidFill>
                <a:latin typeface="Arial" panose="020B0604020202020204" pitchFamily="34" charset="0"/>
                <a:cs typeface="Arial" panose="020B0604020202020204" pitchFamily="34" charset="0"/>
              </a:rPr>
              <a:t>colours</a:t>
            </a:r>
            <a:r>
              <a:rPr lang="en-US" sz="3000" b="1" dirty="0">
                <a:solidFill>
                  <a:srgbClr val="0000FF"/>
                </a:solidFill>
                <a:latin typeface="Arial" panose="020B0604020202020204" pitchFamily="34" charset="0"/>
                <a:cs typeface="Arial" panose="020B0604020202020204" pitchFamily="34" charset="0"/>
              </a:rPr>
              <a:t>: red, yellow, green, </a:t>
            </a:r>
            <a:r>
              <a:rPr lang="en-US" sz="3000" dirty="0">
                <a:solidFill>
                  <a:srgbClr val="0000FF"/>
                </a:solidFill>
                <a:latin typeface="Arial" panose="020B0604020202020204" pitchFamily="34" charset="0"/>
                <a:cs typeface="Arial" panose="020B0604020202020204" pitchFamily="34" charset="0"/>
              </a:rPr>
              <a:t>___________</a:t>
            </a:r>
            <a:r>
              <a:rPr lang="en-US" sz="3000" b="1" dirty="0">
                <a:solidFill>
                  <a:srgbClr val="0000FF"/>
                </a:solidFill>
                <a:latin typeface="Arial" panose="020B0604020202020204" pitchFamily="34" charset="0"/>
                <a:cs typeface="Arial" panose="020B0604020202020204" pitchFamily="34" charset="0"/>
              </a:rPr>
              <a:t> and white.</a:t>
            </a:r>
          </a:p>
          <a:p>
            <a:pPr marL="365125" indent="-365125" algn="just">
              <a:lnSpc>
                <a:spcPts val="5000"/>
              </a:lnSpc>
              <a:spcBef>
                <a:spcPts val="600"/>
              </a:spcBef>
              <a:spcAft>
                <a:spcPts val="600"/>
              </a:spcAft>
            </a:pPr>
            <a:r>
              <a:rPr lang="en-US" sz="3000" b="1" dirty="0">
                <a:solidFill>
                  <a:srgbClr val="0000FF"/>
                </a:solidFill>
                <a:latin typeface="Arial" panose="020B0604020202020204" pitchFamily="34" charset="0"/>
                <a:cs typeface="Arial" panose="020B0604020202020204" pitchFamily="34" charset="0"/>
              </a:rPr>
              <a:t>3.	It is made using </a:t>
            </a:r>
            <a:r>
              <a:rPr lang="en-US" sz="3000" dirty="0">
                <a:solidFill>
                  <a:srgbClr val="0000FF"/>
                </a:solidFill>
                <a:latin typeface="Arial" panose="020B0604020202020204" pitchFamily="34" charset="0"/>
                <a:cs typeface="Arial" panose="020B0604020202020204" pitchFamily="34" charset="0"/>
              </a:rPr>
              <a:t>________</a:t>
            </a:r>
            <a:r>
              <a:rPr lang="en-US" sz="3000" b="1" dirty="0">
                <a:solidFill>
                  <a:srgbClr val="0000FF"/>
                </a:solidFill>
                <a:latin typeface="Arial" panose="020B0604020202020204" pitchFamily="34" charset="0"/>
                <a:cs typeface="Arial" panose="020B0604020202020204" pitchFamily="34" charset="0"/>
              </a:rPr>
              <a:t> roots and leaves.</a:t>
            </a:r>
          </a:p>
          <a:p>
            <a:pPr marL="365125" indent="-365125" algn="just">
              <a:lnSpc>
                <a:spcPts val="5000"/>
              </a:lnSpc>
              <a:spcBef>
                <a:spcPts val="600"/>
              </a:spcBef>
              <a:spcAft>
                <a:spcPts val="600"/>
              </a:spcAft>
            </a:pPr>
            <a:r>
              <a:rPr lang="en-US" sz="3000" b="1" dirty="0">
                <a:solidFill>
                  <a:srgbClr val="0000FF"/>
                </a:solidFill>
                <a:latin typeface="Arial" panose="020B0604020202020204" pitchFamily="34" charset="0"/>
                <a:cs typeface="Arial" panose="020B0604020202020204" pitchFamily="34" charset="0"/>
              </a:rPr>
              <a:t>4.	The green </a:t>
            </a:r>
            <a:r>
              <a:rPr lang="en-US" sz="3000" b="1" dirty="0" err="1">
                <a:solidFill>
                  <a:srgbClr val="0000FF"/>
                </a:solidFill>
                <a:latin typeface="Arial" panose="020B0604020202020204" pitchFamily="34" charset="0"/>
                <a:cs typeface="Arial" panose="020B0604020202020204" pitchFamily="34" charset="0"/>
              </a:rPr>
              <a:t>colour</a:t>
            </a:r>
            <a:r>
              <a:rPr lang="en-US" sz="3000" b="1" dirty="0">
                <a:solidFill>
                  <a:srgbClr val="0000FF"/>
                </a:solidFill>
                <a:latin typeface="Arial" panose="020B0604020202020204" pitchFamily="34" charset="0"/>
                <a:cs typeface="Arial" panose="020B0604020202020204" pitchFamily="34" charset="0"/>
              </a:rPr>
              <a:t> </a:t>
            </a:r>
            <a:r>
              <a:rPr lang="en-US" sz="3000" b="1" dirty="0" err="1">
                <a:solidFill>
                  <a:srgbClr val="0000FF"/>
                </a:solidFill>
                <a:latin typeface="Arial" panose="020B0604020202020204" pitchFamily="34" charset="0"/>
                <a:cs typeface="Arial" panose="020B0604020202020204" pitchFamily="34" charset="0"/>
              </a:rPr>
              <a:t>symbolises</a:t>
            </a:r>
            <a:r>
              <a:rPr lang="en-US" sz="3000" b="1" dirty="0">
                <a:solidFill>
                  <a:srgbClr val="0000FF"/>
                </a:solidFill>
                <a:latin typeface="Arial" panose="020B0604020202020204" pitchFamily="34" charset="0"/>
                <a:cs typeface="Arial" panose="020B0604020202020204" pitchFamily="34" charset="0"/>
              </a:rPr>
              <a:t> </a:t>
            </a:r>
            <a:r>
              <a:rPr lang="en-US" sz="3000" dirty="0">
                <a:solidFill>
                  <a:srgbClr val="0000FF"/>
                </a:solidFill>
                <a:latin typeface="Arial" panose="020B0604020202020204" pitchFamily="34" charset="0"/>
                <a:cs typeface="Arial" panose="020B0604020202020204" pitchFamily="34" charset="0"/>
              </a:rPr>
              <a:t>________</a:t>
            </a:r>
            <a:r>
              <a:rPr lang="en-US" sz="3000" b="1" dirty="0">
                <a:solidFill>
                  <a:srgbClr val="0000FF"/>
                </a:solidFill>
                <a:latin typeface="Arial" panose="020B0604020202020204" pitchFamily="34" charset="0"/>
                <a:cs typeface="Arial" panose="020B0604020202020204" pitchFamily="34" charset="0"/>
              </a:rPr>
              <a:t>.</a:t>
            </a:r>
          </a:p>
          <a:p>
            <a:pPr marL="365125" indent="-365125" algn="just">
              <a:lnSpc>
                <a:spcPts val="5000"/>
              </a:lnSpc>
              <a:spcBef>
                <a:spcPts val="600"/>
              </a:spcBef>
              <a:spcAft>
                <a:spcPts val="600"/>
              </a:spcAft>
            </a:pPr>
            <a:r>
              <a:rPr lang="en-US" sz="3000" b="1" dirty="0">
                <a:solidFill>
                  <a:srgbClr val="0000FF"/>
                </a:solidFill>
                <a:latin typeface="Arial" panose="020B0604020202020204" pitchFamily="34" charset="0"/>
                <a:cs typeface="Arial" panose="020B0604020202020204" pitchFamily="34" charset="0"/>
              </a:rPr>
              <a:t>5.	Five-</a:t>
            </a:r>
            <a:r>
              <a:rPr lang="en-US" sz="3000" b="1" dirty="0" err="1">
                <a:solidFill>
                  <a:srgbClr val="0000FF"/>
                </a:solidFill>
                <a:latin typeface="Arial" panose="020B0604020202020204" pitchFamily="34" charset="0"/>
                <a:cs typeface="Arial" panose="020B0604020202020204" pitchFamily="34" charset="0"/>
              </a:rPr>
              <a:t>coloured</a:t>
            </a:r>
            <a:r>
              <a:rPr lang="en-US" sz="3000" b="1" dirty="0">
                <a:solidFill>
                  <a:srgbClr val="0000FF"/>
                </a:solidFill>
                <a:latin typeface="Arial" panose="020B0604020202020204" pitchFamily="34" charset="0"/>
                <a:cs typeface="Arial" panose="020B0604020202020204" pitchFamily="34" charset="0"/>
              </a:rPr>
              <a:t> sticky rice is made on special occasions, for festivals and </a:t>
            </a:r>
            <a:r>
              <a:rPr lang="en-US" sz="3000" dirty="0">
                <a:solidFill>
                  <a:srgbClr val="0000FF"/>
                </a:solidFill>
                <a:latin typeface="Arial" panose="020B0604020202020204" pitchFamily="34" charset="0"/>
                <a:cs typeface="Arial" panose="020B0604020202020204" pitchFamily="34" charset="0"/>
              </a:rPr>
              <a:t>__________</a:t>
            </a:r>
            <a:r>
              <a:rPr lang="en-US" sz="3000" b="1" dirty="0">
                <a:solidFill>
                  <a:srgbClr val="0000FF"/>
                </a:solidFill>
                <a:latin typeface="Arial" panose="020B0604020202020204" pitchFamily="34" charset="0"/>
                <a:cs typeface="Arial" panose="020B0604020202020204" pitchFamily="34" charset="0"/>
              </a:rPr>
              <a:t>.</a:t>
            </a:r>
          </a:p>
        </p:txBody>
      </p:sp>
      <p:sp>
        <p:nvSpPr>
          <p:cNvPr id="10" name="Rectangle 9"/>
          <p:cNvSpPr/>
          <p:nvPr/>
        </p:nvSpPr>
        <p:spPr>
          <a:xfrm>
            <a:off x="5447144" y="6006048"/>
            <a:ext cx="2340000" cy="553998"/>
          </a:xfrm>
          <a:prstGeom prst="rect">
            <a:avLst/>
          </a:prstGeom>
        </p:spPr>
        <p:txBody>
          <a:bodyPr wrap="square">
            <a:spAutoFit/>
          </a:bodyPr>
          <a:lstStyle/>
          <a:p>
            <a:r>
              <a:rPr lang="en-US" sz="3000" b="1" dirty="0">
                <a:solidFill>
                  <a:srgbClr val="FF0000"/>
                </a:solidFill>
                <a:latin typeface="Arial" panose="020B0604020202020204" pitchFamily="34" charset="0"/>
                <a:cs typeface="Arial" panose="020B0604020202020204" pitchFamily="34" charset="0"/>
              </a:rPr>
              <a:t>ceremonies </a:t>
            </a:r>
          </a:p>
        </p:txBody>
      </p:sp>
      <p:sp>
        <p:nvSpPr>
          <p:cNvPr id="11" name="Rectangle 10"/>
          <p:cNvSpPr/>
          <p:nvPr/>
        </p:nvSpPr>
        <p:spPr>
          <a:xfrm>
            <a:off x="4969664" y="1587272"/>
            <a:ext cx="2592000" cy="553998"/>
          </a:xfrm>
          <a:prstGeom prst="rect">
            <a:avLst/>
          </a:prstGeom>
        </p:spPr>
        <p:txBody>
          <a:bodyPr wrap="square" lIns="72000" rIns="36000">
            <a:spAutoFit/>
          </a:bodyPr>
          <a:lstStyle/>
          <a:p>
            <a:r>
              <a:rPr lang="en-US" sz="3000" b="1" dirty="0">
                <a:solidFill>
                  <a:srgbClr val="FF0000"/>
                </a:solidFill>
                <a:latin typeface="Arial" panose="020B0604020202020204" pitchFamily="34" charset="0"/>
                <a:cs typeface="Arial" panose="020B0604020202020204" pitchFamily="34" charset="0"/>
              </a:rPr>
              <a:t>mountainous</a:t>
            </a:r>
            <a:endParaRPr lang="en-US" dirty="0">
              <a:solidFill>
                <a:srgbClr val="FF0000"/>
              </a:solidFill>
            </a:endParaRPr>
          </a:p>
        </p:txBody>
      </p:sp>
      <p:sp>
        <p:nvSpPr>
          <p:cNvPr id="12" name="Rectangle 11"/>
          <p:cNvSpPr/>
          <p:nvPr/>
        </p:nvSpPr>
        <p:spPr>
          <a:xfrm>
            <a:off x="395540" y="3001144"/>
            <a:ext cx="2542531" cy="553998"/>
          </a:xfrm>
          <a:prstGeom prst="rect">
            <a:avLst/>
          </a:prstGeom>
        </p:spPr>
        <p:txBody>
          <a:bodyPr wrap="square">
            <a:spAutoFit/>
          </a:bodyPr>
          <a:lstStyle/>
          <a:p>
            <a:r>
              <a:rPr lang="en-US" sz="3000" b="1" dirty="0">
                <a:solidFill>
                  <a:srgbClr val="FF0000"/>
                </a:solidFill>
                <a:latin typeface="Arial" panose="020B0604020202020204" pitchFamily="34" charset="0"/>
                <a:cs typeface="Arial" panose="020B0604020202020204" pitchFamily="34" charset="0"/>
              </a:rPr>
              <a:t>purple/black</a:t>
            </a:r>
            <a:endParaRPr lang="en-US" dirty="0">
              <a:solidFill>
                <a:srgbClr val="FF0000"/>
              </a:solidFill>
            </a:endParaRPr>
          </a:p>
        </p:txBody>
      </p:sp>
      <p:sp>
        <p:nvSpPr>
          <p:cNvPr id="13" name="Rectangle 12"/>
          <p:cNvSpPr/>
          <p:nvPr/>
        </p:nvSpPr>
        <p:spPr>
          <a:xfrm>
            <a:off x="3419872" y="3788936"/>
            <a:ext cx="1467068" cy="553998"/>
          </a:xfrm>
          <a:prstGeom prst="rect">
            <a:avLst/>
          </a:prstGeom>
        </p:spPr>
        <p:txBody>
          <a:bodyPr wrap="none">
            <a:spAutoFit/>
          </a:bodyPr>
          <a:lstStyle/>
          <a:p>
            <a:r>
              <a:rPr lang="en-US" sz="3000" b="1" dirty="0">
                <a:solidFill>
                  <a:srgbClr val="FF0000"/>
                </a:solidFill>
                <a:latin typeface="Arial" panose="020B0604020202020204" pitchFamily="34" charset="0"/>
                <a:cs typeface="Arial" panose="020B0604020202020204" pitchFamily="34" charset="0"/>
              </a:rPr>
              <a:t>natural</a:t>
            </a:r>
            <a:endParaRPr lang="en-US" dirty="0">
              <a:solidFill>
                <a:srgbClr val="FF0000"/>
              </a:solidFill>
            </a:endParaRPr>
          </a:p>
        </p:txBody>
      </p:sp>
      <p:sp>
        <p:nvSpPr>
          <p:cNvPr id="14" name="Rectangle 13"/>
          <p:cNvSpPr/>
          <p:nvPr/>
        </p:nvSpPr>
        <p:spPr>
          <a:xfrm>
            <a:off x="5857096" y="4587953"/>
            <a:ext cx="1317990" cy="553998"/>
          </a:xfrm>
          <a:prstGeom prst="rect">
            <a:avLst/>
          </a:prstGeom>
        </p:spPr>
        <p:txBody>
          <a:bodyPr wrap="none">
            <a:spAutoFit/>
          </a:bodyPr>
          <a:lstStyle/>
          <a:p>
            <a:r>
              <a:rPr lang="en-US" sz="3000" b="1" dirty="0">
                <a:solidFill>
                  <a:srgbClr val="FF0000"/>
                </a:solidFill>
                <a:latin typeface="Arial" panose="020B0604020202020204" pitchFamily="34" charset="0"/>
                <a:cs typeface="Arial" panose="020B0604020202020204" pitchFamily="34" charset="0"/>
              </a:rPr>
              <a:t>plants</a:t>
            </a:r>
            <a:endParaRPr lang="en-US" dirty="0">
              <a:solidFill>
                <a:srgbClr val="FF0000"/>
              </a:solidFill>
            </a:endParaRPr>
          </a:p>
        </p:txBody>
      </p:sp>
      <p:pic>
        <p:nvPicPr>
          <p:cNvPr id="15" name="track-22Listening.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527504" y="6165304"/>
            <a:ext cx="609600" cy="609600"/>
          </a:xfrm>
          <a:prstGeom prst="rect">
            <a:avLst/>
          </a:prstGeom>
        </p:spPr>
      </p:pic>
    </p:spTree>
    <p:extLst>
      <p:ext uri="{BB962C8B-B14F-4D97-AF65-F5344CB8AC3E}">
        <p14:creationId xmlns:p14="http://schemas.microsoft.com/office/powerpoint/2010/main" xmlns="" val="122367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11438" fill="hold"/>
                                        <p:tgtEl>
                                          <p:spTgt spid="15"/>
                                        </p:tgtEl>
                                      </p:cBhvr>
                                    </p:cmd>
                                  </p:childTnLst>
                                </p:cTn>
                              </p:par>
                            </p:childTnLst>
                          </p:cTn>
                        </p:par>
                      </p:childTnLst>
                    </p:cTn>
                  </p:par>
                </p:childTnLst>
              </p:cTn>
              <p:nextCondLst>
                <p:cond evt="onClick" delay="0">
                  <p:tgtEl>
                    <p:spTgt spid="15"/>
                  </p:tgtEl>
                </p:cond>
              </p:nextCondLst>
            </p:seq>
            <p:video>
              <p:cMediaNode vol="80000">
                <p:cTn id="33" fill="hold" display="0">
                  <p:stCondLst>
                    <p:cond delay="indefinite"/>
                  </p:stCondLst>
                  <p:endCondLst>
                    <p:cond evt="onStopAudio" delay="0">
                      <p:tgtEl>
                        <p:sldTgt/>
                      </p:tgtEl>
                    </p:cond>
                  </p:endCondLst>
                </p:cTn>
                <p:tgtEl>
                  <p:spTgt spid="15"/>
                </p:tgtEl>
              </p:cMediaNode>
            </p:video>
          </p:childTnLst>
        </p:cTn>
      </p:par>
    </p:tnLst>
    <p:bldLst>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6" y="-14748"/>
            <a:ext cx="9144000" cy="6017032"/>
          </a:xfrm>
          <a:prstGeom prst="rect">
            <a:avLst/>
          </a:prstGeom>
        </p:spPr>
        <p:txBody>
          <a:bodyPr wrap="square">
            <a:spAutoFit/>
          </a:bodyPr>
          <a:lstStyle/>
          <a:p>
            <a:pPr algn="just">
              <a:lnSpc>
                <a:spcPts val="3300"/>
              </a:lnSpc>
            </a:pPr>
            <a:r>
              <a:rPr lang="en-US" sz="2600" b="1" i="1" spc="-80" dirty="0">
                <a:solidFill>
                  <a:srgbClr val="FF0000"/>
                </a:solidFill>
                <a:latin typeface="Arial" pitchFamily="34" charset="0"/>
                <a:cs typeface="Arial" pitchFamily="34" charset="0"/>
              </a:rPr>
              <a:t>Audio script: </a:t>
            </a:r>
            <a:r>
              <a:rPr lang="en-US" sz="2900" b="1" dirty="0">
                <a:solidFill>
                  <a:srgbClr val="0000FF"/>
                </a:solidFill>
                <a:latin typeface="Times New Roman" panose="02020603050405020304" pitchFamily="18" charset="0"/>
                <a:cs typeface="Times New Roman" panose="02020603050405020304" pitchFamily="18" charset="0"/>
              </a:rPr>
              <a:t>Five-</a:t>
            </a:r>
            <a:r>
              <a:rPr lang="en-US" sz="2900" b="1" dirty="0" err="1">
                <a:solidFill>
                  <a:srgbClr val="0000FF"/>
                </a:solidFill>
                <a:latin typeface="Times New Roman" panose="02020603050405020304" pitchFamily="18" charset="0"/>
                <a:cs typeface="Times New Roman" panose="02020603050405020304" pitchFamily="18" charset="0"/>
              </a:rPr>
              <a:t>coloured</a:t>
            </a:r>
            <a:r>
              <a:rPr lang="en-US" sz="2900" b="1" dirty="0">
                <a:solidFill>
                  <a:srgbClr val="0000FF"/>
                </a:solidFill>
                <a:latin typeface="Times New Roman" panose="02020603050405020304" pitchFamily="18" charset="0"/>
                <a:cs typeface="Times New Roman" panose="02020603050405020304" pitchFamily="18" charset="0"/>
              </a:rPr>
              <a:t> sticky rice is an important traditional dish of many ethnic minorities in the northern mountainous regions. People call the dish five-</a:t>
            </a:r>
            <a:r>
              <a:rPr lang="en-US" sz="2900" b="1" dirty="0" err="1">
                <a:solidFill>
                  <a:srgbClr val="0000FF"/>
                </a:solidFill>
                <a:latin typeface="Times New Roman" panose="02020603050405020304" pitchFamily="18" charset="0"/>
                <a:cs typeface="Times New Roman" panose="02020603050405020304" pitchFamily="18" charset="0"/>
              </a:rPr>
              <a:t>coloured</a:t>
            </a:r>
            <a:r>
              <a:rPr lang="en-US" sz="2900" b="1" dirty="0">
                <a:solidFill>
                  <a:srgbClr val="0000FF"/>
                </a:solidFill>
                <a:latin typeface="Times New Roman" panose="02020603050405020304" pitchFamily="18" charset="0"/>
                <a:cs typeface="Times New Roman" panose="02020603050405020304" pitchFamily="18" charset="0"/>
              </a:rPr>
              <a:t> sticky rice because it has five </a:t>
            </a:r>
            <a:r>
              <a:rPr lang="en-US" sz="2900" b="1" dirty="0" err="1">
                <a:solidFill>
                  <a:srgbClr val="0000FF"/>
                </a:solidFill>
                <a:latin typeface="Times New Roman" panose="02020603050405020304" pitchFamily="18" charset="0"/>
                <a:cs typeface="Times New Roman" panose="02020603050405020304" pitchFamily="18" charset="0"/>
              </a:rPr>
              <a:t>colours</a:t>
            </a:r>
            <a:r>
              <a:rPr lang="en-US" sz="2900" b="1" dirty="0">
                <a:solidFill>
                  <a:srgbClr val="0000FF"/>
                </a:solidFill>
                <a:latin typeface="Times New Roman" panose="02020603050405020304" pitchFamily="18" charset="0"/>
                <a:cs typeface="Times New Roman" panose="02020603050405020304" pitchFamily="18" charset="0"/>
              </a:rPr>
              <a:t>: red, yellow, green, purple and white. The things that create the </a:t>
            </a:r>
            <a:r>
              <a:rPr lang="en-US" sz="2900" b="1" dirty="0" err="1">
                <a:solidFill>
                  <a:srgbClr val="0000FF"/>
                </a:solidFill>
                <a:latin typeface="Times New Roman" panose="02020603050405020304" pitchFamily="18" charset="0"/>
                <a:cs typeface="Times New Roman" panose="02020603050405020304" pitchFamily="18" charset="0"/>
              </a:rPr>
              <a:t>colours</a:t>
            </a:r>
            <a:r>
              <a:rPr lang="en-US" sz="2900" b="1" dirty="0">
                <a:solidFill>
                  <a:srgbClr val="0000FF"/>
                </a:solidFill>
                <a:latin typeface="Times New Roman" panose="02020603050405020304" pitchFamily="18" charset="0"/>
                <a:cs typeface="Times New Roman" panose="02020603050405020304" pitchFamily="18" charset="0"/>
              </a:rPr>
              <a:t> are not chemicals but natural roots and leaves. The five </a:t>
            </a:r>
            <a:r>
              <a:rPr lang="en-US" sz="2900" b="1" dirty="0" err="1">
                <a:solidFill>
                  <a:srgbClr val="0000FF"/>
                </a:solidFill>
                <a:latin typeface="Times New Roman" panose="02020603050405020304" pitchFamily="18" charset="0"/>
                <a:cs typeface="Times New Roman" panose="02020603050405020304" pitchFamily="18" charset="0"/>
              </a:rPr>
              <a:t>colours</a:t>
            </a:r>
            <a:r>
              <a:rPr lang="en-US" sz="2900" b="1" dirty="0">
                <a:solidFill>
                  <a:srgbClr val="0000FF"/>
                </a:solidFill>
                <a:latin typeface="Times New Roman" panose="02020603050405020304" pitchFamily="18" charset="0"/>
                <a:cs typeface="Times New Roman" panose="02020603050405020304" pitchFamily="18" charset="0"/>
              </a:rPr>
              <a:t> of the dish represent five elements of life according to Vietnamese beliefs: yellow is earth, red is fire, green is plants, white is metal, and purple or black is water. People believe that these five elements create harmony between heaven and earth. Five-</a:t>
            </a:r>
            <a:r>
              <a:rPr lang="en-US" sz="2900" b="1" dirty="0" err="1">
                <a:solidFill>
                  <a:srgbClr val="0000FF"/>
                </a:solidFill>
                <a:latin typeface="Times New Roman" panose="02020603050405020304" pitchFamily="18" charset="0"/>
                <a:cs typeface="Times New Roman" panose="02020603050405020304" pitchFamily="18" charset="0"/>
              </a:rPr>
              <a:t>coloured</a:t>
            </a:r>
            <a:r>
              <a:rPr lang="en-US" sz="2900" b="1" dirty="0">
                <a:solidFill>
                  <a:srgbClr val="0000FF"/>
                </a:solidFill>
                <a:latin typeface="Times New Roman" panose="02020603050405020304" pitchFamily="18" charset="0"/>
                <a:cs typeface="Times New Roman" panose="02020603050405020304" pitchFamily="18" charset="0"/>
              </a:rPr>
              <a:t> sticky rice is usually made and enjoyed at </a:t>
            </a:r>
            <a:r>
              <a:rPr lang="en-US" sz="2900" b="1" dirty="0" err="1">
                <a:solidFill>
                  <a:srgbClr val="0000FF"/>
                </a:solidFill>
                <a:latin typeface="Times New Roman" panose="02020603050405020304" pitchFamily="18" charset="0"/>
                <a:cs typeface="Times New Roman" panose="02020603050405020304" pitchFamily="18" charset="0"/>
              </a:rPr>
              <a:t>Tet</a:t>
            </a:r>
            <a:r>
              <a:rPr lang="en-US" sz="2900" b="1" dirty="0">
                <a:solidFill>
                  <a:srgbClr val="0000FF"/>
                </a:solidFill>
                <a:latin typeface="Times New Roman" panose="02020603050405020304" pitchFamily="18" charset="0"/>
                <a:cs typeface="Times New Roman" panose="02020603050405020304" pitchFamily="18" charset="0"/>
              </a:rPr>
              <a:t>, in festivals and ceremonies, on special occasions, and whenever the family has guests. </a:t>
            </a:r>
          </a:p>
        </p:txBody>
      </p:sp>
      <p:pic>
        <p:nvPicPr>
          <p:cNvPr id="3" name="track-21Tapescript.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527504" y="6248400"/>
            <a:ext cx="609600" cy="609600"/>
          </a:xfrm>
          <a:prstGeom prst="rect">
            <a:avLst/>
          </a:prstGeom>
        </p:spPr>
      </p:pic>
    </p:spTree>
    <p:extLst>
      <p:ext uri="{BB962C8B-B14F-4D97-AF65-F5344CB8AC3E}">
        <p14:creationId xmlns:p14="http://schemas.microsoft.com/office/powerpoint/2010/main" xmlns="" val="312334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066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endCondLst>
                    <p:cond evt="onStopAudio" delay="0">
                      <p:tgtEl>
                        <p:sldTgt/>
                      </p:tgtEl>
                    </p:cond>
                  </p:endCondLst>
                </p:cTn>
                <p:tgtEl>
                  <p:spTgt spid="3"/>
                </p:tgtEl>
              </p:cMediaNode>
            </p:vide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43641"/>
            <a:ext cx="2499530" cy="830997"/>
          </a:xfrm>
          <a:prstGeom prst="rect">
            <a:avLst/>
          </a:prstGeom>
        </p:spPr>
        <p:txBody>
          <a:bodyPr wrap="none">
            <a:spAutoFit/>
          </a:bodyPr>
          <a:lstStyle/>
          <a:p>
            <a:r>
              <a:rPr lang="en-US" sz="4800" b="1" dirty="0">
                <a:ln>
                  <a:solidFill>
                    <a:srgbClr val="FF0000"/>
                  </a:solidFill>
                </a:ln>
                <a:solidFill>
                  <a:srgbClr val="FFFF00"/>
                </a:solidFill>
                <a:latin typeface="Arial" pitchFamily="34" charset="0"/>
                <a:cs typeface="Arial" pitchFamily="34" charset="0"/>
              </a:rPr>
              <a:t>Writing:</a:t>
            </a:r>
          </a:p>
        </p:txBody>
      </p:sp>
      <p:sp>
        <p:nvSpPr>
          <p:cNvPr id="2" name="Rectangle 1"/>
          <p:cNvSpPr/>
          <p:nvPr/>
        </p:nvSpPr>
        <p:spPr>
          <a:xfrm>
            <a:off x="0" y="858777"/>
            <a:ext cx="9108504" cy="553998"/>
          </a:xfrm>
          <a:prstGeom prst="rect">
            <a:avLst/>
          </a:prstGeom>
        </p:spPr>
        <p:txBody>
          <a:bodyPr wrap="square">
            <a:spAutoFit/>
          </a:bodyPr>
          <a:lstStyle/>
          <a:p>
            <a:pPr marL="442913" indent="-442913"/>
            <a:r>
              <a:rPr lang="en-US" sz="3000" b="1" spc="-100" dirty="0">
                <a:solidFill>
                  <a:srgbClr val="FF0000"/>
                </a:solidFill>
                <a:latin typeface="Arial" panose="020B0604020202020204" pitchFamily="34" charset="0"/>
                <a:cs typeface="Arial" panose="020B0604020202020204" pitchFamily="34" charset="0"/>
              </a:rPr>
              <a:t>4. Read the notes on how to make yellow sticky rice.</a:t>
            </a:r>
          </a:p>
        </p:txBody>
      </p:sp>
      <p:sp>
        <p:nvSpPr>
          <p:cNvPr id="6" name="Rectangle 5"/>
          <p:cNvSpPr/>
          <p:nvPr/>
        </p:nvSpPr>
        <p:spPr>
          <a:xfrm>
            <a:off x="2498516" y="254949"/>
            <a:ext cx="5442516" cy="553998"/>
          </a:xfrm>
          <a:prstGeom prst="rect">
            <a:avLst/>
          </a:prstGeom>
        </p:spPr>
        <p:txBody>
          <a:bodyPr wrap="square">
            <a:spAutoFit/>
          </a:bodyPr>
          <a:lstStyle/>
          <a:p>
            <a:pPr marL="442913" indent="-442913"/>
            <a:r>
              <a:rPr lang="en-US" sz="3000" b="1" spc="-100" dirty="0">
                <a:solidFill>
                  <a:srgbClr val="00FF00"/>
                </a:solidFill>
                <a:latin typeface="Arial" panose="020B0604020202020204" pitchFamily="34" charset="0"/>
                <a:cs typeface="Arial" panose="020B0604020202020204" pitchFamily="34" charset="0"/>
              </a:rPr>
              <a:t>How to make yellow sticky rice</a:t>
            </a:r>
          </a:p>
        </p:txBody>
      </p:sp>
      <p:sp>
        <p:nvSpPr>
          <p:cNvPr id="7" name="Rectangle 6"/>
          <p:cNvSpPr/>
          <p:nvPr/>
        </p:nvSpPr>
        <p:spPr>
          <a:xfrm>
            <a:off x="-28679" y="3329605"/>
            <a:ext cx="9064260" cy="3593291"/>
          </a:xfrm>
          <a:prstGeom prst="rect">
            <a:avLst/>
          </a:prstGeom>
        </p:spPr>
        <p:txBody>
          <a:bodyPr wrap="square">
            <a:spAutoFit/>
          </a:bodyPr>
          <a:lstStyle/>
          <a:p>
            <a:pPr>
              <a:lnSpc>
                <a:spcPts val="3900"/>
              </a:lnSpc>
            </a:pPr>
            <a:r>
              <a:rPr lang="en-US" sz="3000" b="1" i="1" dirty="0">
                <a:solidFill>
                  <a:srgbClr val="00FF00"/>
                </a:solidFill>
                <a:latin typeface="Arial" panose="020B0604020202020204" pitchFamily="34" charset="0"/>
                <a:cs typeface="Arial" panose="020B0604020202020204" pitchFamily="34" charset="0"/>
              </a:rPr>
              <a:t>Notes:</a:t>
            </a:r>
          </a:p>
          <a:p>
            <a:pPr>
              <a:lnSpc>
                <a:spcPts val="3900"/>
              </a:lnSpc>
            </a:pPr>
            <a:r>
              <a:rPr lang="en-US" sz="3000" b="1" dirty="0">
                <a:solidFill>
                  <a:schemeClr val="bg1"/>
                </a:solidFill>
                <a:latin typeface="Arial" panose="020B0604020202020204" pitchFamily="34" charset="0"/>
                <a:cs typeface="Arial" panose="020B0604020202020204" pitchFamily="34" charset="0"/>
              </a:rPr>
              <a:t>1. Soak sticky rice – water – five hours +</a:t>
            </a:r>
          </a:p>
          <a:p>
            <a:pPr>
              <a:lnSpc>
                <a:spcPts val="3900"/>
              </a:lnSpc>
            </a:pPr>
            <a:r>
              <a:rPr lang="en-US" sz="3000" b="1" dirty="0">
                <a:solidFill>
                  <a:schemeClr val="bg1"/>
                </a:solidFill>
                <a:latin typeface="Arial" panose="020B0604020202020204" pitchFamily="34" charset="0"/>
                <a:cs typeface="Arial" panose="020B0604020202020204" pitchFamily="34" charset="0"/>
              </a:rPr>
              <a:t>2. Rinse rice – drain</a:t>
            </a:r>
          </a:p>
          <a:p>
            <a:pPr>
              <a:lnSpc>
                <a:spcPts val="3900"/>
              </a:lnSpc>
            </a:pPr>
            <a:r>
              <a:rPr lang="en-US" sz="3000" b="1" dirty="0">
                <a:solidFill>
                  <a:schemeClr val="bg1"/>
                </a:solidFill>
                <a:latin typeface="Arial" panose="020B0604020202020204" pitchFamily="34" charset="0"/>
                <a:cs typeface="Arial" panose="020B0604020202020204" pitchFamily="34" charset="0"/>
              </a:rPr>
              <a:t>3. Mix well w/ turmeric extract, wait – 10 </a:t>
            </a:r>
            <a:r>
              <a:rPr lang="en-US" sz="3000" b="1" dirty="0" err="1">
                <a:solidFill>
                  <a:schemeClr val="bg1"/>
                </a:solidFill>
                <a:latin typeface="Arial" panose="020B0604020202020204" pitchFamily="34" charset="0"/>
                <a:cs typeface="Arial" panose="020B0604020202020204" pitchFamily="34" charset="0"/>
              </a:rPr>
              <a:t>mins</a:t>
            </a:r>
            <a:r>
              <a:rPr lang="en-US" sz="3000" b="1" dirty="0">
                <a:solidFill>
                  <a:schemeClr val="bg1"/>
                </a:solidFill>
                <a:latin typeface="Arial" panose="020B0604020202020204" pitchFamily="34" charset="0"/>
                <a:cs typeface="Arial" panose="020B0604020202020204" pitchFamily="34" charset="0"/>
              </a:rPr>
              <a:t>.</a:t>
            </a:r>
          </a:p>
          <a:p>
            <a:pPr>
              <a:lnSpc>
                <a:spcPts val="3900"/>
              </a:lnSpc>
            </a:pPr>
            <a:r>
              <a:rPr lang="en-US" sz="3000" b="1" dirty="0">
                <a:solidFill>
                  <a:schemeClr val="bg1"/>
                </a:solidFill>
                <a:latin typeface="Arial" panose="020B0604020202020204" pitchFamily="34" charset="0"/>
                <a:cs typeface="Arial" panose="020B0604020202020204" pitchFamily="34" charset="0"/>
              </a:rPr>
              <a:t>4. Add coconut + salt – mix well</a:t>
            </a:r>
          </a:p>
          <a:p>
            <a:pPr>
              <a:lnSpc>
                <a:spcPts val="3900"/>
              </a:lnSpc>
            </a:pPr>
            <a:r>
              <a:rPr lang="en-US" sz="3000" b="1" dirty="0">
                <a:solidFill>
                  <a:schemeClr val="bg1"/>
                </a:solidFill>
                <a:latin typeface="Arial" panose="020B0604020202020204" pitchFamily="34" charset="0"/>
                <a:cs typeface="Arial" panose="020B0604020202020204" pitchFamily="34" charset="0"/>
              </a:rPr>
              <a:t>5. Steam – 30 </a:t>
            </a:r>
            <a:r>
              <a:rPr lang="en-US" sz="3000" b="1" dirty="0" err="1">
                <a:solidFill>
                  <a:schemeClr val="bg1"/>
                </a:solidFill>
                <a:latin typeface="Arial" panose="020B0604020202020204" pitchFamily="34" charset="0"/>
                <a:cs typeface="Arial" panose="020B0604020202020204" pitchFamily="34" charset="0"/>
              </a:rPr>
              <a:t>mins</a:t>
            </a:r>
            <a:r>
              <a:rPr lang="en-US" sz="3000" b="1" dirty="0">
                <a:solidFill>
                  <a:schemeClr val="bg1"/>
                </a:solidFill>
                <a:latin typeface="Arial" panose="020B0604020202020204" pitchFamily="34" charset="0"/>
                <a:cs typeface="Arial" panose="020B0604020202020204" pitchFamily="34" charset="0"/>
              </a:rPr>
              <a:t> – check cooked</a:t>
            </a:r>
          </a:p>
          <a:p>
            <a:pPr>
              <a:lnSpc>
                <a:spcPts val="3900"/>
              </a:lnSpc>
            </a:pPr>
            <a:r>
              <a:rPr lang="en-US" sz="3000" b="1" dirty="0">
                <a:solidFill>
                  <a:schemeClr val="bg1"/>
                </a:solidFill>
                <a:latin typeface="Arial" panose="020B0604020202020204" pitchFamily="34" charset="0"/>
                <a:cs typeface="Arial" panose="020B0604020202020204" pitchFamily="34" charset="0"/>
              </a:rPr>
              <a:t>6. Serve </a:t>
            </a:r>
          </a:p>
        </p:txBody>
      </p:sp>
      <p:sp>
        <p:nvSpPr>
          <p:cNvPr id="8" name="Rectangle 7"/>
          <p:cNvSpPr/>
          <p:nvPr/>
        </p:nvSpPr>
        <p:spPr>
          <a:xfrm>
            <a:off x="-36512" y="1418000"/>
            <a:ext cx="5932420" cy="1938992"/>
          </a:xfrm>
          <a:prstGeom prst="rect">
            <a:avLst/>
          </a:prstGeom>
        </p:spPr>
        <p:txBody>
          <a:bodyPr wrap="square">
            <a:spAutoFit/>
          </a:bodyPr>
          <a:lstStyle/>
          <a:p>
            <a:pPr marL="457200" lvl="0" indent="-457200">
              <a:buFont typeface="Wingdings" panose="05000000000000000000" pitchFamily="2" charset="2"/>
              <a:buChar char="§"/>
            </a:pPr>
            <a:r>
              <a:rPr lang="en-US" sz="3000" b="1" dirty="0">
                <a:solidFill>
                  <a:prstClr val="white"/>
                </a:solidFill>
                <a:latin typeface="Arial" panose="020B0604020202020204" pitchFamily="34" charset="0"/>
                <a:cs typeface="Arial" panose="020B0604020202020204" pitchFamily="34" charset="0"/>
              </a:rPr>
              <a:t>Sticky rice: 500g</a:t>
            </a:r>
          </a:p>
          <a:p>
            <a:pPr marL="457200" lvl="0" indent="-457200">
              <a:buFont typeface="Wingdings" panose="05000000000000000000" pitchFamily="2" charset="2"/>
              <a:buChar char="§"/>
            </a:pPr>
            <a:r>
              <a:rPr lang="en-US" sz="3000" b="1" dirty="0">
                <a:solidFill>
                  <a:prstClr val="white"/>
                </a:solidFill>
                <a:latin typeface="Arial" panose="020B0604020202020204" pitchFamily="34" charset="0"/>
                <a:cs typeface="Arial" panose="020B0604020202020204" pitchFamily="34" charset="0"/>
              </a:rPr>
              <a:t>Turmeric: three </a:t>
            </a:r>
            <a:r>
              <a:rPr lang="en-US" sz="3000" b="1" dirty="0" err="1">
                <a:solidFill>
                  <a:prstClr val="white"/>
                </a:solidFill>
                <a:latin typeface="Arial" panose="020B0604020202020204" pitchFamily="34" charset="0"/>
                <a:cs typeface="Arial" panose="020B0604020202020204" pitchFamily="34" charset="0"/>
              </a:rPr>
              <a:t>tbsp</a:t>
            </a:r>
            <a:r>
              <a:rPr lang="en-US" sz="3000" b="1" dirty="0">
                <a:solidFill>
                  <a:prstClr val="white"/>
                </a:solidFill>
                <a:latin typeface="Arial" panose="020B0604020202020204" pitchFamily="34" charset="0"/>
                <a:cs typeface="Arial" panose="020B0604020202020204" pitchFamily="34" charset="0"/>
              </a:rPr>
              <a:t> extract</a:t>
            </a:r>
          </a:p>
          <a:p>
            <a:pPr marL="457200" lvl="0" indent="-457200">
              <a:buFont typeface="Wingdings" panose="05000000000000000000" pitchFamily="2" charset="2"/>
              <a:buChar char="§"/>
            </a:pPr>
            <a:r>
              <a:rPr lang="en-US" sz="3000" b="1" dirty="0">
                <a:solidFill>
                  <a:prstClr val="white"/>
                </a:solidFill>
                <a:latin typeface="Arial" panose="020B0604020202020204" pitchFamily="34" charset="0"/>
                <a:cs typeface="Arial" panose="020B0604020202020204" pitchFamily="34" charset="0"/>
              </a:rPr>
              <a:t>Shredded coconut: one cup</a:t>
            </a:r>
          </a:p>
          <a:p>
            <a:pPr marL="457200" lvl="0" indent="-457200">
              <a:buFont typeface="Wingdings" panose="05000000000000000000" pitchFamily="2" charset="2"/>
              <a:buChar char="§"/>
            </a:pPr>
            <a:r>
              <a:rPr lang="en-US" sz="3000" b="1" dirty="0">
                <a:solidFill>
                  <a:prstClr val="white"/>
                </a:solidFill>
                <a:latin typeface="Arial" panose="020B0604020202020204" pitchFamily="34" charset="0"/>
                <a:cs typeface="Arial" panose="020B0604020202020204" pitchFamily="34" charset="0"/>
              </a:rPr>
              <a:t>Salt: 1/4 </a:t>
            </a:r>
            <a:r>
              <a:rPr lang="en-US" sz="3000" b="1" dirty="0" err="1">
                <a:solidFill>
                  <a:prstClr val="white"/>
                </a:solidFill>
                <a:latin typeface="Arial" panose="020B0604020202020204" pitchFamily="34" charset="0"/>
                <a:cs typeface="Arial" panose="020B0604020202020204" pitchFamily="34" charset="0"/>
              </a:rPr>
              <a:t>tsp</a:t>
            </a:r>
            <a:endParaRPr lang="en-US" dirty="0"/>
          </a:p>
        </p:txBody>
      </p:sp>
      <p:sp>
        <p:nvSpPr>
          <p:cNvPr id="4" name="Rectangle 3"/>
          <p:cNvSpPr/>
          <p:nvPr/>
        </p:nvSpPr>
        <p:spPr>
          <a:xfrm>
            <a:off x="3923929" y="1397968"/>
            <a:ext cx="2640466" cy="400110"/>
          </a:xfrm>
          <a:prstGeom prst="rect">
            <a:avLst/>
          </a:prstGeom>
        </p:spPr>
        <p:txBody>
          <a:bodyPr wrap="none">
            <a:spAutoFit/>
          </a:bodyPr>
          <a:lstStyle/>
          <a:p>
            <a:r>
              <a:rPr lang="en-US" sz="2000" b="1" dirty="0">
                <a:solidFill>
                  <a:srgbClr val="FFFF00"/>
                </a:solidFill>
                <a:latin typeface="Franklin Gothic Demi" panose="020B0703020102020204" pitchFamily="34" charset="0"/>
                <a:cs typeface="Arial" panose="020B0604020202020204" pitchFamily="34" charset="0"/>
              </a:rPr>
              <a:t>1 tablespoon = 15ml</a:t>
            </a:r>
          </a:p>
        </p:txBody>
      </p:sp>
      <p:sp>
        <p:nvSpPr>
          <p:cNvPr id="9" name="Rectangle 8"/>
          <p:cNvSpPr/>
          <p:nvPr/>
        </p:nvSpPr>
        <p:spPr>
          <a:xfrm>
            <a:off x="2509780" y="3328376"/>
            <a:ext cx="2270173" cy="400110"/>
          </a:xfrm>
          <a:prstGeom prst="rect">
            <a:avLst/>
          </a:prstGeom>
        </p:spPr>
        <p:txBody>
          <a:bodyPr wrap="none">
            <a:spAutoFit/>
          </a:bodyPr>
          <a:lstStyle/>
          <a:p>
            <a:r>
              <a:rPr lang="en-US" sz="2000" b="1" dirty="0">
                <a:solidFill>
                  <a:srgbClr val="FFFF00"/>
                </a:solidFill>
                <a:latin typeface="Franklin Gothic Demi" panose="020B0703020102020204" pitchFamily="34" charset="0"/>
                <a:cs typeface="Arial" panose="020B0604020202020204" pitchFamily="34" charset="0"/>
              </a:rPr>
              <a:t>1 teaspoon = 5ml</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5652121" y="1598782"/>
            <a:ext cx="3419992" cy="2278319"/>
          </a:xfrm>
          <a:prstGeom prst="ellipse">
            <a:avLst/>
          </a:prstGeom>
          <a:ln w="38100">
            <a:solidFill>
              <a:srgbClr val="FF00FF"/>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5" name="Oval Callout 4"/>
          <p:cNvSpPr/>
          <p:nvPr/>
        </p:nvSpPr>
        <p:spPr>
          <a:xfrm>
            <a:off x="3305352" y="1907712"/>
            <a:ext cx="963868" cy="513176"/>
          </a:xfrm>
          <a:prstGeom prst="wedgeEllipseCallout">
            <a:avLst>
              <a:gd name="adj1" fmla="val 20500"/>
              <a:gd name="adj2" fmla="val -105996"/>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1962779" y="2800453"/>
            <a:ext cx="809021" cy="513176"/>
          </a:xfrm>
          <a:prstGeom prst="wedgeEllipseCallout">
            <a:avLst>
              <a:gd name="adj1" fmla="val 17440"/>
              <a:gd name="adj2" fmla="val 86558"/>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974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left)">
                                      <p:cBhvr>
                                        <p:cTn id="36" dur="500"/>
                                        <p:tgtEl>
                                          <p:spTgt spid="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wipe(left)">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wipe(left)">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wipe(left)">
                                      <p:cBhvr>
                                        <p:cTn id="60" dur="500"/>
                                        <p:tgtEl>
                                          <p:spTgt spid="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wipe(left)">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wipe(left)">
                                      <p:cBhvr>
                                        <p:cTn id="70" dur="5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animEffect transition="in" filter="wipe(left)">
                                      <p:cBhvr>
                                        <p:cTn id="75" dur="500"/>
                                        <p:tgtEl>
                                          <p:spTgt spid="7">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
                                            <p:txEl>
                                              <p:pRg st="6" end="6"/>
                                            </p:txEl>
                                          </p:spTgt>
                                        </p:tgtEl>
                                        <p:attrNameLst>
                                          <p:attrName>style.visibility</p:attrName>
                                        </p:attrNameLst>
                                      </p:cBhvr>
                                      <p:to>
                                        <p:strVal val="visible"/>
                                      </p:to>
                                    </p:set>
                                    <p:animEffect transition="in" filter="wipe(left)">
                                      <p:cBhvr>
                                        <p:cTn id="8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animBg="1"/>
      <p:bldP spid="12" grpId="0" animBg="1"/>
    </p:bldLst>
  </p:timing>
</p:sld>
</file>

<file path=ppt/theme/theme1.xml><?xml version="1.0" encoding="utf-8"?>
<a:theme xmlns:a="http://schemas.openxmlformats.org/drawingml/2006/main" name="Unit 03 Peoples of Viet Nam Lesson 6 Skill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 03 Peoples of Viet Nam Lesson 6 Skills 2</Template>
  <TotalTime>144</TotalTime>
  <Words>1030</Words>
  <Application>Microsoft Office PowerPoint</Application>
  <PresentationFormat>On-screen Show (4:3)</PresentationFormat>
  <Paragraphs>146</Paragraphs>
  <Slides>15</Slides>
  <Notes>2</Notes>
  <HiddenSlides>0</HiddenSlides>
  <MMClips>5</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Unit 03 Peoples of Viet Nam Lesson 6 Skills 2</vt:lpstr>
      <vt:lpstr>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6</dc:title>
  <dc:creator>Dương Quang Minh</dc:creator>
  <cp:lastModifiedBy>DELL</cp:lastModifiedBy>
  <cp:revision>17</cp:revision>
  <dcterms:created xsi:type="dcterms:W3CDTF">2018-09-23T14:20:50Z</dcterms:created>
  <dcterms:modified xsi:type="dcterms:W3CDTF">2022-12-05T03:09:26Z</dcterms:modified>
</cp:coreProperties>
</file>