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9" r:id="rId6"/>
    <p:sldMasterId id="2147483721" r:id="rId7"/>
  </p:sldMasterIdLst>
  <p:notesMasterIdLst>
    <p:notesMasterId r:id="rId36"/>
  </p:notesMasterIdLst>
  <p:handoutMasterIdLst>
    <p:handoutMasterId r:id="rId37"/>
  </p:handoutMasterIdLst>
  <p:sldIdLst>
    <p:sldId id="260" r:id="rId8"/>
    <p:sldId id="285" r:id="rId9"/>
    <p:sldId id="314" r:id="rId10"/>
    <p:sldId id="313" r:id="rId11"/>
    <p:sldId id="316" r:id="rId12"/>
    <p:sldId id="317" r:id="rId13"/>
    <p:sldId id="318" r:id="rId14"/>
    <p:sldId id="269" r:id="rId15"/>
    <p:sldId id="319" r:id="rId16"/>
    <p:sldId id="274" r:id="rId17"/>
    <p:sldId id="315" r:id="rId18"/>
    <p:sldId id="312" r:id="rId19"/>
    <p:sldId id="308" r:id="rId20"/>
    <p:sldId id="309" r:id="rId21"/>
    <p:sldId id="310" r:id="rId22"/>
    <p:sldId id="311" r:id="rId23"/>
    <p:sldId id="281" r:id="rId24"/>
    <p:sldId id="296" r:id="rId25"/>
    <p:sldId id="295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297" r:id="rId34"/>
    <p:sldId id="305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 dirty="0">
              <a:cs typeface="Lucida Sans Unicode" panose="020B0602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780ED46D-16AB-475E-9C5B-D1773759DF25}" type="datetimeFigureOut">
              <a:rPr lang="en-US">
                <a:cs typeface="Lucida Sans Unicode" panose="020B0602030504020204" pitchFamily="34" charset="0"/>
              </a:rPr>
              <a:pPr>
                <a:defRPr/>
              </a:pPr>
              <a:t>05/12/2022</a:t>
            </a:fld>
            <a:endParaRPr lang="en-US" dirty="0">
              <a:cs typeface="Lucida Sans Unicode" panose="020B0602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 dirty="0">
              <a:cs typeface="Lucida Sans Unicode" panose="020B0602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C7FC38E-C1B6-468D-9322-FA423CE5E4FA}" type="slidenum">
              <a:rPr lang="en-US" altLang="vi-VN">
                <a:cs typeface="Lucida Sans Unicode" panose="020B0602030504020204" pitchFamily="34" charset="0"/>
              </a:rPr>
              <a:pPr/>
              <a:t>‹#›</a:t>
            </a:fld>
            <a:endParaRPr lang="en-US" altLang="vi-VN" dirty="0">
              <a:cs typeface="Lucida Sans Unicode" panose="020B0602030504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E3983F2-093E-4E5C-869A-B1AA39BDC9B5}" type="datetimeFigureOut">
              <a:rPr lang="en-US"/>
              <a:pPr>
                <a:defRPr/>
              </a:pPr>
              <a:t>05/12/2022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Lucida Sans Unicode" panose="020B0602030504020204" pitchFamily="34" charset="0"/>
              </a:defRPr>
            </a:lvl1pPr>
          </a:lstStyle>
          <a:p>
            <a:fld id="{33AF7F56-314B-4894-A63F-69657E5CF4F0}" type="slidenum">
              <a:rPr lang="en-US" altLang="vi-VN" smtClean="0"/>
              <a:pPr/>
              <a:t>‹#›</a:t>
            </a:fld>
            <a:endParaRPr lang="en-US" alt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7FB666F-14AA-4F65-961A-A432275E8C52}" type="slidenum">
              <a:rPr lang="zh-CN" altLang="en-US">
                <a:solidFill>
                  <a:srgbClr val="000000"/>
                </a:solidFill>
                <a:cs typeface="Lucida Sans Unicode" panose="020B0602030504020204" pitchFamily="34" charset="0"/>
              </a:rPr>
              <a:pPr eaLnBrk="1" hangingPunct="1"/>
              <a:t>1</a:t>
            </a:fld>
            <a:endParaRPr lang="zh-CN" altLang="en-US" dirty="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366B8-8AA3-42AB-88BC-924BDDCFA1F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4989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52423B-EF5B-4E5C-A959-3B5656E9911F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ucida Sans Unicode" panose="020B0602030504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341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anose="020F0502020204030204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0823C4-3C75-4C1D-A818-79FAC5089241}" type="slidenum">
              <a:rPr lang="en-US" altLang="vi-VN">
                <a:cs typeface="Lucida Sans Unicode" panose="020B0602030504020204" pitchFamily="34" charset="0"/>
              </a:rPr>
              <a:pPr eaLnBrk="1" hangingPunct="1"/>
              <a:t>17</a:t>
            </a:fld>
            <a:endParaRPr lang="en-US" altLang="vi-VN" dirty="0"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C6795-AB62-43D0-B402-7B7A10C13569}" type="datetimeFigureOut">
              <a:rPr lang="en-US"/>
              <a:pPr>
                <a:defRPr/>
              </a:pPr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3B674-EAC6-4887-8E11-82A7BA205C7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12598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E1AA7-1CA9-4330-A101-25139AD55ABD}" type="datetimeFigureOut">
              <a:rPr lang="en-US"/>
              <a:pPr>
                <a:defRPr/>
              </a:pPr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2D441-06A5-4201-A7A5-65D4CC2BD06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2396233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41D6A-F369-41AC-BFC3-33512448B559}" type="datetimeFigureOut">
              <a:rPr lang="en-US"/>
              <a:pPr>
                <a:defRPr/>
              </a:pPr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E6BB72-4008-4903-9B70-E8F881ED975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28237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17427EF-0819-4318-908D-4866D9255A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05/12/2022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3D78F42-E18B-410E-A559-AB848EA92C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554073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17427EF-0819-4318-908D-4866D9255A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05/12/2022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3D78F42-E18B-410E-A559-AB848EA92C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015023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17427EF-0819-4318-908D-4866D9255A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05/12/2022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3D78F42-E18B-410E-A559-AB848EA92C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86189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17427EF-0819-4318-908D-4866D9255A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05/12/2022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3D78F42-E18B-410E-A559-AB848EA92C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03536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17427EF-0819-4318-908D-4866D9255A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05/12/2022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3D78F42-E18B-410E-A559-AB848EA92C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82703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17427EF-0819-4318-908D-4866D9255A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05/12/2022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3D78F42-E18B-410E-A559-AB848EA92C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3388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17427EF-0819-4318-908D-4866D9255A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05/12/2022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3D78F42-E18B-410E-A559-AB848EA92C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97130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17427EF-0819-4318-908D-4866D9255A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05/12/2022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3D78F42-E18B-410E-A559-AB848EA92C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29557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86562-D1C1-4E9A-A534-B14994057119}" type="datetimeFigureOut">
              <a:rPr lang="en-US"/>
              <a:pPr>
                <a:defRPr/>
              </a:pPr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EB3A6-ED6C-4FCC-AC27-D0F5AFFC73B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2853631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17427EF-0819-4318-908D-4866D9255A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05/12/2022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3D78F42-E18B-410E-A559-AB848EA92C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395695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17427EF-0819-4318-908D-4866D9255A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05/12/2022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3D78F42-E18B-410E-A559-AB848EA92C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74552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17427EF-0819-4318-908D-4866D9255A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05/12/2022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3D78F42-E18B-410E-A559-AB848EA92C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26029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FAF8B0A-75C9-4932-9AF6-EE66981332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64029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21738F4E-1144-4FEF-9BB5-35893694252A}" type="slidenum">
              <a:rPr lang="en-US" altLang="vi-VN" smtClean="0">
                <a:latin typeface="Lucida Sans Unicode" panose="020B0602030504020204" pitchFamily="34" charset="0"/>
              </a:rPr>
              <a:pPr>
                <a:defRPr/>
              </a:pPr>
              <a:t>‹#›</a:t>
            </a:fld>
            <a:endParaRPr lang="en-US" altLang="vi-VN" dirty="0" smtClean="0"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0349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CE15DEB6-34A3-47C7-B0EF-8025E2033063}" type="slidenum">
              <a:rPr lang="en-US" altLang="vi-VN" smtClean="0">
                <a:latin typeface="Lucida Sans Unicode" panose="020B0602030504020204" pitchFamily="34" charset="0"/>
              </a:rPr>
              <a:pPr>
                <a:defRPr/>
              </a:pPr>
              <a:t>‹#›</a:t>
            </a:fld>
            <a:endParaRPr lang="en-US" altLang="vi-VN" dirty="0" smtClean="0"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533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648AE6F4-682A-40C0-80D5-580127BDDE6B}" type="slidenum">
              <a:rPr lang="en-US" altLang="vi-VN" smtClean="0">
                <a:latin typeface="Lucida Sans Unicode" panose="020B0602030504020204" pitchFamily="34" charset="0"/>
              </a:rPr>
              <a:pPr>
                <a:defRPr/>
              </a:pPr>
              <a:t>‹#›</a:t>
            </a:fld>
            <a:endParaRPr lang="en-US" altLang="vi-VN" dirty="0" smtClean="0"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4760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51217C33-7387-4D86-8339-C116B2509EC0}" type="slidenum">
              <a:rPr lang="en-US" altLang="vi-VN" smtClean="0">
                <a:latin typeface="Lucida Sans Unicode" panose="020B0602030504020204" pitchFamily="34" charset="0"/>
              </a:rPr>
              <a:pPr>
                <a:defRPr/>
              </a:pPr>
              <a:t>‹#›</a:t>
            </a:fld>
            <a:endParaRPr lang="en-US" altLang="vi-VN" dirty="0" smtClean="0"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3871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6F369DB8-0183-4A84-83F4-952C7604E175}" type="slidenum">
              <a:rPr lang="en-US" altLang="vi-VN" smtClean="0">
                <a:latin typeface="Lucida Sans Unicode" panose="020B0602030504020204" pitchFamily="34" charset="0"/>
              </a:rPr>
              <a:pPr>
                <a:defRPr/>
              </a:pPr>
              <a:t>‹#›</a:t>
            </a:fld>
            <a:endParaRPr lang="en-US" altLang="vi-VN" dirty="0" smtClean="0"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5860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A3289A0C-9023-480D-961D-D4D295C8BF21}" type="slidenum">
              <a:rPr lang="en-US" altLang="vi-VN" smtClean="0">
                <a:latin typeface="Lucida Sans Unicode" panose="020B0602030504020204" pitchFamily="34" charset="0"/>
              </a:rPr>
              <a:pPr>
                <a:defRPr/>
              </a:pPr>
              <a:t>‹#›</a:t>
            </a:fld>
            <a:endParaRPr lang="en-US" altLang="vi-VN" dirty="0" smtClean="0"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3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A007C-9032-4DEE-A080-F5455AE67A76}" type="datetimeFigureOut">
              <a:rPr lang="en-US"/>
              <a:pPr>
                <a:defRPr/>
              </a:pPr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CEDA2-29C9-4C89-AAD5-E2A83D85BAC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25614606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708EC74-6D89-43EF-82DE-377EFB58D60D}" type="slidenum">
              <a:rPr lang="en-US" altLang="vi-VN" smtClean="0">
                <a:latin typeface="Lucida Sans Unicode" panose="020B0602030504020204" pitchFamily="34" charset="0"/>
              </a:rPr>
              <a:pPr>
                <a:defRPr/>
              </a:pPr>
              <a:t>‹#›</a:t>
            </a:fld>
            <a:endParaRPr lang="en-US" altLang="vi-VN" dirty="0" smtClean="0"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900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BDC5C309-97DF-4DA5-99B6-F04279D4F1DE}" type="slidenum">
              <a:rPr lang="en-US" altLang="vi-VN" smtClean="0">
                <a:latin typeface="Lucida Sans Unicode" panose="020B0602030504020204" pitchFamily="34" charset="0"/>
              </a:rPr>
              <a:pPr>
                <a:defRPr/>
              </a:pPr>
              <a:t>‹#›</a:t>
            </a:fld>
            <a:endParaRPr lang="en-US" altLang="vi-VN" dirty="0" smtClean="0"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768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FF8AAFF-EAC1-48F5-87D4-DF0EE9FA51AD}" type="slidenum">
              <a:rPr lang="en-US" altLang="vi-VN" smtClean="0">
                <a:latin typeface="Lucida Sans Unicode" panose="020B0602030504020204" pitchFamily="34" charset="0"/>
              </a:rPr>
              <a:pPr>
                <a:defRPr/>
              </a:pPr>
              <a:t>‹#›</a:t>
            </a:fld>
            <a:endParaRPr lang="en-US" altLang="vi-VN" dirty="0" smtClean="0"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8273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F20E176-72E4-40BE-9B06-7E2E84B3EEE6}" type="slidenum">
              <a:rPr lang="en-US" altLang="vi-VN" smtClean="0">
                <a:latin typeface="Lucida Sans Unicode" panose="020B0602030504020204" pitchFamily="34" charset="0"/>
              </a:rPr>
              <a:pPr>
                <a:defRPr/>
              </a:pPr>
              <a:t>‹#›</a:t>
            </a:fld>
            <a:endParaRPr lang="en-US" altLang="vi-VN" dirty="0" smtClean="0"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6274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A9BDF316-A5CE-4153-AC27-EF42576F4588}" type="slidenum">
              <a:rPr lang="en-US" altLang="vi-VN" smtClean="0">
                <a:latin typeface="Lucida Sans Unicode" panose="020B0602030504020204" pitchFamily="34" charset="0"/>
              </a:rPr>
              <a:pPr>
                <a:defRPr/>
              </a:pPr>
              <a:t>‹#›</a:t>
            </a:fld>
            <a:endParaRPr lang="en-US" altLang="vi-VN" dirty="0" smtClean="0"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193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6CE6C-CBFC-4F68-8A32-3C97FD2B80A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34B22-D0E6-49E4-B781-D396DB300A7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0783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00118-6F9C-406C-A275-3B1EA95D86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02DC78-02BD-4CE1-A959-3A2DDDF5C4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507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C5F51-397B-414D-969A-D9A19E81CB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693229-D757-4E86-A5E2-79A667AA5BD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7461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CB038-4914-4B15-8DFB-F3FBE95873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4863AF-9C9B-4514-A899-7AF8897727D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0676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95A41-06DD-4343-A5A8-9EA9395E2DF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C59C27-5BE3-46A6-9B0B-222AB7CD1B7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992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8592D-70C5-433D-B6E7-2609FF88584F}" type="datetimeFigureOut">
              <a:rPr lang="en-US"/>
              <a:pPr>
                <a:defRPr/>
              </a:pPr>
              <a:t>05/12/2022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8346E-B95D-4E54-B88D-6CC70FB4D1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23209335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558FD-8BB4-4F22-82FB-437B64DB098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28748D-0253-4A0E-8B5E-CB8C61DDD07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2199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2E49A7-FB9A-4643-8197-1CDD0540B58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412426-472D-4180-85D2-838D7FF729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4603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E05FC-40C4-494A-9026-9A238ECA5F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729E9E-FD8D-4D86-8843-61F6FB1BDB1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40558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C13A3-7712-40FE-AA41-027BBBBA5AD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DBC012-DD33-4D75-8F66-B6DC7EA3FE8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76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B510F-1E85-4755-95CA-88418B67033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3563D2-3D6F-4D08-B12C-44944E3E68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4024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66713-9248-4535-A7DE-6627AEB880E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5F44F-02F7-4633-A8FF-439745A4B36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87379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6CE6C-CBFC-4F68-8A32-3C97FD2B80A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34B22-D0E6-49E4-B781-D396DB300A7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964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00118-6F9C-406C-A275-3B1EA95D86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02DC78-02BD-4CE1-A959-3A2DDDF5C4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32781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C5F51-397B-414D-969A-D9A19E81CB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693229-D757-4E86-A5E2-79A667AA5BD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90387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CB038-4914-4B15-8DFB-F3FBE95873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4863AF-9C9B-4514-A899-7AF8897727D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837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FDFE9-5A48-4CCB-B19D-05AB0CD5C6F9}" type="datetimeFigureOut">
              <a:rPr lang="en-US"/>
              <a:pPr>
                <a:defRPr/>
              </a:pPr>
              <a:t>05/12/2022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E5AD2-7D2E-40C7-9E6A-D0996616C52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3351145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95A41-06DD-4343-A5A8-9EA9395E2DF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C59C27-5BE3-46A6-9B0B-222AB7CD1B7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9055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558FD-8BB4-4F22-82FB-437B64DB098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28748D-0253-4A0E-8B5E-CB8C61DDD07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19084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2E49A7-FB9A-4643-8197-1CDD0540B58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412426-472D-4180-85D2-838D7FF729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8153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E05FC-40C4-494A-9026-9A238ECA5F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729E9E-FD8D-4D86-8843-61F6FB1BDB1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6165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C13A3-7712-40FE-AA41-027BBBBA5AD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DBC012-DD33-4D75-8F66-B6DC7EA3FE8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3419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B510F-1E85-4755-95CA-88418B67033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3563D2-3D6F-4D08-B12C-44944E3E68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36562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66713-9248-4535-A7DE-6627AEB880E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5F44F-02F7-4633-A8FF-439745A4B36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3726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6CE6C-CBFC-4F68-8A32-3C97FD2B80A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34B22-D0E6-49E4-B781-D396DB300A7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16871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00118-6F9C-406C-A275-3B1EA95D86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02DC78-02BD-4CE1-A959-3A2DDDF5C4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08868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C5F51-397B-414D-969A-D9A19E81CB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693229-D757-4E86-A5E2-79A667AA5BD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169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C5EA5-BED9-4DF1-AA3F-FB7F782FD256}" type="datetimeFigureOut">
              <a:rPr lang="en-US"/>
              <a:pPr>
                <a:defRPr/>
              </a:pPr>
              <a:t>05/12/2022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4631A-7C98-4C5C-B830-796CC44DD3B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2572290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CB038-4914-4B15-8DFB-F3FBE95873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4863AF-9C9B-4514-A899-7AF8897727D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32736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95A41-06DD-4343-A5A8-9EA9395E2DF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C59C27-5BE3-46A6-9B0B-222AB7CD1B7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8918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558FD-8BB4-4F22-82FB-437B64DB098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28748D-0253-4A0E-8B5E-CB8C61DDD07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8197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2E49A7-FB9A-4643-8197-1CDD0540B58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412426-472D-4180-85D2-838D7FF729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70004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E05FC-40C4-494A-9026-9A238ECA5F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729E9E-FD8D-4D86-8843-61F6FB1BDB1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4394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C13A3-7712-40FE-AA41-027BBBBA5AD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DBC012-DD33-4D75-8F66-B6DC7EA3FE8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0413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B510F-1E85-4755-95CA-88418B67033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3563D2-3D6F-4D08-B12C-44944E3E68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08841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66713-9248-4535-A7DE-6627AEB880E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5F44F-02F7-4633-A8FF-439745A4B36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4293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6CE6C-CBFC-4F68-8A32-3C97FD2B80A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34B22-D0E6-49E4-B781-D396DB300A7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02058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00118-6F9C-406C-A275-3B1EA95D86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02DC78-02BD-4CE1-A959-3A2DDDF5C4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8845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C737D-2868-40E9-A0DD-A47CACD95B92}" type="datetimeFigureOut">
              <a:rPr lang="en-US"/>
              <a:pPr>
                <a:defRPr/>
              </a:pPr>
              <a:t>05/12/2022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58000-A677-4580-86AB-46B9CA0D850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9486433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C5F51-397B-414D-969A-D9A19E81CB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693229-D757-4E86-A5E2-79A667AA5BD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816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CB038-4914-4B15-8DFB-F3FBE95873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4863AF-9C9B-4514-A899-7AF8897727D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8978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95A41-06DD-4343-A5A8-9EA9395E2DF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C59C27-5BE3-46A6-9B0B-222AB7CD1B7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0650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558FD-8BB4-4F22-82FB-437B64DB098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28748D-0253-4A0E-8B5E-CB8C61DDD07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8987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2E49A7-FB9A-4643-8197-1CDD0540B58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412426-472D-4180-85D2-838D7FF729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9085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E05FC-40C4-494A-9026-9A238ECA5F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729E9E-FD8D-4D86-8843-61F6FB1BDB1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0861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C13A3-7712-40FE-AA41-027BBBBA5AD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DBC012-DD33-4D75-8F66-B6DC7EA3FE8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5185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B510F-1E85-4755-95CA-88418B67033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3563D2-3D6F-4D08-B12C-44944E3E68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8044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66713-9248-4535-A7DE-6627AEB880E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5F44F-02F7-4633-A8FF-439745A4B36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55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C1477-4995-4862-A8F5-F035DE99367C}" type="datetimeFigureOut">
              <a:rPr lang="en-US"/>
              <a:pPr>
                <a:defRPr/>
              </a:pPr>
              <a:t>05/12/2022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A0CC6-12F2-4064-B878-232DDE6D13E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1143199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04A1A-C02D-4B36-8E5D-5CB793DA3339}" type="datetimeFigureOut">
              <a:rPr lang="en-US"/>
              <a:pPr>
                <a:defRPr/>
              </a:pPr>
              <a:t>05/12/2022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930F0-F30B-40CC-B0E4-479D379E88A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4035765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9C4AFA-58B4-47B6-857B-672AAD31DB76}" type="datetimeFigureOut">
              <a:rPr lang="en-US"/>
              <a:pPr>
                <a:defRPr/>
              </a:pPr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Lucida Sans Unicode" panose="020B0602030504020204" pitchFamily="34" charset="0"/>
              </a:defRPr>
            </a:lvl1pPr>
          </a:lstStyle>
          <a:p>
            <a:fld id="{03BD593E-62D6-4D33-80BD-60E6265F2890}" type="slidenum">
              <a:rPr lang="en-US" altLang="vi-VN" smtClean="0"/>
              <a:pPr/>
              <a:t>‹#›</a:t>
            </a:fld>
            <a:endParaRPr lang="en-US" alt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17427EF-0819-4318-908D-4866D9255A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05/12/2022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Lucida Sans Unicode" panose="020B0602030504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3D78F42-E18B-410E-A559-AB848EA92C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57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Lucida Sans Unicode" panose="020B0602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Lucida Sans Unicode" panose="020B0602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Lucida Sans Unicode" panose="020B0602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Lucida Sans Unicode" panose="020B0602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Lucida Sans Unicode" panose="020B0602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Lucida Sans Unicode" panose="020B0602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F15E1DF7-895C-464F-92B0-0E6A125CF53D}" type="slidenum">
              <a:rPr lang="en-US" altLang="vi-VN" smtClean="0">
                <a:latin typeface="Lucida Sans Unicode" panose="020B0602030504020204" pitchFamily="34" charset="0"/>
              </a:rPr>
              <a:pPr>
                <a:defRPr/>
              </a:pPr>
              <a:t>‹#›</a:t>
            </a:fld>
            <a:endParaRPr lang="en-US" altLang="vi-VN" dirty="0" smtClean="0"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50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83EC4-BA35-487D-8D54-D6CFD2F3DC6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CC48AD-9E16-434B-8FE7-B131C4176D7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071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83EC4-BA35-487D-8D54-D6CFD2F3DC6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CC48AD-9E16-434B-8FE7-B131C4176D7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78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83EC4-BA35-487D-8D54-D6CFD2F3DC6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CC48AD-9E16-434B-8FE7-B131C4176D7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53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83EC4-BA35-487D-8D54-D6CFD2F3DC6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CC48AD-9E16-434B-8FE7-B131C4176D7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8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4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8.jpeg"/><Relationship Id="rId10" Type="http://schemas.openxmlformats.org/officeDocument/2006/relationships/image" Target="../media/image26.png"/><Relationship Id="rId4" Type="http://schemas.openxmlformats.org/officeDocument/2006/relationships/image" Target="../media/image17.jpeg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36.png"/><Relationship Id="rId7" Type="http://schemas.openxmlformats.org/officeDocument/2006/relationships/slide" Target="slide22.xml"/><Relationship Id="rId12" Type="http://schemas.openxmlformats.org/officeDocument/2006/relationships/slide" Target="slide27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slide" Target="slide26.xml"/><Relationship Id="rId5" Type="http://schemas.openxmlformats.org/officeDocument/2006/relationships/image" Target="../media/image37.jpeg"/><Relationship Id="rId10" Type="http://schemas.openxmlformats.org/officeDocument/2006/relationships/slide" Target="slide25.xml"/><Relationship Id="rId4" Type="http://schemas.openxmlformats.org/officeDocument/2006/relationships/slide" Target="slide21.xml"/><Relationship Id="rId9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UNIT%205%20ANH%208\unit-5-getting-started-ex-1.mp3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slide" Target="slide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30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media" Target="../media/media2.mp4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NULL" TargetMode="External"/><Relationship Id="rId1" Type="http://schemas.openxmlformats.org/officeDocument/2006/relationships/video" Target="file:///C:\Users\Administrator\Desktop\UNIT%205%20ANH%208\GETTING.mp4" TargetMode="External"/><Relationship Id="rId6" Type="http://schemas.openxmlformats.org/officeDocument/2006/relationships/image" Target="../media/image21.png"/><Relationship Id="rId5" Type="http://schemas.microsoft.com/office/2007/relationships/media" Target="../media/media3.mp3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1.png"/><Relationship Id="rId2" Type="http://schemas.openxmlformats.org/officeDocument/2006/relationships/video" Target="NULL" TargetMode="External"/><Relationship Id="rId1" Type="http://schemas.openxmlformats.org/officeDocument/2006/relationships/video" Target="file:///C:\Users\Administrator\Desktop\UNIT%205%20ANH%208\GETTING.mp4" TargetMode="External"/><Relationship Id="rId6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38" y="-47625"/>
            <a:ext cx="9132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38" y="-47625"/>
            <a:ext cx="9188451" cy="702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5" y="5151438"/>
            <a:ext cx="2587625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4988" y="5199063"/>
            <a:ext cx="207962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/>
          </p:cNvPr>
          <p:cNvSpPr/>
          <p:nvPr/>
        </p:nvSpPr>
        <p:spPr>
          <a:xfrm>
            <a:off x="-12700" y="1535113"/>
            <a:ext cx="9105900" cy="1846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5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UniverseH" pitchFamily="34" charset="0"/>
                <a:cs typeface="Lucida Sans Unicode" panose="020B0602030504020204" pitchFamily="34" charset="0"/>
              </a:rPr>
              <a:t>Unit 5: FESTIVALS IN Vietnam</a:t>
            </a:r>
          </a:p>
          <a:p>
            <a:pPr algn="ctr" defTabSz="685800">
              <a:spcBef>
                <a:spcPct val="50000"/>
              </a:spcBef>
              <a:defRPr/>
            </a:pPr>
            <a:r>
              <a:rPr lang="en-US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UniverseH" pitchFamily="34" charset="0"/>
                <a:cs typeface="Lucida Sans Unicode" panose="020B0602030504020204" pitchFamily="34" charset="0"/>
              </a:rPr>
              <a:t>Lesson </a:t>
            </a:r>
            <a:r>
              <a:rPr lang="en-US" sz="40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UniverseH" pitchFamily="34" charset="0"/>
                <a:cs typeface="Lucida Sans Unicode" panose="020B0602030504020204" pitchFamily="34" charset="0"/>
              </a:rPr>
              <a:t>1: GETTING STARTED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3663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SOPHIE DUONG\hinh nen\hoa la\hinh-anh-lam-powerpoint-dep_0437563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3211513"/>
            <a:ext cx="68040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3. You won’t regret it.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914400"/>
            <a:ext cx="6804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Why don’t you come for that?  </a:t>
            </a:r>
          </a:p>
        </p:txBody>
      </p:sp>
      <p:sp>
        <p:nvSpPr>
          <p:cNvPr id="17413" name="Text Box 17"/>
          <p:cNvSpPr txBox="1">
            <a:spLocks noChangeArrowheads="1"/>
          </p:cNvSpPr>
          <p:nvPr/>
        </p:nvSpPr>
        <p:spPr bwMode="auto">
          <a:xfrm>
            <a:off x="0" y="20637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EXPLAIN THE MEANING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9388" y="1584325"/>
            <a:ext cx="89535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vi-V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as suggestion or to give advice.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138363"/>
            <a:ext cx="4932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Sounds great !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17463" y="2751138"/>
            <a:ext cx="941387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vi-VN" sz="32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used to give your first impression of what you hear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7463" y="5013325"/>
            <a:ext cx="7248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4. Are you sure ?    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5732463"/>
            <a:ext cx="90947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vi-V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show surprise and to check that something is really Ok to do.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1750" y="3846513"/>
            <a:ext cx="91122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vi-VN" sz="32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stress that it is worth spending time or money doing something.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188" y="334963"/>
            <a:ext cx="2320925" cy="144462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57763"/>
            <a:ext cx="2722563" cy="182245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92088"/>
            <a:ext cx="2009775" cy="1516062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343150"/>
            <a:ext cx="2009775" cy="145415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7838" y="4457700"/>
            <a:ext cx="1962150" cy="15240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57425"/>
            <a:ext cx="2347913" cy="169862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Rectangle 12"/>
          <p:cNvSpPr>
            <a:spLocks noChangeArrowheads="1"/>
          </p:cNvSpPr>
          <p:nvPr/>
        </p:nvSpPr>
        <p:spPr bwMode="auto">
          <a:xfrm>
            <a:off x="484188" y="334963"/>
            <a:ext cx="3429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rPr>
              <a:t>1</a:t>
            </a:r>
          </a:p>
        </p:txBody>
      </p:sp>
      <p:sp>
        <p:nvSpPr>
          <p:cNvPr id="13321" name="Rectangle 13"/>
          <p:cNvSpPr>
            <a:spLocks noChangeArrowheads="1"/>
          </p:cNvSpPr>
          <p:nvPr/>
        </p:nvSpPr>
        <p:spPr bwMode="auto">
          <a:xfrm>
            <a:off x="457200" y="2260600"/>
            <a:ext cx="3429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rPr>
              <a:t>2</a:t>
            </a:r>
          </a:p>
        </p:txBody>
      </p:sp>
      <p:sp>
        <p:nvSpPr>
          <p:cNvPr id="13322" name="Rectangle 15"/>
          <p:cNvSpPr>
            <a:spLocks noChangeArrowheads="1"/>
          </p:cNvSpPr>
          <p:nvPr/>
        </p:nvSpPr>
        <p:spPr bwMode="auto">
          <a:xfrm>
            <a:off x="3497263" y="4957763"/>
            <a:ext cx="3429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rPr>
              <a:t>4</a:t>
            </a:r>
          </a:p>
        </p:txBody>
      </p:sp>
      <p:sp>
        <p:nvSpPr>
          <p:cNvPr id="13323" name="Rectangle 19"/>
          <p:cNvSpPr>
            <a:spLocks noChangeArrowheads="1"/>
          </p:cNvSpPr>
          <p:nvPr/>
        </p:nvSpPr>
        <p:spPr bwMode="auto">
          <a:xfrm>
            <a:off x="6804025" y="2390775"/>
            <a:ext cx="3429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rPr>
              <a:t>6</a:t>
            </a:r>
          </a:p>
        </p:txBody>
      </p:sp>
      <p:sp>
        <p:nvSpPr>
          <p:cNvPr id="13324" name="Rectangle 20"/>
          <p:cNvSpPr>
            <a:spLocks noChangeArrowheads="1"/>
          </p:cNvSpPr>
          <p:nvPr/>
        </p:nvSpPr>
        <p:spPr bwMode="auto">
          <a:xfrm>
            <a:off x="6827838" y="4471988"/>
            <a:ext cx="3429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rPr>
              <a:t>5</a:t>
            </a:r>
          </a:p>
        </p:txBody>
      </p:sp>
      <p:sp>
        <p:nvSpPr>
          <p:cNvPr id="13325" name="Rectangle 21"/>
          <p:cNvSpPr>
            <a:spLocks noChangeArrowheads="1"/>
          </p:cNvSpPr>
          <p:nvPr/>
        </p:nvSpPr>
        <p:spPr bwMode="auto">
          <a:xfrm>
            <a:off x="6805613" y="149225"/>
            <a:ext cx="3429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rPr>
              <a:t>7</a:t>
            </a:r>
          </a:p>
        </p:txBody>
      </p:sp>
      <p:sp>
        <p:nvSpPr>
          <p:cNvPr id="13326" name="Text Box 22"/>
          <p:cNvSpPr txBox="1">
            <a:spLocks noChangeArrowheads="1"/>
          </p:cNvSpPr>
          <p:nvPr/>
        </p:nvSpPr>
        <p:spPr bwMode="auto">
          <a:xfrm>
            <a:off x="4514850" y="4572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Lucida Sans Unicode" panose="020B0602030504020204" pitchFamily="34" charset="0"/>
            </a:endParaRPr>
          </a:p>
        </p:txBody>
      </p:sp>
      <p:pic>
        <p:nvPicPr>
          <p:cNvPr id="13327" name="Picture 3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738" y="4457700"/>
            <a:ext cx="2492375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Rectangle 36"/>
          <p:cNvSpPr>
            <a:spLocks noChangeArrowheads="1"/>
          </p:cNvSpPr>
          <p:nvPr/>
        </p:nvSpPr>
        <p:spPr bwMode="auto">
          <a:xfrm>
            <a:off x="312738" y="4471988"/>
            <a:ext cx="3429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rPr>
              <a:t>3</a:t>
            </a:r>
          </a:p>
        </p:txBody>
      </p:sp>
      <p:sp>
        <p:nvSpPr>
          <p:cNvPr id="28745" name="Text Box 73"/>
          <p:cNvSpPr txBox="1">
            <a:spLocks noChangeArrowheads="1"/>
          </p:cNvSpPr>
          <p:nvPr/>
        </p:nvSpPr>
        <p:spPr bwMode="auto">
          <a:xfrm>
            <a:off x="2954338" y="1600200"/>
            <a:ext cx="12398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a. carnival</a:t>
            </a:r>
          </a:p>
        </p:txBody>
      </p:sp>
      <p:sp>
        <p:nvSpPr>
          <p:cNvPr id="28746" name="Text Box 74"/>
          <p:cNvSpPr txBox="1">
            <a:spLocks noChangeArrowheads="1"/>
          </p:cNvSpPr>
          <p:nvPr/>
        </p:nvSpPr>
        <p:spPr bwMode="auto">
          <a:xfrm>
            <a:off x="4570413" y="1595438"/>
            <a:ext cx="16573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b. anniversary</a:t>
            </a:r>
          </a:p>
        </p:txBody>
      </p:sp>
      <p:sp>
        <p:nvSpPr>
          <p:cNvPr id="28747" name="Text Box 75"/>
          <p:cNvSpPr txBox="1">
            <a:spLocks noChangeArrowheads="1"/>
          </p:cNvSpPr>
          <p:nvPr/>
        </p:nvSpPr>
        <p:spPr bwMode="auto">
          <a:xfrm>
            <a:off x="2838450" y="2411413"/>
            <a:ext cx="17208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c. performance</a:t>
            </a:r>
          </a:p>
        </p:txBody>
      </p:sp>
      <p:sp>
        <p:nvSpPr>
          <p:cNvPr id="28750" name="Text Box 78"/>
          <p:cNvSpPr txBox="1">
            <a:spLocks noChangeArrowheads="1"/>
          </p:cNvSpPr>
          <p:nvPr/>
        </p:nvSpPr>
        <p:spPr bwMode="auto">
          <a:xfrm>
            <a:off x="4514850" y="2351088"/>
            <a:ext cx="214471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d. royal court music</a:t>
            </a:r>
          </a:p>
        </p:txBody>
      </p:sp>
      <p:sp>
        <p:nvSpPr>
          <p:cNvPr id="28751" name="Text Box 79"/>
          <p:cNvSpPr txBox="1">
            <a:spLocks noChangeArrowheads="1"/>
          </p:cNvSpPr>
          <p:nvPr/>
        </p:nvSpPr>
        <p:spPr bwMode="auto">
          <a:xfrm>
            <a:off x="3698875" y="3797300"/>
            <a:ext cx="19335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g. ceremony</a:t>
            </a:r>
          </a:p>
        </p:txBody>
      </p:sp>
      <p:sp>
        <p:nvSpPr>
          <p:cNvPr id="28752" name="Text Box 80"/>
          <p:cNvSpPr txBox="1">
            <a:spLocks noChangeArrowheads="1"/>
          </p:cNvSpPr>
          <p:nvPr/>
        </p:nvSpPr>
        <p:spPr bwMode="auto">
          <a:xfrm>
            <a:off x="4570413" y="3106738"/>
            <a:ext cx="15843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f. procession</a:t>
            </a:r>
          </a:p>
        </p:txBody>
      </p:sp>
      <p:sp>
        <p:nvSpPr>
          <p:cNvPr id="28754" name="Text Box 82"/>
          <p:cNvSpPr txBox="1">
            <a:spLocks noChangeArrowheads="1"/>
          </p:cNvSpPr>
          <p:nvPr/>
        </p:nvSpPr>
        <p:spPr bwMode="auto">
          <a:xfrm>
            <a:off x="2954338" y="3070225"/>
            <a:ext cx="12398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e. reunion</a:t>
            </a:r>
          </a:p>
        </p:txBody>
      </p:sp>
      <p:pic>
        <p:nvPicPr>
          <p:cNvPr id="13336" name="Picture 8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8175" y="149225"/>
            <a:ext cx="3371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2916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9584E-6 L 0.47934 0.648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324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6.93802E-7 L 0.27188 0.030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15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10916E-6 L 0.1191 0.310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7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5" y="154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9704E-6 L -0.43316 -0.083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-42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-0.0784 L -0.35677 0.034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7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8" y="56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37 0.10939 L -0.2349 0.455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72" y="172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79371E-6 L 0.279 0.114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1" y="57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45" grpId="0" animBg="1"/>
      <p:bldP spid="28746" grpId="0" animBg="1"/>
      <p:bldP spid="28747" grpId="0" animBg="1"/>
      <p:bldP spid="28750" grpId="0" animBg="1"/>
      <p:bldP spid="28751" grpId="0" animBg="1"/>
      <p:bldP spid="28752" grpId="0" animBg="1"/>
      <p:bldP spid="287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esktop\UNIT 5 ANH 8\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8" y="11113"/>
            <a:ext cx="91567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-30163" y="5732463"/>
            <a:ext cx="914400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SON BUFFALO FIGHTING FESTIVAL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Desktop\UNIT 5 ANH 8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320213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-30163" y="5876925"/>
            <a:ext cx="914400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COW RACING FESTIVAL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istrator\Desktop\UNIT 5 ANH 8\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20115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-30163" y="5732463"/>
            <a:ext cx="914400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LE MAT SNAKE  FESTIVAL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Desktop\UNIT 5 ANH 8\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34925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-107950" y="33337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WHALE FESTIVAL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istrator\Desktop\UNIT 5 ANH 8\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-107950" y="609282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ELEPHANT RACE FESTIVAL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D:\SOPHIE DUONG\hinh nen\hoa la\hinh-anh-lam-powerpoint-dep_0437563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17"/>
          <p:cNvSpPr txBox="1">
            <a:spLocks noChangeArrowheads="1"/>
          </p:cNvSpPr>
          <p:nvPr/>
        </p:nvSpPr>
        <p:spPr bwMode="auto">
          <a:xfrm>
            <a:off x="-15875" y="-3492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MATCHING:</a:t>
            </a:r>
          </a:p>
        </p:txBody>
      </p:sp>
      <p:pic>
        <p:nvPicPr>
          <p:cNvPr id="24580" name="Picture 2" descr="C:\Users\Administrator\Desktop\UNIT 5 ANH 8\unit-5-hinh-7-ta-8-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75" y="620713"/>
            <a:ext cx="9159875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476375" y="1844675"/>
            <a:ext cx="1655763" cy="18938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835150" y="2565400"/>
            <a:ext cx="1449388" cy="3794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628775" y="4065588"/>
            <a:ext cx="1655763" cy="18954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628775" y="4797425"/>
            <a:ext cx="1790700" cy="2984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331913" y="1844675"/>
            <a:ext cx="1800225" cy="42481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107950" y="260350"/>
            <a:ext cx="37433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19238" indent="-151923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4500"/>
              </a:lnSpc>
            </a:pPr>
            <a:r>
              <a:rPr lang="en-US" altLang="vi-VN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GAME</a:t>
            </a:r>
          </a:p>
        </p:txBody>
      </p:sp>
      <p:pic>
        <p:nvPicPr>
          <p:cNvPr id="25603" name="Picture 2" descr="Káº¿t quáº£ hÃ¬nh áº£nh cho lucky nu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85725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Káº¿t quáº£ hÃ¬nh áº£nh cho 2 te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652963"/>
            <a:ext cx="33115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áº¿t quáº£ hÃ¬nh áº£nh cho tree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275" y="-96838"/>
            <a:ext cx="916781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319588"/>
            <a:ext cx="16510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82875" y="5065713"/>
            <a:ext cx="647700" cy="519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9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963" y="3638550"/>
            <a:ext cx="1600201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50" y="201613"/>
            <a:ext cx="16478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8600" y="201613"/>
            <a:ext cx="155416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1825" y="1747838"/>
            <a:ext cx="150812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332163"/>
            <a:ext cx="1439862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29138"/>
            <a:ext cx="158432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4" descr="Káº¿t quáº£ hÃ¬nh áº£nh cho ap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50" y="-28575"/>
            <a:ext cx="16002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6" descr="Káº¿t quáº£ hÃ¬nh áº£nh cho bitten appl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6613" y="5949950"/>
            <a:ext cx="66992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3">
            <a:hlinkClick r:id="" action="ppaction://hlinkshowjump?jump=nextslide" highlightClick="1">
              <a:snd r:embed="rId6" name="breeze.wav"/>
            </a:hlinkClick>
          </p:cNvPr>
          <p:cNvSpPr>
            <a:spLocks noChangeArrowheads="1"/>
          </p:cNvSpPr>
          <p:nvPr/>
        </p:nvSpPr>
        <p:spPr bwMode="auto">
          <a:xfrm>
            <a:off x="2817813" y="4802188"/>
            <a:ext cx="647700" cy="5397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</a:p>
        </p:txBody>
      </p:sp>
      <p:sp>
        <p:nvSpPr>
          <p:cNvPr id="25" name="AutoShape 3">
            <a:hlinkClick r:id="rId4" action="ppaction://hlinksldjump" highlightClick="1">
              <a:snd r:embed="rId6" name="breeze.wav"/>
            </a:hlinkClick>
          </p:cNvPr>
          <p:cNvSpPr>
            <a:spLocks noChangeArrowheads="1"/>
          </p:cNvSpPr>
          <p:nvPr/>
        </p:nvSpPr>
        <p:spPr bwMode="auto">
          <a:xfrm>
            <a:off x="465138" y="4049713"/>
            <a:ext cx="646112" cy="538162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6600">
                <a:latin typeface="Times New Roman" panose="02020603050405020304" pitchFamily="18" charset="0"/>
                <a:cs typeface="Times New Roman" panose="02020603050405020304" pitchFamily="18" charset="0"/>
              </a:rPr>
              <a:t>  2 </a:t>
            </a:r>
          </a:p>
        </p:txBody>
      </p:sp>
      <p:sp>
        <p:nvSpPr>
          <p:cNvPr id="26" name="AutoShape 3">
            <a:hlinkClick r:id="rId7" action="ppaction://hlinksldjump" highlightClick="1">
              <a:snd r:embed="rId6" name="breeze.wav"/>
            </a:hlinkClick>
          </p:cNvPr>
          <p:cNvSpPr>
            <a:spLocks noChangeArrowheads="1"/>
          </p:cNvSpPr>
          <p:nvPr/>
        </p:nvSpPr>
        <p:spPr bwMode="auto">
          <a:xfrm>
            <a:off x="719138" y="692150"/>
            <a:ext cx="647700" cy="754063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660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27" name="AutoShape 3">
            <a:hlinkClick r:id="rId8" action="ppaction://hlinksldjump" highlightClick="1">
              <a:snd r:embed="rId6" name="breeze.wav"/>
            </a:hlinkClick>
          </p:cNvPr>
          <p:cNvSpPr>
            <a:spLocks noChangeArrowheads="1"/>
          </p:cNvSpPr>
          <p:nvPr/>
        </p:nvSpPr>
        <p:spPr bwMode="auto">
          <a:xfrm>
            <a:off x="2108200" y="423863"/>
            <a:ext cx="822325" cy="538162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660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</a:p>
        </p:txBody>
      </p:sp>
      <p:sp>
        <p:nvSpPr>
          <p:cNvPr id="28" name="AutoShape 3">
            <a:hlinkClick r:id="rId9" action="ppaction://hlinksldjump" highlightClick="1">
              <a:snd r:embed="rId6" name="breeze.wav"/>
            </a:hlinkClick>
          </p:cNvPr>
          <p:cNvSpPr>
            <a:spLocks noChangeArrowheads="1"/>
          </p:cNvSpPr>
          <p:nvPr/>
        </p:nvSpPr>
        <p:spPr bwMode="auto">
          <a:xfrm>
            <a:off x="5802313" y="638175"/>
            <a:ext cx="647700" cy="593725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660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</a:p>
        </p:txBody>
      </p:sp>
      <p:sp>
        <p:nvSpPr>
          <p:cNvPr id="29" name="AutoShape 3">
            <a:hlinkClick r:id="rId10" action="ppaction://hlinksldjump" highlightClick="1">
              <a:snd r:embed="rId6" name="breeze.wav"/>
            </a:hlinkClick>
          </p:cNvPr>
          <p:cNvSpPr>
            <a:spLocks noChangeArrowheads="1"/>
          </p:cNvSpPr>
          <p:nvPr/>
        </p:nvSpPr>
        <p:spPr bwMode="auto">
          <a:xfrm>
            <a:off x="7453313" y="2211388"/>
            <a:ext cx="647700" cy="538162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660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</a:p>
        </p:txBody>
      </p:sp>
      <p:sp>
        <p:nvSpPr>
          <p:cNvPr id="30" name="AutoShape 3">
            <a:hlinkClick r:id="rId11" action="ppaction://hlinksldjump" highlightClick="1">
              <a:snd r:embed="rId6" name="breeze.wav"/>
            </a:hlinkClick>
          </p:cNvPr>
          <p:cNvSpPr>
            <a:spLocks noChangeArrowheads="1"/>
          </p:cNvSpPr>
          <p:nvPr/>
        </p:nvSpPr>
        <p:spPr bwMode="auto">
          <a:xfrm>
            <a:off x="7945438" y="3781425"/>
            <a:ext cx="647700" cy="538163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660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</a:p>
        </p:txBody>
      </p:sp>
      <p:sp>
        <p:nvSpPr>
          <p:cNvPr id="31" name="AutoShape 3">
            <a:hlinkClick r:id="rId12" action="ppaction://hlinksldjump" highlightClick="1">
              <a:snd r:embed="rId6" name="breeze.wav"/>
            </a:hlinkClick>
          </p:cNvPr>
          <p:cNvSpPr>
            <a:spLocks noChangeArrowheads="1"/>
          </p:cNvSpPr>
          <p:nvPr/>
        </p:nvSpPr>
        <p:spPr bwMode="auto">
          <a:xfrm>
            <a:off x="6538913" y="4972050"/>
            <a:ext cx="647700" cy="538163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660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D:\SOPHIE DUONG\hinh nen\Hinh nen dep chuyen nghiep giao 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8" y="19050"/>
            <a:ext cx="911066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 descr="C:\Users\Administrator\Desktop\UNIT 5 ANH 8\giai-bai-tap-tieng-anh-lop-8-moi-unit-5-festivals-in-viet-n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8" y="1690688"/>
            <a:ext cx="65151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C:\Users\HP\Downloads\20181101_200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2163" y="0"/>
            <a:ext cx="327183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unit-5-getting-started-ex-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762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SOPHIE DUONG\hinh nen\hoa la\3957a99a3913f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407670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April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46050" y="992188"/>
            <a:ext cx="85740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When is Hue festival held?</a:t>
            </a:r>
          </a:p>
        </p:txBody>
      </p:sp>
      <p:pic>
        <p:nvPicPr>
          <p:cNvPr id="27653" name="Picture 6" descr="Káº¿t quáº£ hÃ¬nh áº£nh cho bitten appl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6613" y="5949950"/>
            <a:ext cx="66992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SOPHIE DUONG\hinh nen\hoa la\3957a99a3913f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6213" y="4005263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Bac Ninh. On 12</a:t>
            </a:r>
            <a:r>
              <a:rPr lang="en-US" altLang="vi-VN" sz="3200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vi-VN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first lunar month.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76213" y="188913"/>
            <a:ext cx="85725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Where and when is the Lim festival held?</a:t>
            </a:r>
          </a:p>
        </p:txBody>
      </p:sp>
      <p:pic>
        <p:nvPicPr>
          <p:cNvPr id="28677" name="Picture 6" descr="Káº¿t quáº£ hÃ¬nh áº£nh cho bitten appl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6613" y="5949950"/>
            <a:ext cx="66992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SOPHIE DUONG\hinh nen\hoa la\3957a99a3913f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3419475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Don village, Dak Lak province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76213" y="188913"/>
            <a:ext cx="85725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Where is the Elephant Race festival held?</a:t>
            </a:r>
          </a:p>
        </p:txBody>
      </p:sp>
      <p:pic>
        <p:nvPicPr>
          <p:cNvPr id="29701" name="Picture 6" descr="Káº¿t quáº£ hÃ¬nh áº£nh cho bitten appl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6613" y="5949950"/>
            <a:ext cx="66992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SOPHIE DUONG\hinh nen\hoa la\3957a99a3913f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88" y="-5080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32131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Four ( 2 pairs of cows)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76213" y="188913"/>
            <a:ext cx="85725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How many cows in each Cow racing festival in An Giang?</a:t>
            </a:r>
          </a:p>
        </p:txBody>
      </p:sp>
      <p:pic>
        <p:nvPicPr>
          <p:cNvPr id="30725" name="Picture 6" descr="Káº¿t quáº£ hÃ¬nh áº£nh cho bitten appl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6613" y="5949950"/>
            <a:ext cx="66992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SOPHIE DUONG\hinh nen\hoa la\3957a99a3913f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32131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Quang Nam province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76213" y="188913"/>
            <a:ext cx="8572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Where is the Whale festival held?</a:t>
            </a:r>
          </a:p>
        </p:txBody>
      </p:sp>
      <p:pic>
        <p:nvPicPr>
          <p:cNvPr id="31749" name="Picture 6" descr="Káº¿t quáº£ hÃ¬nh áº£nh cho bitten appl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6613" y="5949950"/>
            <a:ext cx="66992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SOPHIE DUONG\hinh nen\hoa la\3957a99a3913f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32131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worship the Water God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76213" y="188913"/>
            <a:ext cx="85725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aim of the Buffalo-fighting festival in Do Son?</a:t>
            </a:r>
          </a:p>
        </p:txBody>
      </p:sp>
      <p:pic>
        <p:nvPicPr>
          <p:cNvPr id="32773" name="Picture 6" descr="Káº¿t quáº£ hÃ¬nh áº£nh cho bitten appl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6613" y="5949950"/>
            <a:ext cx="66992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SOPHIE DUONG\hinh nen\hoa la\3957a99a3913f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32131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bamboo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76213" y="188913"/>
            <a:ext cx="85725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snake in Le Mat festival  made of?</a:t>
            </a:r>
          </a:p>
        </p:txBody>
      </p:sp>
      <p:pic>
        <p:nvPicPr>
          <p:cNvPr id="33797" name="Picture 6" descr="Káº¿t quáº£ hÃ¬nh áº£nh cho bitten appl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6613" y="5949950"/>
            <a:ext cx="66992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2"/>
          <p:cNvSpPr>
            <a:spLocks noChangeArrowheads="1" noChangeShapeType="1" noTextEdit="1"/>
          </p:cNvSpPr>
          <p:nvPr/>
        </p:nvSpPr>
        <p:spPr bwMode="auto">
          <a:xfrm rot="5400000">
            <a:off x="-2206625" y="3141663"/>
            <a:ext cx="6248400" cy="5334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vi-VN" sz="3600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commercial Script"/>
                <a:cs typeface="Lucida Sans Unicode" panose="020B0602030504020204" pitchFamily="34" charset="0"/>
              </a:rPr>
              <a:t>Lucky Number</a:t>
            </a:r>
          </a:p>
        </p:txBody>
      </p:sp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>
            <a:off x="1331913" y="908050"/>
            <a:ext cx="6840537" cy="13017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/>
                  </a:outerShdw>
                </a:effectLst>
                <a:cs typeface="Lucida Sans Unicode" panose="020B0602030504020204" pitchFamily="34" charset="0"/>
              </a:rPr>
              <a:t>Congratulation!</a:t>
            </a:r>
          </a:p>
        </p:txBody>
      </p:sp>
      <p:pic>
        <p:nvPicPr>
          <p:cNvPr id="30725" name="Picture 5" descr="happyface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19400"/>
            <a:ext cx="2667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Káº¿t quáº£ hÃ¬nh áº£nh cho bitten appl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9288" y="23813"/>
            <a:ext cx="85725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07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smtClean="0">
              <a:latin typeface="Calibri" panose="020F0502020204030204" pitchFamily="34" charset="0"/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vi-VN" smtClean="0">
              <a:latin typeface="Calibri" panose="020F0502020204030204" pitchFamily="34" charset="0"/>
            </a:endParaRPr>
          </a:p>
        </p:txBody>
      </p:sp>
      <p:pic>
        <p:nvPicPr>
          <p:cNvPr id="36868" name="Picture 2" descr="D:\SOPHIE DUONG\hinh nen\thank-you-from-christian-vision-alli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1447800" y="5473700"/>
            <a:ext cx="60372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What is this video about?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Where and when does it take place?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What are special things about it?</a:t>
            </a:r>
          </a:p>
        </p:txBody>
      </p:sp>
      <p:pic>
        <p:nvPicPr>
          <p:cNvPr id="3" name="FESTIVAL HUE 2020 - Giới thiệu tổng qua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276"/>
            <a:ext cx="9144000" cy="548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430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92224" y="6146140"/>
            <a:ext cx="5127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anniversary (n</a:t>
            </a:r>
            <a:r>
              <a:rPr lang="en-US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) </a:t>
            </a:r>
            <a:r>
              <a:rPr lang="vi-VN" sz="2400" dirty="0">
                <a:solidFill>
                  <a:srgbClr val="00B0F0"/>
                </a:solidFill>
                <a:latin typeface="Lucida Sans Unicode" panose="020B0602030504020204" pitchFamily="34" charset="0"/>
              </a:rPr>
              <a:t>/ˌænɪˈvɜːsəri/</a:t>
            </a:r>
            <a:r>
              <a:rPr lang="vi-VN" sz="2800" dirty="0"/>
              <a:t> </a:t>
            </a:r>
            <a:endParaRPr lang="en-US" altLang="vi-VN" sz="2800" b="1" dirty="0">
              <a:solidFill>
                <a:srgbClr val="FFFF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36096" y="614614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: lễ kỷ niệm</a:t>
            </a:r>
            <a:endParaRPr lang="vi-VN" sz="2800" dirty="0">
              <a:solidFill>
                <a:schemeClr val="bg1"/>
              </a:solidFill>
              <a:latin typeface="Palatino Linotype" panose="0204050205050503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92224" y="5642084"/>
            <a:ext cx="5631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performance </a:t>
            </a:r>
            <a:r>
              <a:rPr lang="en-US" sz="28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(n</a:t>
            </a:r>
            <a:r>
              <a:rPr lang="en-US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) </a:t>
            </a:r>
            <a:r>
              <a:rPr lang="vi-VN" sz="2400" dirty="0">
                <a:solidFill>
                  <a:srgbClr val="00B0F0"/>
                </a:solidFill>
                <a:latin typeface="Lucida Sans Unicode" panose="020B0602030504020204" pitchFamily="34" charset="0"/>
              </a:rPr>
              <a:t>/pəˈfɔːməns/</a:t>
            </a:r>
            <a:r>
              <a:rPr lang="en-US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 </a:t>
            </a:r>
            <a:endParaRPr lang="en-US" altLang="vi-VN" sz="2800" b="1" dirty="0">
              <a:solidFill>
                <a:srgbClr val="FFFF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6096" y="564208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: buổi biểu diễn</a:t>
            </a:r>
            <a:endParaRPr lang="vi-VN" sz="2800" dirty="0">
              <a:solidFill>
                <a:schemeClr val="bg1"/>
              </a:solidFill>
              <a:latin typeface="Palatino Linotype" panose="0204050205050503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92224" y="5138028"/>
            <a:ext cx="46092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carnival </a:t>
            </a:r>
            <a:r>
              <a:rPr lang="en-US" sz="28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(n</a:t>
            </a:r>
            <a:r>
              <a:rPr lang="en-US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) </a:t>
            </a:r>
            <a:r>
              <a:rPr lang="vi-VN" sz="2400" dirty="0">
                <a:solidFill>
                  <a:srgbClr val="00B0F0"/>
                </a:solidFill>
                <a:latin typeface="Lucida Sans Unicode" panose="020B0602030504020204" pitchFamily="34" charset="0"/>
              </a:rPr>
              <a:t>/ˈkɑːnɪvl/</a:t>
            </a:r>
            <a:r>
              <a:rPr lang="vi-VN" sz="2800" dirty="0"/>
              <a:t> </a:t>
            </a:r>
            <a:endParaRPr lang="en-US" altLang="vi-VN" sz="2800" b="1" dirty="0">
              <a:solidFill>
                <a:srgbClr val="FFFF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36096" y="5139189"/>
            <a:ext cx="362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: lễ hội hóa trang</a:t>
            </a:r>
            <a:endParaRPr lang="vi-VN" sz="2800" dirty="0">
              <a:solidFill>
                <a:schemeClr val="bg1"/>
              </a:solidFill>
              <a:latin typeface="Palatino Linotype" panose="0204050205050503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0216" y="4633972"/>
            <a:ext cx="5199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p</a:t>
            </a:r>
            <a:r>
              <a:rPr lang="en-US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rocession </a:t>
            </a:r>
            <a:r>
              <a:rPr lang="en-US" sz="28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(n</a:t>
            </a:r>
            <a:r>
              <a:rPr lang="en-US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) </a:t>
            </a:r>
            <a:r>
              <a:rPr lang="vi-VN" sz="2400" dirty="0">
                <a:solidFill>
                  <a:srgbClr val="00B0F0"/>
                </a:solidFill>
                <a:latin typeface="Lucida Sans Unicode" panose="020B0602030504020204" pitchFamily="34" charset="0"/>
              </a:rPr>
              <a:t>/prəˈseʃn/</a:t>
            </a:r>
            <a:r>
              <a:rPr lang="vi-VN" sz="2800" dirty="0"/>
              <a:t> </a:t>
            </a:r>
            <a:endParaRPr lang="en-US" altLang="vi-VN" sz="2800" b="1" dirty="0">
              <a:solidFill>
                <a:srgbClr val="FFFF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36096" y="465313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: đoàn rước</a:t>
            </a:r>
            <a:endParaRPr lang="vi-VN" sz="2800" dirty="0">
              <a:solidFill>
                <a:schemeClr val="bg1"/>
              </a:solidFill>
              <a:latin typeface="Palatino Linotype" panose="0204050205050503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0216" y="4129916"/>
            <a:ext cx="4047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 wrestle (v) </a:t>
            </a:r>
            <a:r>
              <a:rPr lang="vi-VN" sz="2400" dirty="0">
                <a:solidFill>
                  <a:srgbClr val="00B0F0"/>
                </a:solidFill>
                <a:latin typeface="Lucida Sans Unicode" panose="020B0602030504020204" pitchFamily="34" charset="0"/>
              </a:rPr>
              <a:t>/ˈresl/</a:t>
            </a:r>
            <a:r>
              <a:rPr lang="vi-VN" sz="2800" dirty="0"/>
              <a:t> </a:t>
            </a:r>
            <a:endParaRPr lang="en-US" altLang="vi-VN" sz="2800" b="1" dirty="0">
              <a:solidFill>
                <a:srgbClr val="FFFF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36096" y="412991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: đấu vật</a:t>
            </a:r>
            <a:endParaRPr lang="vi-VN" sz="2800" dirty="0">
              <a:solidFill>
                <a:schemeClr val="bg1"/>
              </a:solidFill>
              <a:latin typeface="Palatino Linotype" panose="0204050205050503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5496" y="3625860"/>
            <a:ext cx="40324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 swing (v, n) </a:t>
            </a:r>
            <a:r>
              <a:rPr lang="vi-VN" sz="2400" dirty="0">
                <a:solidFill>
                  <a:srgbClr val="00B0F0"/>
                </a:solidFill>
                <a:latin typeface="Lucida Sans Unicode" panose="020B0602030504020204" pitchFamily="34" charset="0"/>
              </a:rPr>
              <a:t>/swɪŋ/</a:t>
            </a:r>
            <a:r>
              <a:rPr lang="vi-VN" sz="2400" dirty="0"/>
              <a:t> </a:t>
            </a:r>
            <a:endParaRPr lang="en-US" altLang="vi-VN" sz="2800" b="1" dirty="0">
              <a:solidFill>
                <a:srgbClr val="FFFF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6096" y="3625860"/>
            <a:ext cx="345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: đánh đu, cái đu</a:t>
            </a:r>
            <a:endParaRPr lang="vi-VN" sz="2800" dirty="0">
              <a:solidFill>
                <a:schemeClr val="bg1"/>
              </a:solidFill>
              <a:latin typeface="Palatino Linotype" panose="0204050205050503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36096" y="312180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: hối </a:t>
            </a:r>
            <a:r>
              <a:rPr lang="vi-VN" sz="2800" dirty="0">
                <a:solidFill>
                  <a:schemeClr val="bg1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hận 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64231" y="3121804"/>
            <a:ext cx="40784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800" b="1" dirty="0">
                <a:solidFill>
                  <a:srgbClr val="FFFF00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r</a:t>
            </a:r>
            <a:r>
              <a:rPr lang="vi-VN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egret (v) </a:t>
            </a:r>
            <a:r>
              <a:rPr lang="vi-VN" sz="2400" dirty="0">
                <a:solidFill>
                  <a:srgbClr val="00B0F0"/>
                </a:solidFill>
                <a:latin typeface="Lucida Sans Unicode" panose="020B0602030504020204" pitchFamily="34" charset="0"/>
              </a:rPr>
              <a:t>/rɪˈɡret/</a:t>
            </a:r>
            <a:r>
              <a:rPr lang="vi-VN" sz="2400" dirty="0" smtClean="0">
                <a:cs typeface="Lucida Sans Unicode" panose="020B0602030504020204" pitchFamily="34" charset="0"/>
              </a:rPr>
              <a:t> </a:t>
            </a:r>
            <a:r>
              <a:rPr lang="vi-VN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 </a:t>
            </a:r>
            <a:endParaRPr lang="en-US" altLang="vi-VN" sz="2800" b="1" dirty="0">
              <a:solidFill>
                <a:srgbClr val="FFFF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6096" y="2618909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: sự xum họp, đoàn tụ</a:t>
            </a:r>
            <a:endParaRPr lang="vi-VN" sz="2800" dirty="0">
              <a:solidFill>
                <a:schemeClr val="bg1"/>
              </a:solidFill>
              <a:latin typeface="Palatino Linotype" panose="0204050205050503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64232" y="2617748"/>
            <a:ext cx="41003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altLang="vi-VN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eunion  </a:t>
            </a:r>
            <a:r>
              <a:rPr lang="en-US" altLang="vi-VN" sz="28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(n</a:t>
            </a:r>
            <a:r>
              <a:rPr lang="en-US" altLang="vi-VN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  <a:r>
              <a:rPr lang="vi-VN" altLang="vi-VN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B0F0"/>
                </a:solidFill>
                <a:latin typeface="Lucida Sans Unicode" panose="020B0602030504020204" pitchFamily="34" charset="0"/>
              </a:rPr>
              <a:t>/ˌriːˈjuːniən/</a:t>
            </a:r>
            <a:r>
              <a:rPr lang="vi-VN" sz="2400" dirty="0"/>
              <a:t> </a:t>
            </a:r>
            <a:endParaRPr lang="en-US" altLang="vi-VN" sz="2400" b="1" dirty="0">
              <a:solidFill>
                <a:srgbClr val="00B0F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5000" end="2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925" y="2631257"/>
            <a:ext cx="7483499" cy="4209468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436096" y="1772816"/>
            <a:ext cx="3455988" cy="5651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  <a:latin typeface="Palatino Linotype" panose="02040502050505030304" pitchFamily="18" charset="0"/>
                <a:cs typeface="Times New Roman" pitchFamily="18" charset="0"/>
              </a:rPr>
              <a:t>: nhã nhạc cung đình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252536" y="1822956"/>
            <a:ext cx="3960440" cy="813956"/>
          </a:xfrm>
          <a:prstGeom prst="rect">
            <a:avLst/>
          </a:prstGeom>
        </p:spPr>
        <p:txBody>
          <a:bodyPr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 fontAlgn="auto">
              <a:spcAft>
                <a:spcPts val="0"/>
              </a:spcAft>
              <a:buNone/>
              <a:defRPr/>
            </a:pPr>
            <a:r>
              <a:rPr lang="en-US" sz="112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r</a:t>
            </a:r>
            <a:r>
              <a:rPr lang="en-US" sz="112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oyal court </a:t>
            </a:r>
            <a:r>
              <a:rPr lang="en-US" sz="112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music</a:t>
            </a:r>
            <a:r>
              <a:rPr lang="en-US" sz="98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itchFamily="18" charset="0"/>
              </a:rPr>
              <a:t> </a:t>
            </a:r>
            <a:endParaRPr lang="en-US" sz="9800" b="1" dirty="0" smtClean="0">
              <a:solidFill>
                <a:srgbClr val="FFFF00"/>
              </a:solidFill>
              <a:latin typeface="Palatino Linotype" panose="02040502050505030304" pitchFamily="18" charset="0"/>
              <a:cs typeface="Times New Roman" pitchFamily="18" charset="0"/>
            </a:endParaRPr>
          </a:p>
          <a:p>
            <a:pPr marL="400050" lvl="1" indent="0" fontAlgn="auto">
              <a:spcAft>
                <a:spcPts val="0"/>
              </a:spcAft>
              <a:buNone/>
              <a:defRPr/>
            </a:pPr>
            <a:r>
              <a:rPr lang="en-US" sz="9600" dirty="0" smtClean="0">
                <a:solidFill>
                  <a:srgbClr val="00B0F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/</a:t>
            </a:r>
            <a:r>
              <a:rPr lang="en-US" sz="9600" dirty="0">
                <a:solidFill>
                  <a:srgbClr val="00B0F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ˈ</a:t>
            </a:r>
            <a:r>
              <a:rPr lang="en-US" sz="9600" dirty="0" err="1">
                <a:solidFill>
                  <a:srgbClr val="00B0F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rɔɪəl</a:t>
            </a:r>
            <a:r>
              <a:rPr lang="en-US" sz="9600" dirty="0">
                <a:solidFill>
                  <a:srgbClr val="00B0F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9600" dirty="0" err="1">
                <a:solidFill>
                  <a:srgbClr val="00B0F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kɔːt</a:t>
            </a:r>
            <a:r>
              <a:rPr lang="en-US" sz="9600" dirty="0">
                <a:solidFill>
                  <a:srgbClr val="00B0F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ˈ</a:t>
            </a:r>
            <a:r>
              <a:rPr lang="en-US" sz="9600" dirty="0" err="1">
                <a:solidFill>
                  <a:srgbClr val="00B0F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mjuːzɪk</a:t>
            </a:r>
            <a:r>
              <a:rPr lang="en-US" sz="9600" dirty="0" smtClean="0">
                <a:solidFill>
                  <a:srgbClr val="00B0F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/</a:t>
            </a:r>
            <a:endParaRPr lang="en-US" sz="8800" dirty="0" smtClean="0">
              <a:solidFill>
                <a:srgbClr val="00B0F0"/>
              </a:solidFill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36096" y="1321604"/>
            <a:ext cx="3624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 smtClean="0">
                <a:solidFill>
                  <a:schemeClr val="bg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: thuộc </a:t>
            </a:r>
            <a:r>
              <a:rPr lang="en-US" altLang="vi-VN" sz="2800" dirty="0">
                <a:solidFill>
                  <a:schemeClr val="bg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phương đông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7824" y="1321604"/>
            <a:ext cx="41248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</a:t>
            </a:r>
            <a:r>
              <a:rPr lang="en-US" altLang="vi-VN" sz="2800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riental </a:t>
            </a:r>
            <a:r>
              <a:rPr lang="en-US" altLang="vi-VN" sz="28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2800" b="1" dirty="0" err="1">
                <a:solidFill>
                  <a:srgbClr val="FFFF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adj</a:t>
            </a:r>
            <a:r>
              <a:rPr lang="en-US" altLang="vi-VN" sz="2800" b="1" dirty="0">
                <a:solidFill>
                  <a:srgbClr val="FFFF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 </a:t>
            </a:r>
            <a:r>
              <a:rPr lang="vi-VN" sz="2400" dirty="0">
                <a:solidFill>
                  <a:srgbClr val="00B0F0"/>
                </a:solidFill>
                <a:latin typeface="Lucida Sans Unicode" panose="020B0602030504020204" pitchFamily="34" charset="0"/>
              </a:rPr>
              <a:t>/ˌɔːriˈentl/</a:t>
            </a:r>
            <a:r>
              <a:rPr lang="vi-VN" sz="2400" dirty="0" smtClean="0">
                <a:solidFill>
                  <a:srgbClr val="00B0F0"/>
                </a:solidFill>
                <a:cs typeface="Lucida Sans Unicode" panose="020B0602030504020204" pitchFamily="34" charset="0"/>
              </a:rPr>
              <a:t> </a:t>
            </a:r>
            <a:r>
              <a:rPr lang="en-US" altLang="vi-VN" sz="2400" b="1" dirty="0" smtClean="0">
                <a:solidFill>
                  <a:srgbClr val="FFFF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endParaRPr lang="en-US" altLang="vi-VN" sz="2400" b="1" dirty="0">
              <a:solidFill>
                <a:srgbClr val="FFFF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83671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: nghi lễ</a:t>
            </a:r>
            <a:endParaRPr lang="vi-VN" sz="2800" dirty="0">
              <a:solidFill>
                <a:schemeClr val="bg1"/>
              </a:solidFill>
              <a:latin typeface="Palatino Linotype" panose="0204050205050503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-294850" y="836712"/>
            <a:ext cx="4290786" cy="504056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 fontAlgn="auto"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rgbClr val="FFFF00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c</a:t>
            </a:r>
            <a:r>
              <a:rPr lang="en-US" b="1" dirty="0" smtClean="0">
                <a:solidFill>
                  <a:srgbClr val="FFFF00"/>
                </a:solidFill>
                <a:latin typeface="Palatino Linotype" panose="02040502050505030304" pitchFamily="18" charset="0"/>
                <a:cs typeface="Lucida Sans Unicode" panose="020B0602030504020204" pitchFamily="34" charset="0"/>
              </a:rPr>
              <a:t>eremony</a:t>
            </a:r>
            <a:r>
              <a:rPr lang="en-US" sz="2000" b="1" dirty="0" smtClean="0">
                <a:solidFill>
                  <a:srgbClr val="FFFF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vi-VN" sz="2400" dirty="0">
                <a:solidFill>
                  <a:srgbClr val="00B0F0"/>
                </a:solidFill>
                <a:latin typeface="Lucida Sans Unicode" panose="020B0602030504020204" pitchFamily="34" charset="0"/>
              </a:rPr>
              <a:t>/ˈserəməni/</a:t>
            </a:r>
            <a:r>
              <a:rPr lang="vi-VN" sz="2400" dirty="0">
                <a:solidFill>
                  <a:srgbClr val="00B0F0"/>
                </a:solidFill>
              </a:rPr>
              <a:t> </a:t>
            </a:r>
            <a:r>
              <a:rPr lang="en-US" sz="2400" b="1" dirty="0" smtClean="0">
                <a:solidFill>
                  <a:srgbClr val="00B0F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endParaRPr lang="en-US" sz="2400" dirty="0" smtClean="0">
              <a:solidFill>
                <a:srgbClr val="00B0F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512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651500" cy="762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b="1" u="sng" dirty="0">
                <a:solidFill>
                  <a:srgbClr val="FF0000"/>
                </a:solidFill>
                <a:latin typeface="Lucida Sans Unicode" panose="020B0602030504020204" pitchFamily="34" charset="0"/>
              </a:rPr>
              <a:t>V</a:t>
            </a:r>
            <a:r>
              <a:rPr lang="en-US" b="1" u="sng" dirty="0" smtClean="0">
                <a:solidFill>
                  <a:srgbClr val="FF0000"/>
                </a:solidFill>
                <a:latin typeface="Lucida Sans Unicode" panose="020B0602030504020204" pitchFamily="34" charset="0"/>
              </a:rPr>
              <a:t>ocabulary</a:t>
            </a:r>
            <a:r>
              <a:rPr lang="en-US" b="1" dirty="0" smtClean="0">
                <a:solidFill>
                  <a:srgbClr val="FF0000"/>
                </a:solidFill>
                <a:latin typeface="Lucida Sans Unicode" panose="020B0602030504020204" pitchFamily="34" charset="0"/>
              </a:rPr>
              <a:t>:</a:t>
            </a:r>
          </a:p>
        </p:txBody>
      </p:sp>
      <p:pic>
        <p:nvPicPr>
          <p:cNvPr id="10" name="Picture 2" descr="C:\Users\Administrator\Desktop\UNIT 5 ANH 8\U5-L1-2-1-nchgtqxwyzerbu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2337" y="1715418"/>
            <a:ext cx="5791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istrator\Desktop\UNIT 5 ANH 8\reun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3526" y="3140968"/>
            <a:ext cx="5340474" cy="370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44624"/>
            <a:ext cx="4752528" cy="4752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9841" y="2083698"/>
            <a:ext cx="4664159" cy="3103786"/>
          </a:xfrm>
          <a:prstGeom prst="rect">
            <a:avLst/>
          </a:prstGeom>
        </p:spPr>
      </p:pic>
      <p:pic>
        <p:nvPicPr>
          <p:cNvPr id="25" name="Picture 2" descr="C:\Users\Administrator\Desktop\UNIT 5 ANH 8\U5-L1-2-4-aisuoxqwfmetykv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304" y="404664"/>
            <a:ext cx="5791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Users\Administrator\Desktop\UNIT 5 ANH 8\U5-L1-2-5-agrqczuxwjfvbdlh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0" y="692696"/>
            <a:ext cx="60642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6322" y="836712"/>
            <a:ext cx="60642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347" y="1196752"/>
            <a:ext cx="60642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7272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6" grpId="0"/>
      <p:bldP spid="37" grpId="0"/>
      <p:bldP spid="33" grpId="0"/>
      <p:bldP spid="34" grpId="0"/>
      <p:bldP spid="30" grpId="0"/>
      <p:bldP spid="31" grpId="0"/>
      <p:bldP spid="28" grpId="0"/>
      <p:bldP spid="29" grpId="0"/>
      <p:bldP spid="23" grpId="0"/>
      <p:bldP spid="24" grpId="0"/>
      <p:bldP spid="21" grpId="0"/>
      <p:bldP spid="22" grpId="0"/>
      <p:bldP spid="20" grpId="0"/>
      <p:bldP spid="19" grpId="0"/>
      <p:bldP spid="18" grpId="0"/>
      <p:bldP spid="16" grpId="0"/>
      <p:bldP spid="13" grpId="0"/>
      <p:bldP spid="12" grpId="0"/>
      <p:bldP spid="11" grpId="0"/>
      <p:bldP spid="9" grpId="0"/>
      <p:bldP spid="38" grpId="0"/>
      <p:bldP spid="51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763713" y="1916113"/>
            <a:ext cx="7380287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Peter will come to Viet Nam in spring.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Peter wants Duong to recommend  somewhere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 go.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3.Duong says that Peter should come to Hue and Da Nang.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Peter doesn’t want to come to the Hue festival.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5. Duong recommends Peter to see the Hue Festival, the Lim Festival, and to celebrate the Tet holiday with his family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435" name="TextBox 11"/>
          <p:cNvSpPr txBox="1">
            <a:spLocks noChangeArrowheads="1"/>
          </p:cNvSpPr>
          <p:nvPr/>
        </p:nvSpPr>
        <p:spPr bwMode="auto">
          <a:xfrm>
            <a:off x="1692275" y="1055688"/>
            <a:ext cx="70913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PREDICTION: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Tick √ true( T)  or false ( F) .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28588" y="739775"/>
          <a:ext cx="1563687" cy="5784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06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86388"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rgbClr val="FFFF00"/>
                          </a:solidFill>
                        </a:rPr>
                        <a:t> T</a:t>
                      </a:r>
                      <a:endParaRPr 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1" marB="4572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rgbClr val="FFFF00"/>
                          </a:solidFill>
                        </a:rPr>
                        <a:t> F</a:t>
                      </a:r>
                      <a:endParaRPr 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1" marB="45721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9692">
                <a:tc>
                  <a:txBody>
                    <a:bodyPr/>
                    <a:lstStyle/>
                    <a:p>
                      <a:endParaRPr lang="en-US" sz="1800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1" marB="4572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1" marB="45721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9692">
                <a:tc>
                  <a:txBody>
                    <a:bodyPr/>
                    <a:lstStyle/>
                    <a:p>
                      <a:endParaRPr lang="en-US" sz="1800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1" marB="4572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1" marB="45721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79692">
                <a:tc>
                  <a:txBody>
                    <a:bodyPr/>
                    <a:lstStyle/>
                    <a:p>
                      <a:endParaRPr lang="en-US" sz="1800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1" marB="4572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1" marB="45721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9692">
                <a:tc>
                  <a:txBody>
                    <a:bodyPr/>
                    <a:lstStyle/>
                    <a:p>
                      <a:endParaRPr lang="en-US" sz="1800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1" marB="4572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1" marB="45721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79692">
                <a:tc>
                  <a:txBody>
                    <a:bodyPr/>
                    <a:lstStyle/>
                    <a:p>
                      <a:endParaRPr lang="en-US" sz="1800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1" marB="4572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1" marB="45721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459" name="TextBox 11"/>
          <p:cNvSpPr txBox="1">
            <a:spLocks noChangeArrowheads="1"/>
          </p:cNvSpPr>
          <p:nvPr/>
        </p:nvSpPr>
        <p:spPr bwMode="auto">
          <a:xfrm>
            <a:off x="107950" y="31750"/>
            <a:ext cx="4319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READING: </a:t>
            </a:r>
          </a:p>
        </p:txBody>
      </p:sp>
      <p:pic>
        <p:nvPicPr>
          <p:cNvPr id="18460" name="Picture 3" descr="C:\Users\Administrator\Desktop\UNIT 5 ANH 8\giai-bai-tap-tieng-anh-lop-8-moi-unit-5-festivals-in-viet-n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5538" y="0"/>
            <a:ext cx="20542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1" name="Picture 8" descr="C:\Users\HP\Downloads\20181101_200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1825" y="0"/>
            <a:ext cx="207803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709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ETTI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10550" y="0"/>
            <a:ext cx="17354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2 Track 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>
                  <p14:trim st="23662" end="46000.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80832" y="53056"/>
            <a:ext cx="711648" cy="71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904801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TTI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337550" y="0"/>
            <a:ext cx="1747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878522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2 Track 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>
                  <p14:trim st="69000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180832" y="53056"/>
            <a:ext cx="711648" cy="71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792787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763713" y="1916113"/>
            <a:ext cx="7380287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Peter will come to Viet Nam in spring.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 Peter wants Duong to recommend  somewhere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to go.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3.Duong says that Peter should come to Hue and Da Nang.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4. Peter doesn’t want to come to the Hue festival.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5. Duong recommends Peter to see the Hue Festival, the Lim Festival, and to celebrate the Tet holiday with his family</a:t>
            </a:r>
            <a:r>
              <a:rPr lang="en-US" sz="28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TextBox 11"/>
          <p:cNvSpPr txBox="1">
            <a:spLocks noChangeArrowheads="1"/>
          </p:cNvSpPr>
          <p:nvPr/>
        </p:nvSpPr>
        <p:spPr bwMode="auto">
          <a:xfrm>
            <a:off x="2051050" y="404813"/>
            <a:ext cx="709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CHECKING PREDICTION: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28588" y="404813"/>
          <a:ext cx="1563687" cy="5926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06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36198"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rgbClr val="FFFF00"/>
                          </a:solidFill>
                        </a:rPr>
                        <a:t> T</a:t>
                      </a:r>
                      <a:endParaRPr 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9" marB="45729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rgbClr val="FFFF00"/>
                          </a:solidFill>
                        </a:rPr>
                        <a:t> F</a:t>
                      </a:r>
                      <a:endParaRPr 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9" marB="45729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7988">
                <a:tc>
                  <a:txBody>
                    <a:bodyPr/>
                    <a:lstStyle/>
                    <a:p>
                      <a:endParaRPr lang="en-US" sz="1800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9" marB="45729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9" marB="45729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7988">
                <a:tc>
                  <a:txBody>
                    <a:bodyPr/>
                    <a:lstStyle/>
                    <a:p>
                      <a:endParaRPr lang="en-US" sz="1800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9" marB="45729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9" marB="45729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7988">
                <a:tc>
                  <a:txBody>
                    <a:bodyPr/>
                    <a:lstStyle/>
                    <a:p>
                      <a:endParaRPr lang="en-US" sz="1800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9" marB="45729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9" marB="45729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7988">
                <a:tc>
                  <a:txBody>
                    <a:bodyPr/>
                    <a:lstStyle/>
                    <a:p>
                      <a:endParaRPr lang="en-US" sz="1800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9" marB="45729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9" marB="45729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97988">
                <a:tc>
                  <a:txBody>
                    <a:bodyPr/>
                    <a:lstStyle/>
                    <a:p>
                      <a:endParaRPr lang="en-US" sz="1800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9" marB="45729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508" marR="91508" marT="45729" marB="45729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5575" y="1409700"/>
            <a:ext cx="80486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6000" b="1">
                <a:solidFill>
                  <a:srgbClr val="FF0000"/>
                </a:solidFill>
                <a:latin typeface="Aharoni" pitchFamily="2" charset="0"/>
                <a:cs typeface="Aharoni" pitchFamily="2" charset="0"/>
              </a:rPr>
              <a:t>√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7163" y="2433638"/>
            <a:ext cx="803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6000" b="1">
                <a:solidFill>
                  <a:srgbClr val="FF0000"/>
                </a:solidFill>
                <a:latin typeface="Aharoni" pitchFamily="2" charset="0"/>
                <a:cs typeface="Aharoni" pitchFamily="2" charset="0"/>
              </a:rPr>
              <a:t>√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60438" y="3322638"/>
            <a:ext cx="8032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6000" b="1">
                <a:solidFill>
                  <a:srgbClr val="FF0000"/>
                </a:solidFill>
                <a:latin typeface="Aharoni" pitchFamily="2" charset="0"/>
                <a:cs typeface="Aharoni" pitchFamily="2" charset="0"/>
              </a:rPr>
              <a:t>√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60438" y="4351338"/>
            <a:ext cx="803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6000" b="1">
                <a:solidFill>
                  <a:srgbClr val="FF0000"/>
                </a:solidFill>
                <a:latin typeface="Aharoni" pitchFamily="2" charset="0"/>
                <a:cs typeface="Aharoni" pitchFamily="2" charset="0"/>
              </a:rPr>
              <a:t>√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5" y="5367338"/>
            <a:ext cx="8048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6000" b="1">
                <a:solidFill>
                  <a:srgbClr val="FF0000"/>
                </a:solidFill>
                <a:latin typeface="Aharoni" pitchFamily="2" charset="0"/>
                <a:cs typeface="Aharoni" pitchFamily="2" charset="0"/>
              </a:rPr>
              <a:t>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0" y="188913"/>
            <a:ext cx="9144000" cy="649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Read the conversation again and answer the question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When is the Hue Festival held ? What can visitors see there ?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 April . They can see a grand opening ceremony , an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ao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dai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fashion shown , a Dem Phuong Dong or oriental night show, royal court music performances… and sporting activities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What does Duong’s family do to welcome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Duong ‘family prepares a five – fruit tray and makes jam  and chung cakes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Why does Duong say ‘ It ‘s hard to explain on the phone ?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Because there are so many interesting things to see and enjoy , it would take too long to describe them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Where and When is the Lim Festival held?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In Bac Ninh , on 12</a:t>
            </a:r>
            <a:r>
              <a:rPr kumimoji="0" lang="en-US" sz="2600" b="1" i="1" u="none" strike="noStrike" kern="1200" cap="none" spc="0" normalizeH="0" baseline="30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of the first lunar month 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5. Why do you think Duong recommends the Lim Festival ?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Because it’s near Ha Noi , It takes place right after Tet holiday and full of traditional events  </a:t>
            </a:r>
          </a:p>
        </p:txBody>
      </p:sp>
    </p:spTree>
    <p:extLst>
      <p:ext uri="{BB962C8B-B14F-4D97-AF65-F5344CB8AC3E}">
        <p14:creationId xmlns:p14="http://schemas.microsoft.com/office/powerpoint/2010/main" xmlns="" val="3394804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E2BE81DF-F8A6-46EF-97A1-A80E227DCA26}"/>
  <p:tag name="GENSWF_SLIDE_TITLE" val="COVER"/>
  <p:tag name="TIMING" val="|1.585|1.585|1.585|1.585|1.585|1.585|1.585|1.585|1.585|1.585|1.585|1.585"/>
  <p:tag name="GENSWF_ADVANCE_TIME" val="36.639"/>
  <p:tag name="ISPRING_SLIDE_ID_2" val="{F744AA2D-12DA-41D9-904C-E5CFF6203C9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4275</TotalTime>
  <Words>799</Words>
  <Application>Microsoft Office PowerPoint</Application>
  <PresentationFormat>On-screen Show (4:3)</PresentationFormat>
  <Paragraphs>127</Paragraphs>
  <Slides>28</Slides>
  <Notes>4</Notes>
  <HiddenSlides>0</HiddenSlides>
  <MMClips>7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Slide 1</vt:lpstr>
      <vt:lpstr>Slide 2</vt:lpstr>
      <vt:lpstr>Slide 3</vt:lpstr>
      <vt:lpstr>Vocabulary: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VNN.R9</dc:creator>
  <cp:lastModifiedBy>DELL</cp:lastModifiedBy>
  <cp:revision>136</cp:revision>
  <cp:lastPrinted>2019-11-03T17:16:44Z</cp:lastPrinted>
  <dcterms:created xsi:type="dcterms:W3CDTF">2019-11-01T12:51:04Z</dcterms:created>
  <dcterms:modified xsi:type="dcterms:W3CDTF">2022-12-05T03:11:36Z</dcterms:modified>
</cp:coreProperties>
</file>