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Lst>
  <p:notesMasterIdLst>
    <p:notesMasterId r:id="rId33"/>
  </p:notesMasterIdLst>
  <p:sldIdLst>
    <p:sldId id="282" r:id="rId7"/>
    <p:sldId id="256" r:id="rId8"/>
    <p:sldId id="294" r:id="rId9"/>
    <p:sldId id="295" r:id="rId10"/>
    <p:sldId id="264" r:id="rId11"/>
    <p:sldId id="263" r:id="rId12"/>
    <p:sldId id="278" r:id="rId13"/>
    <p:sldId id="291" r:id="rId14"/>
    <p:sldId id="292" r:id="rId15"/>
    <p:sldId id="293" r:id="rId16"/>
    <p:sldId id="266" r:id="rId17"/>
    <p:sldId id="268" r:id="rId18"/>
    <p:sldId id="280" r:id="rId19"/>
    <p:sldId id="300" r:id="rId20"/>
    <p:sldId id="301" r:id="rId21"/>
    <p:sldId id="302" r:id="rId22"/>
    <p:sldId id="303" r:id="rId23"/>
    <p:sldId id="304" r:id="rId24"/>
    <p:sldId id="269" r:id="rId25"/>
    <p:sldId id="271" r:id="rId26"/>
    <p:sldId id="298" r:id="rId27"/>
    <p:sldId id="299" r:id="rId28"/>
    <p:sldId id="272" r:id="rId29"/>
    <p:sldId id="273" r:id="rId30"/>
    <p:sldId id="297"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2" autoAdjust="0"/>
    <p:restoredTop sz="94660"/>
  </p:normalViewPr>
  <p:slideViewPr>
    <p:cSldViewPr>
      <p:cViewPr>
        <p:scale>
          <a:sx n="60" d="100"/>
          <a:sy n="60" d="100"/>
        </p:scale>
        <p:origin x="-175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6DE06-3C01-49BF-A091-8C68D9A39317}" type="datetimeFigureOut">
              <a:rPr lang="en-US" smtClean="0"/>
              <a:t>11/26/2017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F61E7-F67D-48BC-8F70-84BC0B41E7E4}" type="slidenum">
              <a:rPr lang="en-US" smtClean="0"/>
              <a:t>‹#›</a:t>
            </a:fld>
            <a:endParaRPr lang="en-US"/>
          </a:p>
        </p:txBody>
      </p:sp>
    </p:spTree>
    <p:extLst>
      <p:ext uri="{BB962C8B-B14F-4D97-AF65-F5344CB8AC3E}">
        <p14:creationId xmlns:p14="http://schemas.microsoft.com/office/powerpoint/2010/main" val="178111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55E3C9B1-363C-4315-A3B4-396A3EEA11B0}" type="slidenum">
              <a:rPr lang="en-US" sz="1200" smtClean="0">
                <a:solidFill>
                  <a:prstClr val="black"/>
                </a:solidFill>
                <a:latin typeface="Calibri" pitchFamily="34" charset="0"/>
              </a:rPr>
              <a:pPr algn="r" eaLnBrk="1" fontAlgn="base" hangingPunct="1">
                <a:spcBef>
                  <a:spcPct val="0"/>
                </a:spcBef>
                <a:spcAft>
                  <a:spcPct val="0"/>
                </a:spcAft>
              </a:pPr>
              <a:t>16</a:t>
            </a:fld>
            <a:endParaRPr lang="en-US" sz="1200"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BDFBF8C-6BD4-489E-9F31-8207416782AA}" type="slidenum">
              <a:rPr lang="en-US" sz="1200" smtClean="0">
                <a:solidFill>
                  <a:prstClr val="black"/>
                </a:solidFill>
                <a:latin typeface="Calibri" pitchFamily="34" charset="0"/>
              </a:rPr>
              <a:pPr algn="r" eaLnBrk="1" fontAlgn="base" hangingPunct="1">
                <a:spcBef>
                  <a:spcPct val="0"/>
                </a:spcBef>
                <a:spcAft>
                  <a:spcPct val="0"/>
                </a:spcAft>
              </a:pPr>
              <a:t>17</a:t>
            </a:fld>
            <a:endParaRPr lang="en-US" sz="1200"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AD0541EE-3ED5-495D-8C45-D922806D23DC}" type="slidenum">
              <a:rPr lang="en-US" sz="1200" smtClean="0">
                <a:solidFill>
                  <a:prstClr val="black"/>
                </a:solidFill>
                <a:latin typeface="Calibri" pitchFamily="34" charset="0"/>
              </a:rPr>
              <a:pPr algn="r" eaLnBrk="1" fontAlgn="base" hangingPunct="1">
                <a:spcBef>
                  <a:spcPct val="0"/>
                </a:spcBef>
                <a:spcAft>
                  <a:spcPct val="0"/>
                </a:spcAft>
              </a:pPr>
              <a:t>18</a:t>
            </a:fld>
            <a:endParaRPr lang="en-US" sz="1200"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284398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397755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39336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4A40FD-A473-4C3E-9096-2503ABA5BD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391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A29152-F1F9-48E4-8E74-1E9F7A26A4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257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B7B3C-0C4B-418D-AA79-837FD94EF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139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C2F55-368C-413E-AD39-61E7237C55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855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B105FF-D5B9-457E-AE4B-40D2C5A87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49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4F6E9D-967A-43B6-A321-361CA33C6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126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B126CF-CD6A-4790-AA5D-BFD2E9D82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210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6FA18F-D121-4320-85AD-D288BAF01A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276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1833908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C1C5D4-C4A9-426C-9C15-77348ACC8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2994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CAC00E-80E7-473B-A000-D559CA5B11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93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8FC38-E04D-4AB6-BF95-28930CCF0D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06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FB5685-0B59-4116-A3BF-DC85756C1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30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4A40FD-A473-4C3E-9096-2503ABA5BD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423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A29152-F1F9-48E4-8E74-1E9F7A26A4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257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B7B3C-0C4B-418D-AA79-837FD94EF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6295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C2F55-368C-413E-AD39-61E7237C55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963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B105FF-D5B9-457E-AE4B-40D2C5A87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860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4F6E9D-967A-43B6-A321-361CA33C6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00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2031111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B126CF-CD6A-4790-AA5D-BFD2E9D82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8355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6FA18F-D121-4320-85AD-D288BAF01A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482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C1C5D4-C4A9-426C-9C15-77348ACC8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439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CAC00E-80E7-473B-A000-D559CA5B11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977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8FC38-E04D-4AB6-BF95-28930CCF0D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788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FB5685-0B59-4116-A3BF-DC85756C1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9134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D36624-C469-4496-B298-BDAA1CA2D4B1}"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A5A1FF-9A10-4C6C-BEF2-B7C8B52465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8286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D43EE-0FCB-4A3A-A679-79289750712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9BBB3C-44B6-4F7A-94D9-9E3F4072E2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7288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AAC402-89BE-4CDF-9FE7-4792539A02D9}"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E4F15-EAF3-486E-92AD-86F505A84A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680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9A2D9-7F13-4A33-87DD-B92B706F30C1}"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6FA7D3-8AAF-4FBB-8DA1-6B48D2352C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69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1667416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7D15CB-7772-4F51-98BC-E38E8C720844}" type="datetimeFigureOut">
              <a:rPr lang="en-US">
                <a:solidFill>
                  <a:prstClr val="black">
                    <a:tint val="75000"/>
                  </a:prstClr>
                </a:solidFill>
              </a:rPr>
              <a:pPr>
                <a:defRPr/>
              </a:pPr>
              <a:t>11/26/2017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C184F7-1DF6-4E5A-A227-E1D6423F3E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3096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8CD1C5-D48F-4240-8BB9-267F19C68EC9}" type="datetimeFigureOut">
              <a:rPr lang="en-US">
                <a:solidFill>
                  <a:prstClr val="black">
                    <a:tint val="75000"/>
                  </a:prstClr>
                </a:solidFill>
              </a:rPr>
              <a:pPr>
                <a:defRPr/>
              </a:pPr>
              <a:t>11/26/2017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32BDF7-8591-486B-B640-B393A050B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989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D0A569-00DA-4B42-B27F-6D2113F87288}" type="datetimeFigureOut">
              <a:rPr lang="en-US">
                <a:solidFill>
                  <a:prstClr val="black">
                    <a:tint val="75000"/>
                  </a:prstClr>
                </a:solidFill>
              </a:rPr>
              <a:pPr>
                <a:defRPr/>
              </a:pPr>
              <a:t>11/26/2017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0B64DE-F2F7-4062-9C6F-5F83AEE666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4943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4E9BBB-004A-483E-978D-A19753C2A570}"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BF3925-20D2-4D03-B461-7E9E1D8A2F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8229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D478F5-D742-4485-ACB8-8DDBCD32C0C7}"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48208E-63D8-4136-8514-19BEAAB0CC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783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6472BD-7477-4D73-ADF5-8D1275CD7BD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1764B2-7346-4A43-92BC-FB61591AC9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5925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CAED5-D2B2-4203-AADD-A848EA99948A}"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A4331D-033A-49B6-A16A-1F83949FD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554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vi-VN">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F26690E-6E39-4E3A-BAF1-20D645E4A2F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3314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D36624-C469-4496-B298-BDAA1CA2D4B1}"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A5A1FF-9A10-4C6C-BEF2-B7C8B52465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9885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D43EE-0FCB-4A3A-A679-79289750712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9BBB3C-44B6-4F7A-94D9-9E3F4072E2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0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2378538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AAC402-89BE-4CDF-9FE7-4792539A02D9}"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E4F15-EAF3-486E-92AD-86F505A84A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1103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9A2D9-7F13-4A33-87DD-B92B706F30C1}"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6FA7D3-8AAF-4FBB-8DA1-6B48D2352C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867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7D15CB-7772-4F51-98BC-E38E8C720844}" type="datetimeFigureOut">
              <a:rPr lang="en-US">
                <a:solidFill>
                  <a:prstClr val="black">
                    <a:tint val="75000"/>
                  </a:prstClr>
                </a:solidFill>
              </a:rPr>
              <a:pPr>
                <a:defRPr/>
              </a:pPr>
              <a:t>11/26/2017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C184F7-1DF6-4E5A-A227-E1D6423F3E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8761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8CD1C5-D48F-4240-8BB9-267F19C68EC9}" type="datetimeFigureOut">
              <a:rPr lang="en-US">
                <a:solidFill>
                  <a:prstClr val="black">
                    <a:tint val="75000"/>
                  </a:prstClr>
                </a:solidFill>
              </a:rPr>
              <a:pPr>
                <a:defRPr/>
              </a:pPr>
              <a:t>11/26/2017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32BDF7-8591-486B-B640-B393A050B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4684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D0A569-00DA-4B42-B27F-6D2113F87288}" type="datetimeFigureOut">
              <a:rPr lang="en-US">
                <a:solidFill>
                  <a:prstClr val="black">
                    <a:tint val="75000"/>
                  </a:prstClr>
                </a:solidFill>
              </a:rPr>
              <a:pPr>
                <a:defRPr/>
              </a:pPr>
              <a:t>11/26/2017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0B64DE-F2F7-4062-9C6F-5F83AEE666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3698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4E9BBB-004A-483E-978D-A19753C2A570}"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BF3925-20D2-4D03-B461-7E9E1D8A2F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1161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D478F5-D742-4485-ACB8-8DDBCD32C0C7}"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48208E-63D8-4136-8514-19BEAAB0CC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2046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6472BD-7477-4D73-ADF5-8D1275CD7BD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1764B2-7346-4A43-92BC-FB61591AC9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938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CAED5-D2B2-4203-AADD-A848EA99948A}"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A4331D-033A-49B6-A16A-1F83949FD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480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vi-VN">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F26690E-6E39-4E3A-BAF1-20D645E4A2F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1612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1798980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D36624-C469-4496-B298-BDAA1CA2D4B1}"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A5A1FF-9A10-4C6C-BEF2-B7C8B52465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2563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D43EE-0FCB-4A3A-A679-79289750712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9BBB3C-44B6-4F7A-94D9-9E3F4072E2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0532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AAC402-89BE-4CDF-9FE7-4792539A02D9}"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E4F15-EAF3-486E-92AD-86F505A84A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6461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9A2D9-7F13-4A33-87DD-B92B706F30C1}"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6FA7D3-8AAF-4FBB-8DA1-6B48D2352C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9227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7D15CB-7772-4F51-98BC-E38E8C720844}" type="datetimeFigureOut">
              <a:rPr lang="en-US">
                <a:solidFill>
                  <a:prstClr val="black">
                    <a:tint val="75000"/>
                  </a:prstClr>
                </a:solidFill>
              </a:rPr>
              <a:pPr>
                <a:defRPr/>
              </a:pPr>
              <a:t>11/26/2017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C184F7-1DF6-4E5A-A227-E1D6423F3E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6211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8CD1C5-D48F-4240-8BB9-267F19C68EC9}" type="datetimeFigureOut">
              <a:rPr lang="en-US">
                <a:solidFill>
                  <a:prstClr val="black">
                    <a:tint val="75000"/>
                  </a:prstClr>
                </a:solidFill>
              </a:rPr>
              <a:pPr>
                <a:defRPr/>
              </a:pPr>
              <a:t>11/26/2017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32BDF7-8591-486B-B640-B393A050B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6283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D0A569-00DA-4B42-B27F-6D2113F87288}" type="datetimeFigureOut">
              <a:rPr lang="en-US">
                <a:solidFill>
                  <a:prstClr val="black">
                    <a:tint val="75000"/>
                  </a:prstClr>
                </a:solidFill>
              </a:rPr>
              <a:pPr>
                <a:defRPr/>
              </a:pPr>
              <a:t>11/26/2017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0B64DE-F2F7-4062-9C6F-5F83AEE666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189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4E9BBB-004A-483E-978D-A19753C2A570}"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BF3925-20D2-4D03-B461-7E9E1D8A2F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6771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D478F5-D742-4485-ACB8-8DDBCD32C0C7}" type="datetimeFigureOut">
              <a:rPr lang="en-US">
                <a:solidFill>
                  <a:prstClr val="black">
                    <a:tint val="75000"/>
                  </a:prstClr>
                </a:solidFill>
              </a:rPr>
              <a:pPr>
                <a:defRPr/>
              </a:pPr>
              <a:t>11/26/2017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48208E-63D8-4136-8514-19BEAAB0CC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2249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6472BD-7477-4D73-ADF5-8D1275CD7BD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1764B2-7346-4A43-92BC-FB61591AC9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840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3576754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CAED5-D2B2-4203-AADD-A848EA99948A}"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A4331D-033A-49B6-A16A-1F83949FD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5424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vi-VN">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F26690E-6E39-4E3A-BAF1-20D645E4A2F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1042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426023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7DF91-565B-4215-B051-2AB3B59CF544}"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52782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7DF91-565B-4215-B051-2AB3B59CF544}" type="datetimeFigureOut">
              <a:rPr lang="en-US" smtClean="0"/>
              <a:pPr/>
              <a:t>11/26/2017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072CC-6874-4C1A-A125-B2727EF97FC2}" type="slidenum">
              <a:rPr lang="en-US" smtClean="0"/>
              <a:pPr/>
              <a:t>‹#›</a:t>
            </a:fld>
            <a:endParaRPr lang="en-US"/>
          </a:p>
        </p:txBody>
      </p:sp>
    </p:spTree>
    <p:extLst>
      <p:ext uri="{BB962C8B-B14F-4D97-AF65-F5344CB8AC3E}">
        <p14:creationId xmlns:p14="http://schemas.microsoft.com/office/powerpoint/2010/main" val="114069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6C7ECFF-1B40-41A2-9FCB-94400CF3CA5C}"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52987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6C7ECFF-1B40-41A2-9FCB-94400CF3CA5C}"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15332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360307C-0F1B-41CA-8078-44CF5A7C881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98C95A-1517-4CCA-A96D-D6AD832CC1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24403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360307C-0F1B-41CA-8078-44CF5A7C881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98C95A-1517-4CCA-A96D-D6AD832CC1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7229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360307C-0F1B-41CA-8078-44CF5A7C8810}" type="datetimeFigureOut">
              <a:rPr lang="en-US">
                <a:solidFill>
                  <a:prstClr val="black">
                    <a:tint val="75000"/>
                  </a:prstClr>
                </a:solidFill>
              </a:rPr>
              <a:pPr>
                <a:defRPr/>
              </a:pPr>
              <a:t>11/26/2017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98C95A-1517-4CCA-A96D-D6AD832CC1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2033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E:\antoan.gthog\NHACNEN\TuMotNgaTuDuongPho-MatNgoc_4h6ea.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Image result for hình nền powerpoint mới nhấ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ctrTitle"/>
          </p:nvPr>
        </p:nvSpPr>
        <p:spPr/>
        <p:txBody>
          <a:bodyPr/>
          <a:lstStyle/>
          <a:p>
            <a:pPr eaLnBrk="1" hangingPunct="1"/>
            <a:r>
              <a:rPr lang="en-US" smtClean="0"/>
              <a:t>`</a:t>
            </a:r>
          </a:p>
        </p:txBody>
      </p:sp>
      <p:grpSp>
        <p:nvGrpSpPr>
          <p:cNvPr id="3" name="Group 15"/>
          <p:cNvGrpSpPr>
            <a:grpSpLocks/>
          </p:cNvGrpSpPr>
          <p:nvPr/>
        </p:nvGrpSpPr>
        <p:grpSpPr bwMode="auto">
          <a:xfrm>
            <a:off x="0" y="0"/>
            <a:ext cx="9144000" cy="6873875"/>
            <a:chOff x="0" y="-10"/>
            <a:chExt cx="5760" cy="4330"/>
          </a:xfrm>
        </p:grpSpPr>
        <p:pic>
          <p:nvPicPr>
            <p:cNvPr id="13323" name="Picture 16" descr="Animate"/>
            <p:cNvPicPr>
              <a:picLocks noChangeAspect="1" noChangeArrowheads="1" noCrop="1"/>
            </p:cNvPicPr>
            <p:nvPr/>
          </p:nvPicPr>
          <p:blipFill>
            <a:blip r:embed="rId4" cstate="print"/>
            <a:srcRect/>
            <a:stretch>
              <a:fillRect/>
            </a:stretch>
          </p:blipFill>
          <p:spPr bwMode="auto">
            <a:xfrm rot="-5400000">
              <a:off x="-2109" y="2109"/>
              <a:ext cx="4294" cy="75"/>
            </a:xfrm>
            <a:prstGeom prst="rect">
              <a:avLst/>
            </a:prstGeom>
            <a:noFill/>
            <a:ln w="9525">
              <a:noFill/>
              <a:miter lim="800000"/>
              <a:headEnd/>
              <a:tailEnd/>
            </a:ln>
          </p:spPr>
        </p:pic>
        <p:pic>
          <p:nvPicPr>
            <p:cNvPr id="13324" name="Picture 17" descr="Animate"/>
            <p:cNvPicPr>
              <a:picLocks noChangeAspect="1" noChangeArrowheads="1" noCrop="1"/>
            </p:cNvPicPr>
            <p:nvPr/>
          </p:nvPicPr>
          <p:blipFill>
            <a:blip r:embed="rId4" cstate="print"/>
            <a:srcRect/>
            <a:stretch>
              <a:fillRect/>
            </a:stretch>
          </p:blipFill>
          <p:spPr bwMode="auto">
            <a:xfrm>
              <a:off x="0" y="4220"/>
              <a:ext cx="5760" cy="100"/>
            </a:xfrm>
            <a:prstGeom prst="rect">
              <a:avLst/>
            </a:prstGeom>
            <a:noFill/>
            <a:ln w="9525">
              <a:noFill/>
              <a:miter lim="800000"/>
              <a:headEnd/>
              <a:tailEnd/>
            </a:ln>
          </p:spPr>
        </p:pic>
        <p:pic>
          <p:nvPicPr>
            <p:cNvPr id="13325" name="Picture 18" descr="Animate"/>
            <p:cNvPicPr>
              <a:picLocks noChangeAspect="1" noChangeArrowheads="1" noCrop="1"/>
            </p:cNvPicPr>
            <p:nvPr/>
          </p:nvPicPr>
          <p:blipFill>
            <a:blip r:embed="rId4" cstate="print"/>
            <a:srcRect/>
            <a:stretch>
              <a:fillRect/>
            </a:stretch>
          </p:blipFill>
          <p:spPr bwMode="auto">
            <a:xfrm rot="-5400000">
              <a:off x="3576" y="2103"/>
              <a:ext cx="4294" cy="75"/>
            </a:xfrm>
            <a:prstGeom prst="rect">
              <a:avLst/>
            </a:prstGeom>
            <a:noFill/>
            <a:ln w="9525">
              <a:noFill/>
              <a:miter lim="800000"/>
              <a:headEnd/>
              <a:tailEnd/>
            </a:ln>
          </p:spPr>
        </p:pic>
        <p:pic>
          <p:nvPicPr>
            <p:cNvPr id="13326" name="Picture 19" descr="Animate"/>
            <p:cNvPicPr>
              <a:picLocks noChangeAspect="1" noChangeArrowheads="1" noCrop="1"/>
            </p:cNvPicPr>
            <p:nvPr/>
          </p:nvPicPr>
          <p:blipFill>
            <a:blip r:embed="rId4" cstate="print"/>
            <a:srcRect/>
            <a:stretch>
              <a:fillRect/>
            </a:stretch>
          </p:blipFill>
          <p:spPr bwMode="auto">
            <a:xfrm>
              <a:off x="0" y="-10"/>
              <a:ext cx="5760" cy="100"/>
            </a:xfrm>
            <a:prstGeom prst="rect">
              <a:avLst/>
            </a:prstGeom>
            <a:noFill/>
            <a:ln w="9525">
              <a:noFill/>
              <a:miter lim="800000"/>
              <a:headEnd/>
              <a:tailEnd/>
            </a:ln>
          </p:spPr>
        </p:pic>
      </p:grpSp>
      <p:pic>
        <p:nvPicPr>
          <p:cNvPr id="13317" name="Picture 865" descr="Picture2"/>
          <p:cNvPicPr>
            <a:picLocks noChangeAspect="1" noChangeArrowheads="1" noCrop="1"/>
          </p:cNvPicPr>
          <p:nvPr/>
        </p:nvPicPr>
        <p:blipFill>
          <a:blip r:embed="rId5" cstate="print"/>
          <a:srcRect/>
          <a:stretch>
            <a:fillRect/>
          </a:stretch>
        </p:blipFill>
        <p:spPr bwMode="auto">
          <a:xfrm>
            <a:off x="7543800" y="2971800"/>
            <a:ext cx="1365250" cy="1828800"/>
          </a:xfrm>
          <a:prstGeom prst="rect">
            <a:avLst/>
          </a:prstGeom>
          <a:noFill/>
          <a:ln w="9525">
            <a:noFill/>
            <a:miter lim="800000"/>
            <a:headEnd/>
            <a:tailEnd/>
          </a:ln>
        </p:spPr>
      </p:pic>
      <p:sp>
        <p:nvSpPr>
          <p:cNvPr id="2" name="Rectangle 1"/>
          <p:cNvSpPr/>
          <p:nvPr/>
        </p:nvSpPr>
        <p:spPr>
          <a:xfrm>
            <a:off x="762000" y="1560016"/>
            <a:ext cx="7620000" cy="4154984"/>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defRPr/>
            </a:pPr>
            <a:r>
              <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NHIỆT LIỆT CHÀO </a:t>
            </a:r>
            <a:r>
              <a:rPr lang="en-US" sz="44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MỪNG </a:t>
            </a:r>
            <a:r>
              <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QUÝ </a:t>
            </a:r>
            <a:r>
              <a:rPr lang="en-US" sz="44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Vị</a:t>
            </a:r>
            <a:r>
              <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ĐẠI </a:t>
            </a:r>
            <a:r>
              <a:rPr lang="en-US" sz="44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BiỂU</a:t>
            </a:r>
            <a:endPar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a:p>
            <a:pPr algn="ctr">
              <a:lnSpc>
                <a:spcPct val="150000"/>
              </a:lnSpc>
              <a:defRPr/>
            </a:pPr>
            <a:r>
              <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VÀ QUÝ THẦY </a:t>
            </a:r>
            <a:r>
              <a:rPr lang="en-US" sz="44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CÔ </a:t>
            </a:r>
          </a:p>
          <a:p>
            <a:pPr algn="ctr">
              <a:lnSpc>
                <a:spcPct val="150000"/>
              </a:lnSpc>
              <a:defRPr/>
            </a:pPr>
            <a:r>
              <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ĐẾN DỰ </a:t>
            </a:r>
            <a:r>
              <a:rPr lang="en-US" sz="44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TiẾT</a:t>
            </a:r>
            <a:r>
              <a:rPr lang="en-US" sz="4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HỌC !</a:t>
            </a:r>
            <a:endParaRPr lang="en-US" sz="44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13319" name="Picture 865" descr="Picture2"/>
          <p:cNvPicPr>
            <a:picLocks noChangeAspect="1" noChangeArrowheads="1" noCrop="1"/>
          </p:cNvPicPr>
          <p:nvPr/>
        </p:nvPicPr>
        <p:blipFill>
          <a:blip r:embed="rId5" cstate="print"/>
          <a:srcRect/>
          <a:stretch>
            <a:fillRect/>
          </a:stretch>
        </p:blipFill>
        <p:spPr bwMode="auto">
          <a:xfrm>
            <a:off x="1673225" y="1992313"/>
            <a:ext cx="1365250" cy="1828800"/>
          </a:xfrm>
          <a:prstGeom prst="rect">
            <a:avLst/>
          </a:prstGeom>
          <a:noFill/>
          <a:ln w="9525">
            <a:noFill/>
            <a:miter lim="800000"/>
            <a:headEnd/>
            <a:tailEnd/>
          </a:ln>
        </p:spPr>
      </p:pic>
      <p:pic>
        <p:nvPicPr>
          <p:cNvPr id="13320" name="Picture 865" descr="Picture2"/>
          <p:cNvPicPr>
            <a:picLocks noChangeAspect="1" noChangeArrowheads="1" noCrop="1"/>
          </p:cNvPicPr>
          <p:nvPr/>
        </p:nvPicPr>
        <p:blipFill>
          <a:blip r:embed="rId5" cstate="print"/>
          <a:srcRect/>
          <a:stretch>
            <a:fillRect/>
          </a:stretch>
        </p:blipFill>
        <p:spPr bwMode="auto">
          <a:xfrm>
            <a:off x="7165975" y="304800"/>
            <a:ext cx="1365250" cy="1828800"/>
          </a:xfrm>
          <a:prstGeom prst="rect">
            <a:avLst/>
          </a:prstGeom>
          <a:noFill/>
          <a:ln w="9525">
            <a:noFill/>
            <a:miter lim="800000"/>
            <a:headEnd/>
            <a:tailEnd/>
          </a:ln>
        </p:spPr>
      </p:pic>
      <p:pic>
        <p:nvPicPr>
          <p:cNvPr id="13321" name="Picture 865" descr="Picture2"/>
          <p:cNvPicPr>
            <a:picLocks noChangeAspect="1" noChangeArrowheads="1" noCrop="1"/>
          </p:cNvPicPr>
          <p:nvPr/>
        </p:nvPicPr>
        <p:blipFill>
          <a:blip r:embed="rId5" cstate="print"/>
          <a:srcRect/>
          <a:stretch>
            <a:fillRect/>
          </a:stretch>
        </p:blipFill>
        <p:spPr bwMode="auto">
          <a:xfrm>
            <a:off x="6384925" y="5292725"/>
            <a:ext cx="1365250" cy="1422400"/>
          </a:xfrm>
          <a:prstGeom prst="rect">
            <a:avLst/>
          </a:prstGeom>
          <a:noFill/>
          <a:ln w="9525">
            <a:noFill/>
            <a:miter lim="800000"/>
            <a:headEnd/>
            <a:tailEnd/>
          </a:ln>
        </p:spPr>
      </p:pic>
      <p:pic>
        <p:nvPicPr>
          <p:cNvPr id="13322" name="Picture 865" descr="Picture2"/>
          <p:cNvPicPr>
            <a:picLocks noChangeAspect="1" noChangeArrowheads="1" noCrop="1"/>
          </p:cNvPicPr>
          <p:nvPr/>
        </p:nvPicPr>
        <p:blipFill>
          <a:blip r:embed="rId5" cstate="print"/>
          <a:srcRect/>
          <a:stretch>
            <a:fillRect/>
          </a:stretch>
        </p:blipFill>
        <p:spPr bwMode="auto">
          <a:xfrm>
            <a:off x="0" y="4202113"/>
            <a:ext cx="1365250" cy="1828800"/>
          </a:xfrm>
          <a:prstGeom prst="rect">
            <a:avLst/>
          </a:prstGeom>
          <a:noFill/>
          <a:ln w="9525">
            <a:noFill/>
            <a:miter lim="800000"/>
            <a:headEnd/>
            <a:tailEnd/>
          </a:ln>
        </p:spPr>
      </p:pic>
      <p:pic>
        <p:nvPicPr>
          <p:cNvPr id="16" name="TuMotNgaTuDuongPho-MatNgoc_4h6ea.mp3">
            <a:hlinkClick r:id="" action="ppaction://media"/>
          </p:cNvPr>
          <p:cNvPicPr>
            <a:picLocks noRot="1" noChangeAspect="1"/>
          </p:cNvPicPr>
          <p:nvPr>
            <a:audioFile r:link="rId1"/>
          </p:nvPr>
        </p:nvPicPr>
        <p:blipFill>
          <a:blip r:embed="rId6" cstate="print"/>
          <a:stretch>
            <a:fillRect/>
          </a:stretch>
        </p:blipFill>
        <p:spPr>
          <a:xfrm>
            <a:off x="-304800" y="6553200"/>
            <a:ext cx="304800" cy="3048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225"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9169"/>
            <a:ext cx="800776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8200" y="609600"/>
            <a:ext cx="856617" cy="685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3</a:t>
            </a:r>
          </a:p>
        </p:txBody>
      </p:sp>
    </p:spTree>
    <p:extLst>
      <p:ext uri="{BB962C8B-B14F-4D97-AF65-F5344CB8AC3E}">
        <p14:creationId xmlns:p14="http://schemas.microsoft.com/office/powerpoint/2010/main" val="333830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11150"/>
            <a:ext cx="11588750" cy="748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116634"/>
            <a:ext cx="8458200" cy="5588966"/>
          </a:xfrm>
          <a:prstGeom prst="rect">
            <a:avLst/>
          </a:prstGeom>
          <a:noFill/>
        </p:spPr>
        <p:txBody>
          <a:bodyPr wrap="square" rtlCol="0">
            <a:spAutoFit/>
          </a:bodyPr>
          <a:lstStyle/>
          <a:p>
            <a:pPr algn="just">
              <a:lnSpc>
                <a:spcPct val="107000"/>
              </a:lnSpc>
              <a:spcAft>
                <a:spcPts val="800"/>
              </a:spcAft>
            </a:pP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latin typeface="Times New Roman"/>
                <a:ea typeface="Calibri"/>
                <a:cs typeface="Times New Roman"/>
              </a:rPr>
              <a:t>Văn</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hóa</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giao</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thông</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giúp</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chúng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làm</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chủ</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được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bản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thân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trong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các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tình</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huống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đi</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đường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có</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cách</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ứng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xử</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đúng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đắn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phù</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hợp</a:t>
            </a:r>
            <a:endParaRPr lang="en-US" sz="3300" b="1" dirty="0">
              <a:solidFill>
                <a:srgbClr val="0000FF"/>
              </a:solidFill>
              <a:ea typeface="Calibri"/>
              <a:cs typeface="Times New Roman"/>
            </a:endParaRPr>
          </a:p>
          <a:p>
            <a:pPr algn="just">
              <a:lnSpc>
                <a:spcPct val="107000"/>
              </a:lnSpc>
              <a:spcAft>
                <a:spcPts val="800"/>
              </a:spcAft>
            </a:pP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Giúp</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tránh</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được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những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va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chạm</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đáng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tiếc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có</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thể</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xảy</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ra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làm</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tổn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thương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bản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thân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và</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người</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khác</a:t>
            </a:r>
            <a:r>
              <a:rPr lang="en-US" sz="3300" b="1" dirty="0" smtClean="0">
                <a:solidFill>
                  <a:srgbClr val="0000FF"/>
                </a:solidFill>
                <a:effectLst/>
                <a:latin typeface="Times New Roman"/>
                <a:ea typeface="Calibri"/>
                <a:cs typeface="Times New Roman"/>
              </a:rPr>
              <a:t>. </a:t>
            </a:r>
            <a:endParaRPr lang="en-US" sz="3300" b="1" dirty="0">
              <a:solidFill>
                <a:srgbClr val="0000FF"/>
              </a:solidFill>
              <a:ea typeface="Calibri"/>
              <a:cs typeface="Times New Roman"/>
            </a:endParaRPr>
          </a:p>
          <a:p>
            <a:pPr algn="just"/>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Thực</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hiện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tốt</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văn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hóa</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giao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thông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thì</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trật</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tự</a:t>
            </a:r>
            <a:r>
              <a:rPr lang="en-US" sz="3300" b="1" dirty="0" smtClean="0">
                <a:solidFill>
                  <a:srgbClr val="0000FF"/>
                </a:solidFill>
                <a:effectLst/>
                <a:latin typeface="Times New Roman"/>
                <a:ea typeface="Calibri"/>
              </a:rPr>
              <a:t> an </a:t>
            </a:r>
            <a:r>
              <a:rPr lang="en-US" sz="3300" b="1" dirty="0" err="1" smtClean="0">
                <a:solidFill>
                  <a:srgbClr val="0000FF"/>
                </a:solidFill>
                <a:effectLst/>
                <a:latin typeface="Times New Roman"/>
                <a:ea typeface="Calibri"/>
              </a:rPr>
              <a:t>toàn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giao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thông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trong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xã</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hội</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được</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bảo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đảm</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xây</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dựng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được</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môi</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trường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giao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thông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lành</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mạnh</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và</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thân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thiện</a:t>
            </a:r>
            <a:r>
              <a:rPr lang="en-US" sz="3300" b="1" dirty="0" smtClean="0">
                <a:solidFill>
                  <a:srgbClr val="0000FF"/>
                </a:solidFill>
                <a:effectLst/>
                <a:latin typeface="Times New Roman"/>
                <a:ea typeface="Calibri"/>
              </a:rPr>
              <a:t>.</a:t>
            </a:r>
            <a:endParaRPr lang="en-US" sz="3300" b="1" dirty="0">
              <a:solidFill>
                <a:srgbClr val="0000FF"/>
              </a:solidFill>
            </a:endParaRPr>
          </a:p>
        </p:txBody>
      </p:sp>
      <p:sp>
        <p:nvSpPr>
          <p:cNvPr id="5" name="TextBox 4"/>
          <p:cNvSpPr txBox="1"/>
          <p:nvPr/>
        </p:nvSpPr>
        <p:spPr>
          <a:xfrm>
            <a:off x="3810000" y="482025"/>
            <a:ext cx="2057400" cy="584775"/>
          </a:xfrm>
          <a:prstGeom prst="rect">
            <a:avLst/>
          </a:prstGeom>
          <a:noFill/>
        </p:spPr>
        <p:txBody>
          <a:bodyPr wrap="square" rtlCol="0">
            <a:spAutoFit/>
          </a:bodyPr>
          <a:lstStyle/>
          <a:p>
            <a:r>
              <a:rPr lang="en-US"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Ý </a:t>
            </a:r>
            <a:r>
              <a:rPr lang="en-US" sz="32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nghĩa</a:t>
            </a:r>
            <a:endPar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790659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03957"/>
            <a:ext cx="8915400" cy="6001643"/>
          </a:xfrm>
          <a:prstGeom prst="rect">
            <a:avLst/>
          </a:prstGeom>
          <a:noFill/>
        </p:spPr>
        <p:txBody>
          <a:bodyPr wrap="square" rtlCol="0">
            <a:spAutoFit/>
          </a:bodyPr>
          <a:lstStyle/>
          <a:p>
            <a:pPr algn="just"/>
            <a:r>
              <a:rPr lang="en-US" sz="3200" b="1" i="1"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nghiêm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chỉnh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thực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vi </a:t>
            </a:r>
            <a:r>
              <a:rPr lang="en-US" sz="3200" b="1" i="1" dirty="0" err="1" smtClean="0">
                <a:latin typeface="Times New Roman" pitchFamily="18" charset="0"/>
                <a:cs typeface="Times New Roman" pitchFamily="18" charset="0"/>
              </a:rPr>
              <a:t>phạm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những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định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của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pháp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luật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về</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endParaRPr lang="en-US" sz="3200" b="1" i="1" dirty="0" smtClean="0">
              <a:latin typeface="Times New Roman" pitchFamily="18" charset="0"/>
              <a:cs typeface="Times New Roman" pitchFamily="18" charset="0"/>
            </a:endParaRPr>
          </a:p>
          <a:p>
            <a:pPr algn="just"/>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gây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mất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tự</a:t>
            </a:r>
            <a:r>
              <a:rPr lang="en-US" sz="3200" b="1" i="1" dirty="0" smtClean="0">
                <a:latin typeface="Times New Roman" pitchFamily="18" charset="0"/>
                <a:cs typeface="Times New Roman" pitchFamily="18" charset="0"/>
              </a:rPr>
              <a:t> an </a:t>
            </a:r>
            <a:r>
              <a:rPr lang="en-US" sz="3200" b="1" i="1" dirty="0" err="1" smtClean="0">
                <a:latin typeface="Times New Roman" pitchFamily="18" charset="0"/>
                <a:cs typeface="Times New Roman" pitchFamily="18" charset="0"/>
              </a:rPr>
              <a:t>toàn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 ,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gây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gổ</a:t>
            </a:r>
            <a:r>
              <a:rPr lang="en-US" sz="3200" b="1" i="1" dirty="0" smtClean="0">
                <a:latin typeface="Times New Roman" pitchFamily="18" charset="0"/>
                <a:cs typeface="Times New Roman" pitchFamily="18" charset="0"/>
              </a:rPr>
              <a:t> , </a:t>
            </a:r>
            <a:r>
              <a:rPr lang="en-US" sz="3200" b="1" i="1" dirty="0" err="1" smtClean="0">
                <a:latin typeface="Times New Roman" pitchFamily="18" charset="0"/>
                <a:cs typeface="Times New Roman" pitchFamily="18" charset="0"/>
              </a:rPr>
              <a:t>cãi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hoặc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thiếu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lịch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sự</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xảy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ra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chạm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Ủng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hộ</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tôn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trọng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đồng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chí</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cảnh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sát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đang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nhiệm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vụ</a:t>
            </a:r>
            <a:endParaRPr lang="en-US" sz="3200" b="1" i="1" dirty="0" smtClean="0">
              <a:latin typeface="Times New Roman" pitchFamily="18" charset="0"/>
              <a:cs typeface="Times New Roman" pitchFamily="18" charset="0"/>
            </a:endParaRPr>
          </a:p>
          <a:p>
            <a:pPr algn="just"/>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Giúp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đỡ</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em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nhỏ</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khuyết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bị</a:t>
            </a:r>
            <a:r>
              <a:rPr lang="en-US" sz="3200" b="1" i="1" dirty="0" smtClean="0">
                <a:latin typeface="Times New Roman" pitchFamily="18" charset="0"/>
                <a:cs typeface="Times New Roman" pitchFamily="18" charset="0"/>
              </a:rPr>
              <a:t> tai </a:t>
            </a:r>
            <a:r>
              <a:rPr lang="en-US" sz="3200" b="1" i="1" dirty="0" err="1" smtClean="0">
                <a:latin typeface="Times New Roman" pitchFamily="18" charset="0"/>
                <a:cs typeface="Times New Roman" pitchFamily="18" charset="0"/>
              </a:rPr>
              <a:t>nạn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a:t>
            </a:r>
          </a:p>
          <a:p>
            <a:pPr algn="just"/>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Giữ</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gìn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tự</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vệ</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thực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định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xe</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trên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phương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cộng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tham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sp>
        <p:nvSpPr>
          <p:cNvPr id="2" name="TextBox 1"/>
          <p:cNvSpPr txBox="1"/>
          <p:nvPr/>
        </p:nvSpPr>
        <p:spPr>
          <a:xfrm>
            <a:off x="2209800" y="101025"/>
            <a:ext cx="46482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Trách nhiệm của học sinh</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039214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ntoan.gthog\anh vi pham luat gt\Hành-động-đẹp-và-đáng-quý.jpg"/>
          <p:cNvPicPr>
            <a:picLocks noChangeAspect="1" noChangeArrowheads="1"/>
          </p:cNvPicPr>
          <p:nvPr/>
        </p:nvPicPr>
        <p:blipFill>
          <a:blip r:embed="rId2" cstate="print"/>
          <a:srcRect/>
          <a:stretch>
            <a:fillRect/>
          </a:stretch>
        </p:blipFill>
        <p:spPr bwMode="auto">
          <a:xfrm>
            <a:off x="276225" y="152400"/>
            <a:ext cx="4257675" cy="3276601"/>
          </a:xfrm>
          <a:prstGeom prst="rect">
            <a:avLst/>
          </a:prstGeom>
          <a:noFill/>
        </p:spPr>
      </p:pic>
      <p:pic>
        <p:nvPicPr>
          <p:cNvPr id="2051" name="Picture 3" descr="E:\antoan.gthog\anh vi pham luat gt\27511453737849_xe_dap_dien.jpg"/>
          <p:cNvPicPr>
            <a:picLocks noChangeAspect="1" noChangeArrowheads="1"/>
          </p:cNvPicPr>
          <p:nvPr/>
        </p:nvPicPr>
        <p:blipFill>
          <a:blip r:embed="rId3" cstate="print"/>
          <a:srcRect/>
          <a:stretch>
            <a:fillRect/>
          </a:stretch>
        </p:blipFill>
        <p:spPr bwMode="auto">
          <a:xfrm>
            <a:off x="4648200" y="152401"/>
            <a:ext cx="4191000" cy="3276600"/>
          </a:xfrm>
          <a:prstGeom prst="rect">
            <a:avLst/>
          </a:prstGeom>
          <a:noFill/>
        </p:spPr>
      </p:pic>
      <p:pic>
        <p:nvPicPr>
          <p:cNvPr id="2052" name="Picture 4" descr="E:\antoan.gthog\anh vi pham luat gt\giao-thong-1-1.jpg"/>
          <p:cNvPicPr>
            <a:picLocks noChangeAspect="1" noChangeArrowheads="1"/>
          </p:cNvPicPr>
          <p:nvPr/>
        </p:nvPicPr>
        <p:blipFill>
          <a:blip r:embed="rId4" cstate="print"/>
          <a:srcRect/>
          <a:stretch>
            <a:fillRect/>
          </a:stretch>
        </p:blipFill>
        <p:spPr bwMode="auto">
          <a:xfrm>
            <a:off x="1447800" y="3581401"/>
            <a:ext cx="6629400" cy="3171825"/>
          </a:xfrm>
          <a:prstGeom prst="rect">
            <a:avLst/>
          </a:prstGeom>
          <a:noFill/>
        </p:spPr>
      </p:pic>
      <p:sp>
        <p:nvSpPr>
          <p:cNvPr id="5" name="Oval 4"/>
          <p:cNvSpPr/>
          <p:nvPr/>
        </p:nvSpPr>
        <p:spPr>
          <a:xfrm>
            <a:off x="457200" y="255639"/>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1</a:t>
            </a:r>
            <a:endParaRPr lang="en-US" sz="3200" b="1">
              <a:solidFill>
                <a:srgbClr val="FFFF00"/>
              </a:solidFill>
              <a:latin typeface="Times New Roman" pitchFamily="18" charset="0"/>
              <a:cs typeface="Times New Roman" pitchFamily="18" charset="0"/>
            </a:endParaRPr>
          </a:p>
        </p:txBody>
      </p:sp>
      <p:sp>
        <p:nvSpPr>
          <p:cNvPr id="6" name="Oval 5"/>
          <p:cNvSpPr/>
          <p:nvPr/>
        </p:nvSpPr>
        <p:spPr>
          <a:xfrm>
            <a:off x="4800600" y="255639"/>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2</a:t>
            </a:r>
          </a:p>
        </p:txBody>
      </p:sp>
      <p:sp>
        <p:nvSpPr>
          <p:cNvPr id="7" name="Oval 6"/>
          <p:cNvSpPr/>
          <p:nvPr/>
        </p:nvSpPr>
        <p:spPr>
          <a:xfrm>
            <a:off x="1819428" y="3690784"/>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3</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3352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33400" y="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3200" smtClean="0">
                <a:solidFill>
                  <a:srgbClr val="FF0000"/>
                </a:solidFill>
                <a:cs typeface="Arial" charset="0"/>
              </a:rPr>
              <a:t>Một số hình ảnh về tai nạn giao thông</a:t>
            </a:r>
          </a:p>
        </p:txBody>
      </p:sp>
      <p:pic>
        <p:nvPicPr>
          <p:cNvPr id="15362" name="Picture 2" descr="http://images.yume.vn/blog/201111/01/1320123840_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images.yume.vn/blog/201111/01/1320123374_25.7.2011%20HA%20T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http://www.rfviet.com/img/pic.php?u=11a5QnG&amp;i=16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vov.vn/Uploaded_VOV/thuthuy/20120220/b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http://t2.gstatic.com/images?q=tbn:ANd9GcQPRQoA_jN79yzg-yohxZF8tvU5oh64exesENQxlXXyjQ82_ea9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descr="http://dantri4.vcmedia.vn/OjRsnUq3VYRgf5mG4vC/Image/2011/09/06_837a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6" descr="http://dantri4.vcmedia.vn/ZApGPxRMcdtvx2YwGTIY/Image/2012/12/tai-nan-317d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http://imgs.vietnamnet.vn/Images/2011/12/07/15/20111207145655_hien%20truon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930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linds(horizontal)">
                                      <p:cBhvr>
                                        <p:cTn id="12" dur="500"/>
                                        <p:tgtEl>
                                          <p:spTgt spid="15362"/>
                                        </p:tgtEl>
                                      </p:cBhvr>
                                    </p:animEffect>
                                  </p:childTnLst>
                                </p:cTn>
                              </p:par>
                            </p:childTnLst>
                          </p:cTn>
                        </p:par>
                        <p:par>
                          <p:cTn id="13" fill="hold" nodeType="afterGroup">
                            <p:stCondLst>
                              <p:cond delay="500"/>
                            </p:stCondLst>
                            <p:childTnLst>
                              <p:par>
                                <p:cTn id="14" presetID="3" presetClass="entr" presetSubtype="10" fill="hold" nodeType="afterEffect">
                                  <p:stCondLst>
                                    <p:cond delay="10000"/>
                                  </p:stCondLst>
                                  <p:childTnLst>
                                    <p:set>
                                      <p:cBhvr>
                                        <p:cTn id="15" dur="1" fill="hold">
                                          <p:stCondLst>
                                            <p:cond delay="0"/>
                                          </p:stCondLst>
                                        </p:cTn>
                                        <p:tgtEl>
                                          <p:spTgt spid="15364"/>
                                        </p:tgtEl>
                                        <p:attrNameLst>
                                          <p:attrName>style.visibility</p:attrName>
                                        </p:attrNameLst>
                                      </p:cBhvr>
                                      <p:to>
                                        <p:strVal val="visible"/>
                                      </p:to>
                                    </p:set>
                                    <p:animEffect transition="in" filter="blinds(horizontal)">
                                      <p:cBhvr>
                                        <p:cTn id="16" dur="500"/>
                                        <p:tgtEl>
                                          <p:spTgt spid="15364"/>
                                        </p:tgtEl>
                                      </p:cBhvr>
                                    </p:animEffect>
                                  </p:childTnLst>
                                </p:cTn>
                              </p:par>
                            </p:childTnLst>
                          </p:cTn>
                        </p:par>
                        <p:par>
                          <p:cTn id="17" fill="hold" nodeType="afterGroup">
                            <p:stCondLst>
                              <p:cond delay="11000"/>
                            </p:stCondLst>
                            <p:childTnLst>
                              <p:par>
                                <p:cTn id="18" presetID="3" presetClass="entr" presetSubtype="10" fill="hold" nodeType="afterEffect">
                                  <p:stCondLst>
                                    <p:cond delay="10000"/>
                                  </p:stCondLst>
                                  <p:childTnLst>
                                    <p:set>
                                      <p:cBhvr>
                                        <p:cTn id="19" dur="1" fill="hold">
                                          <p:stCondLst>
                                            <p:cond delay="0"/>
                                          </p:stCondLst>
                                        </p:cTn>
                                        <p:tgtEl>
                                          <p:spTgt spid="15366"/>
                                        </p:tgtEl>
                                        <p:attrNameLst>
                                          <p:attrName>style.visibility</p:attrName>
                                        </p:attrNameLst>
                                      </p:cBhvr>
                                      <p:to>
                                        <p:strVal val="visible"/>
                                      </p:to>
                                    </p:set>
                                    <p:animEffect transition="in" filter="blinds(horizontal)">
                                      <p:cBhvr>
                                        <p:cTn id="20" dur="500"/>
                                        <p:tgtEl>
                                          <p:spTgt spid="15366"/>
                                        </p:tgtEl>
                                      </p:cBhvr>
                                    </p:animEffect>
                                  </p:childTnLst>
                                </p:cTn>
                              </p:par>
                            </p:childTnLst>
                          </p:cTn>
                        </p:par>
                        <p:par>
                          <p:cTn id="21" fill="hold" nodeType="afterGroup">
                            <p:stCondLst>
                              <p:cond delay="21500"/>
                            </p:stCondLst>
                            <p:childTnLst>
                              <p:par>
                                <p:cTn id="22" presetID="3" presetClass="entr" presetSubtype="10" fill="hold" nodeType="afterEffect">
                                  <p:stCondLst>
                                    <p:cond delay="10000"/>
                                  </p:stCondLst>
                                  <p:childTnLst>
                                    <p:set>
                                      <p:cBhvr>
                                        <p:cTn id="23" dur="1" fill="hold">
                                          <p:stCondLst>
                                            <p:cond delay="0"/>
                                          </p:stCondLst>
                                        </p:cTn>
                                        <p:tgtEl>
                                          <p:spTgt spid="15368"/>
                                        </p:tgtEl>
                                        <p:attrNameLst>
                                          <p:attrName>style.visibility</p:attrName>
                                        </p:attrNameLst>
                                      </p:cBhvr>
                                      <p:to>
                                        <p:strVal val="visible"/>
                                      </p:to>
                                    </p:set>
                                    <p:animEffect transition="in" filter="blinds(horizontal)">
                                      <p:cBhvr>
                                        <p:cTn id="24" dur="500"/>
                                        <p:tgtEl>
                                          <p:spTgt spid="15368"/>
                                        </p:tgtEl>
                                      </p:cBhvr>
                                    </p:animEffect>
                                  </p:childTnLst>
                                </p:cTn>
                              </p:par>
                            </p:childTnLst>
                          </p:cTn>
                        </p:par>
                        <p:par>
                          <p:cTn id="25" fill="hold" nodeType="afterGroup">
                            <p:stCondLst>
                              <p:cond delay="32000"/>
                            </p:stCondLst>
                            <p:childTnLst>
                              <p:par>
                                <p:cTn id="26" presetID="3" presetClass="entr" presetSubtype="10" fill="hold" nodeType="afterEffect">
                                  <p:stCondLst>
                                    <p:cond delay="10000"/>
                                  </p:stCondLst>
                                  <p:childTnLst>
                                    <p:set>
                                      <p:cBhvr>
                                        <p:cTn id="27" dur="1" fill="hold">
                                          <p:stCondLst>
                                            <p:cond delay="0"/>
                                          </p:stCondLst>
                                        </p:cTn>
                                        <p:tgtEl>
                                          <p:spTgt spid="15372"/>
                                        </p:tgtEl>
                                        <p:attrNameLst>
                                          <p:attrName>style.visibility</p:attrName>
                                        </p:attrNameLst>
                                      </p:cBhvr>
                                      <p:to>
                                        <p:strVal val="visible"/>
                                      </p:to>
                                    </p:set>
                                    <p:animEffect transition="in" filter="blinds(horizontal)">
                                      <p:cBhvr>
                                        <p:cTn id="28" dur="500"/>
                                        <p:tgtEl>
                                          <p:spTgt spid="15372"/>
                                        </p:tgtEl>
                                      </p:cBhvr>
                                    </p:animEffect>
                                  </p:childTnLst>
                                </p:cTn>
                              </p:par>
                            </p:childTnLst>
                          </p:cTn>
                        </p:par>
                        <p:par>
                          <p:cTn id="29" fill="hold" nodeType="afterGroup">
                            <p:stCondLst>
                              <p:cond delay="42500"/>
                            </p:stCondLst>
                            <p:childTnLst>
                              <p:par>
                                <p:cTn id="30" presetID="3" presetClass="entr" presetSubtype="10" fill="hold" nodeType="afterEffect">
                                  <p:stCondLst>
                                    <p:cond delay="10000"/>
                                  </p:stCondLst>
                                  <p:childTnLst>
                                    <p:set>
                                      <p:cBhvr>
                                        <p:cTn id="31" dur="1" fill="hold">
                                          <p:stCondLst>
                                            <p:cond delay="0"/>
                                          </p:stCondLst>
                                        </p:cTn>
                                        <p:tgtEl>
                                          <p:spTgt spid="15374"/>
                                        </p:tgtEl>
                                        <p:attrNameLst>
                                          <p:attrName>style.visibility</p:attrName>
                                        </p:attrNameLst>
                                      </p:cBhvr>
                                      <p:to>
                                        <p:strVal val="visible"/>
                                      </p:to>
                                    </p:set>
                                    <p:animEffect transition="in" filter="blinds(horizontal)">
                                      <p:cBhvr>
                                        <p:cTn id="32" dur="500"/>
                                        <p:tgtEl>
                                          <p:spTgt spid="15374"/>
                                        </p:tgtEl>
                                      </p:cBhvr>
                                    </p:animEffect>
                                  </p:childTnLst>
                                </p:cTn>
                              </p:par>
                            </p:childTnLst>
                          </p:cTn>
                        </p:par>
                        <p:par>
                          <p:cTn id="33" fill="hold" nodeType="afterGroup">
                            <p:stCondLst>
                              <p:cond delay="53000"/>
                            </p:stCondLst>
                            <p:childTnLst>
                              <p:par>
                                <p:cTn id="34" presetID="3" presetClass="entr" presetSubtype="10" fill="hold" nodeType="afterEffect">
                                  <p:stCondLst>
                                    <p:cond delay="10000"/>
                                  </p:stCondLst>
                                  <p:childTnLst>
                                    <p:set>
                                      <p:cBhvr>
                                        <p:cTn id="35" dur="1" fill="hold">
                                          <p:stCondLst>
                                            <p:cond delay="0"/>
                                          </p:stCondLst>
                                        </p:cTn>
                                        <p:tgtEl>
                                          <p:spTgt spid="15376"/>
                                        </p:tgtEl>
                                        <p:attrNameLst>
                                          <p:attrName>style.visibility</p:attrName>
                                        </p:attrNameLst>
                                      </p:cBhvr>
                                      <p:to>
                                        <p:strVal val="visible"/>
                                      </p:to>
                                    </p:set>
                                    <p:animEffect transition="in" filter="blinds(horizontal)">
                                      <p:cBhvr>
                                        <p:cTn id="36" dur="500"/>
                                        <p:tgtEl>
                                          <p:spTgt spid="15376"/>
                                        </p:tgtEl>
                                      </p:cBhvr>
                                    </p:animEffect>
                                  </p:childTnLst>
                                </p:cTn>
                              </p:par>
                            </p:childTnLst>
                          </p:cTn>
                        </p:par>
                        <p:par>
                          <p:cTn id="37" fill="hold" nodeType="afterGroup">
                            <p:stCondLst>
                              <p:cond delay="63500"/>
                            </p:stCondLst>
                            <p:childTnLst>
                              <p:par>
                                <p:cTn id="38" presetID="3" presetClass="entr" presetSubtype="10" fill="hold" nodeType="afterEffect">
                                  <p:stCondLst>
                                    <p:cond delay="10000"/>
                                  </p:stCondLst>
                                  <p:childTnLst>
                                    <p:set>
                                      <p:cBhvr>
                                        <p:cTn id="39" dur="1" fill="hold">
                                          <p:stCondLst>
                                            <p:cond delay="0"/>
                                          </p:stCondLst>
                                        </p:cTn>
                                        <p:tgtEl>
                                          <p:spTgt spid="15378"/>
                                        </p:tgtEl>
                                        <p:attrNameLst>
                                          <p:attrName>style.visibility</p:attrName>
                                        </p:attrNameLst>
                                      </p:cBhvr>
                                      <p:to>
                                        <p:strVal val="visible"/>
                                      </p:to>
                                    </p:set>
                                    <p:animEffect transition="in" filter="blinds(horizontal)">
                                      <p:cBhvr>
                                        <p:cTn id="40" dur="5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8153400" cy="685800"/>
          </a:xfrm>
        </p:spPr>
        <p:txBody>
          <a:bodyPr/>
          <a:lstStyle/>
          <a:p>
            <a:r>
              <a:rPr lang="en-US" sz="2400" smtClean="0">
                <a:solidFill>
                  <a:srgbClr val="FF0000"/>
                </a:solidFill>
                <a:latin typeface="VNI-Bodon-Poster" pitchFamily="2" charset="0"/>
              </a:rPr>
              <a:t> </a:t>
            </a:r>
            <a:r>
              <a:rPr lang="en-US" sz="2400" smtClean="0">
                <a:solidFill>
                  <a:srgbClr val="FF0000"/>
                </a:solidFill>
                <a:cs typeface="Times New Roman" pitchFamily="18" charset="0"/>
              </a:rPr>
              <a:t>Một số hình ảnh về tai nạn giao thông</a:t>
            </a:r>
          </a:p>
        </p:txBody>
      </p:sp>
      <p:pic>
        <p:nvPicPr>
          <p:cNvPr id="4103" name="Picture 7" descr="scan1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219200"/>
            <a:ext cx="66167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49431d6a_vtc_255423_tai-nan-x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371600"/>
            <a:ext cx="66167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12088285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6065838"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49a0055e_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838200"/>
            <a:ext cx="66167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2" descr="download (5).jpg"/>
          <p:cNvPicPr>
            <a:picLocks noGrp="1" noChangeAspect="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2547938" y="1219200"/>
            <a:ext cx="3581400" cy="4548188"/>
          </a:xfrm>
        </p:spPr>
      </p:pic>
      <p:pic>
        <p:nvPicPr>
          <p:cNvPr id="12" name="Content Placeholder 11" descr="images (7).jpg"/>
          <p:cNvPicPr>
            <a:picLocks noGrp="1" noChangeAspect="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1617663" y="1219200"/>
            <a:ext cx="5330825" cy="2984500"/>
          </a:xfrm>
        </p:spPr>
      </p:pic>
      <p:pic>
        <p:nvPicPr>
          <p:cNvPr id="14" name="Picture 13" descr="download (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2413" y="990600"/>
            <a:ext cx="640238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s (8).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76388" y="1447800"/>
            <a:ext cx="61706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s (6).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50975" y="1219200"/>
            <a:ext cx="60547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17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par>
                          <p:cTn id="8" fill="hold" nodeType="afterGroup">
                            <p:stCondLst>
                              <p:cond delay="500"/>
                            </p:stCondLst>
                            <p:childTnLst>
                              <p:par>
                                <p:cTn id="9" presetID="10" presetClass="entr" presetSubtype="0" fill="hold" nodeType="afterEffect">
                                  <p:stCondLst>
                                    <p:cond delay="150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500"/>
                                        <p:tgtEl>
                                          <p:spTgt spid="4108"/>
                                        </p:tgtEl>
                                      </p:cBhvr>
                                    </p:animEffect>
                                  </p:childTnLst>
                                </p:cTn>
                              </p:par>
                            </p:childTnLst>
                          </p:cTn>
                        </p:par>
                        <p:par>
                          <p:cTn id="12" fill="hold" nodeType="afterGroup">
                            <p:stCondLst>
                              <p:cond delay="2500"/>
                            </p:stCondLst>
                            <p:childTnLst>
                              <p:par>
                                <p:cTn id="13" presetID="10" presetClass="exit" presetSubtype="0" fill="hold" nodeType="afterEffect">
                                  <p:stCondLst>
                                    <p:cond delay="4000"/>
                                  </p:stCondLst>
                                  <p:childTnLst>
                                    <p:animEffect transition="out" filter="fade">
                                      <p:cBhvr>
                                        <p:cTn id="14" dur="500"/>
                                        <p:tgtEl>
                                          <p:spTgt spid="4108"/>
                                        </p:tgtEl>
                                      </p:cBhvr>
                                    </p:animEffect>
                                    <p:set>
                                      <p:cBhvr>
                                        <p:cTn id="15" dur="1" fill="hold">
                                          <p:stCondLst>
                                            <p:cond delay="499"/>
                                          </p:stCondLst>
                                        </p:cTn>
                                        <p:tgtEl>
                                          <p:spTgt spid="4108"/>
                                        </p:tgtEl>
                                        <p:attrNameLst>
                                          <p:attrName>style.visibility</p:attrName>
                                        </p:attrNameLst>
                                      </p:cBhvr>
                                      <p:to>
                                        <p:strVal val="hidden"/>
                                      </p:to>
                                    </p:set>
                                  </p:childTnLst>
                                </p:cTn>
                              </p:par>
                            </p:childTnLst>
                          </p:cTn>
                        </p:par>
                        <p:par>
                          <p:cTn id="16" fill="hold" nodeType="afterGroup">
                            <p:stCondLst>
                              <p:cond delay="7000"/>
                            </p:stCondLst>
                            <p:childTnLst>
                              <p:par>
                                <p:cTn id="17" presetID="10" presetClass="entr" presetSubtype="0" fill="hold" nodeType="after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fade">
                                      <p:cBhvr>
                                        <p:cTn id="19" dur="500"/>
                                        <p:tgtEl>
                                          <p:spTgt spid="4106"/>
                                        </p:tgtEl>
                                      </p:cBhvr>
                                    </p:animEffect>
                                  </p:childTnLst>
                                </p:cTn>
                              </p:par>
                            </p:childTnLst>
                          </p:cTn>
                        </p:par>
                        <p:par>
                          <p:cTn id="20" fill="hold" nodeType="afterGroup">
                            <p:stCondLst>
                              <p:cond delay="7500"/>
                            </p:stCondLst>
                            <p:childTnLst>
                              <p:par>
                                <p:cTn id="21" presetID="10" presetClass="exit" presetSubtype="0" fill="hold" nodeType="afterEffect">
                                  <p:stCondLst>
                                    <p:cond delay="4000"/>
                                  </p:stCondLst>
                                  <p:childTnLst>
                                    <p:animEffect transition="out" filter="fade">
                                      <p:cBhvr>
                                        <p:cTn id="22" dur="500"/>
                                        <p:tgtEl>
                                          <p:spTgt spid="4106"/>
                                        </p:tgtEl>
                                      </p:cBhvr>
                                    </p:animEffect>
                                    <p:set>
                                      <p:cBhvr>
                                        <p:cTn id="23" dur="1" fill="hold">
                                          <p:stCondLst>
                                            <p:cond delay="499"/>
                                          </p:stCondLst>
                                        </p:cTn>
                                        <p:tgtEl>
                                          <p:spTgt spid="4106"/>
                                        </p:tgtEl>
                                        <p:attrNameLst>
                                          <p:attrName>style.visibility</p:attrName>
                                        </p:attrNameLst>
                                      </p:cBhvr>
                                      <p:to>
                                        <p:strVal val="hidden"/>
                                      </p:to>
                                    </p:set>
                                  </p:childTnLst>
                                </p:cTn>
                              </p:par>
                            </p:childTnLst>
                          </p:cTn>
                        </p:par>
                        <p:par>
                          <p:cTn id="24" fill="hold" nodeType="afterGroup">
                            <p:stCondLst>
                              <p:cond delay="12000"/>
                            </p:stCondLst>
                            <p:childTnLst>
                              <p:par>
                                <p:cTn id="25" presetID="10" presetClass="entr" presetSubtype="0" fill="hold" nodeType="after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fade">
                                      <p:cBhvr>
                                        <p:cTn id="27" dur="500"/>
                                        <p:tgtEl>
                                          <p:spTgt spid="4105"/>
                                        </p:tgtEl>
                                      </p:cBhvr>
                                    </p:animEffect>
                                  </p:childTnLst>
                                </p:cTn>
                              </p:par>
                            </p:childTnLst>
                          </p:cTn>
                        </p:par>
                        <p:par>
                          <p:cTn id="28" fill="hold" nodeType="afterGroup">
                            <p:stCondLst>
                              <p:cond delay="12500"/>
                            </p:stCondLst>
                            <p:childTnLst>
                              <p:par>
                                <p:cTn id="29" presetID="14" presetClass="exit" presetSubtype="10" fill="hold" nodeType="afterEffect">
                                  <p:stCondLst>
                                    <p:cond delay="4000"/>
                                  </p:stCondLst>
                                  <p:childTnLst>
                                    <p:animEffect transition="out" filter="randombar(horizontal)">
                                      <p:cBhvr>
                                        <p:cTn id="30" dur="500"/>
                                        <p:tgtEl>
                                          <p:spTgt spid="4105"/>
                                        </p:tgtEl>
                                      </p:cBhvr>
                                    </p:animEffect>
                                    <p:set>
                                      <p:cBhvr>
                                        <p:cTn id="31" dur="1" fill="hold">
                                          <p:stCondLst>
                                            <p:cond delay="499"/>
                                          </p:stCondLst>
                                        </p:cTn>
                                        <p:tgtEl>
                                          <p:spTgt spid="4105"/>
                                        </p:tgtEl>
                                        <p:attrNameLst>
                                          <p:attrName>style.visibility</p:attrName>
                                        </p:attrNameLst>
                                      </p:cBhvr>
                                      <p:to>
                                        <p:strVal val="hidden"/>
                                      </p:to>
                                    </p:set>
                                  </p:childTnLst>
                                </p:cTn>
                              </p:par>
                            </p:childTnLst>
                          </p:cTn>
                        </p:par>
                        <p:par>
                          <p:cTn id="32" fill="hold" nodeType="afterGroup">
                            <p:stCondLst>
                              <p:cond delay="17000"/>
                            </p:stCondLst>
                            <p:childTnLst>
                              <p:par>
                                <p:cTn id="33" presetID="4"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ox(in)">
                                      <p:cBhvr>
                                        <p:cTn id="35" dur="500"/>
                                        <p:tgtEl>
                                          <p:spTgt spid="15"/>
                                        </p:tgtEl>
                                      </p:cBhvr>
                                    </p:animEffect>
                                  </p:childTnLst>
                                </p:cTn>
                              </p:par>
                            </p:childTnLst>
                          </p:cTn>
                        </p:par>
                        <p:par>
                          <p:cTn id="36" fill="hold" nodeType="afterGroup">
                            <p:stCondLst>
                              <p:cond delay="17500"/>
                            </p:stCondLst>
                            <p:childTnLst>
                              <p:par>
                                <p:cTn id="37" presetID="20" presetClass="exit" presetSubtype="0" fill="hold" nodeType="afterEffect">
                                  <p:stCondLst>
                                    <p:cond delay="4000"/>
                                  </p:stCondLst>
                                  <p:childTnLst>
                                    <p:animEffect transition="out" filter="wedg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nodeType="afterGroup">
                            <p:stCondLst>
                              <p:cond delay="22000"/>
                            </p:stCondLst>
                            <p:childTnLst>
                              <p:par>
                                <p:cTn id="41" presetID="14" presetClass="entr" presetSubtype="1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nodeType="afterGroup">
                            <p:stCondLst>
                              <p:cond delay="22500"/>
                            </p:stCondLst>
                            <p:childTnLst>
                              <p:par>
                                <p:cTn id="45" presetID="10" presetClass="exit" presetSubtype="0" fill="hold" nodeType="afterEffect">
                                  <p:stCondLst>
                                    <p:cond delay="400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nodeType="afterGroup">
                            <p:stCondLst>
                              <p:cond delay="27000"/>
                            </p:stCondLst>
                            <p:childTnLst>
                              <p:par>
                                <p:cTn id="49" presetID="4"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ox(in)">
                                      <p:cBhvr>
                                        <p:cTn id="51" dur="500"/>
                                        <p:tgtEl>
                                          <p:spTgt spid="13"/>
                                        </p:tgtEl>
                                      </p:cBhvr>
                                    </p:animEffect>
                                  </p:childTnLst>
                                </p:cTn>
                              </p:par>
                            </p:childTnLst>
                          </p:cTn>
                        </p:par>
                        <p:par>
                          <p:cTn id="52" fill="hold" nodeType="afterGroup">
                            <p:stCondLst>
                              <p:cond delay="27500"/>
                            </p:stCondLst>
                            <p:childTnLst>
                              <p:par>
                                <p:cTn id="53" presetID="10" presetClass="exit" presetSubtype="0" fill="hold" nodeType="afterEffect">
                                  <p:stCondLst>
                                    <p:cond delay="400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nodeType="afterGroup">
                            <p:stCondLst>
                              <p:cond delay="320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nodeType="afterGroup">
                            <p:stCondLst>
                              <p:cond delay="32500"/>
                            </p:stCondLst>
                            <p:childTnLst>
                              <p:par>
                                <p:cTn id="61" presetID="21" presetClass="exit" presetSubtype="4" fill="hold" nodeType="afterEffect">
                                  <p:stCondLst>
                                    <p:cond delay="4000"/>
                                  </p:stCondLst>
                                  <p:childTnLst>
                                    <p:animEffect transition="out" filter="wheel(4)">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nodeType="afterGroup">
                            <p:stCondLst>
                              <p:cond delay="370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nodeType="afterGroup">
                            <p:stCondLst>
                              <p:cond delay="37500"/>
                            </p:stCondLst>
                            <p:childTnLst>
                              <p:par>
                                <p:cTn id="69" presetID="10" presetClass="exit" presetSubtype="0" fill="hold" nodeType="afterEffect">
                                  <p:stCondLst>
                                    <p:cond delay="400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par>
                          <p:cTn id="72" fill="hold" nodeType="afterGroup">
                            <p:stCondLst>
                              <p:cond delay="42000"/>
                            </p:stCondLst>
                            <p:childTnLst>
                              <p:par>
                                <p:cTn id="73" presetID="14" presetClass="entr" presetSubtype="10" fill="hold" nodeType="afterEffect">
                                  <p:stCondLst>
                                    <p:cond delay="0"/>
                                  </p:stCondLst>
                                  <p:childTnLst>
                                    <p:set>
                                      <p:cBhvr>
                                        <p:cTn id="74" dur="1" fill="hold">
                                          <p:stCondLst>
                                            <p:cond delay="0"/>
                                          </p:stCondLst>
                                        </p:cTn>
                                        <p:tgtEl>
                                          <p:spTgt spid="4103"/>
                                        </p:tgtEl>
                                        <p:attrNameLst>
                                          <p:attrName>style.visibility</p:attrName>
                                        </p:attrNameLst>
                                      </p:cBhvr>
                                      <p:to>
                                        <p:strVal val="visible"/>
                                      </p:to>
                                    </p:set>
                                    <p:animEffect transition="in" filter="randombar(horizontal)">
                                      <p:cBhvr>
                                        <p:cTn id="75"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44450"/>
            <a:ext cx="9144000" cy="639763"/>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pPr>
            <a:r>
              <a:rPr lang="en-US" sz="2800" b="1" smtClean="0">
                <a:solidFill>
                  <a:prstClr val="black"/>
                </a:solidFill>
                <a:latin typeface="Times New Roman" pitchFamily="18" charset="0"/>
                <a:cs typeface="Times New Roman" pitchFamily="18" charset="0"/>
              </a:rPr>
              <a:t>HẬU </a:t>
            </a:r>
            <a:r>
              <a:rPr lang="en-US" sz="2800" b="1" smtClean="0">
                <a:solidFill>
                  <a:prstClr val="black"/>
                </a:solidFill>
                <a:latin typeface="Times New Roman" pitchFamily="18" charset="0"/>
                <a:cs typeface="Times New Roman" pitchFamily="18" charset="0"/>
              </a:rPr>
              <a:t>QUẢ TAI NẠN </a:t>
            </a:r>
          </a:p>
        </p:txBody>
      </p:sp>
      <p:sp>
        <p:nvSpPr>
          <p:cNvPr id="71685" name="Text Box 5"/>
          <p:cNvSpPr txBox="1">
            <a:spLocks noChangeArrowheads="1"/>
          </p:cNvSpPr>
          <p:nvPr/>
        </p:nvSpPr>
        <p:spPr bwMode="auto">
          <a:xfrm>
            <a:off x="22225" y="881063"/>
            <a:ext cx="25558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smtClean="0">
                <a:solidFill>
                  <a:srgbClr val="0000FF"/>
                </a:solidFill>
                <a:latin typeface="Times New Roman" pitchFamily="18" charset="0"/>
                <a:cs typeface="Times New Roman" pitchFamily="18" charset="0"/>
              </a:rPr>
              <a:t>Hằng </a:t>
            </a:r>
            <a:r>
              <a:rPr lang="en-US" sz="2800" b="1" smtClean="0">
                <a:solidFill>
                  <a:srgbClr val="0000FF"/>
                </a:solidFill>
                <a:latin typeface="Times New Roman" pitchFamily="18" charset="0"/>
                <a:cs typeface="Times New Roman" pitchFamily="18" charset="0"/>
              </a:rPr>
              <a:t>năm có nhiều người chết, nhiều người bị chấn thương sọ não, nhiều người bị thương tật suốt đời</a:t>
            </a:r>
            <a:r>
              <a:rPr lang="en-US" sz="2800" smtClean="0">
                <a:solidFill>
                  <a:srgbClr val="0000FF"/>
                </a:solidFill>
                <a:latin typeface="Times New Roman" pitchFamily="18" charset="0"/>
                <a:cs typeface="Times New Roman" pitchFamily="18" charset="0"/>
              </a:rPr>
              <a:t> .</a:t>
            </a:r>
            <a:endParaRPr lang="vi-VN" sz="2800" smtClean="0">
              <a:solidFill>
                <a:srgbClr val="0000FF"/>
              </a:solidFill>
              <a:latin typeface="Times New Roman" pitchFamily="18" charset="0"/>
              <a:cs typeface="Times New Roman" pitchFamily="18" charset="0"/>
            </a:endParaRPr>
          </a:p>
        </p:txBody>
      </p:sp>
      <p:sp>
        <p:nvSpPr>
          <p:cNvPr id="23556" name="Text Box 6"/>
          <p:cNvSpPr txBox="1">
            <a:spLocks noChangeArrowheads="1"/>
          </p:cNvSpPr>
          <p:nvPr/>
        </p:nvSpPr>
        <p:spPr bwMode="auto">
          <a:xfrm>
            <a:off x="2555875" y="2997200"/>
            <a:ext cx="446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pic>
        <p:nvPicPr>
          <p:cNvPr id="71687" name="Picture 7" descr="images845972_images248579_tai_nan_giao_t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692150"/>
            <a:ext cx="532923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8"/>
          <p:cNvSpPr txBox="1">
            <a:spLocks noChangeArrowheads="1"/>
          </p:cNvSpPr>
          <p:nvPr/>
        </p:nvSpPr>
        <p:spPr bwMode="auto">
          <a:xfrm>
            <a:off x="5148263" y="1557338"/>
            <a:ext cx="295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3559" name="Text Box 11"/>
          <p:cNvSpPr txBox="1">
            <a:spLocks noChangeArrowheads="1"/>
          </p:cNvSpPr>
          <p:nvPr/>
        </p:nvSpPr>
        <p:spPr bwMode="auto">
          <a:xfrm>
            <a:off x="4643438" y="1484313"/>
            <a:ext cx="309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3560" name="Text Box 14"/>
          <p:cNvSpPr txBox="1">
            <a:spLocks noChangeArrowheads="1"/>
          </p:cNvSpPr>
          <p:nvPr/>
        </p:nvSpPr>
        <p:spPr bwMode="auto">
          <a:xfrm>
            <a:off x="4932363" y="1268413"/>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3561" name="Text Box 16"/>
          <p:cNvSpPr txBox="1">
            <a:spLocks noChangeArrowheads="1"/>
          </p:cNvSpPr>
          <p:nvPr/>
        </p:nvSpPr>
        <p:spPr bwMode="auto">
          <a:xfrm>
            <a:off x="4932363" y="1557338"/>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pic>
        <p:nvPicPr>
          <p:cNvPr id="73745" name="Picture 17" descr="ANd9GcTet1yv0pZqBXUez06mBij-T94U7aaoG2wSwfI-W4-ZlrofUl71RV4gq4u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881063"/>
            <a:ext cx="6659562"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703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linds(horizontal)">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687"/>
                                        </p:tgtEl>
                                        <p:attrNameLst>
                                          <p:attrName>style.visibility</p:attrName>
                                        </p:attrNameLst>
                                      </p:cBhvr>
                                      <p:to>
                                        <p:strVal val="visible"/>
                                      </p:to>
                                    </p:set>
                                    <p:animEffect transition="in" filter="blinds(horizontal)">
                                      <p:cBhvr>
                                        <p:cTn id="12" dur="500"/>
                                        <p:tgtEl>
                                          <p:spTgt spid="716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3745"/>
                                        </p:tgtEl>
                                        <p:attrNameLst>
                                          <p:attrName>style.visibility</p:attrName>
                                        </p:attrNameLst>
                                      </p:cBhvr>
                                      <p:to>
                                        <p:strVal val="visible"/>
                                      </p:to>
                                    </p:set>
                                    <p:animEffect transition="in" filter="blinds(horizontal)">
                                      <p:cBhvr>
                                        <p:cTn id="1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0" y="44450"/>
            <a:ext cx="9144000" cy="639763"/>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pPr>
            <a:r>
              <a:rPr lang="en-US" sz="2800" b="1" smtClean="0">
                <a:solidFill>
                  <a:prstClr val="black"/>
                </a:solidFill>
                <a:latin typeface="Times New Roman" pitchFamily="18" charset="0"/>
                <a:cs typeface="Times New Roman" pitchFamily="18" charset="0"/>
              </a:rPr>
              <a:t>HẬU </a:t>
            </a:r>
            <a:r>
              <a:rPr lang="en-US" sz="2800" b="1" smtClean="0">
                <a:solidFill>
                  <a:prstClr val="black"/>
                </a:solidFill>
                <a:latin typeface="Times New Roman" pitchFamily="18" charset="0"/>
                <a:cs typeface="Times New Roman" pitchFamily="18" charset="0"/>
              </a:rPr>
              <a:t>QUẢ TAI NẠN </a:t>
            </a:r>
          </a:p>
        </p:txBody>
      </p:sp>
      <p:sp>
        <p:nvSpPr>
          <p:cNvPr id="24579" name="Text Box 6"/>
          <p:cNvSpPr txBox="1">
            <a:spLocks noChangeArrowheads="1"/>
          </p:cNvSpPr>
          <p:nvPr/>
        </p:nvSpPr>
        <p:spPr bwMode="auto">
          <a:xfrm>
            <a:off x="2555875" y="2997200"/>
            <a:ext cx="446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4580" name="Text Box 8"/>
          <p:cNvSpPr txBox="1">
            <a:spLocks noChangeArrowheads="1"/>
          </p:cNvSpPr>
          <p:nvPr/>
        </p:nvSpPr>
        <p:spPr bwMode="auto">
          <a:xfrm>
            <a:off x="5148263" y="1557338"/>
            <a:ext cx="295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pic>
        <p:nvPicPr>
          <p:cNvPr id="71689" name="Picture 9" descr="Scan-110715-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92150"/>
            <a:ext cx="5451475"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Text Box 10"/>
          <p:cNvSpPr txBox="1">
            <a:spLocks noChangeArrowheads="1"/>
          </p:cNvSpPr>
          <p:nvPr/>
        </p:nvSpPr>
        <p:spPr bwMode="auto">
          <a:xfrm>
            <a:off x="250825" y="1125538"/>
            <a:ext cx="2474913"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pPr>
            <a:r>
              <a:rPr lang="en-US" sz="2800" b="1" smtClean="0">
                <a:solidFill>
                  <a:srgbClr val="0000FF"/>
                </a:solidFill>
                <a:latin typeface="Times New Roman" pitchFamily="18" charset="0"/>
                <a:cs typeface="Times New Roman" pitchFamily="18" charset="0"/>
              </a:rPr>
              <a:t>Gia </a:t>
            </a:r>
            <a:r>
              <a:rPr lang="en-US" sz="2800" b="1" smtClean="0">
                <a:solidFill>
                  <a:srgbClr val="0000FF"/>
                </a:solidFill>
                <a:latin typeface="Times New Roman" pitchFamily="18" charset="0"/>
                <a:cs typeface="Times New Roman" pitchFamily="18" charset="0"/>
              </a:rPr>
              <a:t>đình mất người thân, trẻ em mất cha mẹ, không nơi nương tựa</a:t>
            </a:r>
            <a:r>
              <a:rPr lang="en-US" sz="2800" smtClean="0">
                <a:solidFill>
                  <a:srgbClr val="0000FF"/>
                </a:solidFill>
                <a:latin typeface="Times New Roman" pitchFamily="18" charset="0"/>
                <a:cs typeface="Times New Roman" pitchFamily="18" charset="0"/>
              </a:rPr>
              <a:t> .</a:t>
            </a:r>
          </a:p>
          <a:p>
            <a:pPr eaLnBrk="1" fontAlgn="base" hangingPunct="1">
              <a:spcBef>
                <a:spcPct val="50000"/>
              </a:spcBef>
              <a:spcAft>
                <a:spcPct val="0"/>
              </a:spcAft>
            </a:pPr>
            <a:endParaRPr lang="vi-VN" smtClean="0">
              <a:solidFill>
                <a:prstClr val="black"/>
              </a:solidFill>
            </a:endParaRPr>
          </a:p>
        </p:txBody>
      </p:sp>
      <p:sp>
        <p:nvSpPr>
          <p:cNvPr id="24583" name="Text Box 11"/>
          <p:cNvSpPr txBox="1">
            <a:spLocks noChangeArrowheads="1"/>
          </p:cNvSpPr>
          <p:nvPr/>
        </p:nvSpPr>
        <p:spPr bwMode="auto">
          <a:xfrm>
            <a:off x="4643438" y="1484313"/>
            <a:ext cx="309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pic>
        <p:nvPicPr>
          <p:cNvPr id="71692" name="Picture 12" descr="45236085-Hinh-3,nguoi-bi-nan-ra-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765175"/>
            <a:ext cx="63722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4"/>
          <p:cNvSpPr txBox="1">
            <a:spLocks noChangeArrowheads="1"/>
          </p:cNvSpPr>
          <p:nvPr/>
        </p:nvSpPr>
        <p:spPr bwMode="auto">
          <a:xfrm>
            <a:off x="5508625" y="1125538"/>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4586" name="Text Box 16"/>
          <p:cNvSpPr txBox="1">
            <a:spLocks noChangeArrowheads="1"/>
          </p:cNvSpPr>
          <p:nvPr/>
        </p:nvSpPr>
        <p:spPr bwMode="auto">
          <a:xfrm>
            <a:off x="2555875" y="1844675"/>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Tree>
    <p:extLst>
      <p:ext uri="{BB962C8B-B14F-4D97-AF65-F5344CB8AC3E}">
        <p14:creationId xmlns:p14="http://schemas.microsoft.com/office/powerpoint/2010/main" val="1561169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0-#ppt_w/2"/>
                                          </p:val>
                                        </p:tav>
                                        <p:tav tm="100000">
                                          <p:val>
                                            <p:strVal val="#ppt_x"/>
                                          </p:val>
                                        </p:tav>
                                      </p:tavLst>
                                    </p:anim>
                                    <p:anim calcmode="lin" valueType="num">
                                      <p:cBhvr additive="base">
                                        <p:cTn id="8" dur="500" fill="hold"/>
                                        <p:tgtEl>
                                          <p:spTgt spid="716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690"/>
                                        </p:tgtEl>
                                        <p:attrNameLst>
                                          <p:attrName>style.visibility</p:attrName>
                                        </p:attrNameLst>
                                      </p:cBhvr>
                                      <p:to>
                                        <p:strVal val="visible"/>
                                      </p:to>
                                    </p:set>
                                    <p:animEffect transition="in" filter="blinds(horizontal)">
                                      <p:cBhvr>
                                        <p:cTn id="13" dur="500"/>
                                        <p:tgtEl>
                                          <p:spTgt spid="716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71692"/>
                                        </p:tgtEl>
                                        <p:attrNameLst>
                                          <p:attrName>style.visibility</p:attrName>
                                        </p:attrNameLst>
                                      </p:cBhvr>
                                      <p:to>
                                        <p:strVal val="visible"/>
                                      </p:to>
                                    </p:set>
                                    <p:animEffect transition="in" filter="blinds(horizontal)">
                                      <p:cBhvr>
                                        <p:cTn id="18" dur="500"/>
                                        <p:tgtEl>
                                          <p:spTgt spid="7169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71689"/>
                                        </p:tgtEl>
                                        <p:attrNameLst>
                                          <p:attrName>style.visibility</p:attrName>
                                        </p:attrNameLst>
                                      </p:cBhvr>
                                      <p:to>
                                        <p:strVal val="visible"/>
                                      </p:to>
                                    </p:set>
                                    <p:animEffect transition="in" filter="blinds(horizontal)">
                                      <p:cBhvr>
                                        <p:cTn id="23"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2555875" y="2997200"/>
            <a:ext cx="446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5604" name="Text Box 8"/>
          <p:cNvSpPr txBox="1">
            <a:spLocks noChangeArrowheads="1"/>
          </p:cNvSpPr>
          <p:nvPr/>
        </p:nvSpPr>
        <p:spPr bwMode="auto">
          <a:xfrm>
            <a:off x="5148263" y="1557338"/>
            <a:ext cx="295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25605" name="Text Box 11"/>
          <p:cNvSpPr txBox="1">
            <a:spLocks noChangeArrowheads="1"/>
          </p:cNvSpPr>
          <p:nvPr/>
        </p:nvSpPr>
        <p:spPr bwMode="auto">
          <a:xfrm>
            <a:off x="4643438" y="1484313"/>
            <a:ext cx="309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sp>
        <p:nvSpPr>
          <p:cNvPr id="71693" name="Text Box 13"/>
          <p:cNvSpPr txBox="1">
            <a:spLocks noChangeArrowheads="1"/>
          </p:cNvSpPr>
          <p:nvPr/>
        </p:nvSpPr>
        <p:spPr bwMode="auto">
          <a:xfrm>
            <a:off x="179388" y="908050"/>
            <a:ext cx="38163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b="1" smtClean="0">
                <a:solidFill>
                  <a:srgbClr val="0000FF"/>
                </a:solidFill>
                <a:latin typeface="Times New Roman" pitchFamily="18" charset="0"/>
                <a:cs typeface="Times New Roman" pitchFamily="18" charset="0"/>
              </a:rPr>
              <a:t>Gia </a:t>
            </a:r>
            <a:r>
              <a:rPr lang="en-US" sz="2800" b="1" smtClean="0">
                <a:solidFill>
                  <a:srgbClr val="0000FF"/>
                </a:solidFill>
                <a:latin typeface="Times New Roman" pitchFamily="18" charset="0"/>
                <a:cs typeface="Times New Roman" pitchFamily="18" charset="0"/>
              </a:rPr>
              <a:t>đình và xã hội phải gánh nặng các hậu quả do tai nạn xảy ra, tài sản bị hư hỏng, mất mát .</a:t>
            </a:r>
          </a:p>
          <a:p>
            <a:pPr eaLnBrk="1" fontAlgn="base" hangingPunct="1">
              <a:spcBef>
                <a:spcPct val="50000"/>
              </a:spcBef>
              <a:spcAft>
                <a:spcPct val="0"/>
              </a:spcAft>
            </a:pPr>
            <a:endParaRPr lang="vi-VN" sz="2400" b="1" smtClean="0">
              <a:solidFill>
                <a:prstClr val="black"/>
              </a:solidFill>
            </a:endParaRPr>
          </a:p>
        </p:txBody>
      </p:sp>
      <p:sp>
        <p:nvSpPr>
          <p:cNvPr id="25607" name="Text Box 14"/>
          <p:cNvSpPr txBox="1">
            <a:spLocks noChangeArrowheads="1"/>
          </p:cNvSpPr>
          <p:nvPr/>
        </p:nvSpPr>
        <p:spPr bwMode="auto">
          <a:xfrm>
            <a:off x="4932363" y="1268413"/>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pic>
        <p:nvPicPr>
          <p:cNvPr id="71695" name="Picture 15" descr="Anh Trung &amp;dstrok;ang hôn mê tại bệnh v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47713"/>
            <a:ext cx="4895850"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6"/>
          <p:cNvSpPr txBox="1">
            <a:spLocks noChangeArrowheads="1"/>
          </p:cNvSpPr>
          <p:nvPr/>
        </p:nvSpPr>
        <p:spPr bwMode="auto">
          <a:xfrm>
            <a:off x="4932363" y="1557338"/>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prstClr val="black"/>
              </a:solidFill>
            </a:endParaRPr>
          </a:p>
        </p:txBody>
      </p:sp>
      <p:pic>
        <p:nvPicPr>
          <p:cNvPr id="71697" name="Picture 17" descr="22445487c13cd800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692150"/>
            <a:ext cx="493236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514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693"/>
                                        </p:tgtEl>
                                        <p:attrNameLst>
                                          <p:attrName>style.visibility</p:attrName>
                                        </p:attrNameLst>
                                      </p:cBhvr>
                                      <p:to>
                                        <p:strVal val="visible"/>
                                      </p:to>
                                    </p:set>
                                    <p:animEffect transition="in" filter="diamond(in)">
                                      <p:cBhvr>
                                        <p:cTn id="7" dur="2000"/>
                                        <p:tgtEl>
                                          <p:spTgt spid="71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1695"/>
                                        </p:tgtEl>
                                        <p:attrNameLst>
                                          <p:attrName>style.visibility</p:attrName>
                                        </p:attrNameLst>
                                      </p:cBhvr>
                                      <p:to>
                                        <p:strVal val="visible"/>
                                      </p:to>
                                    </p:set>
                                    <p:anim calcmode="lin" valueType="num">
                                      <p:cBhvr additive="base">
                                        <p:cTn id="12" dur="500" fill="hold"/>
                                        <p:tgtEl>
                                          <p:spTgt spid="71695"/>
                                        </p:tgtEl>
                                        <p:attrNameLst>
                                          <p:attrName>ppt_x</p:attrName>
                                        </p:attrNameLst>
                                      </p:cBhvr>
                                      <p:tavLst>
                                        <p:tav tm="0">
                                          <p:val>
                                            <p:strVal val="#ppt_x"/>
                                          </p:val>
                                        </p:tav>
                                        <p:tav tm="100000">
                                          <p:val>
                                            <p:strVal val="#ppt_x"/>
                                          </p:val>
                                        </p:tav>
                                      </p:tavLst>
                                    </p:anim>
                                    <p:anim calcmode="lin" valueType="num">
                                      <p:cBhvr additive="base">
                                        <p:cTn id="13" dur="500" fill="hold"/>
                                        <p:tgtEl>
                                          <p:spTgt spid="716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71697"/>
                                        </p:tgtEl>
                                        <p:attrNameLst>
                                          <p:attrName>style.visibility</p:attrName>
                                        </p:attrNameLst>
                                      </p:cBhvr>
                                      <p:to>
                                        <p:strVal val="visible"/>
                                      </p:to>
                                    </p:set>
                                    <p:animEffect transition="in" filter="checkerboard(across)">
                                      <p:cBhvr>
                                        <p:cTn id="18" dur="500"/>
                                        <p:tgtEl>
                                          <p:spTgt spid="7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6434568"/>
              </p:ext>
            </p:extLst>
          </p:nvPr>
        </p:nvGraphicFramePr>
        <p:xfrm>
          <a:off x="228600" y="762000"/>
          <a:ext cx="8610600" cy="5833113"/>
        </p:xfrm>
        <a:graphic>
          <a:graphicData uri="http://schemas.openxmlformats.org/drawingml/2006/table">
            <a:tbl>
              <a:tblPr firstRow="1" firstCol="1" bandRow="1">
                <a:tableStyleId>{5940675A-B579-460E-94D1-54222C63F5DA}</a:tableStyleId>
              </a:tblPr>
              <a:tblGrid>
                <a:gridCol w="7924800"/>
                <a:gridCol w="685800"/>
              </a:tblGrid>
              <a:tr h="448701">
                <a:tc>
                  <a:txBody>
                    <a:bodyPr/>
                    <a:lstStyle/>
                    <a:p>
                      <a:pPr marL="0" marR="0" algn="ctr">
                        <a:lnSpc>
                          <a:spcPct val="107000"/>
                        </a:lnSpc>
                        <a:spcBef>
                          <a:spcPts val="0"/>
                        </a:spcBef>
                        <a:spcAft>
                          <a:spcPts val="800"/>
                        </a:spcAft>
                      </a:pPr>
                      <a:r>
                        <a:rPr lang="en-US" sz="2400" b="1" smtClean="0">
                          <a:solidFill>
                            <a:srgbClr val="0000FF"/>
                          </a:solidFill>
                          <a:effectLst/>
                          <a:latin typeface="Times New Roman" pitchFamily="18" charset="0"/>
                          <a:cs typeface="Times New Roman" pitchFamily="18" charset="0"/>
                        </a:rPr>
                        <a:t>HÀNH</a:t>
                      </a:r>
                      <a:r>
                        <a:rPr lang="en-US" sz="2400" b="1" baseline="0" smtClean="0">
                          <a:solidFill>
                            <a:srgbClr val="0000FF"/>
                          </a:solidFill>
                          <a:effectLst/>
                          <a:latin typeface="Times New Roman" pitchFamily="18" charset="0"/>
                          <a:cs typeface="Times New Roman" pitchFamily="18" charset="0"/>
                        </a:rPr>
                        <a:t> VI, VIỆC LÀM</a:t>
                      </a:r>
                      <a:endParaRPr lang="en-US" sz="2400" b="1">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897402">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Báo tin về vụ tai nạn cho công an hoặc chính quyền địa phương.</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Nhường chỗ cho người già, phụ nữ, em nhỏ trên xe buýt.</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Đeo tai nghe, nghe nhạc khi điều khiển xe đạp, xe đạp điện.</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Đi bộ bên trái đường trên vỉa hè dành cho người đi bộ.</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897402">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Nói chuyện to gây ồn ào khi ngồi trong các phương tiện công cộng.</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bl>
          </a:graphicData>
        </a:graphic>
      </p:graphicFrame>
      <p:sp>
        <p:nvSpPr>
          <p:cNvPr id="6" name="TextBox 5"/>
          <p:cNvSpPr txBox="1"/>
          <p:nvPr/>
        </p:nvSpPr>
        <p:spPr>
          <a:xfrm>
            <a:off x="228600" y="1200179"/>
            <a:ext cx="3657600" cy="476221"/>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Đi xe đạp trên hè phố</a:t>
            </a:r>
            <a:endParaRPr lang="en-US" sz="2500">
              <a:solidFill>
                <a:prstClr val="black"/>
              </a:solidFill>
              <a:latin typeface="Times New Roman" pitchFamily="18" charset="0"/>
              <a:ea typeface="Calibri"/>
              <a:cs typeface="Times New Roman" pitchFamily="18" charset="0"/>
            </a:endParaRPr>
          </a:p>
        </p:txBody>
      </p:sp>
      <p:sp>
        <p:nvSpPr>
          <p:cNvPr id="7" name="TextBox 6"/>
          <p:cNvSpPr txBox="1"/>
          <p:nvPr/>
        </p:nvSpPr>
        <p:spPr>
          <a:xfrm>
            <a:off x="228600" y="1629616"/>
            <a:ext cx="7924800" cy="503984"/>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Thấy người bị tai nạn chỉ đứng nhìn, không có hành động gì.</a:t>
            </a:r>
            <a:endParaRPr lang="en-US" sz="2500">
              <a:solidFill>
                <a:prstClr val="black"/>
              </a:solidFill>
              <a:latin typeface="Times New Roman" pitchFamily="18" charset="0"/>
              <a:ea typeface="Calibri"/>
              <a:cs typeface="Times New Roman" pitchFamily="18" charset="0"/>
            </a:endParaRPr>
          </a:p>
        </p:txBody>
      </p:sp>
      <p:sp>
        <p:nvSpPr>
          <p:cNvPr id="8" name="TextBox 7"/>
          <p:cNvSpPr txBox="1"/>
          <p:nvPr/>
        </p:nvSpPr>
        <p:spPr>
          <a:xfrm>
            <a:off x="228600" y="3001216"/>
            <a:ext cx="5334000" cy="503984"/>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Lục soát đồ đạc của người bị tai nạn.</a:t>
            </a:r>
            <a:endParaRPr lang="en-US" sz="2500">
              <a:solidFill>
                <a:prstClr val="black"/>
              </a:solidFill>
              <a:latin typeface="Times New Roman" pitchFamily="18" charset="0"/>
              <a:ea typeface="Calibri"/>
              <a:cs typeface="Times New Roman" pitchFamily="18" charset="0"/>
            </a:endParaRPr>
          </a:p>
        </p:txBody>
      </p:sp>
      <p:sp>
        <p:nvSpPr>
          <p:cNvPr id="9" name="TextBox 8"/>
          <p:cNvSpPr txBox="1"/>
          <p:nvPr/>
        </p:nvSpPr>
        <p:spPr>
          <a:xfrm>
            <a:off x="228600" y="3486179"/>
            <a:ext cx="4648200" cy="476221"/>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Bấm còi inh ỏi trên đường.</a:t>
            </a:r>
            <a:endParaRPr lang="en-US" sz="2500">
              <a:solidFill>
                <a:prstClr val="black"/>
              </a:solidFill>
              <a:latin typeface="Times New Roman" pitchFamily="18" charset="0"/>
              <a:ea typeface="Calibri"/>
              <a:cs typeface="Times New Roman" pitchFamily="18" charset="0"/>
            </a:endParaRPr>
          </a:p>
        </p:txBody>
      </p:sp>
      <p:sp>
        <p:nvSpPr>
          <p:cNvPr id="10" name="TextBox 9"/>
          <p:cNvSpPr txBox="1"/>
          <p:nvPr/>
        </p:nvSpPr>
        <p:spPr>
          <a:xfrm>
            <a:off x="228600" y="4372816"/>
            <a:ext cx="7772400" cy="503984"/>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Nhổ nước bọt khi đang điều khiển xe đạp hoặc xe đạp điện.</a:t>
            </a:r>
            <a:endParaRPr lang="en-US" sz="2500">
              <a:solidFill>
                <a:prstClr val="black"/>
              </a:solidFill>
              <a:latin typeface="Times New Roman" pitchFamily="18" charset="0"/>
              <a:ea typeface="Calibri"/>
              <a:cs typeface="Times New Roman" pitchFamily="18" charset="0"/>
            </a:endParaRPr>
          </a:p>
        </p:txBody>
      </p:sp>
      <p:sp>
        <p:nvSpPr>
          <p:cNvPr id="11" name="TextBox 10"/>
          <p:cNvSpPr txBox="1"/>
          <p:nvPr/>
        </p:nvSpPr>
        <p:spPr>
          <a:xfrm>
            <a:off x="8305800" y="11849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2" name="TextBox 11"/>
          <p:cNvSpPr txBox="1"/>
          <p:nvPr/>
        </p:nvSpPr>
        <p:spPr>
          <a:xfrm>
            <a:off x="8305800" y="2251710"/>
            <a:ext cx="457200"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Đ</a:t>
            </a:r>
          </a:p>
        </p:txBody>
      </p:sp>
      <p:sp>
        <p:nvSpPr>
          <p:cNvPr id="13" name="TextBox 12"/>
          <p:cNvSpPr txBox="1"/>
          <p:nvPr/>
        </p:nvSpPr>
        <p:spPr>
          <a:xfrm>
            <a:off x="8305800" y="29375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4" name="TextBox 13"/>
          <p:cNvSpPr txBox="1"/>
          <p:nvPr/>
        </p:nvSpPr>
        <p:spPr>
          <a:xfrm>
            <a:off x="8305799" y="3421105"/>
            <a:ext cx="403123"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5" name="TextBox 14"/>
          <p:cNvSpPr txBox="1"/>
          <p:nvPr/>
        </p:nvSpPr>
        <p:spPr>
          <a:xfrm>
            <a:off x="8305800" y="3810000"/>
            <a:ext cx="457200"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Đ</a:t>
            </a:r>
          </a:p>
        </p:txBody>
      </p:sp>
      <p:sp>
        <p:nvSpPr>
          <p:cNvPr id="16" name="TextBox 15"/>
          <p:cNvSpPr txBox="1"/>
          <p:nvPr/>
        </p:nvSpPr>
        <p:spPr>
          <a:xfrm>
            <a:off x="8295968" y="4258186"/>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7" name="TextBox 16"/>
          <p:cNvSpPr txBox="1"/>
          <p:nvPr/>
        </p:nvSpPr>
        <p:spPr>
          <a:xfrm>
            <a:off x="8305800" y="477649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8" name="TextBox 17"/>
          <p:cNvSpPr txBox="1"/>
          <p:nvPr/>
        </p:nvSpPr>
        <p:spPr>
          <a:xfrm>
            <a:off x="8283677" y="52235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9" name="TextBox 18"/>
          <p:cNvSpPr txBox="1"/>
          <p:nvPr/>
        </p:nvSpPr>
        <p:spPr>
          <a:xfrm>
            <a:off x="8305800" y="58331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20" name="TextBox 19"/>
          <p:cNvSpPr txBox="1"/>
          <p:nvPr/>
        </p:nvSpPr>
        <p:spPr>
          <a:xfrm>
            <a:off x="8305800" y="1615779"/>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2" name="TextBox 1"/>
          <p:cNvSpPr txBox="1"/>
          <p:nvPr/>
        </p:nvSpPr>
        <p:spPr>
          <a:xfrm>
            <a:off x="0" y="132546"/>
            <a:ext cx="9144000" cy="477054"/>
          </a:xfrm>
          <a:prstGeom prst="rect">
            <a:avLst/>
          </a:prstGeom>
          <a:noFill/>
        </p:spPr>
        <p:txBody>
          <a:bodyPr wrap="square" rtlCol="0">
            <a:spAutoFit/>
          </a:bodyPr>
          <a:lstStyle/>
          <a:p>
            <a:r>
              <a:rPr lang="en-US" sz="2500" b="1" smtClean="0">
                <a:solidFill>
                  <a:srgbClr val="FF0000"/>
                </a:solidFill>
                <a:latin typeface="Times New Roman" pitchFamily="18" charset="0"/>
                <a:cs typeface="Times New Roman" pitchFamily="18" charset="0"/>
              </a:rPr>
              <a:t>Em hãy điền đúng (Đ) hoặc sai (S ) vào mỗi hành vi, việc làm sau</a:t>
            </a:r>
            <a:endParaRPr lang="en-US"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8952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78413"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835742"/>
            <a:ext cx="6096000"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48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HỌC SINH </a:t>
            </a:r>
          </a:p>
          <a:p>
            <a:pPr algn="ctr">
              <a:lnSpc>
                <a:spcPct val="150000"/>
              </a:lnSpc>
            </a:pPr>
            <a:r>
              <a:rPr lang="en-US" sz="48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VỚI VĂN HÓA GIAO THÔNG</a:t>
            </a:r>
            <a:endParaRPr lang="en-US" sz="4800" b="1" cap="all" spc="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TextBox 4"/>
          <p:cNvSpPr txBox="1"/>
          <p:nvPr/>
        </p:nvSpPr>
        <p:spPr>
          <a:xfrm>
            <a:off x="914400" y="835742"/>
            <a:ext cx="1371600" cy="584775"/>
          </a:xfrm>
          <a:prstGeom prst="rect">
            <a:avLst/>
          </a:prstGeom>
          <a:noFill/>
        </p:spPr>
        <p:txBody>
          <a:bodyPr wrap="square" rtlCol="0">
            <a:spAutoFit/>
          </a:bodyPr>
          <a:lstStyle/>
          <a:p>
            <a:r>
              <a:rPr lang="en-US" sz="32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 1</a:t>
            </a:r>
            <a:endPar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85798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90"/>
            <a:ext cx="9144000" cy="709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2697301"/>
            <a:ext cx="7924800" cy="3323987"/>
          </a:xfrm>
          <a:prstGeom prst="rect">
            <a:avLst/>
          </a:prstGeom>
        </p:spPr>
        <p:txBody>
          <a:bodyPr wrap="square">
            <a:spAutoFit/>
          </a:bodyPr>
          <a:lstStyle/>
          <a:p>
            <a:pPr indent="280988" algn="just"/>
            <a:r>
              <a:rPr lang="en-US" sz="4200" b="1" dirty="0" err="1" smtClean="0">
                <a:solidFill>
                  <a:srgbClr val="0000FF"/>
                </a:solidFill>
                <a:latin typeface="Times New Roman" pitchFamily="18" charset="0"/>
                <a:cs typeface="Times New Roman" pitchFamily="18" charset="0"/>
              </a:rPr>
              <a:t>Có</a:t>
            </a:r>
            <a:r>
              <a:rPr lang="en-US" sz="4200" b="1" dirty="0" smtClean="0">
                <a:solidFill>
                  <a:srgbClr val="0000FF"/>
                </a:solidFill>
                <a:latin typeface="Times New Roman" pitchFamily="18" charset="0"/>
                <a:cs typeface="Times New Roman" pitchFamily="18" charset="0"/>
              </a:rPr>
              <a:t> ý </a:t>
            </a:r>
            <a:r>
              <a:rPr lang="en-US" sz="4200" b="1" dirty="0" err="1" smtClean="0">
                <a:solidFill>
                  <a:srgbClr val="0000FF"/>
                </a:solidFill>
                <a:latin typeface="Times New Roman" pitchFamily="18" charset="0"/>
                <a:cs typeface="Times New Roman" pitchFamily="18" charset="0"/>
              </a:rPr>
              <a:t>kiến</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cho</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rằng</a:t>
            </a:r>
            <a:r>
              <a:rPr lang="en-US" sz="4200" b="1" dirty="0" smtClean="0">
                <a:solidFill>
                  <a:srgbClr val="0000FF"/>
                </a:solidFill>
                <a:latin typeface="Times New Roman" pitchFamily="18" charset="0"/>
                <a:cs typeface="Times New Roman" pitchFamily="18" charset="0"/>
              </a:rPr>
              <a:t>: </a:t>
            </a:r>
            <a:r>
              <a:rPr lang="en-US" sz="4200" b="1" i="1" dirty="0" smtClean="0">
                <a:solidFill>
                  <a:srgbClr val="0000FF"/>
                </a:solidFill>
                <a:latin typeface="Times New Roman" pitchFamily="18" charset="0"/>
                <a:cs typeface="Times New Roman" pitchFamily="18" charset="0"/>
              </a:rPr>
              <a:t>“</a:t>
            </a:r>
            <a:r>
              <a:rPr lang="en-US" sz="4200" b="1" i="1" dirty="0" err="1" smtClean="0">
                <a:solidFill>
                  <a:srgbClr val="0000FF"/>
                </a:solidFill>
                <a:latin typeface="Times New Roman" pitchFamily="18" charset="0"/>
                <a:cs typeface="Times New Roman" pitchFamily="18" charset="0"/>
              </a:rPr>
              <a:t>Chỉ</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những</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người</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trực</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tiếp</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điều</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khiển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phương</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tiện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giao</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thông</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mới</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cần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có</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văn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hóa</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giao</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thông</a:t>
            </a:r>
            <a:r>
              <a:rPr lang="en-US" sz="4200" b="1" i="1" dirty="0" smtClean="0">
                <a:solidFill>
                  <a:srgbClr val="0000FF"/>
                </a:solidFill>
                <a:latin typeface="Times New Roman" pitchFamily="18" charset="0"/>
                <a:cs typeface="Times New Roman" pitchFamily="18" charset="0"/>
              </a:rPr>
              <a:t>.”</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Em</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có</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đồng</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tình</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với</a:t>
            </a:r>
            <a:r>
              <a:rPr lang="en-US" sz="4200" b="1" dirty="0" smtClean="0">
                <a:solidFill>
                  <a:srgbClr val="0000FF"/>
                </a:solidFill>
                <a:latin typeface="Times New Roman" pitchFamily="18" charset="0"/>
                <a:cs typeface="Times New Roman" pitchFamily="18" charset="0"/>
              </a:rPr>
              <a:t> ý </a:t>
            </a:r>
            <a:r>
              <a:rPr lang="en-US" sz="4200" b="1" dirty="0" err="1" smtClean="0">
                <a:solidFill>
                  <a:srgbClr val="0000FF"/>
                </a:solidFill>
                <a:latin typeface="Times New Roman" pitchFamily="18" charset="0"/>
                <a:cs typeface="Times New Roman" pitchFamily="18" charset="0"/>
              </a:rPr>
              <a:t>kiến</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đó</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không</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Vì</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sao</a:t>
            </a:r>
            <a:r>
              <a:rPr lang="en-US" sz="4200" b="1" dirty="0" smtClean="0">
                <a:solidFill>
                  <a:srgbClr val="0000FF"/>
                </a:solidFill>
                <a:latin typeface="Times New Roman" pitchFamily="18" charset="0"/>
                <a:cs typeface="Times New Roman" pitchFamily="18" charset="0"/>
              </a:rPr>
              <a:t>?</a:t>
            </a:r>
            <a:endParaRPr lang="en-US" sz="4200" b="1" dirty="0">
              <a:solidFill>
                <a:srgbClr val="0000FF"/>
              </a:solidFill>
              <a:latin typeface="Times New Roman" pitchFamily="18" charset="0"/>
              <a:cs typeface="Times New Roman" pitchFamily="18" charset="0"/>
            </a:endParaRPr>
          </a:p>
        </p:txBody>
      </p:sp>
      <p:sp>
        <p:nvSpPr>
          <p:cNvPr id="5" name="TextBox 4"/>
          <p:cNvSpPr txBox="1"/>
          <p:nvPr/>
        </p:nvSpPr>
        <p:spPr>
          <a:xfrm>
            <a:off x="2895600" y="762000"/>
            <a:ext cx="4648200" cy="1384995"/>
          </a:xfrm>
          <a:prstGeom prst="rect">
            <a:avLst/>
          </a:prstGeom>
          <a:noFill/>
        </p:spPr>
        <p:txBody>
          <a:bodyPr wrap="square" rtlCol="0">
            <a:spAutoFit/>
          </a:bodyPr>
          <a:lstStyle/>
          <a:p>
            <a:r>
              <a:rPr lang="en-US" sz="4200" b="1" dirty="0" err="1" smtClean="0">
                <a:solidFill>
                  <a:srgbClr val="FF0000"/>
                </a:solidFill>
                <a:latin typeface="Times New Roman" pitchFamily="18" charset="0"/>
                <a:cs typeface="Times New Roman" pitchFamily="18" charset="0"/>
              </a:rPr>
              <a:t>Thảo</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luận</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cặp</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đôi</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Thời</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gian</a:t>
            </a:r>
            <a:r>
              <a:rPr lang="en-US" sz="4200" b="1" dirty="0" smtClean="0">
                <a:solidFill>
                  <a:srgbClr val="FF0000"/>
                </a:solidFill>
                <a:latin typeface="Times New Roman" pitchFamily="18" charset="0"/>
                <a:cs typeface="Times New Roman" pitchFamily="18" charset="0"/>
              </a:rPr>
              <a:t>: 1  </a:t>
            </a:r>
            <a:r>
              <a:rPr lang="en-US" sz="4200" b="1" dirty="0" err="1" smtClean="0">
                <a:solidFill>
                  <a:srgbClr val="FF0000"/>
                </a:solidFill>
                <a:latin typeface="Times New Roman" pitchFamily="18" charset="0"/>
                <a:cs typeface="Times New Roman" pitchFamily="18" charset="0"/>
              </a:rPr>
              <a:t>phút</a:t>
            </a:r>
            <a:endParaRPr lang="en-US" sz="4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51521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Chèn</a:t>
            </a:r>
            <a:r>
              <a:rPr lang="en-US" dirty="0" smtClean="0"/>
              <a:t> </a:t>
            </a:r>
            <a:r>
              <a:rPr lang="en-US" dirty="0" err="1" smtClean="0"/>
              <a:t>đồng</a:t>
            </a:r>
            <a:r>
              <a:rPr lang="en-US" dirty="0" smtClean="0"/>
              <a:t> </a:t>
            </a:r>
            <a:r>
              <a:rPr lang="en-US" dirty="0" err="1" smtClean="0"/>
              <a:t>hồ</a:t>
            </a:r>
            <a:r>
              <a:rPr lang="en-US" dirty="0" smtClean="0"/>
              <a:t> 1 </a:t>
            </a:r>
            <a:r>
              <a:rPr lang="en-US" dirty="0" err="1" smtClean="0"/>
              <a:t>phút</a:t>
            </a:r>
            <a:r>
              <a:rPr lang="en-US" dirty="0" smtClean="0"/>
              <a:t> </a:t>
            </a:r>
            <a:r>
              <a:rPr lang="en-US" dirty="0" err="1" smtClean="0"/>
              <a:t>vào</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686800" cy="6894195"/>
          </a:xfrm>
          <a:prstGeom prst="rect">
            <a:avLst/>
          </a:prstGeom>
        </p:spPr>
        <p:txBody>
          <a:bodyPr wrap="square">
            <a:spAutoFit/>
          </a:bodyPr>
          <a:lstStyle/>
          <a:p>
            <a:pPr marR="0" lvl="0" algn="ctr"/>
            <a:r>
              <a:rPr lang="en-US" sz="3400" b="1" dirty="0" err="1" smtClean="0">
                <a:solidFill>
                  <a:srgbClr val="FF0000"/>
                </a:solidFill>
                <a:effectLst/>
                <a:latin typeface="Times New Roman"/>
                <a:ea typeface="Calibri"/>
                <a:cs typeface="Times New Roman"/>
              </a:rPr>
              <a:t>Tình</a:t>
            </a:r>
            <a:r>
              <a:rPr lang="en-US" sz="3400" b="1" dirty="0" smtClean="0">
                <a:solidFill>
                  <a:srgbClr val="FF0000"/>
                </a:solidFill>
                <a:effectLst/>
                <a:latin typeface="Times New Roman"/>
                <a:ea typeface="Calibri"/>
                <a:cs typeface="Times New Roman"/>
              </a:rPr>
              <a:t> </a:t>
            </a:r>
            <a:r>
              <a:rPr lang="en-US" sz="3400" b="1" dirty="0" err="1" smtClean="0">
                <a:solidFill>
                  <a:srgbClr val="FF0000"/>
                </a:solidFill>
                <a:effectLst/>
                <a:latin typeface="Times New Roman"/>
                <a:ea typeface="Calibri"/>
                <a:cs typeface="Times New Roman"/>
              </a:rPr>
              <a:t>huống</a:t>
            </a:r>
            <a:endParaRPr lang="en-US" sz="3400" dirty="0">
              <a:solidFill>
                <a:srgbClr val="FF0000"/>
              </a:solidFill>
              <a:ea typeface="Calibri"/>
              <a:cs typeface="Times New Roman"/>
            </a:endParaRPr>
          </a:p>
          <a:p>
            <a:pPr indent="228600" algn="just"/>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hôm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trên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đường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học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Thủy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và</a:t>
            </a:r>
            <a:r>
              <a:rPr lang="en-US" sz="3400" b="1" i="1" dirty="0" smtClean="0">
                <a:solidFill>
                  <a:srgbClr val="0000FF"/>
                </a:solidFill>
                <a:effectLst/>
                <a:latin typeface="Times New Roman"/>
                <a:ea typeface="Calibri"/>
                <a:cs typeface="Times New Roman"/>
              </a:rPr>
              <a:t> Mai </a:t>
            </a:r>
            <a:r>
              <a:rPr lang="en-US" sz="3400" b="1" i="1" dirty="0" err="1" smtClean="0">
                <a:solidFill>
                  <a:srgbClr val="0000FF"/>
                </a:solidFill>
                <a:effectLst/>
                <a:latin typeface="Times New Roman"/>
                <a:ea typeface="Calibri"/>
                <a:cs typeface="Times New Roman"/>
              </a:rPr>
              <a:t>thấy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đạp</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chở</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nhỏ</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sau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đang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ngủ</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gật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đầu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ngả</a:t>
            </a:r>
            <a:r>
              <a:rPr lang="en-US" sz="3400" b="1" i="1" dirty="0" smtClean="0">
                <a:solidFill>
                  <a:srgbClr val="0000FF"/>
                </a:solidFill>
                <a:effectLst/>
                <a:latin typeface="Times New Roman"/>
                <a:ea typeface="Calibri"/>
                <a:cs typeface="Times New Roman"/>
              </a:rPr>
              <a:t> sang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Thủy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vội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đạp</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gọi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ơi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ngủ</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rồi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kìa</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Người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mẹ</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dừng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xuống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lúng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túng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không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biết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làm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thế</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nào</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Suy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nghĩ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chút</a:t>
            </a:r>
            <a:r>
              <a:rPr lang="en-US" sz="3400" b="1" i="1" dirty="0" smtClean="0">
                <a:solidFill>
                  <a:srgbClr val="0000FF"/>
                </a:solidFill>
                <a:effectLst/>
                <a:latin typeface="Times New Roman"/>
                <a:ea typeface="Calibri"/>
                <a:cs typeface="Times New Roman"/>
              </a:rPr>
              <a:t>, Mai </a:t>
            </a:r>
            <a:r>
              <a:rPr lang="en-US" sz="3400" b="1" i="1" dirty="0" err="1" smtClean="0">
                <a:solidFill>
                  <a:srgbClr val="0000FF"/>
                </a:solidFill>
                <a:effectLst/>
                <a:latin typeface="Times New Roman"/>
                <a:ea typeface="Calibri"/>
                <a:cs typeface="Times New Roman"/>
              </a:rPr>
              <a:t>nói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ở </a:t>
            </a:r>
            <a:r>
              <a:rPr lang="en-US" sz="3400" b="1" i="1" dirty="0" err="1" smtClean="0">
                <a:solidFill>
                  <a:srgbClr val="0000FF"/>
                </a:solidFill>
                <a:effectLst/>
                <a:latin typeface="Times New Roman"/>
                <a:ea typeface="Calibri"/>
                <a:cs typeface="Times New Roman"/>
              </a:rPr>
              <a:t>đâu</a:t>
            </a:r>
            <a:r>
              <a:rPr lang="en-US" sz="3400" b="1" i="1" dirty="0" smtClean="0">
                <a:solidFill>
                  <a:srgbClr val="0000FF"/>
                </a:solidFill>
                <a:effectLst/>
                <a:latin typeface="Times New Roman"/>
                <a:ea typeface="Calibri"/>
                <a:cs typeface="Times New Roman"/>
              </a:rPr>
              <a:t> ạ? Hay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để</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cháu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đằng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sau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bế</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để</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chở</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Được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sự</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đồng</a:t>
            </a:r>
            <a:r>
              <a:rPr lang="en-US" sz="3400" b="1" i="1" dirty="0" smtClean="0">
                <a:solidFill>
                  <a:srgbClr val="0000FF"/>
                </a:solidFill>
                <a:effectLst/>
                <a:latin typeface="Times New Roman"/>
                <a:ea typeface="Calibri"/>
                <a:cs typeface="Times New Roman"/>
              </a:rPr>
              <a:t> ý </a:t>
            </a:r>
            <a:r>
              <a:rPr lang="en-US" sz="3400" b="1" i="1" dirty="0" err="1" smtClean="0">
                <a:solidFill>
                  <a:srgbClr val="0000FF"/>
                </a:solidFill>
                <a:effectLst/>
                <a:latin typeface="Times New Roman"/>
                <a:ea typeface="Calibri"/>
                <a:cs typeface="Times New Roman"/>
              </a:rPr>
              <a:t>của</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Mai </a:t>
            </a:r>
            <a:r>
              <a:rPr lang="en-US" sz="3400" b="1" i="1" dirty="0" err="1" smtClean="0">
                <a:solidFill>
                  <a:srgbClr val="0000FF"/>
                </a:solidFill>
                <a:effectLst/>
                <a:latin typeface="Times New Roman"/>
                <a:ea typeface="Calibri"/>
                <a:cs typeface="Times New Roman"/>
              </a:rPr>
              <a:t>bế</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của</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còn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Thủy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đạp</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theo</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tận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Hai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bạn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hôm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đó</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trễ</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chút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nhưng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rất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vui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vì</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đã</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làm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được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việc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tốt</a:t>
            </a:r>
            <a:r>
              <a:rPr lang="en-US" sz="3400" b="1" i="1" dirty="0" smtClean="0">
                <a:solidFill>
                  <a:srgbClr val="0000FF"/>
                </a:solidFill>
                <a:effectLst/>
                <a:latin typeface="Times New Roman"/>
                <a:ea typeface="Calibri"/>
                <a:cs typeface="Times New Roman"/>
              </a:rPr>
              <a:t>.</a:t>
            </a:r>
            <a:endParaRPr lang="en-US" sz="3400" b="1" dirty="0">
              <a:solidFill>
                <a:srgbClr val="0000FF"/>
              </a:solidFill>
              <a:ea typeface="Calibri"/>
              <a:cs typeface="Times New Roman"/>
            </a:endParaRPr>
          </a:p>
        </p:txBody>
      </p:sp>
    </p:spTree>
    <p:extLst>
      <p:ext uri="{BB962C8B-B14F-4D97-AF65-F5344CB8AC3E}">
        <p14:creationId xmlns:p14="http://schemas.microsoft.com/office/powerpoint/2010/main" val="125840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9959"/>
            <a:ext cx="8686800" cy="6555641"/>
          </a:xfrm>
          <a:prstGeom prst="rect">
            <a:avLst/>
          </a:prstGeom>
        </p:spPr>
        <p:txBody>
          <a:bodyPr wrap="square">
            <a:spAutoFit/>
          </a:bodyPr>
          <a:lstStyle/>
          <a:p>
            <a:pPr marR="0" lvl="0" algn="ctr"/>
            <a:r>
              <a:rPr lang="en-US" sz="2800" b="1" dirty="0" err="1" smtClean="0">
                <a:solidFill>
                  <a:srgbClr val="FF0000"/>
                </a:solidFill>
                <a:effectLst/>
                <a:latin typeface="Times New Roman"/>
                <a:ea typeface="Calibri"/>
                <a:cs typeface="Times New Roman"/>
              </a:rPr>
              <a:t>Tình</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huống</a:t>
            </a:r>
            <a:endParaRPr lang="en-US" sz="2800" dirty="0">
              <a:solidFill>
                <a:srgbClr val="FF0000"/>
              </a:solidFill>
              <a:ea typeface="Calibri"/>
              <a:cs typeface="Times New Roman"/>
            </a:endParaRPr>
          </a:p>
          <a:p>
            <a:pPr indent="228600" algn="just"/>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hôm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trên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đường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học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Thủy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và</a:t>
            </a:r>
            <a:r>
              <a:rPr lang="en-US" sz="2800" b="1" i="1" dirty="0" smtClean="0">
                <a:solidFill>
                  <a:srgbClr val="0000FF"/>
                </a:solidFill>
                <a:effectLst/>
                <a:latin typeface="Times New Roman"/>
                <a:ea typeface="Calibri"/>
                <a:cs typeface="Times New Roman"/>
              </a:rPr>
              <a:t> Mai </a:t>
            </a:r>
            <a:r>
              <a:rPr lang="en-US" sz="2800" b="1" i="1" dirty="0" err="1" smtClean="0">
                <a:solidFill>
                  <a:srgbClr val="0000FF"/>
                </a:solidFill>
                <a:effectLst/>
                <a:latin typeface="Times New Roman"/>
                <a:ea typeface="Calibri"/>
                <a:cs typeface="Times New Roman"/>
              </a:rPr>
              <a:t>thấy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đạp</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chở</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nhỏ</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sau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đang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ngủ</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gật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đầu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ngả</a:t>
            </a:r>
            <a:r>
              <a:rPr lang="en-US" sz="2800" b="1" i="1" dirty="0" smtClean="0">
                <a:solidFill>
                  <a:srgbClr val="0000FF"/>
                </a:solidFill>
                <a:effectLst/>
                <a:latin typeface="Times New Roman"/>
                <a:ea typeface="Calibri"/>
                <a:cs typeface="Times New Roman"/>
              </a:rPr>
              <a:t> sang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Thủy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vội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đạp</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gọi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ơi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ngủ</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rồi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kìa</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Người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mẹ</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dừng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xuống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lúng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túng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không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biết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làm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thế</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nào</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Suy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nghĩ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chút</a:t>
            </a:r>
            <a:r>
              <a:rPr lang="en-US" sz="2800" b="1" i="1" dirty="0" smtClean="0">
                <a:solidFill>
                  <a:srgbClr val="0000FF"/>
                </a:solidFill>
                <a:effectLst/>
                <a:latin typeface="Times New Roman"/>
                <a:ea typeface="Calibri"/>
                <a:cs typeface="Times New Roman"/>
              </a:rPr>
              <a:t>, Mai </a:t>
            </a:r>
            <a:r>
              <a:rPr lang="en-US" sz="2800" b="1" i="1" dirty="0" err="1" smtClean="0">
                <a:solidFill>
                  <a:srgbClr val="0000FF"/>
                </a:solidFill>
                <a:effectLst/>
                <a:latin typeface="Times New Roman"/>
                <a:ea typeface="Calibri"/>
                <a:cs typeface="Times New Roman"/>
              </a:rPr>
              <a:t>nói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ở </a:t>
            </a:r>
            <a:r>
              <a:rPr lang="en-US" sz="2800" b="1" i="1" dirty="0" err="1" smtClean="0">
                <a:solidFill>
                  <a:srgbClr val="0000FF"/>
                </a:solidFill>
                <a:effectLst/>
                <a:latin typeface="Times New Roman"/>
                <a:ea typeface="Calibri"/>
                <a:cs typeface="Times New Roman"/>
              </a:rPr>
              <a:t>đâu</a:t>
            </a:r>
            <a:r>
              <a:rPr lang="en-US" sz="2800" b="1" i="1" dirty="0" smtClean="0">
                <a:solidFill>
                  <a:srgbClr val="0000FF"/>
                </a:solidFill>
                <a:effectLst/>
                <a:latin typeface="Times New Roman"/>
                <a:ea typeface="Calibri"/>
                <a:cs typeface="Times New Roman"/>
              </a:rPr>
              <a:t> ạ? Hay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để</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cháu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đằng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sau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bế</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để</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chở</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Được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sự</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đồng</a:t>
            </a:r>
            <a:r>
              <a:rPr lang="en-US" sz="2800" b="1" i="1" dirty="0" smtClean="0">
                <a:solidFill>
                  <a:srgbClr val="0000FF"/>
                </a:solidFill>
                <a:effectLst/>
                <a:latin typeface="Times New Roman"/>
                <a:ea typeface="Calibri"/>
                <a:cs typeface="Times New Roman"/>
              </a:rPr>
              <a:t> ý </a:t>
            </a:r>
            <a:r>
              <a:rPr lang="en-US" sz="2800" b="1" i="1" dirty="0" err="1" smtClean="0">
                <a:solidFill>
                  <a:srgbClr val="0000FF"/>
                </a:solidFill>
                <a:effectLst/>
                <a:latin typeface="Times New Roman"/>
                <a:ea typeface="Calibri"/>
                <a:cs typeface="Times New Roman"/>
              </a:rPr>
              <a:t>của</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Mai </a:t>
            </a:r>
            <a:r>
              <a:rPr lang="en-US" sz="2800" b="1" i="1" dirty="0" err="1" smtClean="0">
                <a:solidFill>
                  <a:srgbClr val="0000FF"/>
                </a:solidFill>
                <a:effectLst/>
                <a:latin typeface="Times New Roman"/>
                <a:ea typeface="Calibri"/>
                <a:cs typeface="Times New Roman"/>
              </a:rPr>
              <a:t>bế</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của</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còn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Thủy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đạp</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theo</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tận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Hai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bạn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hôm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đó</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trễ</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chút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nhưng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rất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vui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vì</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đã</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làm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được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việc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tốt</a:t>
            </a:r>
            <a:r>
              <a:rPr lang="en-US" sz="2800" b="1" i="1" dirty="0" smtClean="0">
                <a:solidFill>
                  <a:srgbClr val="0000FF"/>
                </a:solidFill>
                <a:effectLst/>
                <a:latin typeface="Times New Roman"/>
                <a:ea typeface="Calibri"/>
                <a:cs typeface="Times New Roman"/>
              </a:rPr>
              <a:t>.</a:t>
            </a:r>
            <a:endParaRPr lang="en-US" sz="2800" b="1" dirty="0">
              <a:solidFill>
                <a:srgbClr val="0000FF"/>
              </a:solidFill>
              <a:ea typeface="Calibri"/>
              <a:cs typeface="Times New Roman"/>
            </a:endParaRPr>
          </a:p>
          <a:p>
            <a:pPr marL="65088" marR="0" indent="7938" algn="just"/>
            <a:r>
              <a:rPr lang="en-US" sz="2800" b="1" dirty="0" smtClean="0">
                <a:solidFill>
                  <a:srgbClr val="FF0000"/>
                </a:solidFill>
                <a:effectLst/>
                <a:latin typeface="Times New Roman"/>
                <a:ea typeface="Calibri"/>
                <a:cs typeface="Times New Roman"/>
              </a:rPr>
              <a:t>a, </a:t>
            </a:r>
            <a:r>
              <a:rPr lang="en-US" sz="2800" b="1" dirty="0" err="1" smtClean="0">
                <a:solidFill>
                  <a:srgbClr val="FF0000"/>
                </a:solidFill>
                <a:effectLst/>
                <a:latin typeface="Times New Roman"/>
                <a:ea typeface="Calibri"/>
                <a:cs typeface="Times New Roman"/>
              </a:rPr>
              <a:t>Em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có</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cảm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nghĩ</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gì</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về</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việc</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làm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của</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hai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bạn</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Thủy</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và</a:t>
            </a:r>
            <a:r>
              <a:rPr lang="en-US" sz="2800" b="1" dirty="0" smtClean="0">
                <a:solidFill>
                  <a:srgbClr val="FF0000"/>
                </a:solidFill>
                <a:effectLst/>
                <a:latin typeface="Times New Roman"/>
                <a:ea typeface="Calibri"/>
                <a:cs typeface="Times New Roman"/>
              </a:rPr>
              <a:t> Mai?</a:t>
            </a:r>
            <a:endParaRPr lang="en-US" sz="2800" b="1" dirty="0">
              <a:solidFill>
                <a:srgbClr val="FF0000"/>
              </a:solidFill>
              <a:ea typeface="Calibri"/>
              <a:cs typeface="Times New Roman"/>
            </a:endParaRPr>
          </a:p>
          <a:p>
            <a:pPr marL="65088" marR="0" indent="7938" algn="just"/>
            <a:r>
              <a:rPr lang="en-US" sz="2800" b="1" dirty="0" smtClean="0">
                <a:solidFill>
                  <a:srgbClr val="FF0000"/>
                </a:solidFill>
                <a:effectLst/>
                <a:latin typeface="Times New Roman"/>
                <a:ea typeface="Calibri"/>
                <a:cs typeface="Times New Roman"/>
              </a:rPr>
              <a:t>b, </a:t>
            </a:r>
            <a:r>
              <a:rPr lang="en-US" sz="2800" b="1" dirty="0" err="1" smtClean="0">
                <a:solidFill>
                  <a:srgbClr val="FF0000"/>
                </a:solidFill>
                <a:effectLst/>
                <a:latin typeface="Times New Roman"/>
                <a:ea typeface="Calibri"/>
                <a:cs typeface="Times New Roman"/>
              </a:rPr>
              <a:t>Hãy</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nêu</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ví</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dụ</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về</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việc</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làm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tốt</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mà</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em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đã</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thực</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hiện</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với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người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đi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đường</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khi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tham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gia</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giao</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thông</a:t>
            </a:r>
            <a:r>
              <a:rPr lang="en-US" sz="2800" b="1" dirty="0" smtClean="0">
                <a:solidFill>
                  <a:srgbClr val="FF0000"/>
                </a:solidFill>
                <a:effectLst/>
                <a:latin typeface="Times New Roman"/>
                <a:ea typeface="Calibri"/>
                <a:cs typeface="Times New Roman"/>
              </a:rPr>
              <a:t>?</a:t>
            </a:r>
            <a:endParaRPr lang="en-US" sz="2800" b="1" dirty="0">
              <a:solidFill>
                <a:srgbClr val="FF0000"/>
              </a:solidFill>
              <a:ea typeface="Calibri"/>
              <a:cs typeface="Times New Roman"/>
            </a:endParaRPr>
          </a:p>
        </p:txBody>
      </p:sp>
    </p:spTree>
    <p:extLst>
      <p:ext uri="{BB962C8B-B14F-4D97-AF65-F5344CB8AC3E}">
        <p14:creationId xmlns:p14="http://schemas.microsoft.com/office/powerpoint/2010/main" val="125840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11430000"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772954"/>
            <a:ext cx="8382000" cy="5170646"/>
          </a:xfrm>
          <a:prstGeom prst="rect">
            <a:avLst/>
          </a:prstGeom>
        </p:spPr>
        <p:txBody>
          <a:bodyPr wrap="square">
            <a:spAutoFit/>
          </a:bodyPr>
          <a:lstStyle/>
          <a:p>
            <a:pPr marR="0" lvl="0" algn="ctr">
              <a:spcBef>
                <a:spcPts val="600"/>
              </a:spcBef>
            </a:pPr>
            <a:r>
              <a:rPr lang="en-US" sz="4000" b="1" dirty="0" smtClean="0">
                <a:solidFill>
                  <a:srgbClr val="FF0000"/>
                </a:solidFill>
                <a:latin typeface="Times New Roman"/>
                <a:ea typeface="Calibri"/>
                <a:cs typeface="Times New Roman"/>
              </a:rPr>
              <a:t>DỰ ÁN TUYÊN TRUYỀN </a:t>
            </a:r>
          </a:p>
          <a:p>
            <a:pPr marR="0" lvl="0" algn="ctr">
              <a:spcBef>
                <a:spcPts val="600"/>
              </a:spcBef>
            </a:pPr>
            <a:r>
              <a:rPr lang="en-US" sz="4000" b="1" dirty="0" smtClean="0">
                <a:solidFill>
                  <a:srgbClr val="FF0000"/>
                </a:solidFill>
                <a:latin typeface="Times New Roman"/>
                <a:ea typeface="Calibri"/>
                <a:cs typeface="Times New Roman"/>
              </a:rPr>
              <a:t>VỀ GIAO THÔNG</a:t>
            </a:r>
            <a:endParaRPr lang="en-US" sz="4000" dirty="0">
              <a:solidFill>
                <a:srgbClr val="FF0000"/>
              </a:solidFill>
              <a:ea typeface="Calibri"/>
              <a:cs typeface="Times New Roman"/>
            </a:endParaRPr>
          </a:p>
          <a:p>
            <a:pPr indent="228600" algn="just">
              <a:spcBef>
                <a:spcPts val="600"/>
              </a:spcBef>
            </a:pPr>
            <a:r>
              <a:rPr lang="en-US" sz="4000" b="1" dirty="0" err="1" smtClean="0">
                <a:solidFill>
                  <a:srgbClr val="0000FF"/>
                </a:solidFill>
                <a:effectLst/>
                <a:latin typeface="Times New Roman"/>
                <a:ea typeface="Calibri"/>
                <a:cs typeface="Times New Roman"/>
              </a:rPr>
              <a:t>Hãy</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tập</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hợp</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một</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nhóm</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bạn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cùng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suy</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nghĩ</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và</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hành</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động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thực</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hiện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một</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dự</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án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tuyên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truyền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về</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văn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hóa</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giao</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thông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cho</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cộng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đồng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dân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cư</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phường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xã</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thôn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xóm</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tổ</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dân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phố</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hoặc</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cho</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học</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sinh</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toàn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trường</a:t>
            </a:r>
            <a:r>
              <a:rPr lang="en-US" sz="4000" b="1" dirty="0" smtClean="0">
                <a:solidFill>
                  <a:srgbClr val="0000FF"/>
                </a:solidFill>
                <a:effectLst/>
                <a:latin typeface="Times New Roman"/>
                <a:ea typeface="Calibri"/>
                <a:cs typeface="Times New Roman"/>
              </a:rPr>
              <a:t>.</a:t>
            </a:r>
            <a:endParaRPr lang="en-US" sz="4000" b="1" dirty="0">
              <a:solidFill>
                <a:srgbClr val="0000FF"/>
              </a:solidFill>
              <a:ea typeface="Calibri"/>
              <a:cs typeface="Times New Roman"/>
            </a:endParaRPr>
          </a:p>
        </p:txBody>
      </p:sp>
    </p:spTree>
    <p:extLst>
      <p:ext uri="{BB962C8B-B14F-4D97-AF65-F5344CB8AC3E}">
        <p14:creationId xmlns:p14="http://schemas.microsoft.com/office/powerpoint/2010/main" val="181195256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4125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4" descr="Image result for hình nền powerpoint mới nhấ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858986" y="2395478"/>
            <a:ext cx="7142019" cy="286232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defRPr/>
            </a:pPr>
            <a:r>
              <a:rPr lang="en-US" sz="40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rPr>
              <a:t>XIN CHÂN THÀNH CẢM ƠN </a:t>
            </a:r>
          </a:p>
          <a:p>
            <a:pPr algn="ctr">
              <a:lnSpc>
                <a:spcPct val="150000"/>
              </a:lnSpc>
              <a:defRPr/>
            </a:pPr>
            <a:r>
              <a:rPr lang="en-US" sz="4000" b="1" cap="all" dirty="0" err="1"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Các</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a:t>
            </a:r>
            <a:r>
              <a:rPr lang="en-US" sz="4000" b="1" cap="all" dirty="0" err="1"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Quý</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a:t>
            </a:r>
            <a:r>
              <a:rPr lang="en-US" sz="4000" b="1" cap="all" dirty="0" err="1"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vị</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a:t>
            </a:r>
            <a:r>
              <a:rPr lang="en-US" sz="4000" b="1" cap="all" dirty="0" err="1"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đại</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a:t>
            </a:r>
            <a:r>
              <a:rPr lang="en-US" sz="4000" b="1" cap="all" dirty="0" err="1"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biểu</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a:t>
            </a:r>
          </a:p>
          <a:p>
            <a:pPr algn="ctr">
              <a:lnSpc>
                <a:spcPct val="150000"/>
              </a:lnSpc>
              <a:defRPr/>
            </a:pP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a:t>
            </a:r>
            <a:r>
              <a:rPr lang="en-US" sz="4000" b="1" cap="all" dirty="0" err="1"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và</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 CÁC </a:t>
            </a:r>
            <a:r>
              <a:rPr lang="en-US" sz="40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rPr>
              <a:t>THẦY, CÔ GIÁO </a:t>
            </a:r>
            <a:r>
              <a:rPr lang="en-US" sz="4000" b="1" cap="all" dirty="0" smtClean="0">
                <a:ln w="0"/>
                <a:solidFill>
                  <a:srgbClr val="FF3300"/>
                </a:solidFill>
                <a:effectLst>
                  <a:reflection blurRad="12700" stA="50000" endPos="50000" dist="5000" dir="5400000" sy="-100000" rotWithShape="0"/>
                </a:effectLst>
                <a:latin typeface="Times New Roman" pitchFamily="18" charset="0"/>
                <a:cs typeface="Times New Roman" pitchFamily="18" charset="0"/>
              </a:rPr>
              <a:t>!</a:t>
            </a:r>
            <a:endParaRPr lang="en-US" sz="40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9940" name="Picture 16" descr="Animate"/>
          <p:cNvPicPr>
            <a:picLocks noChangeAspect="1" noChangeArrowheads="1" noCrop="1"/>
          </p:cNvPicPr>
          <p:nvPr/>
        </p:nvPicPr>
        <p:blipFill>
          <a:blip r:embed="rId3" cstate="print"/>
          <a:srcRect/>
          <a:stretch>
            <a:fillRect/>
          </a:stretch>
        </p:blipFill>
        <p:spPr bwMode="auto">
          <a:xfrm rot="-5400000">
            <a:off x="-3348831" y="3364706"/>
            <a:ext cx="6816725" cy="119063"/>
          </a:xfrm>
          <a:prstGeom prst="rect">
            <a:avLst/>
          </a:prstGeom>
          <a:noFill/>
          <a:ln w="9525">
            <a:noFill/>
            <a:miter lim="800000"/>
            <a:headEnd/>
            <a:tailEnd/>
          </a:ln>
        </p:spPr>
      </p:pic>
      <p:pic>
        <p:nvPicPr>
          <p:cNvPr id="39941" name="Picture 18" descr="Animate"/>
          <p:cNvPicPr>
            <a:picLocks noChangeAspect="1" noChangeArrowheads="1" noCrop="1"/>
          </p:cNvPicPr>
          <p:nvPr/>
        </p:nvPicPr>
        <p:blipFill>
          <a:blip r:embed="rId3" cstate="print"/>
          <a:srcRect/>
          <a:stretch>
            <a:fillRect/>
          </a:stretch>
        </p:blipFill>
        <p:spPr bwMode="auto">
          <a:xfrm rot="-5400000">
            <a:off x="5676900" y="3354388"/>
            <a:ext cx="6816725" cy="120650"/>
          </a:xfrm>
          <a:prstGeom prst="rect">
            <a:avLst/>
          </a:prstGeom>
          <a:noFill/>
          <a:ln w="9525">
            <a:noFill/>
            <a:miter lim="800000"/>
            <a:headEnd/>
            <a:tailEnd/>
          </a:ln>
        </p:spPr>
      </p:pic>
      <p:pic>
        <p:nvPicPr>
          <p:cNvPr id="39942" name="Picture 19" descr="Animate"/>
          <p:cNvPicPr>
            <a:picLocks noChangeAspect="1" noChangeArrowheads="1" noCrop="1"/>
          </p:cNvPicPr>
          <p:nvPr/>
        </p:nvPicPr>
        <p:blipFill>
          <a:blip r:embed="rId3" cstate="print"/>
          <a:srcRect/>
          <a:stretch>
            <a:fillRect/>
          </a:stretch>
        </p:blipFill>
        <p:spPr bwMode="auto">
          <a:xfrm>
            <a:off x="0" y="0"/>
            <a:ext cx="9144000" cy="158750"/>
          </a:xfrm>
          <a:prstGeom prst="rect">
            <a:avLst/>
          </a:prstGeom>
          <a:noFill/>
          <a:ln w="9525">
            <a:noFill/>
            <a:miter lim="800000"/>
            <a:headEnd/>
            <a:tailEnd/>
          </a:ln>
        </p:spPr>
      </p:pic>
      <p:pic>
        <p:nvPicPr>
          <p:cNvPr id="39943" name="Picture 17" descr="Animate"/>
          <p:cNvPicPr>
            <a:picLocks noChangeAspect="1" noChangeArrowheads="1" noCrop="1"/>
          </p:cNvPicPr>
          <p:nvPr/>
        </p:nvPicPr>
        <p:blipFill>
          <a:blip r:embed="rId3" cstate="print"/>
          <a:srcRect/>
          <a:stretch>
            <a:fillRect/>
          </a:stretch>
        </p:blipFill>
        <p:spPr bwMode="auto">
          <a:xfrm>
            <a:off x="0" y="6715125"/>
            <a:ext cx="9144000" cy="1587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8991600" cy="6403356"/>
          </a:xfrm>
          <a:prstGeom prst="rect">
            <a:avLst/>
          </a:prstGeom>
          <a:noFill/>
        </p:spPr>
        <p:txBody>
          <a:bodyPr wrap="square" rtlCol="0">
            <a:spAutoFit/>
          </a:bodyPr>
          <a:lstStyle/>
          <a:p>
            <a:pPr indent="236538" algn="just">
              <a:lnSpc>
                <a:spcPct val="107000"/>
              </a:lnSpc>
              <a:spcAft>
                <a:spcPts val="800"/>
              </a:spcAft>
            </a:pPr>
            <a:r>
              <a:rPr lang="en-US" sz="3500" b="1" i="1" smtClean="0">
                <a:effectLst/>
                <a:latin typeface="Times New Roman"/>
                <a:ea typeface="Calibri"/>
                <a:cs typeface="Times New Roman"/>
              </a:rPr>
              <a:t>Một tai nạn giao thông xảy ra trên đường, nạn nhân là một người đi xe đạp. Hai thanh niên đi xe máy gây tai nạn đã chạy mất. Nạn nhân nằm bất tỉnh. Mọi người xúm đến xem, chỉ trỏ, bàn tán. Con đường vốn đã nhỏ lại chật ních người, tắc nghẽn. Nạn nhân nằm đó khá lâu, người đến xem thì đông nhưng không ai chịu đưa nạn nhân đi bệnh viện. Bỗng có một người đàn ông chen vào đám đông, đến bên người bị nạn, sơ cứu rồi bế người đó lên xe chở đi bệnh viện để cấp cứu.</a:t>
            </a:r>
            <a:endParaRPr lang="en-US" sz="3500" b="1">
              <a:ea typeface="Calibri"/>
              <a:cs typeface="Times New Roman"/>
            </a:endParaRPr>
          </a:p>
        </p:txBody>
      </p:sp>
      <p:sp>
        <p:nvSpPr>
          <p:cNvPr id="5" name="TextBox 4"/>
          <p:cNvSpPr txBox="1"/>
          <p:nvPr/>
        </p:nvSpPr>
        <p:spPr>
          <a:xfrm>
            <a:off x="3465871" y="-76200"/>
            <a:ext cx="2553930" cy="646331"/>
          </a:xfrm>
          <a:prstGeom prst="rect">
            <a:avLst/>
          </a:prstGeom>
          <a:noFill/>
        </p:spPr>
        <p:txBody>
          <a:bodyPr wrap="square" rtlCol="0">
            <a:spAutoFit/>
          </a:bodyPr>
          <a:lstStyle/>
          <a:p>
            <a:r>
              <a:rPr lang="en-US" sz="36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36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huống</a:t>
            </a:r>
            <a:endParaRPr lang="en-US" sz="36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71151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8991600" cy="4538165"/>
          </a:xfrm>
          <a:prstGeom prst="rect">
            <a:avLst/>
          </a:prstGeom>
          <a:noFill/>
        </p:spPr>
        <p:txBody>
          <a:bodyPr wrap="square" rtlCol="0">
            <a:spAutoFit/>
          </a:bodyPr>
          <a:lstStyle/>
          <a:p>
            <a:pPr indent="236538" algn="just">
              <a:lnSpc>
                <a:spcPct val="107000"/>
              </a:lnSpc>
              <a:spcAft>
                <a:spcPts val="800"/>
              </a:spcAft>
            </a:pPr>
            <a:r>
              <a:rPr lang="en-US" sz="2900" b="1" i="1" smtClean="0">
                <a:effectLst/>
                <a:latin typeface="Times New Roman"/>
                <a:ea typeface="Calibri"/>
                <a:cs typeface="Times New Roman"/>
              </a:rPr>
              <a:t>Một tai nạn giao thông xảy ra trên đường, nạn nhân là một người đi xe đạp. Hai thanh niên đi xe máy gây tai nạn đã chạy mất. Nạn nhân nằm bất tỉnh. Mọi người xúm đến xem, chỉ trỏ, bàn tán. Con đường vốn đã nhỏ lại chật ních người, tắc nghẽn. Nạn nhân nằm đó khá lâu, người đến xem thì đông nhưng không ai chịu đưa nạn nhân đi bệnh viện. Bỗng có một người đàn ông chen vào đám đông, đến bên người bị nạn, sơ cứu rồi bế người đó lên xe chở đi bệnh viện để cấp cứu.</a:t>
            </a:r>
            <a:endParaRPr lang="en-US" sz="2900" b="1">
              <a:ea typeface="Calibri"/>
              <a:cs typeface="Times New Roman"/>
            </a:endParaRPr>
          </a:p>
        </p:txBody>
      </p:sp>
      <p:sp>
        <p:nvSpPr>
          <p:cNvPr id="5" name="TextBox 4"/>
          <p:cNvSpPr txBox="1"/>
          <p:nvPr/>
        </p:nvSpPr>
        <p:spPr>
          <a:xfrm>
            <a:off x="3465871" y="-76200"/>
            <a:ext cx="2286000" cy="584775"/>
          </a:xfrm>
          <a:prstGeom prst="rect">
            <a:avLst/>
          </a:prstGeom>
          <a:noFill/>
        </p:spPr>
        <p:txBody>
          <a:bodyPr wrap="square" rtlCol="0">
            <a:spAutoFit/>
          </a:bodyPr>
          <a:lstStyle/>
          <a:p>
            <a:r>
              <a:rPr lang="en-US" sz="32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huống</a:t>
            </a:r>
            <a:endPar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76200" y="4876800"/>
            <a:ext cx="8991600" cy="1905000"/>
          </a:xfrm>
          <a:prstGeom prst="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4800600"/>
            <a:ext cx="8763000" cy="2039020"/>
          </a:xfrm>
          <a:prstGeom prst="rect">
            <a:avLst/>
          </a:prstGeom>
          <a:noFill/>
        </p:spPr>
        <p:txBody>
          <a:bodyPr wrap="square" rtlCol="0">
            <a:spAutoFit/>
          </a:bodyPr>
          <a:lstStyle/>
          <a:p>
            <a:pPr algn="just">
              <a:lnSpc>
                <a:spcPct val="107000"/>
              </a:lnSpc>
              <a:spcAft>
                <a:spcPts val="800"/>
              </a:spcAft>
            </a:pPr>
            <a:r>
              <a:rPr lang="en-US" sz="2800" b="1" smtClean="0">
                <a:effectLst/>
                <a:latin typeface="Times New Roman"/>
                <a:ea typeface="Calibri"/>
                <a:cs typeface="Times New Roman"/>
              </a:rPr>
              <a:t>1.  Em có nhận xét gì về cách ứng xử của các nhân vật trong tình huống?</a:t>
            </a:r>
            <a:endParaRPr lang="en-US" sz="2800" b="1">
              <a:ea typeface="Calibri"/>
              <a:cs typeface="Times New Roman"/>
            </a:endParaRPr>
          </a:p>
          <a:p>
            <a:pPr algn="just">
              <a:lnSpc>
                <a:spcPct val="107000"/>
              </a:lnSpc>
              <a:spcAft>
                <a:spcPts val="800"/>
              </a:spcAft>
            </a:pPr>
            <a:r>
              <a:rPr lang="en-US" sz="2800" b="1" smtClean="0">
                <a:latin typeface="Times New Roman"/>
                <a:ea typeface="Calibri"/>
                <a:cs typeface="Times New Roman"/>
              </a:rPr>
              <a:t>2. </a:t>
            </a:r>
            <a:r>
              <a:rPr lang="en-US" sz="2800" b="1" smtClean="0">
                <a:effectLst/>
                <a:latin typeface="Times New Roman"/>
                <a:ea typeface="Calibri"/>
                <a:cs typeface="Times New Roman"/>
              </a:rPr>
              <a:t>Nếu là người trực tiếp chứng kiến sự việc đó, em sẽ làm gì?</a:t>
            </a:r>
            <a:endParaRPr lang="en-US" sz="2800" b="1">
              <a:ea typeface="Calibri"/>
              <a:cs typeface="Times New Roman"/>
            </a:endParaRPr>
          </a:p>
        </p:txBody>
      </p:sp>
    </p:spTree>
    <p:extLst>
      <p:ext uri="{BB962C8B-B14F-4D97-AF65-F5344CB8AC3E}">
        <p14:creationId xmlns:p14="http://schemas.microsoft.com/office/powerpoint/2010/main" val="31610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447800"/>
            <a:ext cx="8077200" cy="4154984"/>
          </a:xfrm>
          <a:prstGeom prst="rect">
            <a:avLst/>
          </a:prstGeom>
          <a:noFill/>
        </p:spPr>
        <p:txBody>
          <a:bodyPr wrap="square" rtlCol="0">
            <a:spAutoFit/>
          </a:bodyPr>
          <a:lstStyle/>
          <a:p>
            <a:pPr indent="398463" algn="just">
              <a:lnSpc>
                <a:spcPct val="120000"/>
              </a:lnSpc>
            </a:pPr>
            <a:r>
              <a:rPr lang="en-US" sz="4400" b="1" i="1" dirty="0" err="1" smtClean="0">
                <a:solidFill>
                  <a:schemeClr val="bg1"/>
                </a:solidFill>
                <a:effectLst/>
                <a:latin typeface="Times New Roman"/>
                <a:ea typeface="Calibri"/>
              </a:rPr>
              <a:t>Văn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hóa</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giao</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thông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là</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cách</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ứng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xử</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khi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tham</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gia</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giao</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thông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thể</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hiện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sự</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tôn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trọng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pháp</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luật</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tôn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trọng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mọi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người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và</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có</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trách</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nhiệm</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với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hành</a:t>
            </a:r>
            <a:r>
              <a:rPr lang="en-US" sz="4400" b="1" i="1" dirty="0" smtClean="0">
                <a:solidFill>
                  <a:schemeClr val="bg1"/>
                </a:solidFill>
                <a:effectLst/>
                <a:latin typeface="Times New Roman"/>
                <a:ea typeface="Calibri"/>
              </a:rPr>
              <a:t> vi </a:t>
            </a:r>
            <a:r>
              <a:rPr lang="en-US" sz="4400" b="1" i="1" dirty="0" err="1" smtClean="0">
                <a:solidFill>
                  <a:schemeClr val="bg1"/>
                </a:solidFill>
                <a:effectLst/>
                <a:latin typeface="Times New Roman"/>
                <a:ea typeface="Calibri"/>
              </a:rPr>
              <a:t>của</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bản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thân</a:t>
            </a:r>
            <a:r>
              <a:rPr lang="en-US" sz="4400" b="1" i="1" dirty="0" smtClean="0">
                <a:solidFill>
                  <a:schemeClr val="bg1"/>
                </a:solidFill>
                <a:effectLst/>
                <a:latin typeface="Times New Roman"/>
                <a:ea typeface="Calibri"/>
              </a:rPr>
              <a:t>.</a:t>
            </a:r>
            <a:endParaRPr lang="en-US" sz="4400" b="1" i="1" dirty="0">
              <a:solidFill>
                <a:schemeClr val="bg1"/>
              </a:solidFill>
            </a:endParaRPr>
          </a:p>
        </p:txBody>
      </p:sp>
      <p:sp>
        <p:nvSpPr>
          <p:cNvPr id="5" name="TextBox 4"/>
          <p:cNvSpPr txBox="1"/>
          <p:nvPr/>
        </p:nvSpPr>
        <p:spPr>
          <a:xfrm>
            <a:off x="3161071" y="533400"/>
            <a:ext cx="3849329" cy="830997"/>
          </a:xfrm>
          <a:prstGeom prst="rect">
            <a:avLst/>
          </a:prstGeom>
          <a:noFill/>
        </p:spPr>
        <p:txBody>
          <a:bodyPr wrap="square" rtlCol="0">
            <a:spAutoFit/>
          </a:bodyPr>
          <a:lstStyle/>
          <a:p>
            <a:r>
              <a:rPr lang="en-US" sz="48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Khái </a:t>
            </a:r>
            <a:r>
              <a:rPr lang="en-US" sz="4800" b="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niệm</a:t>
            </a:r>
            <a:endParaRPr lang="en-US" sz="48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277991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9448800"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886087"/>
            <a:ext cx="8077200" cy="5133713"/>
          </a:xfrm>
          <a:prstGeom prst="rect">
            <a:avLst/>
          </a:prstGeom>
          <a:noFill/>
        </p:spPr>
        <p:txBody>
          <a:bodyPr wrap="square" rtlCol="0">
            <a:spAutoFit/>
          </a:bodyPr>
          <a:lstStyle/>
          <a:p>
            <a:pPr indent="4763" algn="just">
              <a:lnSpc>
                <a:spcPct val="130000"/>
              </a:lnSpc>
            </a:pPr>
            <a:r>
              <a:rPr lang="en-US" sz="3600" b="1" i="1" smtClean="0">
                <a:solidFill>
                  <a:schemeClr val="bg1"/>
                </a:solidFill>
                <a:effectLst/>
                <a:latin typeface="Times New Roman"/>
                <a:ea typeface="Calibri"/>
              </a:rPr>
              <a:t>- Phải </a:t>
            </a:r>
            <a:r>
              <a:rPr lang="en-US" sz="3600" b="1" i="1" dirty="0" err="1" smtClean="0">
                <a:solidFill>
                  <a:schemeClr val="bg1"/>
                </a:solidFill>
                <a:effectLst/>
                <a:latin typeface="Times New Roman"/>
                <a:ea typeface="Calibri"/>
              </a:rPr>
              <a:t>có</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hiểu</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biết</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đầy</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đủ</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và</a:t>
            </a:r>
            <a:r>
              <a:rPr lang="en-US" sz="3600" b="1" i="1" dirty="0" smtClean="0">
                <a:solidFill>
                  <a:schemeClr val="bg1"/>
                </a:solidFill>
                <a:effectLst/>
                <a:latin typeface="Times New Roman"/>
                <a:ea typeface="Calibri"/>
              </a:rPr>
              <a:t> </a:t>
            </a:r>
            <a:r>
              <a:rPr lang="en-US" sz="3600" b="1" i="1" err="1" smtClean="0">
                <a:solidFill>
                  <a:schemeClr val="bg1"/>
                </a:solidFill>
                <a:effectLst/>
                <a:latin typeface="Times New Roman"/>
                <a:ea typeface="Calibri"/>
              </a:rPr>
              <a:t>chấp</a:t>
            </a:r>
            <a:r>
              <a:rPr lang="en-US" sz="3600" b="1" i="1" smtClean="0">
                <a:solidFill>
                  <a:schemeClr val="bg1"/>
                </a:solidFill>
                <a:effectLst/>
                <a:latin typeface="Times New Roman"/>
                <a:ea typeface="Calibri"/>
              </a:rPr>
              <a:t> hành nghiêm </a:t>
            </a:r>
            <a:r>
              <a:rPr lang="en-US" sz="3600" b="1" i="1" dirty="0" err="1" smtClean="0">
                <a:solidFill>
                  <a:schemeClr val="bg1"/>
                </a:solidFill>
                <a:effectLst/>
                <a:latin typeface="Times New Roman"/>
                <a:ea typeface="Calibri"/>
              </a:rPr>
              <a:t>chỉnh</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pháp</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luật</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về</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giao</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thông</a:t>
            </a:r>
            <a:r>
              <a:rPr lang="en-US" sz="3600" b="1" i="1" dirty="0" smtClean="0">
                <a:solidFill>
                  <a:schemeClr val="bg1"/>
                </a:solidFill>
                <a:effectLst/>
                <a:latin typeface="Times New Roman"/>
                <a:ea typeface="Calibri"/>
              </a:rPr>
              <a:t>. </a:t>
            </a:r>
          </a:p>
          <a:p>
            <a:pPr marL="58738" algn="just">
              <a:lnSpc>
                <a:spcPct val="130000"/>
              </a:lnSpc>
              <a:buFontTx/>
              <a:buChar char="-"/>
            </a:pPr>
            <a:r>
              <a:rPr lang="en-US" sz="3600" b="1" i="1" dirty="0" smtClean="0">
                <a:solidFill>
                  <a:schemeClr val="bg1"/>
                </a:solidFill>
                <a:latin typeface="Times New Roman"/>
                <a:ea typeface="Calibri"/>
              </a:rPr>
              <a:t> </a:t>
            </a:r>
            <a:r>
              <a:rPr lang="en-US" sz="3600" b="1" i="1" dirty="0" err="1" smtClean="0">
                <a:solidFill>
                  <a:schemeClr val="bg1"/>
                </a:solidFill>
                <a:latin typeface="Times New Roman"/>
                <a:ea typeface="Calibri"/>
              </a:rPr>
              <a:t>T</a:t>
            </a:r>
            <a:r>
              <a:rPr lang="en-US" sz="3600" b="1" i="1" dirty="0" err="1" smtClean="0">
                <a:solidFill>
                  <a:schemeClr val="bg1"/>
                </a:solidFill>
                <a:effectLst/>
                <a:latin typeface="Times New Roman"/>
                <a:ea typeface="Calibri"/>
              </a:rPr>
              <a:t>ôn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trọng</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nhường</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nhịn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và</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quan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tâm</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giúp</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đỡ</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người</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khác</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khi</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tham</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giao</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thông</a:t>
            </a:r>
            <a:r>
              <a:rPr lang="en-US" sz="3600" b="1" i="1" dirty="0" smtClean="0">
                <a:solidFill>
                  <a:schemeClr val="bg1"/>
                </a:solidFill>
                <a:effectLst/>
                <a:latin typeface="Times New Roman"/>
                <a:ea typeface="Calibri"/>
              </a:rPr>
              <a:t>.</a:t>
            </a:r>
          </a:p>
          <a:p>
            <a:pPr marL="58738" algn="just">
              <a:lnSpc>
                <a:spcPct val="130000"/>
              </a:lnSpc>
              <a:buFontTx/>
              <a:buChar char="-"/>
            </a:pP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Ứng</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xử</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có</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văn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hóa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khi</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xảy</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ra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chạm</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giao</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thông</a:t>
            </a:r>
            <a:r>
              <a:rPr lang="en-US" sz="3600" b="1" i="1" dirty="0" smtClean="0">
                <a:solidFill>
                  <a:schemeClr val="bg1"/>
                </a:solidFill>
                <a:effectLst/>
                <a:latin typeface="Times New Roman"/>
                <a:ea typeface="Calibri"/>
              </a:rPr>
              <a:t>.</a:t>
            </a:r>
            <a:endParaRPr lang="en-US" sz="3600" b="1" i="1" dirty="0">
              <a:solidFill>
                <a:schemeClr val="bg1"/>
              </a:solidFill>
            </a:endParaRPr>
          </a:p>
        </p:txBody>
      </p:sp>
      <p:sp>
        <p:nvSpPr>
          <p:cNvPr id="2" name="TextBox 1"/>
          <p:cNvSpPr txBox="1"/>
          <p:nvPr/>
        </p:nvSpPr>
        <p:spPr>
          <a:xfrm>
            <a:off x="3124200" y="173748"/>
            <a:ext cx="3048000" cy="740652"/>
          </a:xfrm>
          <a:prstGeom prst="rect">
            <a:avLst/>
          </a:prstGeom>
          <a:noFill/>
        </p:spPr>
        <p:txBody>
          <a:bodyPr wrap="square" rtlCol="0">
            <a:spAutoFit/>
          </a:bodyPr>
          <a:lstStyle/>
          <a:p>
            <a:pPr marL="58738" indent="280988" algn="ctr">
              <a:lnSpc>
                <a:spcPct val="130000"/>
              </a:lnSpc>
            </a:pPr>
            <a:r>
              <a:rPr lang="en-US" sz="3600" b="1" u="sng">
                <a:solidFill>
                  <a:srgbClr val="FFFF00"/>
                </a:solidFill>
                <a:latin typeface="Times New Roman"/>
                <a:ea typeface="Calibri"/>
              </a:rPr>
              <a:t>Biểu hiện</a:t>
            </a:r>
            <a:endParaRPr lang="en-US" sz="3600" b="1" u="sng" dirty="0">
              <a:solidFill>
                <a:srgbClr val="FFFF00"/>
              </a:solidFill>
              <a:latin typeface="Times New Roman"/>
              <a:ea typeface="Calibri"/>
            </a:endParaRPr>
          </a:p>
        </p:txBody>
      </p:sp>
    </p:spTree>
    <p:extLst>
      <p:ext uri="{BB962C8B-B14F-4D97-AF65-F5344CB8AC3E}">
        <p14:creationId xmlns:p14="http://schemas.microsoft.com/office/powerpoint/2010/main" val="1602161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505200"/>
            <a:ext cx="427396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antoan.gthog\anh vi pham luat gt\981d83d3e0-2-gietnguoi-vi-va-cham-giao-thong.jpeg-width-500.jpeg"/>
          <p:cNvPicPr>
            <a:picLocks noChangeAspect="1" noChangeArrowheads="1"/>
          </p:cNvPicPr>
          <p:nvPr/>
        </p:nvPicPr>
        <p:blipFill>
          <a:blip r:embed="rId3" cstate="print"/>
          <a:srcRect/>
          <a:stretch>
            <a:fillRect/>
          </a:stretch>
        </p:blipFill>
        <p:spPr bwMode="auto">
          <a:xfrm>
            <a:off x="152400" y="3505200"/>
            <a:ext cx="4419600" cy="3200400"/>
          </a:xfrm>
          <a:prstGeom prst="rect">
            <a:avLst/>
          </a:prstGeom>
          <a:noFill/>
        </p:spPr>
      </p:pic>
      <p:pic>
        <p:nvPicPr>
          <p:cNvPr id="2" name="Picture 2" descr="E:\antoan.gthog\65214066-vnm_2011_324946.gif"/>
          <p:cNvPicPr>
            <a:picLocks noChangeAspect="1" noChangeArrowheads="1"/>
          </p:cNvPicPr>
          <p:nvPr/>
        </p:nvPicPr>
        <p:blipFill>
          <a:blip r:embed="rId4" cstate="print"/>
          <a:srcRect/>
          <a:stretch>
            <a:fillRect/>
          </a:stretch>
        </p:blipFill>
        <p:spPr bwMode="auto">
          <a:xfrm>
            <a:off x="1143000" y="228600"/>
            <a:ext cx="7162800" cy="3124200"/>
          </a:xfrm>
          <a:prstGeom prst="rect">
            <a:avLst/>
          </a:prstGeom>
          <a:noFill/>
        </p:spPr>
      </p:pic>
      <p:sp>
        <p:nvSpPr>
          <p:cNvPr id="3" name="Oval 2"/>
          <p:cNvSpPr/>
          <p:nvPr/>
        </p:nvSpPr>
        <p:spPr>
          <a:xfrm>
            <a:off x="1295400" y="255639"/>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1</a:t>
            </a:r>
            <a:endParaRPr lang="en-US" sz="3200" b="1">
              <a:solidFill>
                <a:srgbClr val="FFFF00"/>
              </a:solidFill>
              <a:latin typeface="Times New Roman" pitchFamily="18" charset="0"/>
              <a:cs typeface="Times New Roman" pitchFamily="18" charset="0"/>
            </a:endParaRPr>
          </a:p>
        </p:txBody>
      </p:sp>
      <p:sp>
        <p:nvSpPr>
          <p:cNvPr id="6" name="Oval 5"/>
          <p:cNvSpPr/>
          <p:nvPr/>
        </p:nvSpPr>
        <p:spPr>
          <a:xfrm>
            <a:off x="304800" y="3505200"/>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2</a:t>
            </a:r>
          </a:p>
        </p:txBody>
      </p:sp>
      <p:sp>
        <p:nvSpPr>
          <p:cNvPr id="7" name="Oval 6"/>
          <p:cNvSpPr/>
          <p:nvPr/>
        </p:nvSpPr>
        <p:spPr>
          <a:xfrm>
            <a:off x="4876800" y="3581400"/>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3</a:t>
            </a:r>
          </a:p>
        </p:txBody>
      </p:sp>
    </p:spTree>
    <p:extLst>
      <p:ext uri="{BB962C8B-B14F-4D97-AF65-F5344CB8AC3E}">
        <p14:creationId xmlns:p14="http://schemas.microsoft.com/office/powerpoint/2010/main" val="119419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ntoan.gthog\65214066-vnm_2011_324946.gif"/>
          <p:cNvPicPr>
            <a:picLocks noChangeAspect="1" noChangeArrowheads="1"/>
          </p:cNvPicPr>
          <p:nvPr/>
        </p:nvPicPr>
        <p:blipFill>
          <a:blip r:embed="rId2" cstate="print"/>
          <a:srcRect/>
          <a:stretch>
            <a:fillRect/>
          </a:stretch>
        </p:blipFill>
        <p:spPr bwMode="auto">
          <a:xfrm>
            <a:off x="457200" y="304800"/>
            <a:ext cx="8229600" cy="6061982"/>
          </a:xfrm>
          <a:prstGeom prst="rect">
            <a:avLst/>
          </a:prstGeom>
          <a:noFill/>
        </p:spPr>
      </p:pic>
      <p:sp>
        <p:nvSpPr>
          <p:cNvPr id="5" name="Oval 4"/>
          <p:cNvSpPr/>
          <p:nvPr/>
        </p:nvSpPr>
        <p:spPr>
          <a:xfrm>
            <a:off x="533400" y="331839"/>
            <a:ext cx="685800" cy="79130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1</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8489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ntoan.gthog\anh vi pham luat gt\981d83d3e0-2-gietnguoi-vi-va-cham-giao-thong.jpeg-width-500.jpeg"/>
          <p:cNvPicPr>
            <a:picLocks noChangeAspect="1" noChangeArrowheads="1"/>
          </p:cNvPicPr>
          <p:nvPr/>
        </p:nvPicPr>
        <p:blipFill>
          <a:blip r:embed="rId2" cstate="print"/>
          <a:srcRect/>
          <a:stretch>
            <a:fillRect/>
          </a:stretch>
        </p:blipFill>
        <p:spPr bwMode="auto">
          <a:xfrm>
            <a:off x="381000" y="381001"/>
            <a:ext cx="8446263" cy="6095999"/>
          </a:xfrm>
          <a:prstGeom prst="rect">
            <a:avLst/>
          </a:prstGeom>
          <a:noFill/>
        </p:spPr>
      </p:pic>
      <p:sp>
        <p:nvSpPr>
          <p:cNvPr id="5" name="Oval 4"/>
          <p:cNvSpPr/>
          <p:nvPr/>
        </p:nvSpPr>
        <p:spPr>
          <a:xfrm>
            <a:off x="533400" y="609600"/>
            <a:ext cx="685800" cy="685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2</a:t>
            </a:r>
          </a:p>
        </p:txBody>
      </p:sp>
    </p:spTree>
    <p:extLst>
      <p:ext uri="{BB962C8B-B14F-4D97-AF65-F5344CB8AC3E}">
        <p14:creationId xmlns:p14="http://schemas.microsoft.com/office/powerpoint/2010/main" val="1752848322"/>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1351</Words>
  <Application>Microsoft Office PowerPoint</Application>
  <PresentationFormat>On-screen Show (4:3)</PresentationFormat>
  <Paragraphs>95</Paragraphs>
  <Slides>26</Slides>
  <Notes>3</Notes>
  <HiddenSlides>0</HiddenSlides>
  <MMClips>1</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Office Theme</vt:lpstr>
      <vt:lpstr>Default Design</vt:lpstr>
      <vt:lpstr>1_Default Design</vt:lpstr>
      <vt:lpstr>1_Office Theme</vt:lpstr>
      <vt:lpstr>2_Office Theme</vt:lpstr>
      <vt:lpstr>3_Office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Một số hình ảnh về tai nạn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81</cp:revision>
  <dcterms:created xsi:type="dcterms:W3CDTF">2017-09-22T13:10:54Z</dcterms:created>
  <dcterms:modified xsi:type="dcterms:W3CDTF">2017-11-26T09:45:00Z</dcterms:modified>
</cp:coreProperties>
</file>