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8" r:id="rId3"/>
    <p:sldId id="266" r:id="rId4"/>
    <p:sldId id="257" r:id="rId5"/>
    <p:sldId id="259" r:id="rId6"/>
    <p:sldId id="261" r:id="rId7"/>
    <p:sldId id="260" r:id="rId8"/>
    <p:sldId id="262" r:id="rId9"/>
    <p:sldId id="263" r:id="rId10"/>
    <p:sldId id="265" r:id="rId11"/>
    <p:sldId id="267" r:id="rId12"/>
    <p:sldId id="276" r:id="rId13"/>
    <p:sldId id="277" r:id="rId14"/>
    <p:sldId id="264" r:id="rId15"/>
    <p:sldId id="269" r:id="rId16"/>
    <p:sldId id="270" r:id="rId17"/>
    <p:sldId id="271" r:id="rId18"/>
    <p:sldId id="272" r:id="rId19"/>
    <p:sldId id="273" r:id="rId20"/>
    <p:sldId id="274" r:id="rId21"/>
    <p:sldId id="275"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89" r:id="rId35"/>
    <p:sldId id="291" r:id="rId36"/>
    <p:sldId id="292" r:id="rId37"/>
    <p:sldId id="293" r:id="rId38"/>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C5"/>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5" d="100"/>
          <a:sy n="45" d="100"/>
        </p:scale>
        <p:origin x="6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13.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7.svg"/><Relationship Id="rId3" Type="http://schemas.openxmlformats.org/officeDocument/2006/relationships/image" Target="../media/image14.svg"/><Relationship Id="rId7" Type="http://schemas.openxmlformats.org/officeDocument/2006/relationships/image" Target="../media/image61.svg"/><Relationship Id="rId12"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7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69.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6.svg"/><Relationship Id="rId4" Type="http://schemas.openxmlformats.org/officeDocument/2006/relationships/image" Target="../media/image51.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6.svg"/><Relationship Id="rId4" Type="http://schemas.openxmlformats.org/officeDocument/2006/relationships/image" Target="../media/image51.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38.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4.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svg"/><Relationship Id="rId4" Type="http://schemas.openxmlformats.org/officeDocument/2006/relationships/image" Target="../media/image24.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2.svg"/><Relationship Id="rId3" Type="http://schemas.openxmlformats.org/officeDocument/2006/relationships/slideLayout" Target="../slideLayouts/slideLayout7.xml"/><Relationship Id="rId7" Type="http://schemas.openxmlformats.org/officeDocument/2006/relationships/image" Target="../media/image87.sv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image" Target="../media/image69.svg"/><Relationship Id="rId5" Type="http://schemas.openxmlformats.org/officeDocument/2006/relationships/image" Target="../media/image8.svg"/><Relationship Id="rId10" Type="http://schemas.openxmlformats.org/officeDocument/2006/relationships/image" Target="../media/image63.png"/><Relationship Id="rId4" Type="http://schemas.openxmlformats.org/officeDocument/2006/relationships/image" Target="../media/image16.png"/><Relationship Id="rId9" Type="http://schemas.openxmlformats.org/officeDocument/2006/relationships/image" Target="../media/image89.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2.svg"/><Relationship Id="rId10" Type="http://schemas.openxmlformats.org/officeDocument/2006/relationships/image" Target="../media/image74.svg"/><Relationship Id="rId4" Type="http://schemas.openxmlformats.org/officeDocument/2006/relationships/image" Target="../media/image6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svg"/><Relationship Id="rId7" Type="http://schemas.openxmlformats.org/officeDocument/2006/relationships/image" Target="../media/image9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59.svg"/><Relationship Id="rId10" Type="http://schemas.openxmlformats.org/officeDocument/2006/relationships/image" Target="../media/image70.jpeg"/><Relationship Id="rId4" Type="http://schemas.openxmlformats.org/officeDocument/2006/relationships/image" Target="../media/image41.png"/><Relationship Id="rId9" Type="http://schemas.openxmlformats.org/officeDocument/2006/relationships/image" Target="../media/image97.sv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svg"/><Relationship Id="rId7" Type="http://schemas.openxmlformats.org/officeDocument/2006/relationships/image" Target="../media/image9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59.svg"/><Relationship Id="rId10" Type="http://schemas.openxmlformats.org/officeDocument/2006/relationships/image" Target="../media/image72.jpeg"/><Relationship Id="rId4" Type="http://schemas.openxmlformats.org/officeDocument/2006/relationships/image" Target="../media/image41.png"/><Relationship Id="rId9" Type="http://schemas.openxmlformats.org/officeDocument/2006/relationships/image" Target="../media/image97.sv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4.svg"/><Relationship Id="rId7" Type="http://schemas.openxmlformats.org/officeDocument/2006/relationships/image" Target="../media/image6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9.svg"/><Relationship Id="rId10" Type="http://schemas.openxmlformats.org/officeDocument/2006/relationships/image" Target="../media/image77.png"/><Relationship Id="rId4" Type="http://schemas.openxmlformats.org/officeDocument/2006/relationships/image" Target="../media/image4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8.png"/><Relationship Id="rId5" Type="http://schemas.openxmlformats.org/officeDocument/2006/relationships/image" Target="../media/image14.svg"/><Relationship Id="rId10"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4.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10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09.svg"/><Relationship Id="rId5" Type="http://schemas.openxmlformats.org/officeDocument/2006/relationships/image" Target="../media/image22.svg"/><Relationship Id="rId10" Type="http://schemas.openxmlformats.org/officeDocument/2006/relationships/image" Target="../media/image81.png"/><Relationship Id="rId4" Type="http://schemas.openxmlformats.org/officeDocument/2006/relationships/image" Target="../media/image17.png"/><Relationship Id="rId9" Type="http://schemas.openxmlformats.org/officeDocument/2006/relationships/image" Target="../media/image89.sv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65.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65.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65.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4.svg"/><Relationship Id="rId7" Type="http://schemas.openxmlformats.org/officeDocument/2006/relationships/image" Target="../media/image8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4.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svg"/><Relationship Id="rId7" Type="http://schemas.openxmlformats.org/officeDocument/2006/relationships/image" Target="../media/image1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4.sv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svg"/><Relationship Id="rId7" Type="http://schemas.openxmlformats.org/officeDocument/2006/relationships/image" Target="../media/image1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4.sv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20.svg"/><Relationship Id="rId3" Type="http://schemas.openxmlformats.org/officeDocument/2006/relationships/image" Target="../media/image14.svg"/><Relationship Id="rId7" Type="http://schemas.openxmlformats.org/officeDocument/2006/relationships/image" Target="../media/image61.svg"/><Relationship Id="rId12"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18.svg"/></Relationships>
</file>

<file path=ppt/slides/_rels/slide3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91.png"/><Relationship Id="rId7" Type="http://schemas.openxmlformats.org/officeDocument/2006/relationships/image" Target="../media/image1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5.png"/><Relationship Id="rId7" Type="http://schemas.openxmlformats.org/officeDocument/2006/relationships/image" Target="../media/image1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6.png"/><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4.svg"/><Relationship Id="rId7" Type="http://schemas.openxmlformats.org/officeDocument/2006/relationships/image" Target="../media/image12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9.svg"/><Relationship Id="rId4" Type="http://schemas.openxmlformats.org/officeDocument/2006/relationships/image" Target="../media/image41.png"/><Relationship Id="rId9" Type="http://schemas.openxmlformats.org/officeDocument/2006/relationships/image" Target="../media/image120.sv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3.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svg"/><Relationship Id="rId4" Type="http://schemas.openxmlformats.org/officeDocument/2006/relationships/image" Target="../media/image24.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svg"/><Relationship Id="rId7" Type="http://schemas.openxmlformats.org/officeDocument/2006/relationships/image" Target="../media/image4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D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03792" y="6988102"/>
            <a:ext cx="2584208" cy="34331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17063" y="37669"/>
            <a:ext cx="1570937" cy="162714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2402" y="8794082"/>
            <a:ext cx="1570937" cy="162714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759" y="37669"/>
            <a:ext cx="2059755" cy="1931020"/>
          </a:xfrm>
          <a:prstGeom prst="rect">
            <a:avLst/>
          </a:prstGeom>
        </p:spPr>
      </p:pic>
      <p:sp>
        <p:nvSpPr>
          <p:cNvPr id="13" name="TextBox 12">
            <a:extLst>
              <a:ext uri="{FF2B5EF4-FFF2-40B4-BE49-F238E27FC236}">
                <a16:creationId xmlns:a16="http://schemas.microsoft.com/office/drawing/2014/main" id="{31E81D77-A4E9-2190-0658-A8B52D4B8B84}"/>
              </a:ext>
            </a:extLst>
          </p:cNvPr>
          <p:cNvSpPr txBox="1"/>
          <p:nvPr/>
        </p:nvSpPr>
        <p:spPr>
          <a:xfrm>
            <a:off x="961439" y="3312103"/>
            <a:ext cx="16365121" cy="3205301"/>
          </a:xfrm>
          <a:prstGeom prst="rect">
            <a:avLst/>
          </a:prstGeom>
        </p:spPr>
        <p:txBody>
          <a:bodyPr wrap="square" lIns="0" tIns="0" rIns="0" bIns="0" rtlCol="0" anchor="t">
            <a:spAutoFit/>
          </a:bodyPr>
          <a:lstStyle/>
          <a:p>
            <a:pPr algn="ctr">
              <a:lnSpc>
                <a:spcPct val="150000"/>
              </a:lnSpc>
            </a:pPr>
            <a:r>
              <a:rPr lang="en-US" sz="7400" b="1" dirty="0">
                <a:solidFill>
                  <a:schemeClr val="accent2">
                    <a:lumMod val="50000"/>
                  </a:schemeClr>
                </a:solidFill>
                <a:latin typeface="Arial" panose="020B0604020202020204" pitchFamily="34" charset="0"/>
                <a:cs typeface="Arial" panose="020B0604020202020204" pitchFamily="34" charset="0"/>
              </a:rPr>
              <a:t>NHIỆT LIỆT CHÀO MỪNG CÁC EM HỌC SINH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155" y="8343900"/>
            <a:ext cx="1752600" cy="181531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65485" y="-21771"/>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5744" y="-251967"/>
            <a:ext cx="1024447" cy="1884434"/>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713014" y="1866900"/>
            <a:ext cx="16679685"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Bắt nạt học đường là những hành vi sử dụng sức mạnh thể chất và tinh thần để đe doạ, làm tổn thương người khác nhằm mục đích kiểm soát và duy trì quyền lực của người bắt nạt đối với người bị bắt nạt.</a:t>
            </a:r>
            <a:endParaRPr lang="en-US"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a:cs typeface="Arial" panose="020B0604020202020204" pitchFamily="34" charset="0"/>
              </a:rPr>
              <a:t>Hành vi bắt nạt không xảy ra một lần mà lặp đi lặp lại theo thời gian ở trẻ trong độ tuổi đến trường.</a:t>
            </a:r>
          </a:p>
        </p:txBody>
      </p:sp>
      <p:pic>
        <p:nvPicPr>
          <p:cNvPr id="16" name="Picture 15" descr="A group of kids in school uniforms&#10;&#10;Description automatically generated">
            <a:extLst>
              <a:ext uri="{FF2B5EF4-FFF2-40B4-BE49-F238E27FC236}">
                <a16:creationId xmlns:a16="http://schemas.microsoft.com/office/drawing/2014/main" id="{EB6432DF-CDE7-A55F-F393-9B218FF15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2280" y="5806136"/>
            <a:ext cx="6813919" cy="4594913"/>
          </a:xfrm>
          <a:prstGeom prst="rect">
            <a:avLst/>
          </a:prstGeom>
        </p:spPr>
      </p:pic>
      <p:sp>
        <p:nvSpPr>
          <p:cNvPr id="18" name="TextBox 17">
            <a:extLst>
              <a:ext uri="{FF2B5EF4-FFF2-40B4-BE49-F238E27FC236}">
                <a16:creationId xmlns:a16="http://schemas.microsoft.com/office/drawing/2014/main" id="{FBE9CF4C-5F0F-D870-B8D4-8B7413C54426}"/>
              </a:ext>
            </a:extLst>
          </p:cNvPr>
          <p:cNvSpPr txBox="1"/>
          <p:nvPr/>
        </p:nvSpPr>
        <p:spPr>
          <a:xfrm>
            <a:off x="5086350" y="712829"/>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left)">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155" y="8343900"/>
            <a:ext cx="1752600" cy="181531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06165" y="-4961"/>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5744" y="-251967"/>
            <a:ext cx="1024447" cy="1884434"/>
          </a:xfrm>
          <a:prstGeom prst="rect">
            <a:avLst/>
          </a:prstGeom>
        </p:spPr>
      </p:pic>
      <p:sp>
        <p:nvSpPr>
          <p:cNvPr id="13" name="TextBox 12">
            <a:extLst>
              <a:ext uri="{FF2B5EF4-FFF2-40B4-BE49-F238E27FC236}">
                <a16:creationId xmlns:a16="http://schemas.microsoft.com/office/drawing/2014/main" id="{9A760A42-A900-649A-9BB7-F45C0279EBFC}"/>
              </a:ext>
            </a:extLst>
          </p:cNvPr>
          <p:cNvSpPr txBox="1"/>
          <p:nvPr/>
        </p:nvSpPr>
        <p:spPr>
          <a:xfrm>
            <a:off x="5086350" y="712829"/>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sp>
        <p:nvSpPr>
          <p:cNvPr id="8" name="Rectangle 7">
            <a:extLst>
              <a:ext uri="{FF2B5EF4-FFF2-40B4-BE49-F238E27FC236}">
                <a16:creationId xmlns:a16="http://schemas.microsoft.com/office/drawing/2014/main" id="{0E50E82C-BF23-8142-2E89-667E12F79214}"/>
              </a:ext>
            </a:extLst>
          </p:cNvPr>
          <p:cNvSpPr/>
          <p:nvPr/>
        </p:nvSpPr>
        <p:spPr>
          <a:xfrm>
            <a:off x="922515" y="4127376"/>
            <a:ext cx="4813952" cy="2087740"/>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thể chất</a:t>
            </a:r>
          </a:p>
        </p:txBody>
      </p:sp>
      <p:sp>
        <p:nvSpPr>
          <p:cNvPr id="11" name="Rectangle 10">
            <a:extLst>
              <a:ext uri="{FF2B5EF4-FFF2-40B4-BE49-F238E27FC236}">
                <a16:creationId xmlns:a16="http://schemas.microsoft.com/office/drawing/2014/main" id="{320595CE-92DB-0450-93D4-454F80D75097}"/>
              </a:ext>
            </a:extLst>
          </p:cNvPr>
          <p:cNvSpPr/>
          <p:nvPr/>
        </p:nvSpPr>
        <p:spPr>
          <a:xfrm>
            <a:off x="6532589" y="4115626"/>
            <a:ext cx="4813952" cy="2087739"/>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tinh thần</a:t>
            </a:r>
          </a:p>
        </p:txBody>
      </p:sp>
      <p:sp>
        <p:nvSpPr>
          <p:cNvPr id="17" name="Rectangle 16">
            <a:extLst>
              <a:ext uri="{FF2B5EF4-FFF2-40B4-BE49-F238E27FC236}">
                <a16:creationId xmlns:a16="http://schemas.microsoft.com/office/drawing/2014/main" id="{1E6CAD65-CC93-C37A-EA34-CA0DFF27437F}"/>
              </a:ext>
            </a:extLst>
          </p:cNvPr>
          <p:cNvSpPr/>
          <p:nvPr/>
        </p:nvSpPr>
        <p:spPr>
          <a:xfrm>
            <a:off x="3011421" y="7071306"/>
            <a:ext cx="5188854" cy="2339394"/>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Bắt nạt trên môi trường mạng</a:t>
            </a:r>
          </a:p>
        </p:txBody>
      </p:sp>
      <p:sp>
        <p:nvSpPr>
          <p:cNvPr id="20" name="Rectangle 19">
            <a:extLst>
              <a:ext uri="{FF2B5EF4-FFF2-40B4-BE49-F238E27FC236}">
                <a16:creationId xmlns:a16="http://schemas.microsoft.com/office/drawing/2014/main" id="{901F21B8-006B-BFF8-399A-581425E33D60}"/>
              </a:ext>
            </a:extLst>
          </p:cNvPr>
          <p:cNvSpPr/>
          <p:nvPr/>
        </p:nvSpPr>
        <p:spPr>
          <a:xfrm>
            <a:off x="9372600" y="7071306"/>
            <a:ext cx="5188854" cy="2339394"/>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kinh tế</a:t>
            </a:r>
          </a:p>
        </p:txBody>
      </p:sp>
      <p:grpSp>
        <p:nvGrpSpPr>
          <p:cNvPr id="26" name="Group 25">
            <a:extLst>
              <a:ext uri="{FF2B5EF4-FFF2-40B4-BE49-F238E27FC236}">
                <a16:creationId xmlns:a16="http://schemas.microsoft.com/office/drawing/2014/main" id="{F3A8A828-6477-D5E2-F35A-7E4242E66036}"/>
              </a:ext>
            </a:extLst>
          </p:cNvPr>
          <p:cNvGrpSpPr/>
          <p:nvPr/>
        </p:nvGrpSpPr>
        <p:grpSpPr>
          <a:xfrm>
            <a:off x="0" y="1464604"/>
            <a:ext cx="16405360" cy="1990871"/>
            <a:chOff x="0" y="1464604"/>
            <a:chExt cx="16405360" cy="1990871"/>
          </a:xfrm>
        </p:grpSpPr>
        <p:sp>
          <p:nvSpPr>
            <p:cNvPr id="23" name="Rectangle 22">
              <a:extLst>
                <a:ext uri="{FF2B5EF4-FFF2-40B4-BE49-F238E27FC236}">
                  <a16:creationId xmlns:a16="http://schemas.microsoft.com/office/drawing/2014/main" id="{D7957B7D-5BD0-0E3B-15AF-6D1B201BC960}"/>
                </a:ext>
              </a:extLst>
            </p:cNvPr>
            <p:cNvSpPr/>
            <p:nvPr/>
          </p:nvSpPr>
          <p:spPr>
            <a:xfrm>
              <a:off x="0" y="2177409"/>
              <a:ext cx="15925800" cy="12577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Các loại bắt nạt học đường chính bao gồm</a:t>
              </a:r>
              <a:r>
                <a:rPr lang="en-US" sz="4200" b="1">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pic>
          <p:nvPicPr>
            <p:cNvPr id="25" name="Picture 12">
              <a:extLst>
                <a:ext uri="{FF2B5EF4-FFF2-40B4-BE49-F238E27FC236}">
                  <a16:creationId xmlns:a16="http://schemas.microsoft.com/office/drawing/2014/main" id="{136EA9BB-8221-6398-5D81-20D0CD9209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82800" y="1464604"/>
              <a:ext cx="1622560" cy="1990871"/>
            </a:xfrm>
            <a:prstGeom prst="rect">
              <a:avLst/>
            </a:prstGeom>
          </p:spPr>
        </p:pic>
      </p:grpSp>
      <p:sp>
        <p:nvSpPr>
          <p:cNvPr id="27" name="Rectangle 26">
            <a:extLst>
              <a:ext uri="{FF2B5EF4-FFF2-40B4-BE49-F238E27FC236}">
                <a16:creationId xmlns:a16="http://schemas.microsoft.com/office/drawing/2014/main" id="{26E734AC-77A2-D758-919B-39BD21CC9211}"/>
              </a:ext>
            </a:extLst>
          </p:cNvPr>
          <p:cNvSpPr/>
          <p:nvPr/>
        </p:nvSpPr>
        <p:spPr>
          <a:xfrm>
            <a:off x="12167156" y="4115626"/>
            <a:ext cx="5279267" cy="2055745"/>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mối quan hệ</a:t>
            </a:r>
          </a:p>
        </p:txBody>
      </p:sp>
    </p:spTree>
    <p:extLst>
      <p:ext uri="{BB962C8B-B14F-4D97-AF65-F5344CB8AC3E}">
        <p14:creationId xmlns:p14="http://schemas.microsoft.com/office/powerpoint/2010/main" val="354398489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20"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63565" y="202981"/>
            <a:ext cx="813549" cy="1246384"/>
          </a:xfrm>
          <a:prstGeom prst="rect">
            <a:avLst/>
          </a:prstGeom>
        </p:spPr>
      </p:pic>
      <p:sp>
        <p:nvSpPr>
          <p:cNvPr id="3" name="TextBox 2">
            <a:extLst>
              <a:ext uri="{FF2B5EF4-FFF2-40B4-BE49-F238E27FC236}">
                <a16:creationId xmlns:a16="http://schemas.microsoft.com/office/drawing/2014/main" id="{21D08FC1-631E-AFC2-964A-C8AB1B980F06}"/>
              </a:ext>
            </a:extLst>
          </p:cNvPr>
          <p:cNvSpPr txBox="1"/>
          <p:nvPr/>
        </p:nvSpPr>
        <p:spPr>
          <a:xfrm>
            <a:off x="3429000" y="454504"/>
            <a:ext cx="12306300"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để xác định các dấu hiệu của bắt nạt học đường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8383AA7B-7F4D-FB27-2290-670B342B5A3E}"/>
              </a:ext>
            </a:extLst>
          </p:cNvPr>
          <p:cNvGrpSpPr/>
          <p:nvPr/>
        </p:nvGrpSpPr>
        <p:grpSpPr>
          <a:xfrm>
            <a:off x="1962561" y="2941320"/>
            <a:ext cx="5703018" cy="6597013"/>
            <a:chOff x="2069466" y="2794472"/>
            <a:chExt cx="5703018" cy="6597013"/>
          </a:xfrm>
        </p:grpSpPr>
        <p:sp>
          <p:nvSpPr>
            <p:cNvPr id="42" name="Freeform 5">
              <a:extLst>
                <a:ext uri="{FF2B5EF4-FFF2-40B4-BE49-F238E27FC236}">
                  <a16:creationId xmlns:a16="http://schemas.microsoft.com/office/drawing/2014/main" id="{B003D307-B1C7-89E5-8AF9-5AF686224D2C}"/>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Freeform 12">
              <a:extLst>
                <a:ext uri="{FF2B5EF4-FFF2-40B4-BE49-F238E27FC236}">
                  <a16:creationId xmlns:a16="http://schemas.microsoft.com/office/drawing/2014/main" id="{05EDAF9D-742E-71AE-C20B-7C21BD74642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642336E2-DAB7-7914-F5DF-82760E137233}"/>
              </a:ext>
            </a:extLst>
          </p:cNvPr>
          <p:cNvGrpSpPr/>
          <p:nvPr/>
        </p:nvGrpSpPr>
        <p:grpSpPr>
          <a:xfrm>
            <a:off x="8672344" y="2933700"/>
            <a:ext cx="8395427" cy="6514603"/>
            <a:chOff x="8776821" y="2402269"/>
            <a:chExt cx="8395427" cy="6514603"/>
          </a:xfrm>
        </p:grpSpPr>
        <p:grpSp>
          <p:nvGrpSpPr>
            <p:cNvPr id="45" name="Group 4">
              <a:extLst>
                <a:ext uri="{FF2B5EF4-FFF2-40B4-BE49-F238E27FC236}">
                  <a16:creationId xmlns:a16="http://schemas.microsoft.com/office/drawing/2014/main" id="{EA244AA8-044F-0BE8-20C7-96F11265388A}"/>
                </a:ext>
              </a:extLst>
            </p:cNvPr>
            <p:cNvGrpSpPr/>
            <p:nvPr/>
          </p:nvGrpSpPr>
          <p:grpSpPr>
            <a:xfrm>
              <a:off x="8776821" y="2730051"/>
              <a:ext cx="8395427" cy="6186821"/>
              <a:chOff x="0" y="-76200"/>
              <a:chExt cx="2140210" cy="1629451"/>
            </a:xfrm>
          </p:grpSpPr>
          <p:sp>
            <p:nvSpPr>
              <p:cNvPr id="50" name="Freeform 5">
                <a:extLst>
                  <a:ext uri="{FF2B5EF4-FFF2-40B4-BE49-F238E27FC236}">
                    <a16:creationId xmlns:a16="http://schemas.microsoft.com/office/drawing/2014/main" id="{3F782E0A-23EE-E172-2BA7-4EC3583A48C9}"/>
                  </a:ext>
                </a:extLst>
              </p:cNvPr>
              <p:cNvSpPr/>
              <p:nvPr/>
            </p:nvSpPr>
            <p:spPr>
              <a:xfrm>
                <a:off x="0" y="0"/>
                <a:ext cx="2140210" cy="15532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txBody>
              <a:bodyPr/>
              <a:lstStyle/>
              <a:p>
                <a:endParaRPr lang="en-US"/>
              </a:p>
            </p:txBody>
          </p:sp>
          <p:sp>
            <p:nvSpPr>
              <p:cNvPr id="51" name="TextBox 6">
                <a:extLst>
                  <a:ext uri="{FF2B5EF4-FFF2-40B4-BE49-F238E27FC236}">
                    <a16:creationId xmlns:a16="http://schemas.microsoft.com/office/drawing/2014/main" id="{1318E7CA-ABA1-74D9-65E8-74C0158F51D1}"/>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46" name="Group 45">
              <a:extLst>
                <a:ext uri="{FF2B5EF4-FFF2-40B4-BE49-F238E27FC236}">
                  <a16:creationId xmlns:a16="http://schemas.microsoft.com/office/drawing/2014/main" id="{7EF6BEDB-7E8F-A72C-9A1C-D898016FD7CF}"/>
                </a:ext>
              </a:extLst>
            </p:cNvPr>
            <p:cNvGrpSpPr/>
            <p:nvPr/>
          </p:nvGrpSpPr>
          <p:grpSpPr>
            <a:xfrm>
              <a:off x="9407816" y="2402269"/>
              <a:ext cx="7276528" cy="1234207"/>
              <a:chOff x="5907322" y="665622"/>
              <a:chExt cx="7276528" cy="1234207"/>
            </a:xfrm>
          </p:grpSpPr>
          <p:pic>
            <p:nvPicPr>
              <p:cNvPr id="48" name="Picture 9">
                <a:extLst>
                  <a:ext uri="{FF2B5EF4-FFF2-40B4-BE49-F238E27FC236}">
                    <a16:creationId xmlns:a16="http://schemas.microsoft.com/office/drawing/2014/main" id="{A260D8C6-7162-52D7-F3E0-BD2E4CEE92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49411" y="665622"/>
                <a:ext cx="6911424" cy="1234207"/>
              </a:xfrm>
              <a:prstGeom prst="rect">
                <a:avLst/>
              </a:prstGeom>
            </p:spPr>
          </p:pic>
          <p:sp>
            <p:nvSpPr>
              <p:cNvPr id="49" name="TextBox 48">
                <a:extLst>
                  <a:ext uri="{FF2B5EF4-FFF2-40B4-BE49-F238E27FC236}">
                    <a16:creationId xmlns:a16="http://schemas.microsoft.com/office/drawing/2014/main" id="{21A66E79-C280-993C-801F-938F75326A4C}"/>
                  </a:ext>
                </a:extLst>
              </p:cNvPr>
              <p:cNvSpPr txBox="1"/>
              <p:nvPr/>
            </p:nvSpPr>
            <p:spPr>
              <a:xfrm>
                <a:off x="5907322" y="868021"/>
                <a:ext cx="7276528"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Hoạt động nhóm</a:t>
                </a:r>
                <a:endParaRPr lang="en-US" sz="4200" b="1" dirty="0">
                  <a:solidFill>
                    <a:schemeClr val="bg1"/>
                  </a:solidFill>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FDCBAAA2-349E-16AF-E6D4-154CECB4B94C}"/>
                </a:ext>
              </a:extLst>
            </p:cNvPr>
            <p:cNvSpPr txBox="1"/>
            <p:nvPr/>
          </p:nvSpPr>
          <p:spPr>
            <a:xfrm>
              <a:off x="9519323" y="4190234"/>
              <a:ext cx="7053513" cy="3850541"/>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Các em hãy thảo luận</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 với bạn trong nhóm</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 xác định các dấu hiệu của bắt nạt học đường và viết lên bảng.</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53" name="Picture 9">
            <a:extLst>
              <a:ext uri="{FF2B5EF4-FFF2-40B4-BE49-F238E27FC236}">
                <a16:creationId xmlns:a16="http://schemas.microsoft.com/office/drawing/2014/main" id="{3026764A-FB01-05B0-8F28-7DE92E72C8F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75903" y="3998736"/>
            <a:ext cx="3905319" cy="4114800"/>
          </a:xfrm>
          <a:prstGeom prst="rect">
            <a:avLst/>
          </a:prstGeom>
        </p:spPr>
      </p:pic>
    </p:spTree>
    <p:extLst>
      <p:ext uri="{BB962C8B-B14F-4D97-AF65-F5344CB8AC3E}">
        <p14:creationId xmlns:p14="http://schemas.microsoft.com/office/powerpoint/2010/main" val="110592577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31586" y="44102"/>
            <a:ext cx="813549" cy="1246384"/>
          </a:xfrm>
          <a:prstGeom prst="rect">
            <a:avLst/>
          </a:prstGeom>
        </p:spPr>
      </p:pic>
      <p:sp>
        <p:nvSpPr>
          <p:cNvPr id="5" name="TextBox 4">
            <a:extLst>
              <a:ext uri="{FF2B5EF4-FFF2-40B4-BE49-F238E27FC236}">
                <a16:creationId xmlns:a16="http://schemas.microsoft.com/office/drawing/2014/main" id="{96A675FB-4736-CF29-EA59-A2E7FF0460F2}"/>
              </a:ext>
            </a:extLst>
          </p:cNvPr>
          <p:cNvSpPr txBox="1"/>
          <p:nvPr/>
        </p:nvSpPr>
        <p:spPr>
          <a:xfrm>
            <a:off x="3429000" y="454504"/>
            <a:ext cx="12306300"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để xác định các dấu hiệu của bắt nạt học đường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AA77279-1742-978D-9557-42EB7C61CE42}"/>
              </a:ext>
            </a:extLst>
          </p:cNvPr>
          <p:cNvGrpSpPr/>
          <p:nvPr/>
        </p:nvGrpSpPr>
        <p:grpSpPr>
          <a:xfrm>
            <a:off x="548170" y="2224083"/>
            <a:ext cx="9816462" cy="7386119"/>
            <a:chOff x="559438" y="2233586"/>
            <a:chExt cx="9816462" cy="7386119"/>
          </a:xfrm>
        </p:grpSpPr>
        <p:sp>
          <p:nvSpPr>
            <p:cNvPr id="8" name="Freeform 4">
              <a:extLst>
                <a:ext uri="{FF2B5EF4-FFF2-40B4-BE49-F238E27FC236}">
                  <a16:creationId xmlns:a16="http://schemas.microsoft.com/office/drawing/2014/main" id="{1A3EC9FC-854B-DB10-23EE-CDCD3EBEEE22}"/>
                </a:ext>
              </a:extLst>
            </p:cNvPr>
            <p:cNvSpPr/>
            <p:nvPr/>
          </p:nvSpPr>
          <p:spPr>
            <a:xfrm>
              <a:off x="1025733" y="3218906"/>
              <a:ext cx="9350167" cy="640079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1">
                <a:lumMod val="20000"/>
                <a:lumOff val="80000"/>
              </a:schemeClr>
            </a:solidFill>
            <a:ln>
              <a:solidFill>
                <a:schemeClr val="accent1"/>
              </a:solidFill>
            </a:ln>
          </p:spPr>
          <p:txBody>
            <a:bodyPr/>
            <a:lstStyle/>
            <a:p>
              <a:endParaRPr lang="en-US"/>
            </a:p>
          </p:txBody>
        </p:sp>
        <p:sp>
          <p:nvSpPr>
            <p:cNvPr id="10" name="TextBox 9">
              <a:extLst>
                <a:ext uri="{FF2B5EF4-FFF2-40B4-BE49-F238E27FC236}">
                  <a16:creationId xmlns:a16="http://schemas.microsoft.com/office/drawing/2014/main" id="{A301B472-D2E9-A3C5-7759-F4C9509DDF87}"/>
                </a:ext>
              </a:extLst>
            </p:cNvPr>
            <p:cNvSpPr txBox="1"/>
            <p:nvPr/>
          </p:nvSpPr>
          <p:spPr>
            <a:xfrm>
              <a:off x="1736341" y="3932205"/>
              <a:ext cx="8102008" cy="4820037"/>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Các nhóm di chuyển lên bục giảng và đứng về hai phía của bảng, từng thành viên trong mỗi nhóm sẽ ghi lên bảng những dấu hiệu của bắt nạt học đường.</a:t>
              </a:r>
              <a:endParaRPr lang="en-US" sz="4200"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0E5B135-A3FB-0678-845C-4EC12D9462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9438" y="2233586"/>
              <a:ext cx="1428841" cy="1318106"/>
            </a:xfrm>
            <a:prstGeom prst="rect">
              <a:avLst/>
            </a:prstGeom>
          </p:spPr>
        </p:pic>
      </p:grpSp>
      <p:sp>
        <p:nvSpPr>
          <p:cNvPr id="36" name="Freeform 7">
            <a:extLst>
              <a:ext uri="{FF2B5EF4-FFF2-40B4-BE49-F238E27FC236}">
                <a16:creationId xmlns:a16="http://schemas.microsoft.com/office/drawing/2014/main" id="{9009D5D0-E94B-3928-F302-49AE3D9B3BAD}"/>
              </a:ext>
            </a:extLst>
          </p:cNvPr>
          <p:cNvSpPr/>
          <p:nvPr/>
        </p:nvSpPr>
        <p:spPr>
          <a:xfrm rot="946889">
            <a:off x="9496550" y="8212940"/>
            <a:ext cx="1219360" cy="1535432"/>
          </a:xfrm>
          <a:custGeom>
            <a:avLst/>
            <a:gdLst/>
            <a:ahLst/>
            <a:cxnLst/>
            <a:rect l="l" t="t" r="r" b="b"/>
            <a:pathLst>
              <a:path w="1627952" h="2000555">
                <a:moveTo>
                  <a:pt x="0" y="0"/>
                </a:moveTo>
                <a:lnTo>
                  <a:pt x="1627951" y="0"/>
                </a:lnTo>
                <a:lnTo>
                  <a:pt x="1627951" y="2000555"/>
                </a:lnTo>
                <a:lnTo>
                  <a:pt x="0" y="20005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818" y="8678418"/>
            <a:ext cx="1265591" cy="1681340"/>
          </a:xfrm>
          <a:prstGeom prst="rect">
            <a:avLst/>
          </a:prstGeom>
        </p:spPr>
      </p:pic>
      <p:grpSp>
        <p:nvGrpSpPr>
          <p:cNvPr id="40" name="Group 39">
            <a:extLst>
              <a:ext uri="{FF2B5EF4-FFF2-40B4-BE49-F238E27FC236}">
                <a16:creationId xmlns:a16="http://schemas.microsoft.com/office/drawing/2014/main" id="{7F1D46AD-52EB-D2FB-36C4-7B431897E18D}"/>
              </a:ext>
            </a:extLst>
          </p:cNvPr>
          <p:cNvGrpSpPr/>
          <p:nvPr/>
        </p:nvGrpSpPr>
        <p:grpSpPr>
          <a:xfrm>
            <a:off x="10924341" y="2452680"/>
            <a:ext cx="6717932" cy="7308960"/>
            <a:chOff x="11092721" y="2301242"/>
            <a:chExt cx="6717932" cy="7308960"/>
          </a:xfrm>
        </p:grpSpPr>
        <p:grpSp>
          <p:nvGrpSpPr>
            <p:cNvPr id="12" name="Group 11">
              <a:extLst>
                <a:ext uri="{FF2B5EF4-FFF2-40B4-BE49-F238E27FC236}">
                  <a16:creationId xmlns:a16="http://schemas.microsoft.com/office/drawing/2014/main" id="{87E40834-B37C-238D-1A5A-694F72B06885}"/>
                </a:ext>
              </a:extLst>
            </p:cNvPr>
            <p:cNvGrpSpPr/>
            <p:nvPr/>
          </p:nvGrpSpPr>
          <p:grpSpPr>
            <a:xfrm>
              <a:off x="11092721" y="2301242"/>
              <a:ext cx="6717932" cy="7308960"/>
              <a:chOff x="11056627" y="2310746"/>
              <a:chExt cx="6717932" cy="7308960"/>
            </a:xfrm>
          </p:grpSpPr>
          <p:grpSp>
            <p:nvGrpSpPr>
              <p:cNvPr id="13" name="Group 6">
                <a:extLst>
                  <a:ext uri="{FF2B5EF4-FFF2-40B4-BE49-F238E27FC236}">
                    <a16:creationId xmlns:a16="http://schemas.microsoft.com/office/drawing/2014/main" id="{BAD55D80-3EDB-237A-764D-3809F1AF7B54}"/>
                  </a:ext>
                </a:extLst>
              </p:cNvPr>
              <p:cNvGrpSpPr/>
              <p:nvPr/>
            </p:nvGrpSpPr>
            <p:grpSpPr>
              <a:xfrm>
                <a:off x="11056627" y="2310746"/>
                <a:ext cx="6717932" cy="7308960"/>
                <a:chOff x="0" y="-47625"/>
                <a:chExt cx="1536008" cy="2002339"/>
              </a:xfrm>
            </p:grpSpPr>
            <p:sp>
              <p:nvSpPr>
                <p:cNvPr id="28" name="Freeform 7">
                  <a:extLst>
                    <a:ext uri="{FF2B5EF4-FFF2-40B4-BE49-F238E27FC236}">
                      <a16:creationId xmlns:a16="http://schemas.microsoft.com/office/drawing/2014/main" id="{E460B6B5-CC49-F3BE-AD3A-4C46FC6C928B}"/>
                    </a:ext>
                  </a:extLst>
                </p:cNvPr>
                <p:cNvSpPr/>
                <p:nvPr/>
              </p:nvSpPr>
              <p:spPr>
                <a:xfrm>
                  <a:off x="0" y="91569"/>
                  <a:ext cx="1536008" cy="186314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FA771"/>
                </a:solidFill>
              </p:spPr>
              <p:txBody>
                <a:bodyPr/>
                <a:lstStyle/>
                <a:p>
                  <a:endParaRPr lang="en-US"/>
                </a:p>
              </p:txBody>
            </p:sp>
            <p:sp>
              <p:nvSpPr>
                <p:cNvPr id="35" name="TextBox 8">
                  <a:extLst>
                    <a:ext uri="{FF2B5EF4-FFF2-40B4-BE49-F238E27FC236}">
                      <a16:creationId xmlns:a16="http://schemas.microsoft.com/office/drawing/2014/main" id="{BF42C8A4-A78A-4EB1-6BE8-033830CF941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36BA9BE4-E56D-3C2F-5F1C-9BDA5BF3FAA8}"/>
                  </a:ext>
                </a:extLst>
              </p:cNvPr>
              <p:cNvGrpSpPr/>
              <p:nvPr/>
            </p:nvGrpSpPr>
            <p:grpSpPr>
              <a:xfrm>
                <a:off x="11297177" y="3244425"/>
                <a:ext cx="6324600" cy="3266923"/>
                <a:chOff x="11091651" y="1343634"/>
                <a:chExt cx="6324600" cy="3266923"/>
              </a:xfrm>
            </p:grpSpPr>
            <p:grpSp>
              <p:nvGrpSpPr>
                <p:cNvPr id="20" name="Group 9">
                  <a:extLst>
                    <a:ext uri="{FF2B5EF4-FFF2-40B4-BE49-F238E27FC236}">
                      <a16:creationId xmlns:a16="http://schemas.microsoft.com/office/drawing/2014/main" id="{ED5EB248-650C-0D5E-468E-E8AC60909F04}"/>
                    </a:ext>
                  </a:extLst>
                </p:cNvPr>
                <p:cNvGrpSpPr/>
                <p:nvPr/>
              </p:nvGrpSpPr>
              <p:grpSpPr>
                <a:xfrm>
                  <a:off x="11308223" y="1343634"/>
                  <a:ext cx="5826740" cy="3266923"/>
                  <a:chOff x="-25999" y="-47625"/>
                  <a:chExt cx="1329860" cy="860425"/>
                </a:xfrm>
              </p:grpSpPr>
              <p:sp>
                <p:nvSpPr>
                  <p:cNvPr id="22" name="Freeform 10">
                    <a:extLst>
                      <a:ext uri="{FF2B5EF4-FFF2-40B4-BE49-F238E27FC236}">
                        <a16:creationId xmlns:a16="http://schemas.microsoft.com/office/drawing/2014/main" id="{D9C8C804-A8A6-9E33-0FC9-E8BA9DB80B1C}"/>
                      </a:ext>
                    </a:extLst>
                  </p:cNvPr>
                  <p:cNvSpPr/>
                  <p:nvPr/>
                </p:nvSpPr>
                <p:spPr>
                  <a:xfrm>
                    <a:off x="-25999" y="-16709"/>
                    <a:ext cx="1329860" cy="33539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6" name="TextBox 11">
                    <a:extLst>
                      <a:ext uri="{FF2B5EF4-FFF2-40B4-BE49-F238E27FC236}">
                        <a16:creationId xmlns:a16="http://schemas.microsoft.com/office/drawing/2014/main" id="{DCE1868F-D7EA-B0D8-BB95-F60DB9437EA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id="{BA79D5E8-1049-F5B3-995A-D35E19BCAE38}"/>
                    </a:ext>
                  </a:extLst>
                </p:cNvPr>
                <p:cNvSpPr txBox="1"/>
                <p:nvPr/>
              </p:nvSpPr>
              <p:spPr>
                <a:xfrm>
                  <a:off x="11091651" y="1716473"/>
                  <a:ext cx="63246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id="{DB1FCCC1-638B-7589-5D28-8CBDABECD1EB}"/>
                </a:ext>
              </a:extLst>
            </p:cNvPr>
            <p:cNvGrpSpPr/>
            <p:nvPr/>
          </p:nvGrpSpPr>
          <p:grpSpPr>
            <a:xfrm>
              <a:off x="11506454" y="4832266"/>
              <a:ext cx="6061363" cy="4277171"/>
              <a:chOff x="1956594" y="4451582"/>
              <a:chExt cx="6061363" cy="4277171"/>
            </a:xfrm>
          </p:grpSpPr>
          <p:pic>
            <p:nvPicPr>
              <p:cNvPr id="38" name="Picture 37">
                <a:extLst>
                  <a:ext uri="{FF2B5EF4-FFF2-40B4-BE49-F238E27FC236}">
                    <a16:creationId xmlns:a16="http://schemas.microsoft.com/office/drawing/2014/main" id="{B4B0C568-3009-0BC7-1CE5-0B48FF255044}"/>
                  </a:ext>
                </a:extLst>
              </p:cNvPr>
              <p:cNvPicPr>
                <a:picLocks noChangeAspect="1"/>
              </p:cNvPicPr>
              <p:nvPr/>
            </p:nvPicPr>
            <p:blipFill>
              <a:blip r:embed="rId10"/>
              <a:stretch>
                <a:fillRect/>
              </a:stretch>
            </p:blipFill>
            <p:spPr>
              <a:xfrm>
                <a:off x="1956594" y="4773716"/>
                <a:ext cx="5841980" cy="39550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9" name="Freeform 15">
                <a:extLst>
                  <a:ext uri="{FF2B5EF4-FFF2-40B4-BE49-F238E27FC236}">
                    <a16:creationId xmlns:a16="http://schemas.microsoft.com/office/drawing/2014/main" id="{E5F808D3-5E6A-D6ED-A53E-9414C6BB7E79}"/>
                  </a:ext>
                </a:extLst>
              </p:cNvPr>
              <p:cNvSpPr/>
              <p:nvPr/>
            </p:nvSpPr>
            <p:spPr>
              <a:xfrm rot="802468">
                <a:off x="7597218" y="4451582"/>
                <a:ext cx="420739" cy="794262"/>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spTree>
    <p:extLst>
      <p:ext uri="{BB962C8B-B14F-4D97-AF65-F5344CB8AC3E}">
        <p14:creationId xmlns:p14="http://schemas.microsoft.com/office/powerpoint/2010/main" val="420828229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8735" y="7947660"/>
            <a:ext cx="1778092" cy="23622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39522" y="206371"/>
            <a:ext cx="948478" cy="903423"/>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746513"/>
            <a:ext cx="15773400" cy="18288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Các dấu hiệu của bắt nạt học đường:</a:t>
              </a:r>
              <a:endParaRPr lang="en-US" sz="4400" b="1" dirty="0">
                <a:solidFill>
                  <a:schemeClr val="tx1"/>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29" name="Group 28">
            <a:extLst>
              <a:ext uri="{FF2B5EF4-FFF2-40B4-BE49-F238E27FC236}">
                <a16:creationId xmlns:a16="http://schemas.microsoft.com/office/drawing/2014/main" id="{A3CB0C80-C127-7D41-FC7B-5F26C90DBCE1}"/>
              </a:ext>
            </a:extLst>
          </p:cNvPr>
          <p:cNvGrpSpPr/>
          <p:nvPr/>
        </p:nvGrpSpPr>
        <p:grpSpPr>
          <a:xfrm>
            <a:off x="904837" y="3943518"/>
            <a:ext cx="8095252" cy="2899530"/>
            <a:chOff x="904837" y="3943518"/>
            <a:chExt cx="8095252" cy="2899530"/>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Bắt ép bạn chép bài và làm </a:t>
              </a:r>
            </a:p>
            <a:p>
              <a:pPr algn="ctr">
                <a:lnSpc>
                  <a:spcPct val="150000"/>
                </a:lnSpc>
              </a:pPr>
              <a:r>
                <a:rPr lang="en-US" sz="3800">
                  <a:solidFill>
                    <a:schemeClr val="tx1"/>
                  </a:solidFill>
                  <a:latin typeface="Arial" panose="020B0604020202020204" pitchFamily="34" charset="0"/>
                  <a:cs typeface="Arial" panose="020B0604020202020204" pitchFamily="34" charset="0"/>
                </a:rPr>
                <a:t>bài tập cho mình.</a:t>
              </a:r>
              <a:endParaRPr lang="en-US" sz="3800" dirty="0">
                <a:solidFill>
                  <a:schemeClr val="tx1"/>
                </a:solidFill>
                <a:latin typeface="Arial" panose="020B0604020202020204" pitchFamily="34" charset="0"/>
                <a:cs typeface="Arial" panose="020B0604020202020204" pitchFamily="34" charset="0"/>
              </a:endParaRPr>
            </a:p>
          </p:txBody>
        </p:sp>
        <p:pic>
          <p:nvPicPr>
            <p:cNvPr id="28" name="Picture 27" descr="Cartoon of a child and a child standing on a chair with books flying in the air&#10;&#10;Description automatically generated">
              <a:extLst>
                <a:ext uri="{FF2B5EF4-FFF2-40B4-BE49-F238E27FC236}">
                  <a16:creationId xmlns:a16="http://schemas.microsoft.com/office/drawing/2014/main" id="{6B1E7992-3A2E-7871-91CD-396CDC5BD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087" y="4525788"/>
              <a:ext cx="1924002" cy="2317260"/>
            </a:xfrm>
            <a:prstGeom prst="rect">
              <a:avLst/>
            </a:prstGeom>
          </p:spPr>
        </p:pic>
      </p:grpSp>
      <p:grpSp>
        <p:nvGrpSpPr>
          <p:cNvPr id="32" name="Group 31">
            <a:extLst>
              <a:ext uri="{FF2B5EF4-FFF2-40B4-BE49-F238E27FC236}">
                <a16:creationId xmlns:a16="http://schemas.microsoft.com/office/drawing/2014/main" id="{C494D802-E071-16C3-B8E7-EA2D3FA45417}"/>
              </a:ext>
            </a:extLst>
          </p:cNvPr>
          <p:cNvGrpSpPr/>
          <p:nvPr/>
        </p:nvGrpSpPr>
        <p:grpSpPr>
          <a:xfrm>
            <a:off x="9829800" y="3943518"/>
            <a:ext cx="7968721" cy="2742179"/>
            <a:chOff x="9829800" y="3943518"/>
            <a:chExt cx="7968721" cy="274217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829800" y="3943518"/>
              <a:ext cx="75097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Cố tình làm hỏng đồ dùng học tập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31" name="Picture 30" descr="A child holding a stick and another child holding a stick&#10;&#10;Description automatically generated">
              <a:extLst>
                <a:ext uri="{FF2B5EF4-FFF2-40B4-BE49-F238E27FC236}">
                  <a16:creationId xmlns:a16="http://schemas.microsoft.com/office/drawing/2014/main" id="{8DEB158A-0C04-2E9F-9AE2-3F13A1C04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2555" y="5316781"/>
              <a:ext cx="3315966" cy="1368916"/>
            </a:xfrm>
            <a:prstGeom prst="rect">
              <a:avLst/>
            </a:prstGeom>
          </p:spPr>
        </p:pic>
      </p:grpSp>
      <p:grpSp>
        <p:nvGrpSpPr>
          <p:cNvPr id="35" name="Group 34">
            <a:extLst>
              <a:ext uri="{FF2B5EF4-FFF2-40B4-BE49-F238E27FC236}">
                <a16:creationId xmlns:a16="http://schemas.microsoft.com/office/drawing/2014/main" id="{D12355E6-56F1-3ADC-F75E-8DF9D30AA54C}"/>
              </a:ext>
            </a:extLst>
          </p:cNvPr>
          <p:cNvGrpSpPr/>
          <p:nvPr/>
        </p:nvGrpSpPr>
        <p:grpSpPr>
          <a:xfrm>
            <a:off x="1660781" y="7214793"/>
            <a:ext cx="13426819" cy="2703010"/>
            <a:chOff x="1660781" y="7214793"/>
            <a:chExt cx="13426819" cy="2703010"/>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Làm đau bạn bằng các hành động: </a:t>
              </a:r>
              <a:r>
                <a:rPr lang="vi-VN" sz="3800" i="1">
                  <a:solidFill>
                    <a:schemeClr val="tx1"/>
                  </a:solidFill>
                  <a:latin typeface="Arial" panose="020B0604020202020204" pitchFamily="34" charset="0"/>
                  <a:cs typeface="Arial" panose="020B0604020202020204" pitchFamily="34" charset="0"/>
                </a:rPr>
                <a:t>đánh, ném đồ vật vào người, bắt quỳ gối.</a:t>
              </a:r>
              <a:endParaRPr lang="en-US" sz="3800" i="1" dirty="0">
                <a:solidFill>
                  <a:schemeClr val="tx1"/>
                </a:solidFill>
                <a:latin typeface="Arial" panose="020B0604020202020204" pitchFamily="34" charset="0"/>
                <a:cs typeface="Arial" panose="020B0604020202020204" pitchFamily="34" charset="0"/>
              </a:endParaRPr>
            </a:p>
          </p:txBody>
        </p:sp>
        <p:pic>
          <p:nvPicPr>
            <p:cNvPr id="34" name="Picture 33" descr="A cartoon of two boys fighting&#10;&#10;Description automatically generated">
              <a:extLst>
                <a:ext uri="{FF2B5EF4-FFF2-40B4-BE49-F238E27FC236}">
                  <a16:creationId xmlns:a16="http://schemas.microsoft.com/office/drawing/2014/main" id="{7D6A501E-4C30-61DA-A7A1-826A4A51AC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660781" y="7941110"/>
              <a:ext cx="2722139" cy="1976693"/>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8735" y="7947660"/>
            <a:ext cx="1778092" cy="23622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39522" y="206371"/>
            <a:ext cx="948478" cy="903423"/>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746513"/>
            <a:ext cx="15773400" cy="18288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Các dấu hiệu của bắt nạt học đường:</a:t>
              </a:r>
              <a:endParaRPr lang="en-US" sz="4400" b="1" dirty="0">
                <a:solidFill>
                  <a:schemeClr val="tx1"/>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4" name="Group 3">
            <a:extLst>
              <a:ext uri="{FF2B5EF4-FFF2-40B4-BE49-F238E27FC236}">
                <a16:creationId xmlns:a16="http://schemas.microsoft.com/office/drawing/2014/main" id="{60CE5D62-1A24-3FF6-5D8E-8BE6366F53DC}"/>
              </a:ext>
            </a:extLst>
          </p:cNvPr>
          <p:cNvGrpSpPr/>
          <p:nvPr/>
        </p:nvGrpSpPr>
        <p:grpSpPr>
          <a:xfrm>
            <a:off x="685800" y="3575313"/>
            <a:ext cx="7662122" cy="3244588"/>
            <a:chOff x="685800" y="3575313"/>
            <a:chExt cx="7352288" cy="3244588"/>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Nhắn tin đe dọa</a:t>
              </a:r>
              <a:endParaRPr lang="en-US" sz="3800" dirty="0">
                <a:solidFill>
                  <a:schemeClr val="tx1"/>
                </a:solidFill>
                <a:latin typeface="Arial" panose="020B0604020202020204" pitchFamily="34" charset="0"/>
                <a:cs typeface="Arial" panose="020B0604020202020204" pitchFamily="34" charset="0"/>
              </a:endParaRPr>
            </a:p>
          </p:txBody>
        </p:sp>
        <p:pic>
          <p:nvPicPr>
            <p:cNvPr id="3" name="Picture 2" descr="A person holding a phone&#10;&#10;Description automatically generated">
              <a:extLst>
                <a:ext uri="{FF2B5EF4-FFF2-40B4-BE49-F238E27FC236}">
                  <a16:creationId xmlns:a16="http://schemas.microsoft.com/office/drawing/2014/main" id="{73663B22-1073-4419-DA6C-09D7AE9826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5800" y="3575313"/>
              <a:ext cx="1921899" cy="3244588"/>
            </a:xfrm>
            <a:prstGeom prst="rect">
              <a:avLst/>
            </a:prstGeom>
          </p:spPr>
        </p:pic>
      </p:grpSp>
      <p:grpSp>
        <p:nvGrpSpPr>
          <p:cNvPr id="11" name="Group 10">
            <a:extLst>
              <a:ext uri="{FF2B5EF4-FFF2-40B4-BE49-F238E27FC236}">
                <a16:creationId xmlns:a16="http://schemas.microsoft.com/office/drawing/2014/main" id="{F68E5201-F258-A51A-706F-E0C338D4B226}"/>
              </a:ext>
            </a:extLst>
          </p:cNvPr>
          <p:cNvGrpSpPr/>
          <p:nvPr/>
        </p:nvGrpSpPr>
        <p:grpSpPr>
          <a:xfrm>
            <a:off x="9677400" y="3007776"/>
            <a:ext cx="8283354" cy="3667029"/>
            <a:chOff x="9677400" y="3007776"/>
            <a:chExt cx="8283354" cy="366702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677400" y="3943518"/>
              <a:ext cx="76621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Chặn đường lục cặp,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bắt nộp tiền, đồ dùng học tập.</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descr="A cartoon of a child&#10;&#10;Description automatically generated">
              <a:extLst>
                <a:ext uri="{FF2B5EF4-FFF2-40B4-BE49-F238E27FC236}">
                  <a16:creationId xmlns:a16="http://schemas.microsoft.com/office/drawing/2014/main" id="{3ACAE063-31C4-D736-8671-B6B368354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1838" y="3007776"/>
              <a:ext cx="2668916" cy="1779277"/>
            </a:xfrm>
            <a:prstGeom prst="rect">
              <a:avLst/>
            </a:prstGeom>
          </p:spPr>
        </p:pic>
      </p:grpSp>
      <p:grpSp>
        <p:nvGrpSpPr>
          <p:cNvPr id="16" name="Group 15">
            <a:extLst>
              <a:ext uri="{FF2B5EF4-FFF2-40B4-BE49-F238E27FC236}">
                <a16:creationId xmlns:a16="http://schemas.microsoft.com/office/drawing/2014/main" id="{CDC2CE36-D950-742F-8FEE-EA1F6BF51AAE}"/>
              </a:ext>
            </a:extLst>
          </p:cNvPr>
          <p:cNvGrpSpPr/>
          <p:nvPr/>
        </p:nvGrpSpPr>
        <p:grpSpPr>
          <a:xfrm>
            <a:off x="901725" y="7143496"/>
            <a:ext cx="14185875" cy="2793981"/>
            <a:chOff x="901725" y="7214793"/>
            <a:chExt cx="14185875" cy="2793981"/>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Cô lập bạn bằng cách ngăn cấm không cho bạn khác chơi cùng</a:t>
              </a:r>
              <a:endParaRPr lang="en-US" sz="3800" i="1" dirty="0">
                <a:solidFill>
                  <a:schemeClr val="tx1"/>
                </a:solidFill>
                <a:latin typeface="Arial" panose="020B0604020202020204" pitchFamily="34" charset="0"/>
                <a:cs typeface="Arial" panose="020B0604020202020204" pitchFamily="34" charset="0"/>
              </a:endParaRPr>
            </a:p>
          </p:txBody>
        </p:sp>
        <p:pic>
          <p:nvPicPr>
            <p:cNvPr id="14" name="Picture 13" descr="A group of girls with backpacks&#10;&#10;Description automatically generated">
              <a:extLst>
                <a:ext uri="{FF2B5EF4-FFF2-40B4-BE49-F238E27FC236}">
                  <a16:creationId xmlns:a16="http://schemas.microsoft.com/office/drawing/2014/main" id="{D37B20EF-D5F6-90EE-A52D-7E94A5D11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725" y="7614237"/>
              <a:ext cx="3591806" cy="2394537"/>
            </a:xfrm>
            <a:prstGeom prst="rect">
              <a:avLst/>
            </a:prstGeom>
          </p:spPr>
        </p:pic>
      </p:grpSp>
    </p:spTree>
    <p:extLst>
      <p:ext uri="{BB962C8B-B14F-4D97-AF65-F5344CB8AC3E}">
        <p14:creationId xmlns:p14="http://schemas.microsoft.com/office/powerpoint/2010/main" val="276618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26050" y="8915305"/>
            <a:ext cx="1381835" cy="1431280"/>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716280" y="1752506"/>
            <a:ext cx="16459200" cy="787843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Bắt nạt học đường thể hiện qua nhiều dấu hiệu khác nhau như: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Xé áo, làm hỏng đồ dùng học tập của bạn</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Gọi bạn với biệt danh xấu xí như“con heo”, “đen như cột nhà cháy”</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Vẽ bậy lên mặt, quần áo và sách vở</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nói xấu, tung những tin đồn không có thật</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Giấu đồ dùng cá nhân như dép hoặc đồ dùng học tập</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Chặn tiền ăn sáng hoặc tiền tiêu vặt, đe dọa hoặc ngăn cản việc gì đó</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Tung ảnh xấu xí lên mạng xã hội, bình luận khiếm nhã về ngoại hình của bạ</a:t>
            </a:r>
            <a:r>
              <a:rPr lang="en-US" sz="3800">
                <a:latin typeface="Arial" panose="020B0604020202020204" pitchFamily="34" charset="0"/>
                <a:cs typeface="Arial" panose="020B0604020202020204" pitchFamily="34" charset="0"/>
              </a:rPr>
              <a:t>n.</a:t>
            </a:r>
            <a:endParaRPr lang="vi-VN" sz="38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BE9CF4C-5F0F-D870-B8D4-8B7413C54426}"/>
              </a:ext>
            </a:extLst>
          </p:cNvPr>
          <p:cNvSpPr txBox="1"/>
          <p:nvPr/>
        </p:nvSpPr>
        <p:spPr>
          <a:xfrm>
            <a:off x="5086350" y="656055"/>
            <a:ext cx="8115300" cy="984885"/>
          </a:xfrm>
          <a:prstGeom prst="rect">
            <a:avLst/>
          </a:prstGeom>
          <a:noFill/>
        </p:spPr>
        <p:txBody>
          <a:bodyPr wrap="square" rtlCol="0">
            <a:spAutoFit/>
          </a:bodyPr>
          <a:lstStyle/>
          <a:p>
            <a:pPr algn="ctr"/>
            <a:r>
              <a:rPr lang="en-US" sz="5800" b="1" u="sng">
                <a:solidFill>
                  <a:srgbClr val="FF0000"/>
                </a:solidFill>
                <a:latin typeface="Arial" panose="020B0604020202020204" pitchFamily="34" charset="0"/>
                <a:cs typeface="Arial" panose="020B0604020202020204" pitchFamily="34" charset="0"/>
              </a:rPr>
              <a:t>KẾT LUẬN</a:t>
            </a:r>
            <a:endParaRPr lang="en-US" sz="5800" b="1" u="sng" dirty="0">
              <a:solidFill>
                <a:srgbClr val="FF0000"/>
              </a:solidFill>
              <a:latin typeface="Arial" panose="020B0604020202020204" pitchFamily="34" charset="0"/>
              <a:cs typeface="Arial" panose="020B0604020202020204" pitchFamily="34" charset="0"/>
            </a:endParaRPr>
          </a:p>
        </p:txBody>
      </p:sp>
      <p:pic>
        <p:nvPicPr>
          <p:cNvPr id="3" name="Picture 2" descr="Cartoon of two boys&#10;&#10;Description automatically generated">
            <a:extLst>
              <a:ext uri="{FF2B5EF4-FFF2-40B4-BE49-F238E27FC236}">
                <a16:creationId xmlns:a16="http://schemas.microsoft.com/office/drawing/2014/main" id="{CDC633E2-8656-23FB-3415-0FF455BE58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849675" y="160963"/>
            <a:ext cx="2590650" cy="1785659"/>
          </a:xfrm>
          <a:prstGeom prst="rect">
            <a:avLst/>
          </a:prstGeom>
        </p:spPr>
      </p:pic>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2551" flipH="1">
            <a:off x="160336" y="8550349"/>
            <a:ext cx="1024447" cy="1884434"/>
          </a:xfrm>
          <a:prstGeom prst="rect">
            <a:avLst/>
          </a:prstGeom>
        </p:spPr>
      </p:pic>
    </p:spTree>
    <p:extLst>
      <p:ext uri="{BB962C8B-B14F-4D97-AF65-F5344CB8AC3E}">
        <p14:creationId xmlns:p14="http://schemas.microsoft.com/office/powerpoint/2010/main" val="241571527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wipe(left)">
                                      <p:cBhvr>
                                        <p:cTn id="21" dur="500"/>
                                        <p:tgtEl>
                                          <p:spTgt spid="12">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wipe(left)">
                                      <p:cBhvr>
                                        <p:cTn id="25" dur="500"/>
                                        <p:tgtEl>
                                          <p:spTgt spid="12">
                                            <p:txEl>
                                              <p:pRg st="3" end="3"/>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left)">
                                      <p:cBhvr>
                                        <p:cTn id="29" dur="500"/>
                                        <p:tgtEl>
                                          <p:spTgt spid="12">
                                            <p:txEl>
                                              <p:pRg st="4" end="4"/>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wipe(left)">
                                      <p:cBhvr>
                                        <p:cTn id="33" dur="500"/>
                                        <p:tgtEl>
                                          <p:spTgt spid="12">
                                            <p:txEl>
                                              <p:pRg st="5" end="5"/>
                                            </p:txEl>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672560" y="1856689"/>
            <a:ext cx="16958118" cy="529311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Bắt nạt học đường gây hậu quả nghiêm trọng: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Bởi không chỉ làm tổn thương thể chất lẫn tinh thần mà còn làm cho các em </a:t>
            </a:r>
            <a:r>
              <a:rPr lang="en-US" sz="3800">
                <a:latin typeface="Arial" panose="020B0604020202020204" pitchFamily="34" charset="0"/>
                <a:cs typeface="Arial" panose="020B0604020202020204" pitchFamily="34" charset="0"/>
              </a:rPr>
              <a:t>học sinh</a:t>
            </a:r>
            <a:r>
              <a:rPr lang="vi-VN" sz="3800">
                <a:latin typeface="Arial" panose="020B0604020202020204" pitchFamily="34" charset="0"/>
                <a:cs typeface="Arial" panose="020B0604020202020204" pitchFamily="34" charset="0"/>
              </a:rPr>
              <a:t> bị bắt nạt mất tự tin, trầm cảm và kết quả học tập bị sa sút.</a:t>
            </a:r>
            <a:endParaRPr lang="en-US" sz="38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Nếu những hành v</a:t>
            </a:r>
            <a:r>
              <a:rPr lang="en-US" sz="3800">
                <a:latin typeface="Arial" panose="020B0604020202020204" pitchFamily="34" charset="0"/>
                <a:cs typeface="Arial" panose="020B0604020202020204" pitchFamily="34" charset="0"/>
              </a:rPr>
              <a:t>i</a:t>
            </a:r>
            <a:r>
              <a:rPr lang="vi-VN" sz="3800">
                <a:latin typeface="Arial" panose="020B0604020202020204" pitchFamily="34" charset="0"/>
                <a:cs typeface="Arial" panose="020B0604020202020204" pitchFamily="34" charset="0"/>
              </a:rPr>
              <a:t> này lặp đi lặp lại nhiều lần khiến bản thân bị t</a:t>
            </a:r>
            <a:r>
              <a:rPr lang="en-US" sz="3800">
                <a:latin typeface="Arial" panose="020B0604020202020204" pitchFamily="34" charset="0"/>
                <a:cs typeface="Arial" panose="020B0604020202020204" pitchFamily="34" charset="0"/>
              </a:rPr>
              <a:t>ổ</a:t>
            </a:r>
            <a:r>
              <a:rPr lang="vi-VN" sz="3800">
                <a:latin typeface="Arial" panose="020B0604020202020204" pitchFamily="34" charset="0"/>
                <a:cs typeface="Arial" panose="020B0604020202020204" pitchFamily="34" charset="0"/>
              </a:rPr>
              <a:t>n thương về thể chất và tinh</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thần thì cần phải tìm cách để được trợ giúp, giải quyết.</a:t>
            </a:r>
          </a:p>
        </p:txBody>
      </p:sp>
      <p:sp>
        <p:nvSpPr>
          <p:cNvPr id="18" name="TextBox 17">
            <a:extLst>
              <a:ext uri="{FF2B5EF4-FFF2-40B4-BE49-F238E27FC236}">
                <a16:creationId xmlns:a16="http://schemas.microsoft.com/office/drawing/2014/main" id="{FBE9CF4C-5F0F-D870-B8D4-8B7413C54426}"/>
              </a:ext>
            </a:extLst>
          </p:cNvPr>
          <p:cNvSpPr txBox="1"/>
          <p:nvPr/>
        </p:nvSpPr>
        <p:spPr>
          <a:xfrm>
            <a:off x="5086350" y="656055"/>
            <a:ext cx="8115300" cy="984885"/>
          </a:xfrm>
          <a:prstGeom prst="rect">
            <a:avLst/>
          </a:prstGeom>
          <a:noFill/>
        </p:spPr>
        <p:txBody>
          <a:bodyPr wrap="square" rtlCol="0">
            <a:spAutoFit/>
          </a:bodyPr>
          <a:lstStyle/>
          <a:p>
            <a:pPr algn="ctr"/>
            <a:r>
              <a:rPr lang="en-US" sz="5800" b="1" u="sng">
                <a:solidFill>
                  <a:srgbClr val="FF0000"/>
                </a:solidFill>
                <a:latin typeface="Arial" panose="020B0604020202020204" pitchFamily="34" charset="0"/>
                <a:cs typeface="Arial" panose="020B0604020202020204" pitchFamily="34" charset="0"/>
              </a:rPr>
              <a:t>KẾT LUẬN</a:t>
            </a:r>
            <a:endParaRPr lang="en-US" sz="5800" b="1" u="sng" dirty="0">
              <a:solidFill>
                <a:srgbClr val="FF0000"/>
              </a:solidFill>
              <a:latin typeface="Arial" panose="020B0604020202020204" pitchFamily="34" charset="0"/>
              <a:cs typeface="Arial" panose="020B0604020202020204" pitchFamily="34" charset="0"/>
            </a:endParaRPr>
          </a:p>
        </p:txBody>
      </p:sp>
      <p:pic>
        <p:nvPicPr>
          <p:cNvPr id="5" name="Picture 4" descr="A cartoon of a child sleeping on a backpack&#10;&#10;Description automatically generated">
            <a:extLst>
              <a:ext uri="{FF2B5EF4-FFF2-40B4-BE49-F238E27FC236}">
                <a16:creationId xmlns:a16="http://schemas.microsoft.com/office/drawing/2014/main" id="{4E4B6B6B-1E6B-F48C-48B7-E52EAA1A6F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573000" y="6432300"/>
            <a:ext cx="3962400" cy="3996020"/>
          </a:xfrm>
          <a:prstGeom prst="rect">
            <a:avLst/>
          </a:prstGeom>
        </p:spPr>
      </p:pic>
      <p:pic>
        <p:nvPicPr>
          <p:cNvPr id="8" name="Picture 6">
            <a:extLst>
              <a:ext uri="{FF2B5EF4-FFF2-40B4-BE49-F238E27FC236}">
                <a16:creationId xmlns:a16="http://schemas.microsoft.com/office/drawing/2014/main" id="{DBCB1154-5FEC-8022-470E-0EB3336EB3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spTree>
    <p:extLst>
      <p:ext uri="{BB962C8B-B14F-4D97-AF65-F5344CB8AC3E}">
        <p14:creationId xmlns:p14="http://schemas.microsoft.com/office/powerpoint/2010/main" val="33186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DA7B79-71BD-8369-1F21-362650F62A99}"/>
              </a:ext>
            </a:extLst>
          </p:cNvPr>
          <p:cNvGrpSpPr/>
          <p:nvPr/>
        </p:nvGrpSpPr>
        <p:grpSpPr>
          <a:xfrm>
            <a:off x="1511715" y="1235155"/>
            <a:ext cx="15264569" cy="8138943"/>
            <a:chOff x="1499431" y="1404912"/>
            <a:chExt cx="9051790" cy="7477176"/>
          </a:xfrm>
        </p:grpSpPr>
        <p:grpSp>
          <p:nvGrpSpPr>
            <p:cNvPr id="33" name="Group 4">
              <a:extLst>
                <a:ext uri="{FF2B5EF4-FFF2-40B4-BE49-F238E27FC236}">
                  <a16:creationId xmlns:a16="http://schemas.microsoft.com/office/drawing/2014/main" id="{3A666593-375C-022C-2672-403EF33FF883}"/>
                </a:ext>
              </a:extLst>
            </p:cNvPr>
            <p:cNvGrpSpPr/>
            <p:nvPr/>
          </p:nvGrpSpPr>
          <p:grpSpPr>
            <a:xfrm>
              <a:off x="1499431" y="5185175"/>
              <a:ext cx="9051790" cy="3696913"/>
              <a:chOff x="0" y="0"/>
              <a:chExt cx="7604596" cy="3105853"/>
            </a:xfrm>
          </p:grpSpPr>
          <p:sp>
            <p:nvSpPr>
              <p:cNvPr id="37" name="Freeform 5">
                <a:extLst>
                  <a:ext uri="{FF2B5EF4-FFF2-40B4-BE49-F238E27FC236}">
                    <a16:creationId xmlns:a16="http://schemas.microsoft.com/office/drawing/2014/main" id="{1C3C17AC-61F6-A306-AA40-6B7CDD2F6048}"/>
                  </a:ext>
                </a:extLst>
              </p:cNvPr>
              <p:cNvSpPr/>
              <p:nvPr/>
            </p:nvSpPr>
            <p:spPr>
              <a:xfrm>
                <a:off x="0" y="0"/>
                <a:ext cx="7604596" cy="3105853"/>
              </a:xfrm>
              <a:custGeom>
                <a:avLst/>
                <a:gdLst/>
                <a:ahLst/>
                <a:cxnLst/>
                <a:rect l="l" t="t" r="r" b="b"/>
                <a:pathLst>
                  <a:path w="7604596" h="3105853">
                    <a:moveTo>
                      <a:pt x="55594" y="0"/>
                    </a:moveTo>
                    <a:lnTo>
                      <a:pt x="7549002" y="0"/>
                    </a:lnTo>
                    <a:cubicBezTo>
                      <a:pt x="7563747" y="0"/>
                      <a:pt x="7577887" y="5857"/>
                      <a:pt x="7588314" y="16283"/>
                    </a:cubicBezTo>
                    <a:cubicBezTo>
                      <a:pt x="7598739" y="26709"/>
                      <a:pt x="7604596" y="40850"/>
                      <a:pt x="7604596" y="55594"/>
                    </a:cubicBezTo>
                    <a:lnTo>
                      <a:pt x="7604596" y="3050259"/>
                    </a:lnTo>
                    <a:cubicBezTo>
                      <a:pt x="7604596" y="3080963"/>
                      <a:pt x="7579706" y="3105853"/>
                      <a:pt x="7549002" y="3105853"/>
                    </a:cubicBezTo>
                    <a:lnTo>
                      <a:pt x="55594" y="3105853"/>
                    </a:lnTo>
                    <a:cubicBezTo>
                      <a:pt x="24890" y="3105853"/>
                      <a:pt x="0" y="3080963"/>
                      <a:pt x="0" y="3050259"/>
                    </a:cubicBezTo>
                    <a:lnTo>
                      <a:pt x="0" y="55594"/>
                    </a:lnTo>
                    <a:cubicBezTo>
                      <a:pt x="0" y="24890"/>
                      <a:pt x="24890" y="0"/>
                      <a:pt x="55594" y="0"/>
                    </a:cubicBezTo>
                    <a:close/>
                  </a:path>
                </a:pathLst>
              </a:custGeom>
              <a:solidFill>
                <a:srgbClr val="F06569"/>
              </a:solidFill>
              <a:ln w="76200">
                <a:solidFill>
                  <a:srgbClr val="030249"/>
                </a:solidFill>
              </a:ln>
            </p:spPr>
            <p:txBody>
              <a:bodyPr/>
              <a:lstStyle/>
              <a:p>
                <a:endParaRPr lang="en-US">
                  <a:latin typeface="Arial" panose="020B0604020202020204" pitchFamily="34" charset="0"/>
                  <a:cs typeface="Arial" panose="020B0604020202020204" pitchFamily="34" charset="0"/>
                </a:endParaRPr>
              </a:p>
            </p:txBody>
          </p:sp>
          <p:sp>
            <p:nvSpPr>
              <p:cNvPr id="38" name="TextBox 6">
                <a:extLst>
                  <a:ext uri="{FF2B5EF4-FFF2-40B4-BE49-F238E27FC236}">
                    <a16:creationId xmlns:a16="http://schemas.microsoft.com/office/drawing/2014/main" id="{48E87ECF-BB1C-E68B-8C9A-C41342E76B9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4" name="Group 7">
              <a:extLst>
                <a:ext uri="{FF2B5EF4-FFF2-40B4-BE49-F238E27FC236}">
                  <a16:creationId xmlns:a16="http://schemas.microsoft.com/office/drawing/2014/main" id="{B1DFCAC2-DB99-C8DE-62C8-916531C7B8F0}"/>
                </a:ext>
              </a:extLst>
            </p:cNvPr>
            <p:cNvGrpSpPr/>
            <p:nvPr/>
          </p:nvGrpSpPr>
          <p:grpSpPr>
            <a:xfrm>
              <a:off x="1499431" y="1404912"/>
              <a:ext cx="9051790" cy="6887592"/>
              <a:chOff x="0" y="0"/>
              <a:chExt cx="7604596" cy="5786409"/>
            </a:xfrm>
          </p:grpSpPr>
          <p:sp>
            <p:nvSpPr>
              <p:cNvPr id="35" name="Freeform 8">
                <a:extLst>
                  <a:ext uri="{FF2B5EF4-FFF2-40B4-BE49-F238E27FC236}">
                    <a16:creationId xmlns:a16="http://schemas.microsoft.com/office/drawing/2014/main" id="{C7064108-CC6E-5F5F-5B5A-EB7CDB8F6821}"/>
                  </a:ext>
                </a:extLst>
              </p:cNvPr>
              <p:cNvSpPr/>
              <p:nvPr/>
            </p:nvSpPr>
            <p:spPr>
              <a:xfrm>
                <a:off x="0" y="0"/>
                <a:ext cx="7604596" cy="5786409"/>
              </a:xfrm>
              <a:custGeom>
                <a:avLst/>
                <a:gdLst/>
                <a:ahLst/>
                <a:cxnLst/>
                <a:rect l="l" t="t" r="r" b="b"/>
                <a:pathLst>
                  <a:path w="7604596" h="5786409">
                    <a:moveTo>
                      <a:pt x="55594" y="0"/>
                    </a:moveTo>
                    <a:lnTo>
                      <a:pt x="7549002" y="0"/>
                    </a:lnTo>
                    <a:cubicBezTo>
                      <a:pt x="7563747" y="0"/>
                      <a:pt x="7577887" y="5857"/>
                      <a:pt x="7588314" y="16283"/>
                    </a:cubicBezTo>
                    <a:cubicBezTo>
                      <a:pt x="7598739" y="26709"/>
                      <a:pt x="7604596" y="40850"/>
                      <a:pt x="7604596" y="55594"/>
                    </a:cubicBezTo>
                    <a:lnTo>
                      <a:pt x="7604596" y="5730815"/>
                    </a:lnTo>
                    <a:cubicBezTo>
                      <a:pt x="7604596" y="5761518"/>
                      <a:pt x="7579706" y="5786409"/>
                      <a:pt x="7549002" y="5786409"/>
                    </a:cubicBezTo>
                    <a:lnTo>
                      <a:pt x="55594" y="5786409"/>
                    </a:lnTo>
                    <a:cubicBezTo>
                      <a:pt x="24890" y="5786409"/>
                      <a:pt x="0" y="5761518"/>
                      <a:pt x="0" y="5730815"/>
                    </a:cubicBezTo>
                    <a:lnTo>
                      <a:pt x="0" y="55594"/>
                    </a:lnTo>
                    <a:cubicBezTo>
                      <a:pt x="0" y="24890"/>
                      <a:pt x="24890" y="0"/>
                      <a:pt x="55594" y="0"/>
                    </a:cubicBezTo>
                    <a:close/>
                  </a:path>
                </a:pathLst>
              </a:custGeom>
              <a:solidFill>
                <a:srgbClr val="F5F5F5"/>
              </a:solidFill>
              <a:ln w="76200">
                <a:solidFill>
                  <a:srgbClr val="030249"/>
                </a:solidFill>
              </a:ln>
            </p:spPr>
            <p:txBody>
              <a:bodyPr/>
              <a:lstStyle/>
              <a:p>
                <a:endParaRPr lang="en-US">
                  <a:latin typeface="Arial" panose="020B0604020202020204" pitchFamily="34" charset="0"/>
                  <a:cs typeface="Arial" panose="020B0604020202020204" pitchFamily="34" charset="0"/>
                </a:endParaRPr>
              </a:p>
            </p:txBody>
          </p:sp>
          <p:sp>
            <p:nvSpPr>
              <p:cNvPr id="36" name="TextBox 9">
                <a:extLst>
                  <a:ext uri="{FF2B5EF4-FFF2-40B4-BE49-F238E27FC236}">
                    <a16:creationId xmlns:a16="http://schemas.microsoft.com/office/drawing/2014/main" id="{E0348DC8-479B-9A37-178D-AD73697A141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9" name="Freeform 13">
            <a:extLst>
              <a:ext uri="{FF2B5EF4-FFF2-40B4-BE49-F238E27FC236}">
                <a16:creationId xmlns:a16="http://schemas.microsoft.com/office/drawing/2014/main" id="{DAC12F16-3966-AE10-862D-55364DA1E559}"/>
              </a:ext>
            </a:extLst>
          </p:cNvPr>
          <p:cNvSpPr/>
          <p:nvPr/>
        </p:nvSpPr>
        <p:spPr>
          <a:xfrm>
            <a:off x="15011400" y="1026175"/>
            <a:ext cx="2343953" cy="1459111"/>
          </a:xfrm>
          <a:custGeom>
            <a:avLst/>
            <a:gdLst/>
            <a:ahLst/>
            <a:cxnLst/>
            <a:rect l="l" t="t" r="r" b="b"/>
            <a:pathLst>
              <a:path w="2343953" h="1459111">
                <a:moveTo>
                  <a:pt x="0" y="0"/>
                </a:moveTo>
                <a:lnTo>
                  <a:pt x="2343953" y="0"/>
                </a:lnTo>
                <a:lnTo>
                  <a:pt x="2343953" y="1459111"/>
                </a:lnTo>
                <a:lnTo>
                  <a:pt x="0" y="14591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5">
            <a:extLst>
              <a:ext uri="{FF2B5EF4-FFF2-40B4-BE49-F238E27FC236}">
                <a16:creationId xmlns:a16="http://schemas.microsoft.com/office/drawing/2014/main" id="{EDB40E20-1CD4-F578-784F-C11EFDA1916A}"/>
              </a:ext>
            </a:extLst>
          </p:cNvPr>
          <p:cNvSpPr/>
          <p:nvPr/>
        </p:nvSpPr>
        <p:spPr>
          <a:xfrm rot="-5698567">
            <a:off x="407028" y="9050606"/>
            <a:ext cx="1243342" cy="1169790"/>
          </a:xfrm>
          <a:custGeom>
            <a:avLst/>
            <a:gdLst/>
            <a:ahLst/>
            <a:cxnLst/>
            <a:rect l="l" t="t" r="r" b="b"/>
            <a:pathLst>
              <a:path w="3780336" h="3756709">
                <a:moveTo>
                  <a:pt x="0" y="0"/>
                </a:moveTo>
                <a:lnTo>
                  <a:pt x="3780336" y="0"/>
                </a:lnTo>
                <a:lnTo>
                  <a:pt x="3780336" y="3756709"/>
                </a:lnTo>
                <a:lnTo>
                  <a:pt x="0" y="3756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2" name="Freeform 16">
            <a:extLst>
              <a:ext uri="{FF2B5EF4-FFF2-40B4-BE49-F238E27FC236}">
                <a16:creationId xmlns:a16="http://schemas.microsoft.com/office/drawing/2014/main" id="{918C05F1-B10B-75AE-AA22-9F03800C1A5A}"/>
              </a:ext>
            </a:extLst>
          </p:cNvPr>
          <p:cNvSpPr/>
          <p:nvPr/>
        </p:nvSpPr>
        <p:spPr>
          <a:xfrm>
            <a:off x="15802414" y="8811040"/>
            <a:ext cx="2485586" cy="1147889"/>
          </a:xfrm>
          <a:custGeom>
            <a:avLst/>
            <a:gdLst/>
            <a:ahLst/>
            <a:cxnLst/>
            <a:rect l="l" t="t" r="r" b="b"/>
            <a:pathLst>
              <a:path w="2485586" h="1147889">
                <a:moveTo>
                  <a:pt x="0" y="0"/>
                </a:moveTo>
                <a:lnTo>
                  <a:pt x="2485586" y="0"/>
                </a:lnTo>
                <a:lnTo>
                  <a:pt x="2485586" y="1147888"/>
                </a:lnTo>
                <a:lnTo>
                  <a:pt x="0" y="1147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3" name="TextBox 20">
            <a:extLst>
              <a:ext uri="{FF2B5EF4-FFF2-40B4-BE49-F238E27FC236}">
                <a16:creationId xmlns:a16="http://schemas.microsoft.com/office/drawing/2014/main" id="{2E8BE7B9-4190-A691-B0A6-67D2C2FC3F1C}"/>
              </a:ext>
            </a:extLst>
          </p:cNvPr>
          <p:cNvSpPr txBox="1"/>
          <p:nvPr/>
        </p:nvSpPr>
        <p:spPr>
          <a:xfrm>
            <a:off x="2821409" y="2792631"/>
            <a:ext cx="12645180"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ĐỘNG 2</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XÁC ĐỊNH CÁCH PHÒNG, TRÁNH BẮT NẠT HỌC ĐƯỜNG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9292">
            <a:off x="831751" y="318310"/>
            <a:ext cx="1667125" cy="1673210"/>
          </a:xfrm>
          <a:prstGeom prst="rect">
            <a:avLst/>
          </a:prstGeom>
        </p:spPr>
      </p:pic>
    </p:spTree>
    <p:extLst>
      <p:ext uri="{BB962C8B-B14F-4D97-AF65-F5344CB8AC3E}">
        <p14:creationId xmlns:p14="http://schemas.microsoft.com/office/powerpoint/2010/main" val="170791550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2573" y="8931912"/>
            <a:ext cx="1445427" cy="1355088"/>
          </a:xfrm>
          <a:prstGeom prst="rect">
            <a:avLst/>
          </a:prstGeom>
        </p:spPr>
      </p:pic>
      <p:grpSp>
        <p:nvGrpSpPr>
          <p:cNvPr id="7" name="Group 6">
            <a:extLst>
              <a:ext uri="{FF2B5EF4-FFF2-40B4-BE49-F238E27FC236}">
                <a16:creationId xmlns:a16="http://schemas.microsoft.com/office/drawing/2014/main" id="{0CEA4DA0-2C62-8BAE-F85E-6AF718343640}"/>
              </a:ext>
            </a:extLst>
          </p:cNvPr>
          <p:cNvGrpSpPr/>
          <p:nvPr/>
        </p:nvGrpSpPr>
        <p:grpSpPr>
          <a:xfrm>
            <a:off x="0" y="511086"/>
            <a:ext cx="16903810" cy="1904116"/>
            <a:chOff x="0" y="595195"/>
            <a:chExt cx="16903810" cy="1904116"/>
          </a:xfrm>
        </p:grpSpPr>
        <p:sp>
          <p:nvSpPr>
            <p:cNvPr id="8" name="Rectangle 7">
              <a:extLst>
                <a:ext uri="{FF2B5EF4-FFF2-40B4-BE49-F238E27FC236}">
                  <a16:creationId xmlns:a16="http://schemas.microsoft.com/office/drawing/2014/main" id="{C81D07A0-F16A-E8DB-23E8-FC791A17A13C}"/>
                </a:ext>
              </a:extLst>
            </p:cNvPr>
            <p:cNvSpPr/>
            <p:nvPr/>
          </p:nvSpPr>
          <p:spPr>
            <a:xfrm>
              <a:off x="0" y="937220"/>
              <a:ext cx="15773400" cy="15620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chemeClr val="tx1"/>
                  </a:solidFill>
                  <a:latin typeface="Arial" panose="020B0604020202020204" pitchFamily="34" charset="0"/>
                  <a:cs typeface="Arial" panose="020B0604020202020204" pitchFamily="34" charset="0"/>
                </a:rPr>
                <a:t>Xem</a:t>
              </a:r>
              <a:r>
                <a:rPr lang="en-US" sz="4000" b="1">
                  <a:solidFill>
                    <a:schemeClr val="tx1"/>
                  </a:solidFill>
                  <a:latin typeface="Arial" panose="020B0604020202020204" pitchFamily="34" charset="0"/>
                  <a:cs typeface="Arial" panose="020B0604020202020204" pitchFamily="34" charset="0"/>
                </a:rPr>
                <a:t> video </a:t>
              </a:r>
              <a:r>
                <a:rPr lang="vi-VN" sz="4000" b="1">
                  <a:solidFill>
                    <a:schemeClr val="tx1"/>
                  </a:solidFill>
                  <a:latin typeface="Arial" panose="020B0604020202020204" pitchFamily="34" charset="0"/>
                  <a:cs typeface="Arial" panose="020B0604020202020204" pitchFamily="34" charset="0"/>
                </a:rPr>
                <a:t>về bắt nạt học đường</a:t>
              </a:r>
              <a:r>
                <a:rPr lang="en-US" sz="4000" b="1">
                  <a:solidFill>
                    <a:schemeClr val="tx1"/>
                  </a:solidFill>
                  <a:latin typeface="Arial" panose="020B0604020202020204" pitchFamily="34" charset="0"/>
                  <a:cs typeface="Arial" panose="020B0604020202020204" pitchFamily="34" charset="0"/>
                </a:rPr>
                <a:t> và thực hiện yêu cầu:</a:t>
              </a:r>
              <a:endParaRPr lang="en-US" sz="4000" b="1" dirty="0">
                <a:solidFill>
                  <a:schemeClr val="tx1"/>
                </a:solidFill>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id="{D590F427-6014-923F-64F0-CF3C7C7DB0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09964" y="595195"/>
              <a:ext cx="1893846" cy="1896216"/>
            </a:xfrm>
            <a:prstGeom prst="rect">
              <a:avLst/>
            </a:prstGeom>
          </p:spPr>
        </p:pic>
      </p:grpSp>
      <p:grpSp>
        <p:nvGrpSpPr>
          <p:cNvPr id="17" name="Group 16">
            <a:extLst>
              <a:ext uri="{FF2B5EF4-FFF2-40B4-BE49-F238E27FC236}">
                <a16:creationId xmlns:a16="http://schemas.microsoft.com/office/drawing/2014/main" id="{570971B6-5F54-280C-0643-BD2E8046482E}"/>
              </a:ext>
            </a:extLst>
          </p:cNvPr>
          <p:cNvGrpSpPr/>
          <p:nvPr/>
        </p:nvGrpSpPr>
        <p:grpSpPr>
          <a:xfrm>
            <a:off x="820352" y="3037059"/>
            <a:ext cx="8791774" cy="6352140"/>
            <a:chOff x="820352" y="3037059"/>
            <a:chExt cx="8791774" cy="6352140"/>
          </a:xfrm>
        </p:grpSpPr>
        <p:sp>
          <p:nvSpPr>
            <p:cNvPr id="12" name="Freeform 5">
              <a:extLst>
                <a:ext uri="{FF2B5EF4-FFF2-40B4-BE49-F238E27FC236}">
                  <a16:creationId xmlns:a16="http://schemas.microsoft.com/office/drawing/2014/main" id="{8C407D59-3136-0CA3-2A25-2D78D2E5BBBF}"/>
                </a:ext>
              </a:extLst>
            </p:cNvPr>
            <p:cNvSpPr/>
            <p:nvPr/>
          </p:nvSpPr>
          <p:spPr>
            <a:xfrm>
              <a:off x="820352" y="3654163"/>
              <a:ext cx="8323648"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6">
                <a:lumMod val="20000"/>
                <a:lumOff val="80000"/>
              </a:schemeClr>
            </a:solidFill>
          </p:spPr>
          <p:txBody>
            <a:bodyPr/>
            <a:lstStyle/>
            <a:p>
              <a:endParaRPr lang="en-US"/>
            </a:p>
          </p:txBody>
        </p:sp>
        <p:grpSp>
          <p:nvGrpSpPr>
            <p:cNvPr id="13" name="Group 12">
              <a:extLst>
                <a:ext uri="{FF2B5EF4-FFF2-40B4-BE49-F238E27FC236}">
                  <a16:creationId xmlns:a16="http://schemas.microsoft.com/office/drawing/2014/main" id="{B716D8A8-CCCE-385B-A1F5-AE3820395A59}"/>
                </a:ext>
              </a:extLst>
            </p:cNvPr>
            <p:cNvGrpSpPr/>
            <p:nvPr/>
          </p:nvGrpSpPr>
          <p:grpSpPr>
            <a:xfrm>
              <a:off x="1343912" y="3037059"/>
              <a:ext cx="7276528" cy="1234207"/>
              <a:chOff x="5488010" y="665623"/>
              <a:chExt cx="7276528" cy="1234207"/>
            </a:xfrm>
          </p:grpSpPr>
          <p:pic>
            <p:nvPicPr>
              <p:cNvPr id="15" name="Picture 9">
                <a:extLst>
                  <a:ext uri="{FF2B5EF4-FFF2-40B4-BE49-F238E27FC236}">
                    <a16:creationId xmlns:a16="http://schemas.microsoft.com/office/drawing/2014/main" id="{892D77B7-5C12-9DEA-2DCA-F13E8C2E61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41462" y="665623"/>
                <a:ext cx="6816052" cy="1234207"/>
              </a:xfrm>
              <a:prstGeom prst="rect">
                <a:avLst/>
              </a:prstGeom>
            </p:spPr>
          </p:pic>
          <p:sp>
            <p:nvSpPr>
              <p:cNvPr id="16" name="TextBox 15">
                <a:extLst>
                  <a:ext uri="{FF2B5EF4-FFF2-40B4-BE49-F238E27FC236}">
                    <a16:creationId xmlns:a16="http://schemas.microsoft.com/office/drawing/2014/main" id="{143C26FE-8A46-EB76-3133-28C01E822DA2}"/>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8A40A9A-719B-9CD0-B82E-174B585B047C}"/>
                </a:ext>
              </a:extLst>
            </p:cNvPr>
            <p:cNvSpPr txBox="1"/>
            <p:nvPr/>
          </p:nvSpPr>
          <p:spPr>
            <a:xfrm>
              <a:off x="1343911" y="4860313"/>
              <a:ext cx="7276529"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Thảo luận theo nhóm (4 HS) và x</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ác định những việc nên làm và không nên làm để phòng, tránh bắt nạt học đường.</a:t>
              </a:r>
              <a:endParaRPr lang="en-US" sz="4000" b="1" i="1"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77194A90-9DF8-AF90-1E73-0C2EFE0728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74232" y="8154992"/>
              <a:ext cx="1337894" cy="1234207"/>
            </a:xfrm>
            <a:prstGeom prst="rect">
              <a:avLst/>
            </a:prstGeom>
          </p:spPr>
        </p:pic>
      </p:grpSp>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Số 6 _ Bắt nạt tại trường học phần 2 _ Giáo dục giới tính cho trẻ 2018 _ VTV7">
            <a:hlinkClick r:id="" action="ppaction://media"/>
            <a:extLst>
              <a:ext uri="{FF2B5EF4-FFF2-40B4-BE49-F238E27FC236}">
                <a16:creationId xmlns:a16="http://schemas.microsoft.com/office/drawing/2014/main" id="{8E2D23ED-1E69-E94E-9726-0BD6BC44D7E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135686" y="4288727"/>
            <a:ext cx="7331962" cy="4124229"/>
          </a:xfrm>
          <a:prstGeom prst="rect">
            <a:avLst/>
          </a:prstGeom>
        </p:spPr>
      </p:pic>
    </p:spTree>
    <p:extLst>
      <p:ext uri="{BB962C8B-B14F-4D97-AF65-F5344CB8AC3E}">
        <p14:creationId xmlns:p14="http://schemas.microsoft.com/office/powerpoint/2010/main" val="223151246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292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43" y="48986"/>
            <a:ext cx="1624665" cy="1523124"/>
          </a:xfrm>
          <a:prstGeom prst="rect">
            <a:avLst/>
          </a:prstGeom>
        </p:spPr>
      </p:pic>
      <p:sp>
        <p:nvSpPr>
          <p:cNvPr id="17" name="Freeform 5">
            <a:extLst>
              <a:ext uri="{FF2B5EF4-FFF2-40B4-BE49-F238E27FC236}">
                <a16:creationId xmlns:a16="http://schemas.microsoft.com/office/drawing/2014/main" id="{768C9C19-A34D-6BA7-99B3-47ECACB0679D}"/>
              </a:ext>
            </a:extLst>
          </p:cNvPr>
          <p:cNvSpPr/>
          <p:nvPr/>
        </p:nvSpPr>
        <p:spPr>
          <a:xfrm>
            <a:off x="685800" y="2095500"/>
            <a:ext cx="16992600" cy="762000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p>
        </p:txBody>
      </p:sp>
      <p:grpSp>
        <p:nvGrpSpPr>
          <p:cNvPr id="20" name="Group 19">
            <a:extLst>
              <a:ext uri="{FF2B5EF4-FFF2-40B4-BE49-F238E27FC236}">
                <a16:creationId xmlns:a16="http://schemas.microsoft.com/office/drawing/2014/main" id="{B84CB00B-E27D-CB8B-2193-93CF78FDE4E5}"/>
              </a:ext>
            </a:extLst>
          </p:cNvPr>
          <p:cNvGrpSpPr/>
          <p:nvPr/>
        </p:nvGrpSpPr>
        <p:grpSpPr>
          <a:xfrm>
            <a:off x="5981700" y="-28898"/>
            <a:ext cx="6324600" cy="1580477"/>
            <a:chOff x="5715000" y="-1"/>
            <a:chExt cx="6324600" cy="1563773"/>
          </a:xfrm>
        </p:grpSpPr>
        <p:sp>
          <p:nvSpPr>
            <p:cNvPr id="21" name="Round Same Side Corner Rectangle 11">
              <a:extLst>
                <a:ext uri="{FF2B5EF4-FFF2-40B4-BE49-F238E27FC236}">
                  <a16:creationId xmlns:a16="http://schemas.microsoft.com/office/drawing/2014/main" id="{0AF6E950-6E1B-67DD-103D-12C4A0A7A868}"/>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6108EEA-5B84-4C23-6480-3A18AAC7A26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3" name="TextBox 22">
            <a:extLst>
              <a:ext uri="{FF2B5EF4-FFF2-40B4-BE49-F238E27FC236}">
                <a16:creationId xmlns:a16="http://schemas.microsoft.com/office/drawing/2014/main" id="{619BCDC5-A63D-8568-8D8D-DFF2B1FB6F3E}"/>
              </a:ext>
            </a:extLst>
          </p:cNvPr>
          <p:cNvSpPr txBox="1"/>
          <p:nvPr/>
        </p:nvSpPr>
        <p:spPr>
          <a:xfrm>
            <a:off x="1981200" y="2605326"/>
            <a:ext cx="14401799" cy="861774"/>
          </a:xfrm>
          <a:prstGeom prst="rect">
            <a:avLst/>
          </a:prstGeom>
          <a:noFill/>
        </p:spPr>
        <p:txBody>
          <a:bodyPr wrap="square">
            <a:spAutoFit/>
          </a:bodyPr>
          <a:lstStyle/>
          <a:p>
            <a:pPr algn="ctr"/>
            <a:r>
              <a:rPr lang="en-US" sz="4800" b="1" dirty="0" err="1">
                <a:solidFill>
                  <a:srgbClr val="C00000"/>
                </a:solidFill>
                <a:latin typeface="Arial" panose="020B0604020202020204" pitchFamily="34" charset="0"/>
                <a:cs typeface="Arial" panose="020B0604020202020204" pitchFamily="34" charset="0"/>
              </a:rPr>
              <a:t>Trò</a:t>
            </a:r>
            <a:r>
              <a:rPr lang="en-US" sz="4800" b="1" dirty="0">
                <a:solidFill>
                  <a:srgbClr val="C00000"/>
                </a:solidFill>
                <a:latin typeface="Arial" panose="020B0604020202020204" pitchFamily="34" charset="0"/>
                <a:cs typeface="Arial" panose="020B0604020202020204" pitchFamily="34" charset="0"/>
              </a:rPr>
              <a:t> </a:t>
            </a:r>
            <a:r>
              <a:rPr lang="en-US" sz="4800" b="1" err="1">
                <a:solidFill>
                  <a:srgbClr val="C00000"/>
                </a:solidFill>
                <a:latin typeface="Arial" panose="020B0604020202020204" pitchFamily="34" charset="0"/>
                <a:cs typeface="Arial" panose="020B0604020202020204" pitchFamily="34" charset="0"/>
              </a:rPr>
              <a:t>chơi</a:t>
            </a:r>
            <a:r>
              <a:rPr lang="en-US" sz="4800" b="1">
                <a:solidFill>
                  <a:srgbClr val="C00000"/>
                </a:solidFill>
                <a:latin typeface="Arial" panose="020B0604020202020204" pitchFamily="34" charset="0"/>
                <a:cs typeface="Arial" panose="020B0604020202020204" pitchFamily="34" charset="0"/>
              </a:rPr>
              <a:t> “Vòng tròn khen nhau”</a:t>
            </a:r>
            <a:endParaRPr lang="en-US" sz="4800" b="1" dirty="0">
              <a:solidFill>
                <a:srgbClr val="C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32A4D3-8511-C576-E5D1-E13EDC7D1BD8}"/>
              </a:ext>
            </a:extLst>
          </p:cNvPr>
          <p:cNvSpPr txBox="1"/>
          <p:nvPr/>
        </p:nvSpPr>
        <p:spPr>
          <a:xfrm>
            <a:off x="1057282" y="3467100"/>
            <a:ext cx="16173433" cy="5260864"/>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H</a:t>
            </a:r>
            <a:r>
              <a:rPr lang="en-US" sz="3800">
                <a:latin typeface="Arial" panose="020B0604020202020204" pitchFamily="34" charset="0"/>
                <a:ea typeface="Calibri" panose="020F0502020204030204" pitchFamily="34" charset="0"/>
                <a:cs typeface="Arial" panose="020B0604020202020204" pitchFamily="34" charset="0"/>
              </a:rPr>
              <a:t>ọc sinh</a:t>
            </a:r>
            <a:r>
              <a:rPr lang="vi-VN" sz="3800">
                <a:latin typeface="Arial" panose="020B0604020202020204" pitchFamily="34" charset="0"/>
                <a:ea typeface="Calibri" panose="020F0502020204030204" pitchFamily="34" charset="0"/>
                <a:cs typeface="Arial" panose="020B0604020202020204" pitchFamily="34" charset="0"/>
              </a:rPr>
              <a:t> đứng quay mặt vào nhau theo cặp, có thể thành vòng tròn (một nửa vòng trong, nửa còn lại ở vòng ngoài) hoặc hàng dọc/ngang phù hợp với không gian lớp học.</a:t>
            </a:r>
          </a:p>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Từng cặp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quan sát người cùng cặp với mình, tìm ra 2 điểm mạnh của người đó và chia sẻ cảm nhận của mình/đưa ra lời khen của người đối diện</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BFA990D6-8984-ADA5-3154-8634A8ACD61A}"/>
              </a:ext>
            </a:extLst>
          </p:cNvPr>
          <p:cNvSpPr/>
          <p:nvPr/>
        </p:nvSpPr>
        <p:spPr>
          <a:xfrm>
            <a:off x="17168535" y="98848"/>
            <a:ext cx="955707" cy="1211673"/>
          </a:xfrm>
          <a:custGeom>
            <a:avLst/>
            <a:gdLst/>
            <a:ahLst/>
            <a:cxnLst/>
            <a:rect l="l" t="t" r="r" b="b"/>
            <a:pathLst>
              <a:path w="955707" h="1211673">
                <a:moveTo>
                  <a:pt x="0" y="0"/>
                </a:moveTo>
                <a:lnTo>
                  <a:pt x="955707" y="0"/>
                </a:lnTo>
                <a:lnTo>
                  <a:pt x="955707" y="1211673"/>
                </a:lnTo>
                <a:lnTo>
                  <a:pt x="0" y="1211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19782" y="8151398"/>
            <a:ext cx="1768218" cy="234908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outVertical)">
                                      <p:cBhvr>
                                        <p:cTn id="12" dur="500"/>
                                        <p:tgtEl>
                                          <p:spTgt spid="24">
                                            <p:txEl>
                                              <p:pRg st="0" end="0"/>
                                            </p:txEl>
                                          </p:spTgt>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barn(outVertical)">
                                      <p:cBhvr>
                                        <p:cTn id="1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sp>
        <p:nvSpPr>
          <p:cNvPr id="2" name="Freeform 3">
            <a:extLst>
              <a:ext uri="{FF2B5EF4-FFF2-40B4-BE49-F238E27FC236}">
                <a16:creationId xmlns:a16="http://schemas.microsoft.com/office/drawing/2014/main" id="{2A4806AF-C3A6-8241-390E-B833AE8E4FAA}"/>
              </a:ext>
            </a:extLst>
          </p:cNvPr>
          <p:cNvSpPr/>
          <p:nvPr/>
        </p:nvSpPr>
        <p:spPr>
          <a:xfrm>
            <a:off x="825710" y="1339321"/>
            <a:ext cx="10832890" cy="7608352"/>
          </a:xfrm>
          <a:custGeom>
            <a:avLst/>
            <a:gdLst/>
            <a:ahLst/>
            <a:cxnLst/>
            <a:rect l="l" t="t" r="r" b="b"/>
            <a:pathLst>
              <a:path w="3059343" h="2401847">
                <a:moveTo>
                  <a:pt x="33991" y="0"/>
                </a:moveTo>
                <a:lnTo>
                  <a:pt x="3025353" y="0"/>
                </a:lnTo>
                <a:cubicBezTo>
                  <a:pt x="3034367" y="0"/>
                  <a:pt x="3043013" y="3581"/>
                  <a:pt x="3049388" y="9956"/>
                </a:cubicBezTo>
                <a:cubicBezTo>
                  <a:pt x="3055762" y="16330"/>
                  <a:pt x="3059343" y="24976"/>
                  <a:pt x="3059343" y="33991"/>
                </a:cubicBezTo>
                <a:lnTo>
                  <a:pt x="3059343" y="2367856"/>
                </a:lnTo>
                <a:cubicBezTo>
                  <a:pt x="3059343" y="2386629"/>
                  <a:pt x="3044125" y="2401847"/>
                  <a:pt x="3025353" y="2401847"/>
                </a:cubicBezTo>
                <a:lnTo>
                  <a:pt x="33991" y="2401847"/>
                </a:lnTo>
                <a:cubicBezTo>
                  <a:pt x="24976" y="2401847"/>
                  <a:pt x="16330" y="2398266"/>
                  <a:pt x="9956" y="2391891"/>
                </a:cubicBezTo>
                <a:cubicBezTo>
                  <a:pt x="3581" y="2385517"/>
                  <a:pt x="0" y="2376871"/>
                  <a:pt x="0" y="2367856"/>
                </a:cubicBezTo>
                <a:lnTo>
                  <a:pt x="0" y="33991"/>
                </a:lnTo>
                <a:cubicBezTo>
                  <a:pt x="0" y="15218"/>
                  <a:pt x="15218" y="0"/>
                  <a:pt x="33991" y="0"/>
                </a:cubicBezTo>
                <a:close/>
              </a:path>
            </a:pathLst>
          </a:custGeom>
          <a:solidFill>
            <a:srgbClr val="FFF1C5"/>
          </a:solidFill>
        </p:spPr>
        <p:txBody>
          <a:bodyPr/>
          <a:lstStyle/>
          <a:p>
            <a:endParaRPr lang="en-US"/>
          </a:p>
        </p:txBody>
      </p:sp>
      <p:sp>
        <p:nvSpPr>
          <p:cNvPr id="3" name="TextBox 2">
            <a:extLst>
              <a:ext uri="{FF2B5EF4-FFF2-40B4-BE49-F238E27FC236}">
                <a16:creationId xmlns:a16="http://schemas.microsoft.com/office/drawing/2014/main" id="{297D7A02-39AC-8D08-3992-341C16875C4E}"/>
              </a:ext>
            </a:extLst>
          </p:cNvPr>
          <p:cNvSpPr txBox="1"/>
          <p:nvPr/>
        </p:nvSpPr>
        <p:spPr>
          <a:xfrm>
            <a:off x="1254665" y="2593159"/>
            <a:ext cx="9469361"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vi-VN" sz="4000" b="1">
                <a:ea typeface="Calibri" panose="020F0502020204030204" pitchFamily="34" charset="0"/>
                <a:cs typeface="Arial" panose="020B0604020202020204" pitchFamily="34" charset="0"/>
              </a:rPr>
              <a:t>Nhóm 1 và 2: </a:t>
            </a:r>
            <a:r>
              <a:rPr lang="vi-VN" sz="4000">
                <a:ea typeface="Calibri" panose="020F0502020204030204" pitchFamily="34" charset="0"/>
                <a:cs typeface="Arial" panose="020B0604020202020204" pitchFamily="34" charset="0"/>
              </a:rPr>
              <a:t>Thảo luận về những việc nên làm để phòng, tránh bắt nạt học đường.</a:t>
            </a:r>
          </a:p>
          <a:p>
            <a:pPr marL="571500" marR="0" indent="-571500" algn="just">
              <a:lnSpc>
                <a:spcPct val="150000"/>
              </a:lnSpc>
              <a:spcBef>
                <a:spcPts val="0"/>
              </a:spcBef>
              <a:spcAft>
                <a:spcPts val="0"/>
              </a:spcAft>
              <a:buFont typeface="Wingdings" panose="05000000000000000000" pitchFamily="2" charset="2"/>
              <a:buChar char="v"/>
            </a:pPr>
            <a:r>
              <a:rPr lang="vi-VN" sz="4000" b="1">
                <a:ea typeface="Calibri" panose="020F0502020204030204" pitchFamily="34" charset="0"/>
                <a:cs typeface="Arial" panose="020B0604020202020204" pitchFamily="34" charset="0"/>
              </a:rPr>
              <a:t>Nhóm 3 và 4: </a:t>
            </a:r>
            <a:r>
              <a:rPr lang="vi-VN" sz="4000">
                <a:ea typeface="Calibri" panose="020F0502020204030204" pitchFamily="34" charset="0"/>
                <a:cs typeface="Arial" panose="020B0604020202020204" pitchFamily="34" charset="0"/>
              </a:rPr>
              <a:t>Thảo luận về những việc không nên làm để phòng, tránh bắt nạt học đường.</a:t>
            </a:r>
            <a:endParaRPr lang="vi-VN" sz="4000" dirty="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FD1E221-81A9-86C0-3998-8D365CB4FBAC}"/>
              </a:ext>
            </a:extLst>
          </p:cNvPr>
          <p:cNvGrpSpPr/>
          <p:nvPr/>
        </p:nvGrpSpPr>
        <p:grpSpPr>
          <a:xfrm>
            <a:off x="2578207" y="680611"/>
            <a:ext cx="7276528" cy="1317422"/>
            <a:chOff x="5614092" y="797023"/>
            <a:chExt cx="7276528" cy="1317422"/>
          </a:xfrm>
        </p:grpSpPr>
        <p:pic>
          <p:nvPicPr>
            <p:cNvPr id="9" name="Picture 9">
              <a:extLst>
                <a:ext uri="{FF2B5EF4-FFF2-40B4-BE49-F238E27FC236}">
                  <a16:creationId xmlns:a16="http://schemas.microsoft.com/office/drawing/2014/main" id="{3F6D192B-E7A8-1CE0-75B2-F38478178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76651" y="797023"/>
              <a:ext cx="6951410" cy="1317422"/>
            </a:xfrm>
            <a:prstGeom prst="rect">
              <a:avLst/>
            </a:prstGeom>
          </p:spPr>
        </p:pic>
        <p:sp>
          <p:nvSpPr>
            <p:cNvPr id="10" name="TextBox 9">
              <a:extLst>
                <a:ext uri="{FF2B5EF4-FFF2-40B4-BE49-F238E27FC236}">
                  <a16:creationId xmlns:a16="http://schemas.microsoft.com/office/drawing/2014/main" id="{B0C68173-9AC6-CF0A-EA41-E0A2EE8D0AFE}"/>
                </a:ext>
              </a:extLst>
            </p:cNvPr>
            <p:cNvSpPr txBox="1"/>
            <p:nvPr/>
          </p:nvSpPr>
          <p:spPr>
            <a:xfrm>
              <a:off x="5614092" y="1071013"/>
              <a:ext cx="727652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id="{DBCB1154-5FEC-8022-470E-0EB3336EB3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10597230" y="7722169"/>
            <a:ext cx="660586" cy="1215124"/>
          </a:xfrm>
          <a:prstGeom prst="rect">
            <a:avLst/>
          </a:prstGeom>
        </p:spPr>
      </p:pic>
      <p:grpSp>
        <p:nvGrpSpPr>
          <p:cNvPr id="22" name="Group 21">
            <a:extLst>
              <a:ext uri="{FF2B5EF4-FFF2-40B4-BE49-F238E27FC236}">
                <a16:creationId xmlns:a16="http://schemas.microsoft.com/office/drawing/2014/main" id="{A6CDE7C2-A9B1-3800-1AC6-7012D88E2F57}"/>
              </a:ext>
            </a:extLst>
          </p:cNvPr>
          <p:cNvGrpSpPr/>
          <p:nvPr/>
        </p:nvGrpSpPr>
        <p:grpSpPr>
          <a:xfrm>
            <a:off x="11190772" y="2894355"/>
            <a:ext cx="6271519" cy="4122614"/>
            <a:chOff x="11190772" y="2894355"/>
            <a:chExt cx="6271519" cy="4122614"/>
          </a:xfrm>
        </p:grpSpPr>
        <p:pic>
          <p:nvPicPr>
            <p:cNvPr id="21" name="Picture 20">
              <a:extLst>
                <a:ext uri="{FF2B5EF4-FFF2-40B4-BE49-F238E27FC236}">
                  <a16:creationId xmlns:a16="http://schemas.microsoft.com/office/drawing/2014/main" id="{94AF3CF7-5B6F-D49D-B524-8E12ADD796C1}"/>
                </a:ext>
              </a:extLst>
            </p:cNvPr>
            <p:cNvPicPr>
              <a:picLocks noChangeAspect="1"/>
            </p:cNvPicPr>
            <p:nvPr/>
          </p:nvPicPr>
          <p:blipFill>
            <a:blip r:embed="rId8"/>
            <a:stretch>
              <a:fillRect/>
            </a:stretch>
          </p:blipFill>
          <p:spPr>
            <a:xfrm>
              <a:off x="11190772" y="3442203"/>
              <a:ext cx="6271519" cy="35747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Freeform 16">
              <a:extLst>
                <a:ext uri="{FF2B5EF4-FFF2-40B4-BE49-F238E27FC236}">
                  <a16:creationId xmlns:a16="http://schemas.microsoft.com/office/drawing/2014/main" id="{019CF694-1276-B51D-3A66-E2359A57C3A2}"/>
                </a:ext>
              </a:extLst>
            </p:cNvPr>
            <p:cNvSpPr/>
            <p:nvPr/>
          </p:nvSpPr>
          <p:spPr>
            <a:xfrm rot="369705">
              <a:off x="13805307" y="2894355"/>
              <a:ext cx="491424" cy="828015"/>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spTree>
    <p:extLst>
      <p:ext uri="{BB962C8B-B14F-4D97-AF65-F5344CB8AC3E}">
        <p14:creationId xmlns:p14="http://schemas.microsoft.com/office/powerpoint/2010/main" val="417970516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9504F2E2-FFF4-C45D-8CBE-F498581896DD}"/>
              </a:ext>
            </a:extLst>
          </p:cNvPr>
          <p:cNvSpPr/>
          <p:nvPr/>
        </p:nvSpPr>
        <p:spPr>
          <a:xfrm>
            <a:off x="838200" y="3803746"/>
            <a:ext cx="7543800" cy="22860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Kể lại với người mà em tin tưởng</a:t>
            </a:r>
            <a:r>
              <a:rPr lang="en-US" sz="3800">
                <a:solidFill>
                  <a:schemeClr val="tx1"/>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về việc bị bắt nạt.</a:t>
            </a:r>
            <a:endParaRPr lang="vi-VN" sz="38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E279CF1-DFA8-D307-BA9A-87BF97948907}"/>
              </a:ext>
            </a:extLst>
          </p:cNvPr>
          <p:cNvGrpSpPr/>
          <p:nvPr/>
        </p:nvGrpSpPr>
        <p:grpSpPr>
          <a:xfrm>
            <a:off x="0" y="1491649"/>
            <a:ext cx="17028011" cy="1838828"/>
            <a:chOff x="0" y="1491649"/>
            <a:chExt cx="17028011" cy="1838828"/>
          </a:xfrm>
        </p:grpSpPr>
        <p:sp>
          <p:nvSpPr>
            <p:cNvPr id="38" name="Rectangle 37">
              <a:extLst>
                <a:ext uri="{FF2B5EF4-FFF2-40B4-BE49-F238E27FC236}">
                  <a16:creationId xmlns:a16="http://schemas.microsoft.com/office/drawing/2014/main" id="{5975C5A7-F288-9C9F-196B-A35876F5AFD8}"/>
                </a:ext>
              </a:extLst>
            </p:cNvPr>
            <p:cNvSpPr/>
            <p:nvPr/>
          </p:nvSpPr>
          <p:spPr>
            <a:xfrm>
              <a:off x="0" y="1695717"/>
              <a:ext cx="15834002" cy="14306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nên làm để phòng, tránh bắt nạt học đường</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B98862A1-34F7-3EF5-F390-6A73D5862197}"/>
                </a:ext>
              </a:extLst>
            </p:cNvPr>
            <p:cNvGrpSpPr/>
            <p:nvPr/>
          </p:nvGrpSpPr>
          <p:grpSpPr>
            <a:xfrm>
              <a:off x="15206667" y="1491649"/>
              <a:ext cx="1821344" cy="1838828"/>
              <a:chOff x="2648277" y="3898104"/>
              <a:chExt cx="2042087" cy="2042087"/>
            </a:xfrm>
          </p:grpSpPr>
          <p:sp>
            <p:nvSpPr>
              <p:cNvPr id="40" name="Freeform 8">
                <a:extLst>
                  <a:ext uri="{FF2B5EF4-FFF2-40B4-BE49-F238E27FC236}">
                    <a16:creationId xmlns:a16="http://schemas.microsoft.com/office/drawing/2014/main" id="{E95CECC3-0C35-92EF-DFC4-0840D2D25829}"/>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3">
                <a:extLst>
                  <a:ext uri="{FF2B5EF4-FFF2-40B4-BE49-F238E27FC236}">
                    <a16:creationId xmlns:a16="http://schemas.microsoft.com/office/drawing/2014/main" id="{F63C62C2-8FF0-1056-F4B7-C5030B4F456C}"/>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42" name="Rectangle: Rounded Corners 41">
            <a:extLst>
              <a:ext uri="{FF2B5EF4-FFF2-40B4-BE49-F238E27FC236}">
                <a16:creationId xmlns:a16="http://schemas.microsoft.com/office/drawing/2014/main" id="{302F6A8B-8CDE-61F2-2127-55A730AAE230}"/>
              </a:ext>
            </a:extLst>
          </p:cNvPr>
          <p:cNvSpPr/>
          <p:nvPr/>
        </p:nvSpPr>
        <p:spPr>
          <a:xfrm>
            <a:off x="9317558" y="3803746"/>
            <a:ext cx="8132242" cy="228600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Bỏ đi hoặc kêu to để nhờ người trợ giúp khi đối diện với kẻ bắt nạt</a:t>
            </a:r>
            <a:endParaRPr lang="en-US" sz="3800" dirty="0">
              <a:solidFill>
                <a:schemeClr val="tx1"/>
              </a:solidFill>
              <a:latin typeface="Arial" panose="020B0604020202020204" pitchFamily="34" charset="0"/>
              <a:cs typeface="Arial" panose="020B0604020202020204" pitchFamily="34" charset="0"/>
            </a:endParaRPr>
          </a:p>
        </p:txBody>
      </p:sp>
      <p:pic>
        <p:nvPicPr>
          <p:cNvPr id="1026" name="Picture 2" descr="Chấm dứt Tình trạng Bắt nạt – wikiHow">
            <a:extLst>
              <a:ext uri="{FF2B5EF4-FFF2-40B4-BE49-F238E27FC236}">
                <a16:creationId xmlns:a16="http://schemas.microsoft.com/office/drawing/2014/main" id="{6E9C30A0-C651-4E16-1750-BCB763A1C6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0800" y="6715847"/>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 name="Picture 46" descr="A group of people standing together&#10;&#10;Description automatically generated">
            <a:extLst>
              <a:ext uri="{FF2B5EF4-FFF2-40B4-BE49-F238E27FC236}">
                <a16:creationId xmlns:a16="http://schemas.microsoft.com/office/drawing/2014/main" id="{899391A6-CE12-8451-BE7D-66D9B58449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1185318" y="6715848"/>
            <a:ext cx="4473618"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837550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outVertical)">
                                      <p:cBhvr>
                                        <p:cTn id="25" dur="500"/>
                                        <p:tgtEl>
                                          <p:spTgt spid="42"/>
                                        </p:tgtEl>
                                      </p:cBhvr>
                                    </p:animEffect>
                                  </p:childTnLst>
                                </p:cTn>
                              </p:par>
                              <p:par>
                                <p:cTn id="26" presetID="16" presetClass="entr" presetSubtype="37"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9504F2E2-FFF4-C45D-8CBE-F498581896DD}"/>
              </a:ext>
            </a:extLst>
          </p:cNvPr>
          <p:cNvSpPr/>
          <p:nvPr/>
        </p:nvSpPr>
        <p:spPr>
          <a:xfrm>
            <a:off x="838200" y="3803746"/>
            <a:ext cx="7543800" cy="22860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Thể hiện rõ thái độ “</a:t>
            </a:r>
            <a:r>
              <a:rPr lang="vi-VN" sz="3800" i="1">
                <a:solidFill>
                  <a:schemeClr val="tx1"/>
                </a:solidFill>
                <a:latin typeface="Arial" panose="020B0604020202020204" pitchFamily="34" charset="0"/>
                <a:cs typeface="Arial" panose="020B0604020202020204" pitchFamily="34" charset="0"/>
              </a:rPr>
              <a:t>Không chấp nhận khi bị bắt nạt</a:t>
            </a:r>
            <a:r>
              <a:rPr lang="vi-VN" sz="3800">
                <a:solidFill>
                  <a:schemeClr val="tx1"/>
                </a:solidFill>
                <a:latin typeface="Arial" panose="020B0604020202020204" pitchFamily="34" charset="0"/>
                <a:cs typeface="Arial" panose="020B0604020202020204" pitchFamily="34" charset="0"/>
              </a:rPr>
              <a:t>”</a:t>
            </a:r>
            <a:r>
              <a:rPr lang="en-US" sz="3800">
                <a:solidFill>
                  <a:schemeClr val="tx1"/>
                </a:solidFill>
                <a:latin typeface="Arial" panose="020B0604020202020204" pitchFamily="34" charset="0"/>
                <a:cs typeface="Arial" panose="020B0604020202020204" pitchFamily="34" charset="0"/>
              </a:rPr>
              <a:t>.</a:t>
            </a:r>
            <a:endParaRPr lang="vi-VN" sz="38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E279CF1-DFA8-D307-BA9A-87BF97948907}"/>
              </a:ext>
            </a:extLst>
          </p:cNvPr>
          <p:cNvGrpSpPr/>
          <p:nvPr/>
        </p:nvGrpSpPr>
        <p:grpSpPr>
          <a:xfrm>
            <a:off x="0" y="1491649"/>
            <a:ext cx="17028011" cy="1838828"/>
            <a:chOff x="0" y="1491649"/>
            <a:chExt cx="17028011" cy="1838828"/>
          </a:xfrm>
        </p:grpSpPr>
        <p:sp>
          <p:nvSpPr>
            <p:cNvPr id="38" name="Rectangle 37">
              <a:extLst>
                <a:ext uri="{FF2B5EF4-FFF2-40B4-BE49-F238E27FC236}">
                  <a16:creationId xmlns:a16="http://schemas.microsoft.com/office/drawing/2014/main" id="{5975C5A7-F288-9C9F-196B-A35876F5AFD8}"/>
                </a:ext>
              </a:extLst>
            </p:cNvPr>
            <p:cNvSpPr/>
            <p:nvPr/>
          </p:nvSpPr>
          <p:spPr>
            <a:xfrm>
              <a:off x="0" y="1695717"/>
              <a:ext cx="15834002" cy="14306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nên làm để phòng, tránh bắt nạt học đường</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B98862A1-34F7-3EF5-F390-6A73D5862197}"/>
                </a:ext>
              </a:extLst>
            </p:cNvPr>
            <p:cNvGrpSpPr/>
            <p:nvPr/>
          </p:nvGrpSpPr>
          <p:grpSpPr>
            <a:xfrm>
              <a:off x="15206667" y="1491649"/>
              <a:ext cx="1821344" cy="1838828"/>
              <a:chOff x="2648277" y="3898104"/>
              <a:chExt cx="2042087" cy="2042087"/>
            </a:xfrm>
          </p:grpSpPr>
          <p:sp>
            <p:nvSpPr>
              <p:cNvPr id="40" name="Freeform 8">
                <a:extLst>
                  <a:ext uri="{FF2B5EF4-FFF2-40B4-BE49-F238E27FC236}">
                    <a16:creationId xmlns:a16="http://schemas.microsoft.com/office/drawing/2014/main" id="{E95CECC3-0C35-92EF-DFC4-0840D2D25829}"/>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3">
                <a:extLst>
                  <a:ext uri="{FF2B5EF4-FFF2-40B4-BE49-F238E27FC236}">
                    <a16:creationId xmlns:a16="http://schemas.microsoft.com/office/drawing/2014/main" id="{F63C62C2-8FF0-1056-F4B7-C5030B4F456C}"/>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42" name="Rectangle: Rounded Corners 41">
            <a:extLst>
              <a:ext uri="{FF2B5EF4-FFF2-40B4-BE49-F238E27FC236}">
                <a16:creationId xmlns:a16="http://schemas.microsoft.com/office/drawing/2014/main" id="{302F6A8B-8CDE-61F2-2127-55A730AAE230}"/>
              </a:ext>
            </a:extLst>
          </p:cNvPr>
          <p:cNvSpPr/>
          <p:nvPr/>
        </p:nvSpPr>
        <p:spPr>
          <a:xfrm>
            <a:off x="9317558" y="3803746"/>
            <a:ext cx="8132242" cy="228600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Không trả lời tin nhắn có nội dung đe dọa, gây hấn của kẻ bắt nạt.</a:t>
            </a:r>
            <a:endParaRPr lang="en-US" sz="3800" dirty="0">
              <a:solidFill>
                <a:schemeClr val="tx1"/>
              </a:solidFill>
              <a:latin typeface="Arial" panose="020B0604020202020204" pitchFamily="34" charset="0"/>
              <a:cs typeface="Arial" panose="020B0604020202020204" pitchFamily="34" charset="0"/>
            </a:endParaRPr>
          </a:p>
        </p:txBody>
      </p:sp>
      <p:pic>
        <p:nvPicPr>
          <p:cNvPr id="2050" name="Picture 2" descr="Đối phó với Kẻ Bắt nạt – wikiHow">
            <a:extLst>
              <a:ext uri="{FF2B5EF4-FFF2-40B4-BE49-F238E27FC236}">
                <a16:creationId xmlns:a16="http://schemas.microsoft.com/office/drawing/2014/main" id="{F2D74C22-3BDB-16AD-8F38-87221EDACE0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2286000" y="6667500"/>
            <a:ext cx="4572000" cy="314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The Senate returned the draft law on amendments to the protection of the  rights of the child">
            <a:extLst>
              <a:ext uri="{FF2B5EF4-FFF2-40B4-BE49-F238E27FC236}">
                <a16:creationId xmlns:a16="http://schemas.microsoft.com/office/drawing/2014/main" id="{C2034214-29F3-5F55-6D35-BB6A2D8702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3148" y="6667500"/>
            <a:ext cx="5308852" cy="314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1+#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1+#ppt_w/2"/>
                                          </p:val>
                                        </p:tav>
                                        <p:tav tm="100000">
                                          <p:val>
                                            <p:strVal val="#ppt_x"/>
                                          </p:val>
                                        </p:tav>
                                      </p:tavLst>
                                    </p:anim>
                                    <p:anim calcmode="lin" valueType="num">
                                      <p:cBhvr additive="base">
                                        <p:cTn id="2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E3B7A266-ABE1-B09B-E31E-1DAA1E232C99}"/>
              </a:ext>
            </a:extLst>
          </p:cNvPr>
          <p:cNvGrpSpPr/>
          <p:nvPr/>
        </p:nvGrpSpPr>
        <p:grpSpPr>
          <a:xfrm>
            <a:off x="0" y="1870660"/>
            <a:ext cx="17811839" cy="1599281"/>
            <a:chOff x="615043" y="2210716"/>
            <a:chExt cx="17811839" cy="1599281"/>
          </a:xfrm>
        </p:grpSpPr>
        <p:sp>
          <p:nvSpPr>
            <p:cNvPr id="5" name="Rectangle 4">
              <a:extLst>
                <a:ext uri="{FF2B5EF4-FFF2-40B4-BE49-F238E27FC236}">
                  <a16:creationId xmlns:a16="http://schemas.microsoft.com/office/drawing/2014/main" id="{DBDF73BB-B44C-ABC7-83F8-349ACA44B7C6}"/>
                </a:ext>
              </a:extLst>
            </p:cNvPr>
            <p:cNvSpPr/>
            <p:nvPr/>
          </p:nvSpPr>
          <p:spPr>
            <a:xfrm>
              <a:off x="615043" y="2359857"/>
              <a:ext cx="16687800" cy="1415241"/>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không nên làm để phòng, tránh bắt nạt học đường</a:t>
              </a:r>
              <a:endParaRPr lang="en-US" sz="4000" b="1" dirty="0">
                <a:solidFill>
                  <a:schemeClr val="tx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2356E719-50D5-6A4F-64CB-E948A0E5C1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93243" y="2210716"/>
              <a:ext cx="1733639" cy="1599281"/>
            </a:xfrm>
            <a:prstGeom prst="rect">
              <a:avLst/>
            </a:prstGeom>
          </p:spPr>
        </p:pic>
      </p:grpSp>
      <p:grpSp>
        <p:nvGrpSpPr>
          <p:cNvPr id="21" name="Group 20">
            <a:extLst>
              <a:ext uri="{FF2B5EF4-FFF2-40B4-BE49-F238E27FC236}">
                <a16:creationId xmlns:a16="http://schemas.microsoft.com/office/drawing/2014/main" id="{32621EA6-2653-BF24-4390-79F306717C71}"/>
              </a:ext>
            </a:extLst>
          </p:cNvPr>
          <p:cNvGrpSpPr/>
          <p:nvPr/>
        </p:nvGrpSpPr>
        <p:grpSpPr>
          <a:xfrm>
            <a:off x="298322" y="4125457"/>
            <a:ext cx="8159877" cy="2540255"/>
            <a:chOff x="298322" y="4125457"/>
            <a:chExt cx="8159877" cy="2540255"/>
          </a:xfrm>
        </p:grpSpPr>
        <p:sp>
          <p:nvSpPr>
            <p:cNvPr id="8" name="Rectangle: Rounded Corners 7">
              <a:extLst>
                <a:ext uri="{FF2B5EF4-FFF2-40B4-BE49-F238E27FC236}">
                  <a16:creationId xmlns:a16="http://schemas.microsoft.com/office/drawing/2014/main" id="{C37A4E70-AB1D-47A4-F046-278B3ECA2154}"/>
                </a:ext>
              </a:extLst>
            </p:cNvPr>
            <p:cNvSpPr/>
            <p:nvPr/>
          </p:nvSpPr>
          <p:spPr>
            <a:xfrm>
              <a:off x="939228" y="4125457"/>
              <a:ext cx="7518971" cy="251696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Thể hiện sự hiếu chiến,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thái độ thách thức.</a:t>
              </a:r>
              <a:endParaRPr lang="en-US" sz="4000" dirty="0">
                <a:solidFill>
                  <a:schemeClr val="tx1"/>
                </a:solidFill>
                <a:latin typeface="Arial" panose="020B0604020202020204" pitchFamily="34" charset="0"/>
                <a:cs typeface="Arial" panose="020B0604020202020204" pitchFamily="34" charset="0"/>
              </a:endParaRPr>
            </a:p>
          </p:txBody>
        </p:sp>
        <p:pic>
          <p:nvPicPr>
            <p:cNvPr id="20" name="Picture 19" descr="A cartoon of a person with her fists up&#10;&#10;Description automatically generated">
              <a:extLst>
                <a:ext uri="{FF2B5EF4-FFF2-40B4-BE49-F238E27FC236}">
                  <a16:creationId xmlns:a16="http://schemas.microsoft.com/office/drawing/2014/main" id="{DFDB66F2-46AE-BC2B-8298-44E54A19EE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322" y="4148750"/>
              <a:ext cx="1600200" cy="2516962"/>
            </a:xfrm>
            <a:prstGeom prst="rect">
              <a:avLst/>
            </a:prstGeom>
          </p:spPr>
        </p:pic>
      </p:grpSp>
      <p:grpSp>
        <p:nvGrpSpPr>
          <p:cNvPr id="24" name="Group 23">
            <a:extLst>
              <a:ext uri="{FF2B5EF4-FFF2-40B4-BE49-F238E27FC236}">
                <a16:creationId xmlns:a16="http://schemas.microsoft.com/office/drawing/2014/main" id="{D990FBC1-034C-4A9D-ADAA-E12F0464FF40}"/>
              </a:ext>
            </a:extLst>
          </p:cNvPr>
          <p:cNvGrpSpPr/>
          <p:nvPr/>
        </p:nvGrpSpPr>
        <p:grpSpPr>
          <a:xfrm>
            <a:off x="9335246" y="4125457"/>
            <a:ext cx="8736138" cy="2796766"/>
            <a:chOff x="9335246" y="4125457"/>
            <a:chExt cx="8736138" cy="2796766"/>
          </a:xfrm>
        </p:grpSpPr>
        <p:sp>
          <p:nvSpPr>
            <p:cNvPr id="12" name="Rectangle: Rounded Corners 11">
              <a:extLst>
                <a:ext uri="{FF2B5EF4-FFF2-40B4-BE49-F238E27FC236}">
                  <a16:creationId xmlns:a16="http://schemas.microsoft.com/office/drawing/2014/main" id="{426DFB47-198C-6737-1528-FD503E749264}"/>
                </a:ext>
              </a:extLst>
            </p:cNvPr>
            <p:cNvSpPr/>
            <p:nvPr/>
          </p:nvSpPr>
          <p:spPr>
            <a:xfrm>
              <a:off x="9335246" y="4125457"/>
              <a:ext cx="7518971" cy="25402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Giấu diếm thông tin mình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bị bắt nạt.</a:t>
              </a:r>
              <a:endParaRPr lang="en-US" sz="4000" dirty="0">
                <a:solidFill>
                  <a:schemeClr val="tx1"/>
                </a:solidFill>
                <a:latin typeface="Arial" panose="020B0604020202020204" pitchFamily="34" charset="0"/>
                <a:cs typeface="Arial" panose="020B0604020202020204" pitchFamily="34" charset="0"/>
              </a:endParaRPr>
            </a:p>
          </p:txBody>
        </p:sp>
        <p:pic>
          <p:nvPicPr>
            <p:cNvPr id="23" name="Picture 22" descr="A cartoon of a child sleeping on a backpack&#10;&#10;Description automatically generated">
              <a:extLst>
                <a:ext uri="{FF2B5EF4-FFF2-40B4-BE49-F238E27FC236}">
                  <a16:creationId xmlns:a16="http://schemas.microsoft.com/office/drawing/2014/main" id="{26ABEED2-A9F0-2A4C-DB1E-51901E3873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894923" y="4591702"/>
              <a:ext cx="2176461" cy="2330521"/>
            </a:xfrm>
            <a:prstGeom prst="rect">
              <a:avLst/>
            </a:prstGeom>
          </p:spPr>
        </p:pic>
      </p:grpSp>
      <p:grpSp>
        <p:nvGrpSpPr>
          <p:cNvPr id="27" name="Group 26">
            <a:extLst>
              <a:ext uri="{FF2B5EF4-FFF2-40B4-BE49-F238E27FC236}">
                <a16:creationId xmlns:a16="http://schemas.microsoft.com/office/drawing/2014/main" id="{7DEC5027-1CD4-83CC-2BB0-823E4E11C6BF}"/>
              </a:ext>
            </a:extLst>
          </p:cNvPr>
          <p:cNvGrpSpPr/>
          <p:nvPr/>
        </p:nvGrpSpPr>
        <p:grpSpPr>
          <a:xfrm>
            <a:off x="3118593" y="7178735"/>
            <a:ext cx="11768258" cy="2717740"/>
            <a:chOff x="3118593" y="7178735"/>
            <a:chExt cx="11768258" cy="2717740"/>
          </a:xfrm>
        </p:grpSpPr>
        <p:sp>
          <p:nvSpPr>
            <p:cNvPr id="15" name="Rectangle: Rounded Corners 14">
              <a:extLst>
                <a:ext uri="{FF2B5EF4-FFF2-40B4-BE49-F238E27FC236}">
                  <a16:creationId xmlns:a16="http://schemas.microsoft.com/office/drawing/2014/main" id="{9D19EB3A-DB17-820B-45E2-E5241394BC85}"/>
                </a:ext>
              </a:extLst>
            </p:cNvPr>
            <p:cNvSpPr/>
            <p:nvPr/>
          </p:nvSpPr>
          <p:spPr>
            <a:xfrm>
              <a:off x="4122671" y="7178735"/>
              <a:ext cx="10764180" cy="251696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Không giúp đỡ khi chứng kiến bạn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bị bắt nạt.</a:t>
              </a:r>
              <a:endParaRPr lang="en-US" sz="4000" dirty="0">
                <a:solidFill>
                  <a:schemeClr val="tx1"/>
                </a:solidFill>
                <a:latin typeface="Arial" panose="020B0604020202020204" pitchFamily="34" charset="0"/>
                <a:cs typeface="Arial" panose="020B0604020202020204" pitchFamily="34" charset="0"/>
              </a:endParaRPr>
            </a:p>
          </p:txBody>
        </p:sp>
        <p:pic>
          <p:nvPicPr>
            <p:cNvPr id="26" name="Picture 25" descr="A cartoon of a person with his head on a football ball&#10;&#10;Description automatically generated">
              <a:extLst>
                <a:ext uri="{FF2B5EF4-FFF2-40B4-BE49-F238E27FC236}">
                  <a16:creationId xmlns:a16="http://schemas.microsoft.com/office/drawing/2014/main" id="{519C0D48-A23D-0A94-6D60-C29DE1EBBC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593" y="7734300"/>
              <a:ext cx="2784619" cy="2162175"/>
            </a:xfrm>
            <a:prstGeom prst="rect">
              <a:avLst/>
            </a:prstGeom>
          </p:spPr>
        </p:pic>
      </p:grpSp>
    </p:spTree>
    <p:extLst>
      <p:ext uri="{BB962C8B-B14F-4D97-AF65-F5344CB8AC3E}">
        <p14:creationId xmlns:p14="http://schemas.microsoft.com/office/powerpoint/2010/main" val="18786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26050" y="8915305"/>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sp>
        <p:nvSpPr>
          <p:cNvPr id="2" name="Freeform 3">
            <a:extLst>
              <a:ext uri="{FF2B5EF4-FFF2-40B4-BE49-F238E27FC236}">
                <a16:creationId xmlns:a16="http://schemas.microsoft.com/office/drawing/2014/main" id="{27242C42-F0BC-CD6B-5CE5-D7BF969A58BD}"/>
              </a:ext>
            </a:extLst>
          </p:cNvPr>
          <p:cNvSpPr/>
          <p:nvPr/>
        </p:nvSpPr>
        <p:spPr>
          <a:xfrm>
            <a:off x="1143000" y="1072224"/>
            <a:ext cx="16001999" cy="8715464"/>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6">
              <a:alphaModFix amt="73000"/>
              <a:extLst>
                <a:ext uri="{96DAC541-7B7A-43D3-8B79-37D633B846F1}">
                  <asvg:svgBlip xmlns:asvg="http://schemas.microsoft.com/office/drawing/2016/SVG/main" xmlns="" r:embed="rId7"/>
                </a:ext>
              </a:extLst>
            </a:blip>
            <a:stretch>
              <a:fillRect l="-4946" t="-21487" r="-5005" b="-52359"/>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ED9324DE-1088-A72F-0A8C-8F56A236DCA3}"/>
              </a:ext>
            </a:extLst>
          </p:cNvPr>
          <p:cNvSpPr/>
          <p:nvPr/>
        </p:nvSpPr>
        <p:spPr>
          <a:xfrm>
            <a:off x="16242231" y="551208"/>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8"/>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B5A3951-4E31-DF0B-DEEF-8ACF88D681D7}"/>
              </a:ext>
            </a:extLst>
          </p:cNvPr>
          <p:cNvGrpSpPr/>
          <p:nvPr/>
        </p:nvGrpSpPr>
        <p:grpSpPr>
          <a:xfrm>
            <a:off x="5791200" y="499312"/>
            <a:ext cx="7276528" cy="1244189"/>
            <a:chOff x="5844711" y="1270945"/>
            <a:chExt cx="7276528" cy="1244189"/>
          </a:xfrm>
        </p:grpSpPr>
        <p:pic>
          <p:nvPicPr>
            <p:cNvPr id="11" name="Picture 9">
              <a:extLst>
                <a:ext uri="{FF2B5EF4-FFF2-40B4-BE49-F238E27FC236}">
                  <a16:creationId xmlns:a16="http://schemas.microsoft.com/office/drawing/2014/main" id="{4531660C-4091-E125-46AB-A0BDD3E03A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883946" y="1270945"/>
              <a:ext cx="6951410" cy="1244189"/>
            </a:xfrm>
            <a:prstGeom prst="rect">
              <a:avLst/>
            </a:prstGeom>
          </p:spPr>
        </p:pic>
        <p:sp>
          <p:nvSpPr>
            <p:cNvPr id="13" name="TextBox 12">
              <a:extLst>
                <a:ext uri="{FF2B5EF4-FFF2-40B4-BE49-F238E27FC236}">
                  <a16:creationId xmlns:a16="http://schemas.microsoft.com/office/drawing/2014/main" id="{73312B26-0CE6-0166-0559-A6766E5A992B}"/>
                </a:ext>
              </a:extLst>
            </p:cNvPr>
            <p:cNvSpPr txBox="1"/>
            <p:nvPr/>
          </p:nvSpPr>
          <p:spPr>
            <a:xfrm>
              <a:off x="5844711" y="1385207"/>
              <a:ext cx="7276528"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KẾT LUẬN 1</a:t>
              </a:r>
              <a:endParaRPr lang="en-US" sz="6000" b="1" dirty="0">
                <a:solidFill>
                  <a:srgbClr val="FF000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DF441BEA-8A57-B494-7ED0-596F87846DB9}"/>
              </a:ext>
            </a:extLst>
          </p:cNvPr>
          <p:cNvSpPr txBox="1"/>
          <p:nvPr/>
        </p:nvSpPr>
        <p:spPr>
          <a:xfrm>
            <a:off x="6472153" y="1931585"/>
            <a:ext cx="10141397" cy="756098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Để phòng, tránh bắt nạt học đường mỗi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nên:</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các hoạt động cùng bạn bè.</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một số môn thể thao để nâng cao sức khỏe và tăng sự tự tin.</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Tránh đi đến những chỗ khuất hoặc đi một mình khi đang có nguy cơ bị bắt nạt.</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Tránh xung đột với bạn bè và kể lại sự việc với người lớn nếu không cảm thấy an toàn.</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7464" y="312221"/>
            <a:ext cx="1381835" cy="1431280"/>
          </a:xfrm>
          <a:prstGeom prst="rect">
            <a:avLst/>
          </a:prstGeom>
        </p:spPr>
      </p:pic>
      <p:grpSp>
        <p:nvGrpSpPr>
          <p:cNvPr id="23" name="Group 22">
            <a:extLst>
              <a:ext uri="{FF2B5EF4-FFF2-40B4-BE49-F238E27FC236}">
                <a16:creationId xmlns:a16="http://schemas.microsoft.com/office/drawing/2014/main" id="{9361D734-6EAF-C094-4498-7BCBD9B5CF13}"/>
              </a:ext>
            </a:extLst>
          </p:cNvPr>
          <p:cNvGrpSpPr/>
          <p:nvPr/>
        </p:nvGrpSpPr>
        <p:grpSpPr>
          <a:xfrm>
            <a:off x="1813646" y="3502974"/>
            <a:ext cx="4658507" cy="3853963"/>
            <a:chOff x="1813646" y="3502974"/>
            <a:chExt cx="4658507" cy="3853963"/>
          </a:xfrm>
        </p:grpSpPr>
        <p:grpSp>
          <p:nvGrpSpPr>
            <p:cNvPr id="16" name="Group 8">
              <a:extLst>
                <a:ext uri="{FF2B5EF4-FFF2-40B4-BE49-F238E27FC236}">
                  <a16:creationId xmlns:a16="http://schemas.microsoft.com/office/drawing/2014/main" id="{402A5FF5-1691-C998-3B8B-FC583495A42C}"/>
                </a:ext>
              </a:extLst>
            </p:cNvPr>
            <p:cNvGrpSpPr/>
            <p:nvPr/>
          </p:nvGrpSpPr>
          <p:grpSpPr>
            <a:xfrm>
              <a:off x="1813646" y="3502974"/>
              <a:ext cx="4658507" cy="3853963"/>
              <a:chOff x="0" y="0"/>
              <a:chExt cx="1100661" cy="893945"/>
            </a:xfrm>
          </p:grpSpPr>
          <p:sp>
            <p:nvSpPr>
              <p:cNvPr id="19" name="Freeform 9">
                <a:extLst>
                  <a:ext uri="{FF2B5EF4-FFF2-40B4-BE49-F238E27FC236}">
                    <a16:creationId xmlns:a16="http://schemas.microsoft.com/office/drawing/2014/main" id="{6159BA83-A206-80AA-1812-E93BA4F3FF0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4ABB6C50-D724-A41B-BAF9-EA692AFD30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2" name="Picture 21" descr="A cartoon of a child being held by a hand&#10;&#10;Description automatically generated">
              <a:extLst>
                <a:ext uri="{FF2B5EF4-FFF2-40B4-BE49-F238E27FC236}">
                  <a16:creationId xmlns:a16="http://schemas.microsoft.com/office/drawing/2014/main" id="{A1A3356D-7267-5CCB-9703-EE63420D95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7639" y="3626405"/>
              <a:ext cx="3418801" cy="3418801"/>
            </a:xfrm>
            <a:prstGeom prst="rect">
              <a:avLst/>
            </a:prstGeom>
          </p:spPr>
        </p:pic>
      </p:grpSp>
    </p:spTree>
    <p:extLst>
      <p:ext uri="{BB962C8B-B14F-4D97-AF65-F5344CB8AC3E}">
        <p14:creationId xmlns:p14="http://schemas.microsoft.com/office/powerpoint/2010/main" val="96734480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wipe(left)">
                                      <p:cBhvr>
                                        <p:cTn id="24" dur="500"/>
                                        <p:tgtEl>
                                          <p:spTgt spid="14">
                                            <p:txEl>
                                              <p:pRg st="1" end="1"/>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wipe(left)">
                                      <p:cBhvr>
                                        <p:cTn id="32" dur="500"/>
                                        <p:tgtEl>
                                          <p:spTgt spid="14">
                                            <p:txEl>
                                              <p:pRg st="3" end="3"/>
                                            </p:txEl>
                                          </p:spTgt>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wipe(left)">
                                      <p:cBhvr>
                                        <p:cTn id="36"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87800" y="8895381"/>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004" y="67741"/>
            <a:ext cx="1381835" cy="1431280"/>
          </a:xfrm>
          <a:prstGeom prst="rect">
            <a:avLst/>
          </a:prstGeom>
        </p:spPr>
      </p:pic>
      <p:sp>
        <p:nvSpPr>
          <p:cNvPr id="3" name="TextBox 2">
            <a:extLst>
              <a:ext uri="{FF2B5EF4-FFF2-40B4-BE49-F238E27FC236}">
                <a16:creationId xmlns:a16="http://schemas.microsoft.com/office/drawing/2014/main" id="{60B5A8A7-B2E8-65DB-276C-8C7BBD3ED299}"/>
              </a:ext>
            </a:extLst>
          </p:cNvPr>
          <p:cNvSpPr txBox="1"/>
          <p:nvPr/>
        </p:nvSpPr>
        <p:spPr>
          <a:xfrm>
            <a:off x="672559" y="1847939"/>
            <a:ext cx="16958118" cy="70474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cs typeface="Arial" panose="020B0604020202020204" pitchFamily="34" charset="0"/>
              </a:rPr>
              <a:t>Khi có nguy cơ, dấu hiệu bị bắt nạt học đường, các em nên: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cs typeface="Arial" panose="020B0604020202020204" pitchFamily="34" charset="0"/>
              </a:rPr>
              <a:t>Bỏ đi khi đối diện với kẻ bắt nạt.</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Kêu to cho những người xung quanh nghe thấy.</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Khi đối diện với kẻ bắt nạt, hãy nhìn thẳng, tỏ thái độ không đồng tình với hành vi bắt nạt rồi bỏ đi. </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Không nên thể hiện thái độ hiếu chiến hoặc trả thù, không giấu diếm việc mình bị bắt nạt để có thể ngăn chặn kịp thời và tránh xảy ra hậu quả đáng tiếc.</a:t>
            </a:r>
          </a:p>
        </p:txBody>
      </p:sp>
      <p:sp>
        <p:nvSpPr>
          <p:cNvPr id="4" name="TextBox 3">
            <a:extLst>
              <a:ext uri="{FF2B5EF4-FFF2-40B4-BE49-F238E27FC236}">
                <a16:creationId xmlns:a16="http://schemas.microsoft.com/office/drawing/2014/main" id="{ED7792E8-A62F-339B-A2A9-F291C644921F}"/>
              </a:ext>
            </a:extLst>
          </p:cNvPr>
          <p:cNvSpPr txBox="1"/>
          <p:nvPr/>
        </p:nvSpPr>
        <p:spPr>
          <a:xfrm>
            <a:off x="5086350" y="777115"/>
            <a:ext cx="8115300" cy="984885"/>
          </a:xfrm>
          <a:prstGeom prst="rect">
            <a:avLst/>
          </a:prstGeom>
          <a:noFill/>
        </p:spPr>
        <p:txBody>
          <a:bodyPr wrap="square" rtlCol="0">
            <a:spAutoFit/>
          </a:bodyPr>
          <a:lstStyle/>
          <a:p>
            <a:pPr algn="ctr"/>
            <a:r>
              <a:rPr lang="en-US" sz="5800" b="1">
                <a:solidFill>
                  <a:srgbClr val="FF0000"/>
                </a:solidFill>
                <a:latin typeface="Arial" panose="020B0604020202020204" pitchFamily="34" charset="0"/>
                <a:cs typeface="Arial" panose="020B0604020202020204" pitchFamily="34" charset="0"/>
              </a:rPr>
              <a:t>KẾT LUẬN 2</a:t>
            </a:r>
            <a:endParaRPr lang="en-US" sz="5800" b="1" dirty="0">
              <a:solidFill>
                <a:srgbClr val="FF0000"/>
              </a:solidFill>
              <a:latin typeface="Arial" panose="020B0604020202020204" pitchFamily="34" charset="0"/>
              <a:cs typeface="Arial" panose="020B0604020202020204" pitchFamily="34" charset="0"/>
            </a:endParaRPr>
          </a:p>
        </p:txBody>
      </p:sp>
      <p:pic>
        <p:nvPicPr>
          <p:cNvPr id="17" name="Picture 16" descr="A cartoon of two people fighting&#10;&#10;Description automatically generated">
            <a:extLst>
              <a:ext uri="{FF2B5EF4-FFF2-40B4-BE49-F238E27FC236}">
                <a16:creationId xmlns:a16="http://schemas.microsoft.com/office/drawing/2014/main" id="{E88113E9-C9E1-0101-E6E4-1801F3ABFE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773400" y="-60421"/>
            <a:ext cx="2668556" cy="2904079"/>
          </a:xfrm>
          <a:prstGeom prst="rect">
            <a:avLst/>
          </a:prstGeom>
        </p:spPr>
      </p:pic>
    </p:spTree>
    <p:extLst>
      <p:ext uri="{BB962C8B-B14F-4D97-AF65-F5344CB8AC3E}">
        <p14:creationId xmlns:p14="http://schemas.microsoft.com/office/powerpoint/2010/main" val="405508400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2573" y="8931912"/>
            <a:ext cx="1445427" cy="1355088"/>
          </a:xfrm>
          <a:prstGeom prst="rect">
            <a:avLst/>
          </a:prstGeom>
        </p:spPr>
      </p:pic>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 name="Picture 12">
            <a:extLst>
              <a:ext uri="{FF2B5EF4-FFF2-40B4-BE49-F238E27FC236}">
                <a16:creationId xmlns:a16="http://schemas.microsoft.com/office/drawing/2014/main" id="{30A8AD9B-201F-12BC-5A89-0CA7EB5ED2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2" y="87981"/>
            <a:ext cx="1401819" cy="2595962"/>
          </a:xfrm>
          <a:prstGeom prst="rect">
            <a:avLst/>
          </a:prstGeom>
        </p:spPr>
      </p:pic>
      <p:grpSp>
        <p:nvGrpSpPr>
          <p:cNvPr id="5" name="Group 4">
            <a:extLst>
              <a:ext uri="{FF2B5EF4-FFF2-40B4-BE49-F238E27FC236}">
                <a16:creationId xmlns:a16="http://schemas.microsoft.com/office/drawing/2014/main" id="{818437C8-7FF6-1302-9BAC-D28094C68443}"/>
              </a:ext>
            </a:extLst>
          </p:cNvPr>
          <p:cNvGrpSpPr/>
          <p:nvPr/>
        </p:nvGrpSpPr>
        <p:grpSpPr>
          <a:xfrm>
            <a:off x="1828800" y="2400300"/>
            <a:ext cx="9067800" cy="6324601"/>
            <a:chOff x="1143001" y="2164196"/>
            <a:chExt cx="9067800" cy="6324601"/>
          </a:xfrm>
        </p:grpSpPr>
        <p:sp>
          <p:nvSpPr>
            <p:cNvPr id="10" name="Freeform 5">
              <a:extLst>
                <a:ext uri="{FF2B5EF4-FFF2-40B4-BE49-F238E27FC236}">
                  <a16:creationId xmlns:a16="http://schemas.microsoft.com/office/drawing/2014/main" id="{604A9BA6-59A5-91DF-AFA4-B5461E904502}"/>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1C5"/>
            </a:solidFill>
          </p:spPr>
          <p:txBody>
            <a:bodyPr/>
            <a:lstStyle/>
            <a:p>
              <a:endParaRPr lang="en-US"/>
            </a:p>
          </p:txBody>
        </p:sp>
        <p:grpSp>
          <p:nvGrpSpPr>
            <p:cNvPr id="11" name="Group 10">
              <a:extLst>
                <a:ext uri="{FF2B5EF4-FFF2-40B4-BE49-F238E27FC236}">
                  <a16:creationId xmlns:a16="http://schemas.microsoft.com/office/drawing/2014/main" id="{201BB31E-9B81-73C4-8E43-060E78FEB6AF}"/>
                </a:ext>
              </a:extLst>
            </p:cNvPr>
            <p:cNvGrpSpPr/>
            <p:nvPr/>
          </p:nvGrpSpPr>
          <p:grpSpPr>
            <a:xfrm>
              <a:off x="2034533" y="2164196"/>
              <a:ext cx="7276528" cy="1234207"/>
              <a:chOff x="5488010" y="665623"/>
              <a:chExt cx="7276528" cy="1234207"/>
            </a:xfrm>
          </p:grpSpPr>
          <p:pic>
            <p:nvPicPr>
              <p:cNvPr id="20" name="Picture 9">
                <a:extLst>
                  <a:ext uri="{FF2B5EF4-FFF2-40B4-BE49-F238E27FC236}">
                    <a16:creationId xmlns:a16="http://schemas.microsoft.com/office/drawing/2014/main" id="{EE48BE7F-16C9-8F68-38B4-F4FAB02487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41462" y="665623"/>
                <a:ext cx="6816052" cy="1234207"/>
              </a:xfrm>
              <a:prstGeom prst="rect">
                <a:avLst/>
              </a:prstGeom>
            </p:spPr>
          </p:pic>
          <p:sp>
            <p:nvSpPr>
              <p:cNvPr id="22" name="TextBox 21">
                <a:extLst>
                  <a:ext uri="{FF2B5EF4-FFF2-40B4-BE49-F238E27FC236}">
                    <a16:creationId xmlns:a16="http://schemas.microsoft.com/office/drawing/2014/main" id="{209F62BC-35DD-0554-1FA2-E7DF87F6EE2A}"/>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7028E22A-822B-B612-7937-6E31B55C726A}"/>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xử lí các tình huống trong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3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(SGK – trang 9).</a:t>
              </a:r>
              <a:endParaRPr lang="en-US" sz="4200" b="1" i="1" dirty="0">
                <a:latin typeface="Arial" panose="020B0604020202020204" pitchFamily="34" charset="0"/>
                <a:cs typeface="Arial" panose="020B0604020202020204" pitchFamily="34" charset="0"/>
              </a:endParaRPr>
            </a:p>
          </p:txBody>
        </p:sp>
      </p:grpSp>
      <p:pic>
        <p:nvPicPr>
          <p:cNvPr id="23" name="Picture 11">
            <a:extLst>
              <a:ext uri="{FF2B5EF4-FFF2-40B4-BE49-F238E27FC236}">
                <a16:creationId xmlns:a16="http://schemas.microsoft.com/office/drawing/2014/main" id="{5D1578FD-234C-83FE-2CD7-8D391821C10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63200" y="5305146"/>
            <a:ext cx="5509139" cy="4896248"/>
          </a:xfrm>
          <a:prstGeom prst="rect">
            <a:avLst/>
          </a:prstGeom>
        </p:spPr>
      </p:pic>
      <p:grpSp>
        <p:nvGrpSpPr>
          <p:cNvPr id="25" name="Group 24">
            <a:extLst>
              <a:ext uri="{FF2B5EF4-FFF2-40B4-BE49-F238E27FC236}">
                <a16:creationId xmlns:a16="http://schemas.microsoft.com/office/drawing/2014/main" id="{68576B41-F10C-1A9A-BA12-2B815BE031B4}"/>
              </a:ext>
            </a:extLst>
          </p:cNvPr>
          <p:cNvGrpSpPr/>
          <p:nvPr/>
        </p:nvGrpSpPr>
        <p:grpSpPr>
          <a:xfrm>
            <a:off x="5979630" y="-22861"/>
            <a:ext cx="6324600" cy="1563773"/>
            <a:chOff x="5715000" y="-1"/>
            <a:chExt cx="6324600" cy="1563773"/>
          </a:xfrm>
        </p:grpSpPr>
        <p:sp>
          <p:nvSpPr>
            <p:cNvPr id="26" name="Round Same Side Corner Rectangle 11">
              <a:extLst>
                <a:ext uri="{FF2B5EF4-FFF2-40B4-BE49-F238E27FC236}">
                  <a16:creationId xmlns:a16="http://schemas.microsoft.com/office/drawing/2014/main" id="{EBE2199E-CD41-6B31-04D6-09D4372E638B}"/>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BC47DF0-C05E-3C69-8680-9197A68E71C7}"/>
                </a:ext>
              </a:extLst>
            </p:cNvPr>
            <p:cNvSpPr txBox="1"/>
            <p:nvPr/>
          </p:nvSpPr>
          <p:spPr>
            <a:xfrm>
              <a:off x="6515100" y="274053"/>
              <a:ext cx="47244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LUYỆN TẬP</a:t>
              </a:r>
              <a:endParaRPr lang="en-US" sz="6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9605413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1</a:t>
              </a: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6759030"/>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Hôm trước, khi thảo luận nhóm trực tuyến, Minh đã bị Thành chụp một bức hình với biểu cảm không đẹp. Vài ngày sau đó, ở trên lớp Thành luôn nói với Minh là nếu không chép bài cho mình, sẽ đưa ảnh đó lên trang mạng xã hội của lớp.</a:t>
            </a:r>
            <a:endParaRPr lang="en-US" sz="4200" dirty="0">
              <a:latin typeface="Arial" panose="020B0604020202020204" pitchFamily="34" charset="0"/>
              <a:cs typeface="Arial" panose="020B0604020202020204" pitchFamily="34"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102027814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err="1">
                  <a:solidFill>
                    <a:schemeClr val="bg1"/>
                  </a:solidFill>
                  <a:latin typeface="Arial" panose="020B0604020202020204" pitchFamily="34" charset="0"/>
                  <a:cs typeface="Arial" panose="020B0604020202020204" pitchFamily="34" charset="0"/>
                </a:rPr>
                <a:t>huống</a:t>
              </a:r>
              <a:r>
                <a:rPr lang="en-US" sz="4800" b="1">
                  <a:solidFill>
                    <a:schemeClr val="bg1"/>
                  </a:solidFill>
                  <a:latin typeface="Arial" panose="020B0604020202020204" pitchFamily="34" charset="0"/>
                  <a:cs typeface="Arial" panose="020B0604020202020204" pitchFamily="34" charset="0"/>
                </a:rPr>
                <a:t> 2</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146490" y="2480548"/>
            <a:ext cx="9256953" cy="6441572"/>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Hạnh ngồi cạnh Duy Anh và thường xuyên bị bạn trêu đùa ác ý nên em cảm thấy rất khó chịu. Hạnh đã xin chuyển chỗ để tránh bị bạn làm phiền, ảnh hưởng đến việc học. Tuy nhiên, sau khi Hạnh chuyển chỗ, Duy Anh vẫn thường sang bàn của Hạnh và tiếp tục trêu bạn.</a:t>
            </a:r>
            <a:endParaRPr lang="en-US" sz="4000" dirty="0">
              <a:latin typeface="Arial" panose="020B0604020202020204" pitchFamily="34" charset="0"/>
              <a:cs typeface="Arial" panose="020B0604020202020204" pitchFamily="34"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1354029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err="1">
                  <a:solidFill>
                    <a:schemeClr val="bg1"/>
                  </a:solidFill>
                  <a:latin typeface="Arial" panose="020B0604020202020204" pitchFamily="34" charset="0"/>
                  <a:cs typeface="Arial" panose="020B0604020202020204" pitchFamily="34" charset="0"/>
                </a:rPr>
                <a:t>huống</a:t>
              </a:r>
              <a:r>
                <a:rPr lang="en-US" sz="4800" b="1">
                  <a:solidFill>
                    <a:schemeClr val="bg1"/>
                  </a:solidFill>
                  <a:latin typeface="Arial" panose="020B0604020202020204" pitchFamily="34" charset="0"/>
                  <a:cs typeface="Arial" panose="020B0604020202020204" pitchFamily="34" charset="0"/>
                </a:rPr>
                <a:t> 3</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110256" y="2656638"/>
            <a:ext cx="9256953" cy="5789534"/>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Biết Đức Anh là học sinh mới chuyển từ trường khác đến, một nhóm học sinh trong trường thường xuyên chặn đường bạn và đòi hỏi những thứ vô lí, lúc thì yêu cầu đưa tiền ăn sáng, lúc thì lục cặp lấy hết đ</a:t>
            </a:r>
            <a:r>
              <a:rPr lang="en-US" sz="4200">
                <a:latin typeface="Arial" panose="020B0604020202020204" pitchFamily="34" charset="0"/>
                <a:ea typeface="Calibri" panose="020F0502020204030204" pitchFamily="34" charset="0"/>
                <a:cs typeface="Arial" panose="020B0604020202020204" pitchFamily="34" charset="0"/>
              </a:rPr>
              <a:t>ồ</a:t>
            </a:r>
            <a:r>
              <a:rPr lang="vi-VN" sz="4200">
                <a:latin typeface="Arial" panose="020B0604020202020204" pitchFamily="34" charset="0"/>
                <a:ea typeface="Calibri" panose="020F0502020204030204" pitchFamily="34" charset="0"/>
                <a:cs typeface="Arial" panose="020B0604020202020204" pitchFamily="34" charset="0"/>
              </a:rPr>
              <a:t> dùng học tập.</a:t>
            </a:r>
            <a:endParaRPr lang="en-US" sz="4200" dirty="0">
              <a:latin typeface="Arial" panose="020B0604020202020204" pitchFamily="34" charset="0"/>
              <a:cs typeface="Arial" panose="020B0604020202020204" pitchFamily="34"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15889163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43" y="48986"/>
            <a:ext cx="1624665" cy="1523124"/>
          </a:xfrm>
          <a:prstGeom prst="rect">
            <a:avLst/>
          </a:prstGeom>
        </p:spPr>
      </p:pic>
      <p:sp>
        <p:nvSpPr>
          <p:cNvPr id="17" name="Freeform 5">
            <a:extLst>
              <a:ext uri="{FF2B5EF4-FFF2-40B4-BE49-F238E27FC236}">
                <a16:creationId xmlns:a16="http://schemas.microsoft.com/office/drawing/2014/main" id="{768C9C19-A34D-6BA7-99B3-47ECACB0679D}"/>
              </a:ext>
            </a:extLst>
          </p:cNvPr>
          <p:cNvSpPr/>
          <p:nvPr/>
        </p:nvSpPr>
        <p:spPr>
          <a:xfrm>
            <a:off x="685800" y="2095500"/>
            <a:ext cx="16992600" cy="762000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84CB00B-E27D-CB8B-2193-93CF78FDE4E5}"/>
              </a:ext>
            </a:extLst>
          </p:cNvPr>
          <p:cNvGrpSpPr/>
          <p:nvPr/>
        </p:nvGrpSpPr>
        <p:grpSpPr>
          <a:xfrm>
            <a:off x="5981700" y="-28898"/>
            <a:ext cx="6324600" cy="1580477"/>
            <a:chOff x="5715000" y="-1"/>
            <a:chExt cx="6324600" cy="1563773"/>
          </a:xfrm>
        </p:grpSpPr>
        <p:sp>
          <p:nvSpPr>
            <p:cNvPr id="21" name="Round Same Side Corner Rectangle 11">
              <a:extLst>
                <a:ext uri="{FF2B5EF4-FFF2-40B4-BE49-F238E27FC236}">
                  <a16:creationId xmlns:a16="http://schemas.microsoft.com/office/drawing/2014/main" id="{0AF6E950-6E1B-67DD-103D-12C4A0A7A868}"/>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6108EEA-5B84-4C23-6480-3A18AAC7A26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3" name="TextBox 22">
            <a:extLst>
              <a:ext uri="{FF2B5EF4-FFF2-40B4-BE49-F238E27FC236}">
                <a16:creationId xmlns:a16="http://schemas.microsoft.com/office/drawing/2014/main" id="{619BCDC5-A63D-8568-8D8D-DFF2B1FB6F3E}"/>
              </a:ext>
            </a:extLst>
          </p:cNvPr>
          <p:cNvSpPr txBox="1"/>
          <p:nvPr/>
        </p:nvSpPr>
        <p:spPr>
          <a:xfrm>
            <a:off x="1981200" y="2605326"/>
            <a:ext cx="14401799" cy="861774"/>
          </a:xfrm>
          <a:prstGeom prst="rect">
            <a:avLst/>
          </a:prstGeom>
          <a:noFill/>
        </p:spPr>
        <p:txBody>
          <a:bodyPr wrap="square">
            <a:spAutoFit/>
          </a:bodyPr>
          <a:lstStyle/>
          <a:p>
            <a:pPr algn="ctr"/>
            <a:r>
              <a:rPr lang="en-US" sz="4800" b="1" dirty="0" err="1">
                <a:solidFill>
                  <a:srgbClr val="C00000"/>
                </a:solidFill>
                <a:latin typeface="Arial" panose="020B0604020202020204" pitchFamily="34" charset="0"/>
                <a:cs typeface="Arial" panose="020B0604020202020204" pitchFamily="34" charset="0"/>
              </a:rPr>
              <a:t>Trò</a:t>
            </a:r>
            <a:r>
              <a:rPr lang="en-US" sz="4800" b="1" dirty="0">
                <a:solidFill>
                  <a:srgbClr val="C00000"/>
                </a:solidFill>
                <a:latin typeface="Arial" panose="020B0604020202020204" pitchFamily="34" charset="0"/>
                <a:cs typeface="Arial" panose="020B0604020202020204" pitchFamily="34" charset="0"/>
              </a:rPr>
              <a:t> </a:t>
            </a:r>
            <a:r>
              <a:rPr lang="en-US" sz="4800" b="1" err="1">
                <a:solidFill>
                  <a:srgbClr val="C00000"/>
                </a:solidFill>
                <a:latin typeface="Arial" panose="020B0604020202020204" pitchFamily="34" charset="0"/>
                <a:cs typeface="Arial" panose="020B0604020202020204" pitchFamily="34" charset="0"/>
              </a:rPr>
              <a:t>chơi</a:t>
            </a:r>
            <a:r>
              <a:rPr lang="en-US" sz="4800" b="1">
                <a:solidFill>
                  <a:srgbClr val="C00000"/>
                </a:solidFill>
                <a:latin typeface="Arial" panose="020B0604020202020204" pitchFamily="34" charset="0"/>
                <a:cs typeface="Arial" panose="020B0604020202020204" pitchFamily="34" charset="0"/>
              </a:rPr>
              <a:t> “Vòng tròn khen nhau”</a:t>
            </a:r>
            <a:endParaRPr lang="en-US" sz="4800" b="1" dirty="0">
              <a:solidFill>
                <a:srgbClr val="C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32A4D3-8511-C576-E5D1-E13EDC7D1BD8}"/>
              </a:ext>
            </a:extLst>
          </p:cNvPr>
          <p:cNvSpPr txBox="1"/>
          <p:nvPr/>
        </p:nvSpPr>
        <p:spPr>
          <a:xfrm>
            <a:off x="1138241" y="3519917"/>
            <a:ext cx="16087715" cy="436978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Thời gian cho mỗi cặp khen nhau là</a:t>
            </a:r>
            <a:r>
              <a:rPr lang="en-US" sz="3800" b="1">
                <a:latin typeface="Arial" panose="020B0604020202020204" pitchFamily="34" charset="0"/>
                <a:ea typeface="Calibri" panose="020F0502020204030204" pitchFamily="34" charset="0"/>
                <a:cs typeface="Arial" panose="020B0604020202020204" pitchFamily="34" charset="0"/>
              </a:rPr>
              <a:t>:</a:t>
            </a:r>
            <a:r>
              <a:rPr lang="vi-VN" sz="3800" b="1">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1 phút</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S</a:t>
            </a:r>
            <a:r>
              <a:rPr lang="vi-VN" sz="3800">
                <a:latin typeface="Arial" panose="020B0604020202020204" pitchFamily="34" charset="0"/>
                <a:ea typeface="Calibri" panose="020F0502020204030204" pitchFamily="34" charset="0"/>
                <a:cs typeface="Arial" panose="020B0604020202020204" pitchFamily="34" charset="0"/>
              </a:rPr>
              <a:t>au mỗi phút như vậy, </a:t>
            </a:r>
            <a:r>
              <a:rPr lang="en-US" sz="3800">
                <a:latin typeface="Arial" panose="020B0604020202020204" pitchFamily="34" charset="0"/>
                <a:ea typeface="Calibri" panose="020F0502020204030204" pitchFamily="34" charset="0"/>
                <a:cs typeface="Arial" panose="020B0604020202020204" pitchFamily="34" charset="0"/>
              </a:rPr>
              <a:t>giáo viên</a:t>
            </a:r>
            <a:r>
              <a:rPr lang="vi-VN" sz="3800">
                <a:latin typeface="Arial" panose="020B0604020202020204" pitchFamily="34" charset="0"/>
                <a:ea typeface="Calibri" panose="020F0502020204030204" pitchFamily="34" charset="0"/>
                <a:cs typeface="Arial" panose="020B0604020202020204" pitchFamily="34" charset="0"/>
              </a:rPr>
              <a:t> đề nghị </a:t>
            </a:r>
            <a:r>
              <a:rPr lang="en-US" sz="3800">
                <a:latin typeface="Arial" panose="020B0604020202020204" pitchFamily="34" charset="0"/>
                <a:ea typeface="Calibri" panose="020F0502020204030204" pitchFamily="34" charset="0"/>
                <a:cs typeface="Arial" panose="020B0604020202020204" pitchFamily="34" charset="0"/>
              </a:rPr>
              <a:t>học sinh </a:t>
            </a:r>
            <a:r>
              <a:rPr lang="vi-VN" sz="3800">
                <a:latin typeface="Arial" panose="020B0604020202020204" pitchFamily="34" charset="0"/>
                <a:ea typeface="Calibri" panose="020F0502020204030204" pitchFamily="34" charset="0"/>
                <a:cs typeface="Arial" panose="020B0604020202020204" pitchFamily="34" charset="0"/>
              </a:rPr>
              <a:t>vòng ngoài đứng yên,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vòng trong di chuyển sang trái 1 bước để gặp 1 “</a:t>
            </a:r>
            <a:r>
              <a:rPr lang="vi-VN" sz="3800" i="1">
                <a:latin typeface="Arial" panose="020B0604020202020204" pitchFamily="34" charset="0"/>
                <a:ea typeface="Calibri" panose="020F0502020204030204" pitchFamily="34" charset="0"/>
                <a:cs typeface="Arial" panose="020B0604020202020204" pitchFamily="34" charset="0"/>
              </a:rPr>
              <a:t>đối tác</a:t>
            </a:r>
            <a:r>
              <a:rPr lang="vi-VN" sz="3800">
                <a:latin typeface="Arial" panose="020B0604020202020204" pitchFamily="34" charset="0"/>
                <a:ea typeface="Calibri" panose="020F0502020204030204" pitchFamily="34" charset="0"/>
                <a:cs typeface="Arial" panose="020B0604020202020204" pitchFamily="34" charset="0"/>
              </a:rPr>
              <a:t>” mới và lại tiếp tục khen nhau.</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Ví dụ: </a:t>
            </a:r>
            <a:r>
              <a:rPr lang="vi-VN" sz="3800">
                <a:latin typeface="Arial" panose="020B0604020202020204" pitchFamily="34" charset="0"/>
                <a:ea typeface="Calibri" panose="020F0502020204030204" pitchFamily="34" charset="0"/>
                <a:cs typeface="Arial" panose="020B0604020202020204" pitchFamily="34" charset="0"/>
              </a:rPr>
              <a:t>“</a:t>
            </a:r>
            <a:r>
              <a:rPr lang="vi-VN" sz="3800" i="1">
                <a:latin typeface="Arial" panose="020B0604020202020204" pitchFamily="34" charset="0"/>
                <a:ea typeface="Calibri" panose="020F0502020204030204" pitchFamily="34" charset="0"/>
                <a:cs typeface="Arial" panose="020B0604020202020204" pitchFamily="34" charset="0"/>
              </a:rPr>
              <a:t>Mỗi khi em cười nhìn rất xinh</a:t>
            </a:r>
            <a:r>
              <a:rPr lang="vi-VN" sz="3800">
                <a:latin typeface="Arial" panose="020B0604020202020204" pitchFamily="34" charset="0"/>
                <a:ea typeface="Calibri" panose="020F0502020204030204" pitchFamily="34" charset="0"/>
                <a:cs typeface="Arial" panose="020B0604020202020204" pitchFamily="34" charset="0"/>
              </a:rPr>
              <a:t>”.</a:t>
            </a:r>
          </a:p>
        </p:txBody>
      </p:sp>
      <p:sp>
        <p:nvSpPr>
          <p:cNvPr id="25" name="Freeform 5">
            <a:extLst>
              <a:ext uri="{FF2B5EF4-FFF2-40B4-BE49-F238E27FC236}">
                <a16:creationId xmlns:a16="http://schemas.microsoft.com/office/drawing/2014/main" id="{BFA990D6-8984-ADA5-3154-8634A8ACD61A}"/>
              </a:ext>
            </a:extLst>
          </p:cNvPr>
          <p:cNvSpPr/>
          <p:nvPr/>
        </p:nvSpPr>
        <p:spPr>
          <a:xfrm>
            <a:off x="17168535" y="98848"/>
            <a:ext cx="955707" cy="1211673"/>
          </a:xfrm>
          <a:custGeom>
            <a:avLst/>
            <a:gdLst/>
            <a:ahLst/>
            <a:cxnLst/>
            <a:rect l="l" t="t" r="r" b="b"/>
            <a:pathLst>
              <a:path w="955707" h="1211673">
                <a:moveTo>
                  <a:pt x="0" y="0"/>
                </a:moveTo>
                <a:lnTo>
                  <a:pt x="955707" y="0"/>
                </a:lnTo>
                <a:lnTo>
                  <a:pt x="955707" y="1211673"/>
                </a:lnTo>
                <a:lnTo>
                  <a:pt x="0" y="1211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19782" y="8151398"/>
            <a:ext cx="1768218" cy="2349081"/>
          </a:xfrm>
          <a:prstGeom prst="rect">
            <a:avLst/>
          </a:prstGeom>
        </p:spPr>
      </p:pic>
    </p:spTree>
    <p:extLst>
      <p:ext uri="{BB962C8B-B14F-4D97-AF65-F5344CB8AC3E}">
        <p14:creationId xmlns:p14="http://schemas.microsoft.com/office/powerpoint/2010/main" val="220220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outVertical)">
                                      <p:cBhvr>
                                        <p:cTn id="7" dur="500"/>
                                        <p:tgtEl>
                                          <p:spTgt spid="24">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barn(outVertical)">
                                      <p:cBhvr>
                                        <p:cTn id="11" dur="500"/>
                                        <p:tgtEl>
                                          <p:spTgt spid="24">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barn(outVertical)">
                                      <p:cBhvr>
                                        <p:cTn id="1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7419338" y="8994473"/>
            <a:ext cx="660586" cy="1215124"/>
          </a:xfrm>
          <a:prstGeom prst="rect">
            <a:avLst/>
          </a:prstGeom>
        </p:spPr>
      </p:pic>
      <p:grpSp>
        <p:nvGrpSpPr>
          <p:cNvPr id="13" name="Group 12">
            <a:extLst>
              <a:ext uri="{FF2B5EF4-FFF2-40B4-BE49-F238E27FC236}">
                <a16:creationId xmlns:a16="http://schemas.microsoft.com/office/drawing/2014/main" id="{70924B40-A339-5A32-CFD4-7B9877C713FE}"/>
              </a:ext>
            </a:extLst>
          </p:cNvPr>
          <p:cNvGrpSpPr/>
          <p:nvPr/>
        </p:nvGrpSpPr>
        <p:grpSpPr>
          <a:xfrm>
            <a:off x="-2133600" y="417254"/>
            <a:ext cx="12804469" cy="1728807"/>
            <a:chOff x="3467284" y="49480"/>
            <a:chExt cx="12804469" cy="1728807"/>
          </a:xfrm>
        </p:grpSpPr>
        <p:grpSp>
          <p:nvGrpSpPr>
            <p:cNvPr id="14" name="Group 18">
              <a:extLst>
                <a:ext uri="{FF2B5EF4-FFF2-40B4-BE49-F238E27FC236}">
                  <a16:creationId xmlns:a16="http://schemas.microsoft.com/office/drawing/2014/main" id="{61C8D235-C322-FD37-85EE-FE16581AA0EB}"/>
                </a:ext>
              </a:extLst>
            </p:cNvPr>
            <p:cNvGrpSpPr/>
            <p:nvPr/>
          </p:nvGrpSpPr>
          <p:grpSpPr>
            <a:xfrm>
              <a:off x="3467284" y="49480"/>
              <a:ext cx="12804469" cy="1728807"/>
              <a:chOff x="0" y="-108803"/>
              <a:chExt cx="3494427" cy="515203"/>
            </a:xfrm>
          </p:grpSpPr>
          <p:sp>
            <p:nvSpPr>
              <p:cNvPr id="17" name="Freeform 19">
                <a:extLst>
                  <a:ext uri="{FF2B5EF4-FFF2-40B4-BE49-F238E27FC236}">
                    <a16:creationId xmlns:a16="http://schemas.microsoft.com/office/drawing/2014/main" id="{4255577F-53B9-E5BA-CCA0-BD7AE37C868F}"/>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8" name="TextBox 20">
                <a:extLst>
                  <a:ext uri="{FF2B5EF4-FFF2-40B4-BE49-F238E27FC236}">
                    <a16:creationId xmlns:a16="http://schemas.microsoft.com/office/drawing/2014/main" id="{15FA78AB-86BC-25D6-3FF0-D547263B72E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4">
              <a:extLst>
                <a:ext uri="{FF2B5EF4-FFF2-40B4-BE49-F238E27FC236}">
                  <a16:creationId xmlns:a16="http://schemas.microsoft.com/office/drawing/2014/main" id="{75114383-0020-C40A-AFB5-21EA776ED43A}"/>
                </a:ext>
              </a:extLst>
            </p:cNvPr>
            <p:cNvSpPr txBox="1"/>
            <p:nvPr/>
          </p:nvSpPr>
          <p:spPr>
            <a:xfrm>
              <a:off x="6058084" y="348885"/>
              <a:ext cx="7917353" cy="892552"/>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9" name="Rounded Rectangle 21">
            <a:extLst>
              <a:ext uri="{FF2B5EF4-FFF2-40B4-BE49-F238E27FC236}">
                <a16:creationId xmlns:a16="http://schemas.microsoft.com/office/drawing/2014/main" id="{C43BD785-12E1-D87D-6889-84D909D08CA2}"/>
              </a:ext>
            </a:extLst>
          </p:cNvPr>
          <p:cNvSpPr/>
          <p:nvPr/>
        </p:nvSpPr>
        <p:spPr>
          <a:xfrm>
            <a:off x="1107079" y="2707850"/>
            <a:ext cx="5057296" cy="2339282"/>
          </a:xfrm>
          <a:prstGeom prst="roundRect">
            <a:avLst/>
          </a:prstGeom>
          <a:solidFill>
            <a:srgbClr val="FFF1C5"/>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Tình huống 1</a:t>
            </a:r>
            <a:endParaRPr lang="en-US" sz="4400" b="1" dirty="0">
              <a:solidFill>
                <a:schemeClr val="tx1"/>
              </a:solidFill>
              <a:latin typeface="Arial" panose="020B0604020202020204" pitchFamily="34" charset="0"/>
              <a:cs typeface="Arial" panose="020B0604020202020204" pitchFamily="34" charset="0"/>
            </a:endParaRPr>
          </a:p>
        </p:txBody>
      </p:sp>
      <p:pic>
        <p:nvPicPr>
          <p:cNvPr id="29" name="Picture 28" descr="Cartoon two boys standing together&#10;&#10;Description automatically generated">
            <a:extLst>
              <a:ext uri="{FF2B5EF4-FFF2-40B4-BE49-F238E27FC236}">
                <a16:creationId xmlns:a16="http://schemas.microsoft.com/office/drawing/2014/main" id="{B7084A80-7263-C4CF-1D05-05087ECC77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850"/>
          <a:stretch/>
        </p:blipFill>
        <p:spPr>
          <a:xfrm>
            <a:off x="457200" y="5629606"/>
            <a:ext cx="5478574" cy="4665014"/>
          </a:xfrm>
          <a:prstGeom prst="rect">
            <a:avLst/>
          </a:prstGeom>
        </p:spPr>
      </p:pic>
      <p:grpSp>
        <p:nvGrpSpPr>
          <p:cNvPr id="30" name="Group 29">
            <a:extLst>
              <a:ext uri="{FF2B5EF4-FFF2-40B4-BE49-F238E27FC236}">
                <a16:creationId xmlns:a16="http://schemas.microsoft.com/office/drawing/2014/main" id="{E2E04844-C0B2-5ED1-1D07-99B96E8CF635}"/>
              </a:ext>
            </a:extLst>
          </p:cNvPr>
          <p:cNvGrpSpPr/>
          <p:nvPr/>
        </p:nvGrpSpPr>
        <p:grpSpPr>
          <a:xfrm>
            <a:off x="7282277" y="1424231"/>
            <a:ext cx="10139901" cy="8185424"/>
            <a:chOff x="8305800" y="996880"/>
            <a:chExt cx="9372600" cy="7651821"/>
          </a:xfrm>
        </p:grpSpPr>
        <p:grpSp>
          <p:nvGrpSpPr>
            <p:cNvPr id="31" name="Group 30">
              <a:extLst>
                <a:ext uri="{FF2B5EF4-FFF2-40B4-BE49-F238E27FC236}">
                  <a16:creationId xmlns:a16="http://schemas.microsoft.com/office/drawing/2014/main" id="{3BCE717B-F798-FB10-83FA-5376C1236166}"/>
                </a:ext>
              </a:extLst>
            </p:cNvPr>
            <p:cNvGrpSpPr/>
            <p:nvPr/>
          </p:nvGrpSpPr>
          <p:grpSpPr>
            <a:xfrm>
              <a:off x="8305800" y="2035551"/>
              <a:ext cx="9372600" cy="6613150"/>
              <a:chOff x="702894" y="3376974"/>
              <a:chExt cx="16350489" cy="5252191"/>
            </a:xfrm>
          </p:grpSpPr>
          <p:sp>
            <p:nvSpPr>
              <p:cNvPr id="33" name="Rectangle: Rounded Corners 32">
                <a:extLst>
                  <a:ext uri="{FF2B5EF4-FFF2-40B4-BE49-F238E27FC236}">
                    <a16:creationId xmlns:a16="http://schemas.microsoft.com/office/drawing/2014/main" id="{5C6D9454-EA1D-E5F5-B128-BED7A2E21CF7}"/>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AF806E3-85E5-953A-199F-53D72AD6BC08}"/>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Nếu em là Minh, em sẽ nói chuyện thẳng thắn với bạn Thành em không sợ những bức ảnh như vậy và nếu như bạn thấy những bức ảnh xấu như vậy bạn mà bị đưa lên thì bạn sẽ cảm thấy như nào.</a:t>
                </a:r>
              </a:p>
            </p:txBody>
          </p:sp>
        </p:grpSp>
        <p:pic>
          <p:nvPicPr>
            <p:cNvPr id="32" name="Picture 16">
              <a:extLst>
                <a:ext uri="{FF2B5EF4-FFF2-40B4-BE49-F238E27FC236}">
                  <a16:creationId xmlns:a16="http://schemas.microsoft.com/office/drawing/2014/main" id="{CB6C3A63-B288-5EDC-0032-8776EC71493D}"/>
                </a:ext>
              </a:extLst>
            </p:cNvPr>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068140" y="996880"/>
              <a:ext cx="1523476" cy="1447800"/>
            </a:xfrm>
            <a:prstGeom prst="rect">
              <a:avLst/>
            </a:prstGeom>
          </p:spPr>
        </p:pic>
      </p:grpSp>
    </p:spTree>
    <p:extLst>
      <p:ext uri="{BB962C8B-B14F-4D97-AF65-F5344CB8AC3E}">
        <p14:creationId xmlns:p14="http://schemas.microsoft.com/office/powerpoint/2010/main" val="10537233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7419338" y="8994473"/>
            <a:ext cx="660586" cy="1215124"/>
          </a:xfrm>
          <a:prstGeom prst="rect">
            <a:avLst/>
          </a:prstGeom>
        </p:spPr>
      </p:pic>
      <p:grpSp>
        <p:nvGrpSpPr>
          <p:cNvPr id="13" name="Group 12">
            <a:extLst>
              <a:ext uri="{FF2B5EF4-FFF2-40B4-BE49-F238E27FC236}">
                <a16:creationId xmlns:a16="http://schemas.microsoft.com/office/drawing/2014/main" id="{70924B40-A339-5A32-CFD4-7B9877C713FE}"/>
              </a:ext>
            </a:extLst>
          </p:cNvPr>
          <p:cNvGrpSpPr/>
          <p:nvPr/>
        </p:nvGrpSpPr>
        <p:grpSpPr>
          <a:xfrm>
            <a:off x="-2133600" y="417254"/>
            <a:ext cx="12804469" cy="1728807"/>
            <a:chOff x="3467284" y="49480"/>
            <a:chExt cx="12804469" cy="1728807"/>
          </a:xfrm>
        </p:grpSpPr>
        <p:grpSp>
          <p:nvGrpSpPr>
            <p:cNvPr id="14" name="Group 18">
              <a:extLst>
                <a:ext uri="{FF2B5EF4-FFF2-40B4-BE49-F238E27FC236}">
                  <a16:creationId xmlns:a16="http://schemas.microsoft.com/office/drawing/2014/main" id="{61C8D235-C322-FD37-85EE-FE16581AA0EB}"/>
                </a:ext>
              </a:extLst>
            </p:cNvPr>
            <p:cNvGrpSpPr/>
            <p:nvPr/>
          </p:nvGrpSpPr>
          <p:grpSpPr>
            <a:xfrm>
              <a:off x="3467284" y="49480"/>
              <a:ext cx="12804469" cy="1728807"/>
              <a:chOff x="0" y="-108803"/>
              <a:chExt cx="3494427" cy="515203"/>
            </a:xfrm>
          </p:grpSpPr>
          <p:sp>
            <p:nvSpPr>
              <p:cNvPr id="17" name="Freeform 19">
                <a:extLst>
                  <a:ext uri="{FF2B5EF4-FFF2-40B4-BE49-F238E27FC236}">
                    <a16:creationId xmlns:a16="http://schemas.microsoft.com/office/drawing/2014/main" id="{4255577F-53B9-E5BA-CCA0-BD7AE37C868F}"/>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8" name="TextBox 20">
                <a:extLst>
                  <a:ext uri="{FF2B5EF4-FFF2-40B4-BE49-F238E27FC236}">
                    <a16:creationId xmlns:a16="http://schemas.microsoft.com/office/drawing/2014/main" id="{15FA78AB-86BC-25D6-3FF0-D547263B72E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4">
              <a:extLst>
                <a:ext uri="{FF2B5EF4-FFF2-40B4-BE49-F238E27FC236}">
                  <a16:creationId xmlns:a16="http://schemas.microsoft.com/office/drawing/2014/main" id="{75114383-0020-C40A-AFB5-21EA776ED43A}"/>
                </a:ext>
              </a:extLst>
            </p:cNvPr>
            <p:cNvSpPr txBox="1"/>
            <p:nvPr/>
          </p:nvSpPr>
          <p:spPr>
            <a:xfrm>
              <a:off x="6058084" y="348885"/>
              <a:ext cx="7917353" cy="892552"/>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9" name="Rounded Rectangle 21">
            <a:extLst>
              <a:ext uri="{FF2B5EF4-FFF2-40B4-BE49-F238E27FC236}">
                <a16:creationId xmlns:a16="http://schemas.microsoft.com/office/drawing/2014/main" id="{C43BD785-12E1-D87D-6889-84D909D08CA2}"/>
              </a:ext>
            </a:extLst>
          </p:cNvPr>
          <p:cNvSpPr/>
          <p:nvPr/>
        </p:nvSpPr>
        <p:spPr>
          <a:xfrm>
            <a:off x="1445826" y="2735170"/>
            <a:ext cx="5057296" cy="2285819"/>
          </a:xfrm>
          <a:prstGeom prst="roundRect">
            <a:avLst/>
          </a:prstGeom>
          <a:solidFill>
            <a:srgbClr val="FFF1C5"/>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Tình huống 2</a:t>
            </a:r>
            <a:endParaRPr lang="en-US" sz="4400" b="1"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EAF9C05-740C-9490-1C41-78F9495C7F02}"/>
              </a:ext>
            </a:extLst>
          </p:cNvPr>
          <p:cNvGrpSpPr/>
          <p:nvPr/>
        </p:nvGrpSpPr>
        <p:grpSpPr>
          <a:xfrm>
            <a:off x="8060519" y="1643690"/>
            <a:ext cx="8894482" cy="7719106"/>
            <a:chOff x="8305800" y="946454"/>
            <a:chExt cx="9372600" cy="7702247"/>
          </a:xfrm>
        </p:grpSpPr>
        <p:grpSp>
          <p:nvGrpSpPr>
            <p:cNvPr id="8" name="Group 7">
              <a:extLst>
                <a:ext uri="{FF2B5EF4-FFF2-40B4-BE49-F238E27FC236}">
                  <a16:creationId xmlns:a16="http://schemas.microsoft.com/office/drawing/2014/main" id="{26C46223-B881-6A34-5E4E-7A8F8268C637}"/>
                </a:ext>
              </a:extLst>
            </p:cNvPr>
            <p:cNvGrpSpPr/>
            <p:nvPr/>
          </p:nvGrpSpPr>
          <p:grpSpPr>
            <a:xfrm>
              <a:off x="8305800" y="2035551"/>
              <a:ext cx="9372600" cy="6613150"/>
              <a:chOff x="702894" y="3376974"/>
              <a:chExt cx="16350489" cy="5252191"/>
            </a:xfrm>
          </p:grpSpPr>
          <p:sp>
            <p:nvSpPr>
              <p:cNvPr id="10" name="Rectangle: Rounded Corners 9">
                <a:extLst>
                  <a:ext uri="{FF2B5EF4-FFF2-40B4-BE49-F238E27FC236}">
                    <a16:creationId xmlns:a16="http://schemas.microsoft.com/office/drawing/2014/main" id="{A205B32A-1097-49E2-29ED-D746328F6244}"/>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5F11CB0-FFE6-12A4-D7EF-4E63C0CC1B11}"/>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Nếu là Hạnh, em sẽ nói với cô giáo về việc bạn Duy Anh thường xuyên làm phiền, ảnh hưởng đến việc học của em.</a:t>
                </a:r>
              </a:p>
            </p:txBody>
          </p:sp>
        </p:grpSp>
        <p:pic>
          <p:nvPicPr>
            <p:cNvPr id="9" name="Picture 16">
              <a:extLst>
                <a:ext uri="{FF2B5EF4-FFF2-40B4-BE49-F238E27FC236}">
                  <a16:creationId xmlns:a16="http://schemas.microsoft.com/office/drawing/2014/main" id="{568ABD86-72AA-5232-FCF3-9D3876C495DD}"/>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30361" y="946454"/>
              <a:ext cx="1523476" cy="1447800"/>
            </a:xfrm>
            <a:prstGeom prst="rect">
              <a:avLst/>
            </a:prstGeom>
          </p:spPr>
        </p:pic>
      </p:grpSp>
      <p:pic>
        <p:nvPicPr>
          <p:cNvPr id="16" name="Picture 15" descr="A person holding a book next to a child&#10;&#10;Description automatically generated">
            <a:extLst>
              <a:ext uri="{FF2B5EF4-FFF2-40B4-BE49-F238E27FC236}">
                <a16:creationId xmlns:a16="http://schemas.microsoft.com/office/drawing/2014/main" id="{DA0BB3B8-AE3B-737A-F913-70F19DCA6E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1635" y="5448300"/>
            <a:ext cx="5021487" cy="5021487"/>
          </a:xfrm>
          <a:prstGeom prst="rect">
            <a:avLst/>
          </a:prstGeom>
        </p:spPr>
      </p:pic>
    </p:spTree>
    <p:extLst>
      <p:ext uri="{BB962C8B-B14F-4D97-AF65-F5344CB8AC3E}">
        <p14:creationId xmlns:p14="http://schemas.microsoft.com/office/powerpoint/2010/main" val="351375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7419338" y="8994473"/>
            <a:ext cx="660586" cy="1215124"/>
          </a:xfrm>
          <a:prstGeom prst="rect">
            <a:avLst/>
          </a:prstGeom>
        </p:spPr>
      </p:pic>
      <p:grpSp>
        <p:nvGrpSpPr>
          <p:cNvPr id="13" name="Group 12">
            <a:extLst>
              <a:ext uri="{FF2B5EF4-FFF2-40B4-BE49-F238E27FC236}">
                <a16:creationId xmlns:a16="http://schemas.microsoft.com/office/drawing/2014/main" id="{70924B40-A339-5A32-CFD4-7B9877C713FE}"/>
              </a:ext>
            </a:extLst>
          </p:cNvPr>
          <p:cNvGrpSpPr/>
          <p:nvPr/>
        </p:nvGrpSpPr>
        <p:grpSpPr>
          <a:xfrm>
            <a:off x="-2133600" y="417254"/>
            <a:ext cx="12804469" cy="1728807"/>
            <a:chOff x="3467284" y="49480"/>
            <a:chExt cx="12804469" cy="1728807"/>
          </a:xfrm>
        </p:grpSpPr>
        <p:grpSp>
          <p:nvGrpSpPr>
            <p:cNvPr id="14" name="Group 18">
              <a:extLst>
                <a:ext uri="{FF2B5EF4-FFF2-40B4-BE49-F238E27FC236}">
                  <a16:creationId xmlns:a16="http://schemas.microsoft.com/office/drawing/2014/main" id="{61C8D235-C322-FD37-85EE-FE16581AA0EB}"/>
                </a:ext>
              </a:extLst>
            </p:cNvPr>
            <p:cNvGrpSpPr/>
            <p:nvPr/>
          </p:nvGrpSpPr>
          <p:grpSpPr>
            <a:xfrm>
              <a:off x="3467284" y="49480"/>
              <a:ext cx="12804469" cy="1728807"/>
              <a:chOff x="0" y="-108803"/>
              <a:chExt cx="3494427" cy="515203"/>
            </a:xfrm>
          </p:grpSpPr>
          <p:sp>
            <p:nvSpPr>
              <p:cNvPr id="17" name="Freeform 19">
                <a:extLst>
                  <a:ext uri="{FF2B5EF4-FFF2-40B4-BE49-F238E27FC236}">
                    <a16:creationId xmlns:a16="http://schemas.microsoft.com/office/drawing/2014/main" id="{4255577F-53B9-E5BA-CCA0-BD7AE37C868F}"/>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8" name="TextBox 20">
                <a:extLst>
                  <a:ext uri="{FF2B5EF4-FFF2-40B4-BE49-F238E27FC236}">
                    <a16:creationId xmlns:a16="http://schemas.microsoft.com/office/drawing/2014/main" id="{15FA78AB-86BC-25D6-3FF0-D547263B72E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4">
              <a:extLst>
                <a:ext uri="{FF2B5EF4-FFF2-40B4-BE49-F238E27FC236}">
                  <a16:creationId xmlns:a16="http://schemas.microsoft.com/office/drawing/2014/main" id="{75114383-0020-C40A-AFB5-21EA776ED43A}"/>
                </a:ext>
              </a:extLst>
            </p:cNvPr>
            <p:cNvSpPr txBox="1"/>
            <p:nvPr/>
          </p:nvSpPr>
          <p:spPr>
            <a:xfrm>
              <a:off x="6058084" y="348885"/>
              <a:ext cx="7917353" cy="892552"/>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9" name="Rounded Rectangle 21">
            <a:extLst>
              <a:ext uri="{FF2B5EF4-FFF2-40B4-BE49-F238E27FC236}">
                <a16:creationId xmlns:a16="http://schemas.microsoft.com/office/drawing/2014/main" id="{C43BD785-12E1-D87D-6889-84D909D08CA2}"/>
              </a:ext>
            </a:extLst>
          </p:cNvPr>
          <p:cNvSpPr/>
          <p:nvPr/>
        </p:nvSpPr>
        <p:spPr>
          <a:xfrm>
            <a:off x="1445826" y="2735170"/>
            <a:ext cx="5057296" cy="2285819"/>
          </a:xfrm>
          <a:prstGeom prst="roundRect">
            <a:avLst/>
          </a:prstGeom>
          <a:solidFill>
            <a:srgbClr val="FFF1C5"/>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Tình huống 3</a:t>
            </a:r>
            <a:endParaRPr lang="en-US" sz="4400" b="1"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EAF9C05-740C-9490-1C41-78F9495C7F02}"/>
              </a:ext>
            </a:extLst>
          </p:cNvPr>
          <p:cNvGrpSpPr/>
          <p:nvPr/>
        </p:nvGrpSpPr>
        <p:grpSpPr>
          <a:xfrm>
            <a:off x="8060519" y="1643690"/>
            <a:ext cx="8894482" cy="7719106"/>
            <a:chOff x="8305800" y="946454"/>
            <a:chExt cx="9372600" cy="7702247"/>
          </a:xfrm>
        </p:grpSpPr>
        <p:grpSp>
          <p:nvGrpSpPr>
            <p:cNvPr id="8" name="Group 7">
              <a:extLst>
                <a:ext uri="{FF2B5EF4-FFF2-40B4-BE49-F238E27FC236}">
                  <a16:creationId xmlns:a16="http://schemas.microsoft.com/office/drawing/2014/main" id="{26C46223-B881-6A34-5E4E-7A8F8268C637}"/>
                </a:ext>
              </a:extLst>
            </p:cNvPr>
            <p:cNvGrpSpPr/>
            <p:nvPr/>
          </p:nvGrpSpPr>
          <p:grpSpPr>
            <a:xfrm>
              <a:off x="8305800" y="2035551"/>
              <a:ext cx="9372600" cy="6613150"/>
              <a:chOff x="702894" y="3376974"/>
              <a:chExt cx="16350489" cy="5252191"/>
            </a:xfrm>
          </p:grpSpPr>
          <p:sp>
            <p:nvSpPr>
              <p:cNvPr id="10" name="Rectangle: Rounded Corners 9">
                <a:extLst>
                  <a:ext uri="{FF2B5EF4-FFF2-40B4-BE49-F238E27FC236}">
                    <a16:creationId xmlns:a16="http://schemas.microsoft.com/office/drawing/2014/main" id="{A205B32A-1097-49E2-29ED-D746328F6244}"/>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5F11CB0-FFE6-12A4-D7EF-4E63C0CC1B11}"/>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Nếu là Đức Anh, em sẽ nói với cô giáo và bố mẹ về việc này. Nhóm bạn kia cần được xử lí để tránh những bạn khác bị giống Đức Anh.</a:t>
                </a:r>
              </a:p>
            </p:txBody>
          </p:sp>
        </p:grpSp>
        <p:pic>
          <p:nvPicPr>
            <p:cNvPr id="9" name="Picture 16">
              <a:extLst>
                <a:ext uri="{FF2B5EF4-FFF2-40B4-BE49-F238E27FC236}">
                  <a16:creationId xmlns:a16="http://schemas.microsoft.com/office/drawing/2014/main" id="{568ABD86-72AA-5232-FCF3-9D3876C495DD}"/>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30361" y="946454"/>
              <a:ext cx="1523476" cy="1447800"/>
            </a:xfrm>
            <a:prstGeom prst="rect">
              <a:avLst/>
            </a:prstGeom>
          </p:spPr>
        </p:pic>
      </p:grpSp>
      <p:pic>
        <p:nvPicPr>
          <p:cNvPr id="3" name="Picture 2" descr="A family sitting on a couch&#10;&#10;Description automatically generated">
            <a:extLst>
              <a:ext uri="{FF2B5EF4-FFF2-40B4-BE49-F238E27FC236}">
                <a16:creationId xmlns:a16="http://schemas.microsoft.com/office/drawing/2014/main" id="{C55F507E-0285-6EFC-2454-E682E9568F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307" y="5526725"/>
            <a:ext cx="6715511" cy="5093065"/>
          </a:xfrm>
          <a:prstGeom prst="rect">
            <a:avLst/>
          </a:prstGeom>
        </p:spPr>
      </p:pic>
    </p:spTree>
    <p:extLst>
      <p:ext uri="{BB962C8B-B14F-4D97-AF65-F5344CB8AC3E}">
        <p14:creationId xmlns:p14="http://schemas.microsoft.com/office/powerpoint/2010/main" val="2858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63565" y="202981"/>
            <a:ext cx="813549" cy="1246384"/>
          </a:xfrm>
          <a:prstGeom prst="rect">
            <a:avLst/>
          </a:prstGeom>
        </p:spPr>
      </p:pic>
      <p:grpSp>
        <p:nvGrpSpPr>
          <p:cNvPr id="41" name="Group 40">
            <a:extLst>
              <a:ext uri="{FF2B5EF4-FFF2-40B4-BE49-F238E27FC236}">
                <a16:creationId xmlns:a16="http://schemas.microsoft.com/office/drawing/2014/main" id="{8383AA7B-7F4D-FB27-2290-670B342B5A3E}"/>
              </a:ext>
            </a:extLst>
          </p:cNvPr>
          <p:cNvGrpSpPr/>
          <p:nvPr/>
        </p:nvGrpSpPr>
        <p:grpSpPr>
          <a:xfrm>
            <a:off x="2051561" y="2617868"/>
            <a:ext cx="5703018" cy="6597013"/>
            <a:chOff x="2069466" y="2794472"/>
            <a:chExt cx="5703018" cy="6597013"/>
          </a:xfrm>
        </p:grpSpPr>
        <p:sp>
          <p:nvSpPr>
            <p:cNvPr id="42" name="Freeform 5">
              <a:extLst>
                <a:ext uri="{FF2B5EF4-FFF2-40B4-BE49-F238E27FC236}">
                  <a16:creationId xmlns:a16="http://schemas.microsoft.com/office/drawing/2014/main" id="{B003D307-B1C7-89E5-8AF9-5AF686224D2C}"/>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Freeform 12">
              <a:extLst>
                <a:ext uri="{FF2B5EF4-FFF2-40B4-BE49-F238E27FC236}">
                  <a16:creationId xmlns:a16="http://schemas.microsoft.com/office/drawing/2014/main" id="{05EDAF9D-742E-71AE-C20B-7C21BD74642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642336E2-DAB7-7914-F5DF-82760E137233}"/>
              </a:ext>
            </a:extLst>
          </p:cNvPr>
          <p:cNvGrpSpPr/>
          <p:nvPr/>
        </p:nvGrpSpPr>
        <p:grpSpPr>
          <a:xfrm>
            <a:off x="8610600" y="2579768"/>
            <a:ext cx="8395427" cy="6514603"/>
            <a:chOff x="8776821" y="2402269"/>
            <a:chExt cx="8395427" cy="6514603"/>
          </a:xfrm>
        </p:grpSpPr>
        <p:grpSp>
          <p:nvGrpSpPr>
            <p:cNvPr id="45" name="Group 4">
              <a:extLst>
                <a:ext uri="{FF2B5EF4-FFF2-40B4-BE49-F238E27FC236}">
                  <a16:creationId xmlns:a16="http://schemas.microsoft.com/office/drawing/2014/main" id="{EA244AA8-044F-0BE8-20C7-96F11265388A}"/>
                </a:ext>
              </a:extLst>
            </p:cNvPr>
            <p:cNvGrpSpPr/>
            <p:nvPr/>
          </p:nvGrpSpPr>
          <p:grpSpPr>
            <a:xfrm>
              <a:off x="8776821" y="2730051"/>
              <a:ext cx="8395427" cy="6186821"/>
              <a:chOff x="0" y="-76200"/>
              <a:chExt cx="2140210" cy="1629451"/>
            </a:xfrm>
          </p:grpSpPr>
          <p:sp>
            <p:nvSpPr>
              <p:cNvPr id="50" name="Freeform 5">
                <a:extLst>
                  <a:ext uri="{FF2B5EF4-FFF2-40B4-BE49-F238E27FC236}">
                    <a16:creationId xmlns:a16="http://schemas.microsoft.com/office/drawing/2014/main" id="{3F782E0A-23EE-E172-2BA7-4EC3583A48C9}"/>
                  </a:ext>
                </a:extLst>
              </p:cNvPr>
              <p:cNvSpPr/>
              <p:nvPr/>
            </p:nvSpPr>
            <p:spPr>
              <a:xfrm>
                <a:off x="0" y="0"/>
                <a:ext cx="2140210" cy="15532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txBody>
              <a:bodyPr/>
              <a:lstStyle/>
              <a:p>
                <a:endParaRPr lang="en-US"/>
              </a:p>
            </p:txBody>
          </p:sp>
          <p:sp>
            <p:nvSpPr>
              <p:cNvPr id="51" name="TextBox 6">
                <a:extLst>
                  <a:ext uri="{FF2B5EF4-FFF2-40B4-BE49-F238E27FC236}">
                    <a16:creationId xmlns:a16="http://schemas.microsoft.com/office/drawing/2014/main" id="{1318E7CA-ABA1-74D9-65E8-74C0158F51D1}"/>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46" name="Group 45">
              <a:extLst>
                <a:ext uri="{FF2B5EF4-FFF2-40B4-BE49-F238E27FC236}">
                  <a16:creationId xmlns:a16="http://schemas.microsoft.com/office/drawing/2014/main" id="{7EF6BEDB-7E8F-A72C-9A1C-D898016FD7CF}"/>
                </a:ext>
              </a:extLst>
            </p:cNvPr>
            <p:cNvGrpSpPr/>
            <p:nvPr/>
          </p:nvGrpSpPr>
          <p:grpSpPr>
            <a:xfrm>
              <a:off x="9407816" y="2402269"/>
              <a:ext cx="7276528" cy="1234207"/>
              <a:chOff x="5907322" y="665622"/>
              <a:chExt cx="7276528" cy="1234207"/>
            </a:xfrm>
          </p:grpSpPr>
          <p:pic>
            <p:nvPicPr>
              <p:cNvPr id="48" name="Picture 9">
                <a:extLst>
                  <a:ext uri="{FF2B5EF4-FFF2-40B4-BE49-F238E27FC236}">
                    <a16:creationId xmlns:a16="http://schemas.microsoft.com/office/drawing/2014/main" id="{A260D8C6-7162-52D7-F3E0-BD2E4CEE92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49411" y="665622"/>
                <a:ext cx="6911424" cy="1234207"/>
              </a:xfrm>
              <a:prstGeom prst="rect">
                <a:avLst/>
              </a:prstGeom>
            </p:spPr>
          </p:pic>
          <p:sp>
            <p:nvSpPr>
              <p:cNvPr id="49" name="TextBox 48">
                <a:extLst>
                  <a:ext uri="{FF2B5EF4-FFF2-40B4-BE49-F238E27FC236}">
                    <a16:creationId xmlns:a16="http://schemas.microsoft.com/office/drawing/2014/main" id="{21A66E79-C280-993C-801F-938F75326A4C}"/>
                  </a:ext>
                </a:extLst>
              </p:cNvPr>
              <p:cNvSpPr txBox="1"/>
              <p:nvPr/>
            </p:nvSpPr>
            <p:spPr>
              <a:xfrm>
                <a:off x="5907322" y="868021"/>
                <a:ext cx="7276528"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Hoạt động 1</a:t>
                </a:r>
                <a:endParaRPr lang="en-US" sz="4200" b="1" dirty="0">
                  <a:solidFill>
                    <a:schemeClr val="bg1"/>
                  </a:solidFill>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FDCBAAA2-349E-16AF-E6D4-154CECB4B94C}"/>
                </a:ext>
              </a:extLst>
            </p:cNvPr>
            <p:cNvSpPr txBox="1"/>
            <p:nvPr/>
          </p:nvSpPr>
          <p:spPr>
            <a:xfrm>
              <a:off x="9689500" y="3866655"/>
              <a:ext cx="6713160" cy="4820037"/>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Chủ động phòng, tránh các hành vi bắt nạt học đường và giúp người khác nhận ra các dấu hiệu của bắt nạt học đường.</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DB79EBEC-A33F-32D4-9D8A-4D472FD8C53E}"/>
              </a:ext>
            </a:extLst>
          </p:cNvPr>
          <p:cNvGrpSpPr/>
          <p:nvPr/>
        </p:nvGrpSpPr>
        <p:grpSpPr>
          <a:xfrm>
            <a:off x="5979630" y="-22861"/>
            <a:ext cx="6324600" cy="1563773"/>
            <a:chOff x="5715000" y="-1"/>
            <a:chExt cx="6324600" cy="1563773"/>
          </a:xfrm>
        </p:grpSpPr>
        <p:sp>
          <p:nvSpPr>
            <p:cNvPr id="5" name="Round Same Side Corner Rectangle 11">
              <a:extLst>
                <a:ext uri="{FF2B5EF4-FFF2-40B4-BE49-F238E27FC236}">
                  <a16:creationId xmlns:a16="http://schemas.microsoft.com/office/drawing/2014/main" id="{BDF1F73D-1D38-3D25-A59E-BC15FE9FC91D}"/>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8908C2F-BFB9-1B73-B63F-C21A01094ED7}"/>
                </a:ext>
              </a:extLst>
            </p:cNvPr>
            <p:cNvSpPr txBox="1"/>
            <p:nvPr/>
          </p:nvSpPr>
          <p:spPr>
            <a:xfrm>
              <a:off x="6515100" y="274053"/>
              <a:ext cx="47244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VẬN DỤNG</a:t>
              </a:r>
              <a:endParaRPr lang="en-US" sz="6000" b="1" dirty="0">
                <a:solidFill>
                  <a:schemeClr val="bg1"/>
                </a:solidFill>
                <a:latin typeface="Arial" panose="020B0604020202020204" pitchFamily="34" charset="0"/>
                <a:cs typeface="Arial" panose="020B0604020202020204" pitchFamily="34" charset="0"/>
              </a:endParaRPr>
            </a:p>
          </p:txBody>
        </p:sp>
      </p:grpSp>
      <p:pic>
        <p:nvPicPr>
          <p:cNvPr id="7" name="Picture 10">
            <a:extLst>
              <a:ext uri="{FF2B5EF4-FFF2-40B4-BE49-F238E27FC236}">
                <a16:creationId xmlns:a16="http://schemas.microsoft.com/office/drawing/2014/main" id="{0A9BAC49-E678-8105-F667-0ED0B1A94F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71800" y="4065798"/>
            <a:ext cx="3210830" cy="3284735"/>
          </a:xfrm>
          <a:prstGeom prst="rect">
            <a:avLst/>
          </a:prstGeom>
        </p:spPr>
      </p:pic>
    </p:spTree>
    <p:extLst>
      <p:ext uri="{BB962C8B-B14F-4D97-AF65-F5344CB8AC3E}">
        <p14:creationId xmlns:p14="http://schemas.microsoft.com/office/powerpoint/2010/main" val="191236472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71C9841-2E47-07C7-583F-7DEEA0CE6E3C}"/>
              </a:ext>
            </a:extLst>
          </p:cNvPr>
          <p:cNvGrpSpPr/>
          <p:nvPr/>
        </p:nvGrpSpPr>
        <p:grpSpPr>
          <a:xfrm>
            <a:off x="326202" y="953817"/>
            <a:ext cx="17635595" cy="8761683"/>
            <a:chOff x="914400" y="1484099"/>
            <a:chExt cx="10061916" cy="7841216"/>
          </a:xfrm>
        </p:grpSpPr>
        <p:sp>
          <p:nvSpPr>
            <p:cNvPr id="66" name="Freeform 3">
              <a:extLst>
                <a:ext uri="{FF2B5EF4-FFF2-40B4-BE49-F238E27FC236}">
                  <a16:creationId xmlns:a16="http://schemas.microsoft.com/office/drawing/2014/main" id="{C29E1D9F-405A-7A5B-9F42-A97477D01440}"/>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67" name="AutoShape 8">
              <a:extLst>
                <a:ext uri="{FF2B5EF4-FFF2-40B4-BE49-F238E27FC236}">
                  <a16:creationId xmlns:a16="http://schemas.microsoft.com/office/drawing/2014/main" id="{97355D12-651C-B936-D8DD-5DF025352FFA}"/>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8" name="AutoShape 9">
              <a:extLst>
                <a:ext uri="{FF2B5EF4-FFF2-40B4-BE49-F238E27FC236}">
                  <a16:creationId xmlns:a16="http://schemas.microsoft.com/office/drawing/2014/main" id="{2002F9C9-B335-183C-2922-A9381ADE2A77}"/>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E015F5D4-3741-3907-F95A-640E0FF157AD}"/>
              </a:ext>
            </a:extLst>
          </p:cNvPr>
          <p:cNvGrpSpPr/>
          <p:nvPr/>
        </p:nvGrpSpPr>
        <p:grpSpPr>
          <a:xfrm>
            <a:off x="5904427" y="382317"/>
            <a:ext cx="6479144" cy="1183596"/>
            <a:chOff x="2078673" y="1134910"/>
            <a:chExt cx="6479144" cy="1183596"/>
          </a:xfrm>
        </p:grpSpPr>
        <p:sp>
          <p:nvSpPr>
            <p:cNvPr id="71" name="Freeform 6">
              <a:extLst>
                <a:ext uri="{FF2B5EF4-FFF2-40B4-BE49-F238E27FC236}">
                  <a16:creationId xmlns:a16="http://schemas.microsoft.com/office/drawing/2014/main" id="{96627553-AC90-9317-EE1D-BB143FB95709}"/>
                </a:ext>
              </a:extLst>
            </p:cNvPr>
            <p:cNvSpPr/>
            <p:nvPr/>
          </p:nvSpPr>
          <p:spPr>
            <a:xfrm>
              <a:off x="2078673" y="1134910"/>
              <a:ext cx="6479144" cy="1183596"/>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066E4C77-1CF1-A3D3-5D1A-0432BBE1F127}"/>
                </a:ext>
              </a:extLst>
            </p:cNvPr>
            <p:cNvSpPr txBox="1"/>
            <p:nvPr/>
          </p:nvSpPr>
          <p:spPr>
            <a:xfrm>
              <a:off x="2471017" y="1262634"/>
              <a:ext cx="5731949" cy="861774"/>
            </a:xfrm>
            <a:prstGeom prst="rect">
              <a:avLst/>
            </a:prstGeom>
            <a:noFill/>
          </p:spPr>
          <p:txBody>
            <a:bodyPr wrap="square">
              <a:spAutoFit/>
            </a:bodyPr>
            <a:lstStyle/>
            <a:p>
              <a:pPr marL="0" marR="0" algn="ctr">
                <a:spcBef>
                  <a:spcPts val="0"/>
                </a:spcBef>
                <a:spcAft>
                  <a:spcPts val="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Hoạt động 2</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73" name="TextBox 72">
            <a:extLst>
              <a:ext uri="{FF2B5EF4-FFF2-40B4-BE49-F238E27FC236}">
                <a16:creationId xmlns:a16="http://schemas.microsoft.com/office/drawing/2014/main" id="{B3D6F582-781B-A21E-625E-BC1E95F640A8}"/>
              </a:ext>
            </a:extLst>
          </p:cNvPr>
          <p:cNvSpPr txBox="1"/>
          <p:nvPr/>
        </p:nvSpPr>
        <p:spPr>
          <a:xfrm>
            <a:off x="875927" y="1864535"/>
            <a:ext cx="10763702" cy="7468648"/>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àm việc cá nhân hoặc theo nhóm</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để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thiết kế hình ảnh và khẩu hiệu “Lớp học không có bắt nạt” do Đoàn Thanh niên Cộng sản Hồ Chí Minh, Đội Thiếu niên Tiền phong Hồ Chí Minh và nhà trường tổ chức.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Sản phẩm sẽ được trình bày vào tiết Sinh hoạt lớp. Các sản phẩm đẹp và phù hợp sẽ được lựa chọn để tiếp tục hoàn thiện và trưng bày trên tường của lớp học hoặc của nhà trường.</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74" name="Picture 73" descr="Icon&#10;&#10;Description automatically generated">
            <a:extLst>
              <a:ext uri="{FF2B5EF4-FFF2-40B4-BE49-F238E27FC236}">
                <a16:creationId xmlns:a16="http://schemas.microsoft.com/office/drawing/2014/main" id="{F8794CC4-87A8-7862-7E7F-1F43AC83B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1624"/>
            <a:ext cx="1286995" cy="1537635"/>
          </a:xfrm>
          <a:prstGeom prst="rect">
            <a:avLst/>
          </a:prstGeom>
        </p:spPr>
      </p:pic>
      <p:grpSp>
        <p:nvGrpSpPr>
          <p:cNvPr id="46" name="Group 45">
            <a:extLst>
              <a:ext uri="{FF2B5EF4-FFF2-40B4-BE49-F238E27FC236}">
                <a16:creationId xmlns:a16="http://schemas.microsoft.com/office/drawing/2014/main" id="{FCDBCD5F-49C8-BB64-65DE-4A82780297CD}"/>
              </a:ext>
            </a:extLst>
          </p:cNvPr>
          <p:cNvGrpSpPr/>
          <p:nvPr/>
        </p:nvGrpSpPr>
        <p:grpSpPr>
          <a:xfrm>
            <a:off x="12058948" y="1998308"/>
            <a:ext cx="5313352" cy="7201102"/>
            <a:chOff x="1958770" y="2399082"/>
            <a:chExt cx="5313352" cy="7201102"/>
          </a:xfrm>
        </p:grpSpPr>
        <p:sp>
          <p:nvSpPr>
            <p:cNvPr id="21" name="Freeform 7">
              <a:extLst>
                <a:ext uri="{FF2B5EF4-FFF2-40B4-BE49-F238E27FC236}">
                  <a16:creationId xmlns:a16="http://schemas.microsoft.com/office/drawing/2014/main" id="{A7D2EE03-0470-B48B-B19F-C64DBDD94BED}"/>
                </a:ext>
              </a:extLst>
            </p:cNvPr>
            <p:cNvSpPr/>
            <p:nvPr/>
          </p:nvSpPr>
          <p:spPr>
            <a:xfrm>
              <a:off x="1958770" y="2399082"/>
              <a:ext cx="5313352" cy="72011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6CAE9EF5-EF25-87C2-4905-95D7A4ABE73D}"/>
                </a:ext>
              </a:extLst>
            </p:cNvPr>
            <p:cNvPicPr>
              <a:picLocks noChangeAspect="1"/>
            </p:cNvPicPr>
            <p:nvPr/>
          </p:nvPicPr>
          <p:blipFill>
            <a:blip r:embed="rId3"/>
            <a:stretch>
              <a:fillRect/>
            </a:stretch>
          </p:blipFill>
          <p:spPr>
            <a:xfrm>
              <a:off x="2266172" y="6204433"/>
              <a:ext cx="4767998" cy="3168510"/>
            </a:xfrm>
            <a:prstGeom prst="roundRect">
              <a:avLst/>
            </a:prstGeom>
          </p:spPr>
        </p:pic>
        <p:pic>
          <p:nvPicPr>
            <p:cNvPr id="45" name="Picture 44">
              <a:extLst>
                <a:ext uri="{FF2B5EF4-FFF2-40B4-BE49-F238E27FC236}">
                  <a16:creationId xmlns:a16="http://schemas.microsoft.com/office/drawing/2014/main" id="{D4DE2ADC-E279-A8C9-0315-62CE0B20D473}"/>
                </a:ext>
              </a:extLst>
            </p:cNvPr>
            <p:cNvPicPr>
              <a:picLocks noChangeAspect="1"/>
            </p:cNvPicPr>
            <p:nvPr/>
          </p:nvPicPr>
          <p:blipFill>
            <a:blip r:embed="rId4"/>
            <a:stretch>
              <a:fillRect/>
            </a:stretch>
          </p:blipFill>
          <p:spPr>
            <a:xfrm>
              <a:off x="2266172" y="2575195"/>
              <a:ext cx="4767998" cy="3424438"/>
            </a:xfrm>
            <a:prstGeom prst="roundRect">
              <a:avLst/>
            </a:prstGeom>
          </p:spPr>
        </p:pic>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2551" flipH="1">
            <a:off x="246750" y="8737986"/>
            <a:ext cx="791671" cy="145625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888923" y="-120301"/>
            <a:ext cx="1381835" cy="1431280"/>
          </a:xfrm>
          <a:prstGeom prst="rect">
            <a:avLst/>
          </a:prstGeom>
        </p:spPr>
      </p:pic>
    </p:spTree>
    <p:extLst>
      <p:ext uri="{BB962C8B-B14F-4D97-AF65-F5344CB8AC3E}">
        <p14:creationId xmlns:p14="http://schemas.microsoft.com/office/powerpoint/2010/main" val="16260664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73">
                                            <p:txEl>
                                              <p:pRg st="0" end="0"/>
                                            </p:txEl>
                                          </p:spTgt>
                                        </p:tgtEl>
                                        <p:attrNameLst>
                                          <p:attrName>style.visibility</p:attrName>
                                        </p:attrNameLst>
                                      </p:cBhvr>
                                      <p:to>
                                        <p:strVal val="visible"/>
                                      </p:to>
                                    </p:set>
                                    <p:animEffect transition="in" filter="barn(outVertical)">
                                      <p:cBhvr>
                                        <p:cTn id="16" dur="500"/>
                                        <p:tgtEl>
                                          <p:spTgt spid="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73">
                                            <p:txEl>
                                              <p:pRg st="1" end="1"/>
                                            </p:txEl>
                                          </p:spTgt>
                                        </p:tgtEl>
                                        <p:attrNameLst>
                                          <p:attrName>style.visibility</p:attrName>
                                        </p:attrNameLst>
                                      </p:cBhvr>
                                      <p:to>
                                        <p:strVal val="visible"/>
                                      </p:to>
                                    </p:set>
                                    <p:animEffect transition="in" filter="barn(outVertical)">
                                      <p:cBhvr>
                                        <p:cTn id="21" dur="500"/>
                                        <p:tgtEl>
                                          <p:spTgt spid="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701E779-AF4A-0B2C-8C3E-A47AF4020D05}"/>
              </a:ext>
            </a:extLst>
          </p:cNvPr>
          <p:cNvPicPr>
            <a:picLocks noChangeAspect="1"/>
          </p:cNvPicPr>
          <p:nvPr/>
        </p:nvPicPr>
        <p:blipFill>
          <a:blip r:embed="rId2"/>
          <a:srcRect t="7037" b="7037"/>
          <a:stretch>
            <a:fillRect/>
          </a:stretch>
        </p:blipFill>
        <p:spPr>
          <a:xfrm>
            <a:off x="958365" y="967329"/>
            <a:ext cx="16371254" cy="9459212"/>
          </a:xfrm>
          <a:prstGeom prst="rect">
            <a:avLst/>
          </a:prstGeom>
        </p:spPr>
      </p:pic>
      <p:sp>
        <p:nvSpPr>
          <p:cNvPr id="3" name="Rectangle 2">
            <a:extLst>
              <a:ext uri="{FF2B5EF4-FFF2-40B4-BE49-F238E27FC236}">
                <a16:creationId xmlns:a16="http://schemas.microsoft.com/office/drawing/2014/main" id="{203FB181-4728-B45A-FF64-E2977CBDDC3B}"/>
              </a:ext>
            </a:extLst>
          </p:cNvPr>
          <p:cNvSpPr/>
          <p:nvPr/>
        </p:nvSpPr>
        <p:spPr>
          <a:xfrm>
            <a:off x="1725820" y="1680771"/>
            <a:ext cx="14836344" cy="8032327"/>
          </a:xfrm>
          <a:prstGeom prst="rect">
            <a:avLst/>
          </a:prstGeom>
        </p:spPr>
        <p:txBody>
          <a:bodyPr wrap="square">
            <a:spAutoFit/>
          </a:bodyPr>
          <a:lstStyle/>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Bắt nạt học đường gây ra hậu quả xấu đối với cả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bắt nạt và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bị bắt nạt.</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Những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là thủ phạm của hành vi bắt nạt thường hạn chế về khả năng kiểm soát cảm xúc, thiếu sự cảm thông và chia sẻ với người khác.</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Mỗi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cần biết cách phòng tránh bắt nạt học đường, đồng thời có thái độ kiên quyến đối với những hành vi bắt nạt học đường để góp phần tạo môi trường an toàn, thân thiện và bình đẳng trong trường học.</a:t>
            </a:r>
          </a:p>
        </p:txBody>
      </p:sp>
      <p:grpSp>
        <p:nvGrpSpPr>
          <p:cNvPr id="4" name="Group 3">
            <a:extLst>
              <a:ext uri="{FF2B5EF4-FFF2-40B4-BE49-F238E27FC236}">
                <a16:creationId xmlns:a16="http://schemas.microsoft.com/office/drawing/2014/main" id="{BADE8B6C-5E98-4BC4-81AB-910B85B9D664}"/>
              </a:ext>
            </a:extLst>
          </p:cNvPr>
          <p:cNvGrpSpPr/>
          <p:nvPr/>
        </p:nvGrpSpPr>
        <p:grpSpPr>
          <a:xfrm>
            <a:off x="5904425" y="324085"/>
            <a:ext cx="6479144" cy="1286488"/>
            <a:chOff x="2078673" y="1078894"/>
            <a:chExt cx="6479144" cy="1286488"/>
          </a:xfrm>
        </p:grpSpPr>
        <p:sp>
          <p:nvSpPr>
            <p:cNvPr id="5" name="Freeform 6">
              <a:extLst>
                <a:ext uri="{FF2B5EF4-FFF2-40B4-BE49-F238E27FC236}">
                  <a16:creationId xmlns:a16="http://schemas.microsoft.com/office/drawing/2014/main" id="{84C8DE6D-A343-B326-4F69-5A69DCA125EE}"/>
                </a:ext>
              </a:extLst>
            </p:cNvPr>
            <p:cNvSpPr/>
            <p:nvPr/>
          </p:nvSpPr>
          <p:spPr>
            <a:xfrm>
              <a:off x="2078673" y="1078894"/>
              <a:ext cx="6479144" cy="1286488"/>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CCA041-0D0B-95A0-BBBA-643321ADC293}"/>
                </a:ext>
              </a:extLst>
            </p:cNvPr>
            <p:cNvSpPr txBox="1"/>
            <p:nvPr/>
          </p:nvSpPr>
          <p:spPr>
            <a:xfrm>
              <a:off x="2452266" y="1218364"/>
              <a:ext cx="5731949" cy="984885"/>
            </a:xfrm>
            <a:prstGeom prst="rect">
              <a:avLst/>
            </a:prstGeom>
            <a:noFill/>
          </p:spPr>
          <p:txBody>
            <a:bodyPr wrap="square">
              <a:spAutoFit/>
            </a:bodyPr>
            <a:lstStyle/>
            <a:p>
              <a:pPr marL="0" marR="0" algn="ctr">
                <a:spcBef>
                  <a:spcPts val="0"/>
                </a:spcBef>
                <a:spcAft>
                  <a:spcPts val="0"/>
                </a:spcAft>
              </a:pP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58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a:extLst>
              <a:ext uri="{FF2B5EF4-FFF2-40B4-BE49-F238E27FC236}">
                <a16:creationId xmlns:a16="http://schemas.microsoft.com/office/drawing/2014/main" id="{7D460750-A0BE-B0D7-1CD4-92EEB5F777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170" y="8675992"/>
            <a:ext cx="2111503" cy="1604742"/>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88078" y="554906"/>
            <a:ext cx="1445427" cy="1355088"/>
          </a:xfrm>
          <a:prstGeom prst="rect">
            <a:avLst/>
          </a:prstGeom>
        </p:spPr>
      </p:pic>
      <p:sp>
        <p:nvSpPr>
          <p:cNvPr id="24" name="Freeform 40">
            <a:extLst>
              <a:ext uri="{FF2B5EF4-FFF2-40B4-BE49-F238E27FC236}">
                <a16:creationId xmlns:a16="http://schemas.microsoft.com/office/drawing/2014/main" id="{148E853E-D4EE-BF54-4285-F1AC937B26E2}"/>
              </a:ext>
            </a:extLst>
          </p:cNvPr>
          <p:cNvSpPr/>
          <p:nvPr/>
        </p:nvSpPr>
        <p:spPr>
          <a:xfrm flipH="1">
            <a:off x="820352" y="554906"/>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068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righ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right)">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63565" y="202981"/>
            <a:ext cx="813549" cy="1246384"/>
          </a:xfrm>
          <a:prstGeom prst="rect">
            <a:avLst/>
          </a:prstGeom>
        </p:spPr>
      </p:pic>
      <p:sp>
        <p:nvSpPr>
          <p:cNvPr id="8" name="Freeform 3">
            <a:extLst>
              <a:ext uri="{FF2B5EF4-FFF2-40B4-BE49-F238E27FC236}">
                <a16:creationId xmlns:a16="http://schemas.microsoft.com/office/drawing/2014/main" id="{EDFF5AC8-97B3-0582-59DF-89B517A0D6D2}"/>
              </a:ext>
            </a:extLst>
          </p:cNvPr>
          <p:cNvSpPr/>
          <p:nvPr/>
        </p:nvSpPr>
        <p:spPr>
          <a:xfrm>
            <a:off x="1295400" y="1706440"/>
            <a:ext cx="12268200" cy="800906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8E9E8"/>
          </a:solid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DF18DB6-4317-469A-FC99-3EB63B073DBE}"/>
              </a:ext>
            </a:extLst>
          </p:cNvPr>
          <p:cNvGrpSpPr/>
          <p:nvPr/>
        </p:nvGrpSpPr>
        <p:grpSpPr>
          <a:xfrm>
            <a:off x="2332945" y="889968"/>
            <a:ext cx="10269310" cy="1632943"/>
            <a:chOff x="4157711" y="578015"/>
            <a:chExt cx="10269310" cy="1632943"/>
          </a:xfrm>
        </p:grpSpPr>
        <p:pic>
          <p:nvPicPr>
            <p:cNvPr id="11" name="Picture 9">
              <a:extLst>
                <a:ext uri="{FF2B5EF4-FFF2-40B4-BE49-F238E27FC236}">
                  <a16:creationId xmlns:a16="http://schemas.microsoft.com/office/drawing/2014/main" id="{97CEDD0D-DE67-D320-6B76-5F8652BC3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57711" y="578015"/>
              <a:ext cx="10269310" cy="1632943"/>
            </a:xfrm>
            <a:prstGeom prst="rect">
              <a:avLst/>
            </a:prstGeom>
          </p:spPr>
        </p:pic>
        <p:sp>
          <p:nvSpPr>
            <p:cNvPr id="12" name="TextBox 11">
              <a:extLst>
                <a:ext uri="{FF2B5EF4-FFF2-40B4-BE49-F238E27FC236}">
                  <a16:creationId xmlns:a16="http://schemas.microsoft.com/office/drawing/2014/main" id="{18C92B87-D529-044B-91C8-6BC81A3E0A0A}"/>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13" name="TextBox 12">
            <a:extLst>
              <a:ext uri="{FF2B5EF4-FFF2-40B4-BE49-F238E27FC236}">
                <a16:creationId xmlns:a16="http://schemas.microsoft.com/office/drawing/2014/main" id="{FEB5BB08-3E12-7CC7-8162-DDAD7C825508}"/>
              </a:ext>
            </a:extLst>
          </p:cNvPr>
          <p:cNvSpPr txBox="1"/>
          <p:nvPr/>
        </p:nvSpPr>
        <p:spPr>
          <a:xfrm>
            <a:off x="1777373" y="2668326"/>
            <a:ext cx="10269310" cy="6816610"/>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Nhận diện được các dấu hiệu của bắt nạt học đường.</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Có kĩ năng phòng, tránh và xử lí các tình huống bị bắt nạt học đường.</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Triển lãm hình ảnh với khẩu hiệu “Lớp học không có bắt nạt”.</a:t>
            </a:r>
            <a:endParaRPr lang="vi-VN" sz="38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101F8707-A136-09F4-503D-C7D685430C7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87400" y="5785603"/>
            <a:ext cx="4628110" cy="4734639"/>
          </a:xfrm>
          <a:prstGeom prst="rect">
            <a:avLst/>
          </a:prstGeom>
        </p:spPr>
      </p:pic>
    </p:spTree>
    <p:extLst>
      <p:ext uri="{BB962C8B-B14F-4D97-AF65-F5344CB8AC3E}">
        <p14:creationId xmlns:p14="http://schemas.microsoft.com/office/powerpoint/2010/main" val="283696789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outVertical)">
                                      <p:cBhvr>
                                        <p:cTn id="7" dur="500"/>
                                        <p:tgtEl>
                                          <p:spTgt spid="13">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barn(outVertical)">
                                      <p:cBhvr>
                                        <p:cTn id="11" dur="500"/>
                                        <p:tgtEl>
                                          <p:spTgt spid="13">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arn(outVertical)">
                                      <p:cBhvr>
                                        <p:cTn id="15" dur="500"/>
                                        <p:tgtEl>
                                          <p:spTgt spid="1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barn(outVertical)">
                                      <p:cBhvr>
                                        <p:cTn id="2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7D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03792" y="6988102"/>
            <a:ext cx="2584208" cy="34331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17063" y="37669"/>
            <a:ext cx="1570937" cy="162714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2402" y="8794082"/>
            <a:ext cx="1570937" cy="162714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759" y="37669"/>
            <a:ext cx="2059755" cy="1931020"/>
          </a:xfrm>
          <a:prstGeom prst="rect">
            <a:avLst/>
          </a:prstGeom>
        </p:spPr>
      </p:pic>
      <p:sp>
        <p:nvSpPr>
          <p:cNvPr id="13" name="TextBox 12">
            <a:extLst>
              <a:ext uri="{FF2B5EF4-FFF2-40B4-BE49-F238E27FC236}">
                <a16:creationId xmlns:a16="http://schemas.microsoft.com/office/drawing/2014/main" id="{31E81D77-A4E9-2190-0658-A8B52D4B8B84}"/>
              </a:ext>
            </a:extLst>
          </p:cNvPr>
          <p:cNvSpPr txBox="1"/>
          <p:nvPr/>
        </p:nvSpPr>
        <p:spPr>
          <a:xfrm>
            <a:off x="961439" y="3312103"/>
            <a:ext cx="16365121" cy="3465179"/>
          </a:xfrm>
          <a:prstGeom prst="rect">
            <a:avLst/>
          </a:prstGeom>
        </p:spPr>
        <p:txBody>
          <a:bodyPr wrap="square" lIns="0" tIns="0" rIns="0" bIns="0" rtlCol="0" anchor="t">
            <a:spAutoFit/>
          </a:bodyPr>
          <a:lstStyle/>
          <a:p>
            <a:pPr algn="ctr">
              <a:lnSpc>
                <a:spcPct val="150000"/>
              </a:lnSpc>
            </a:pPr>
            <a:r>
              <a:rPr lang="en-US" sz="8000" b="1">
                <a:solidFill>
                  <a:schemeClr val="accent2">
                    <a:lumMod val="50000"/>
                  </a:schemeClr>
                </a:solidFill>
                <a:latin typeface="Arial" panose="020B0604020202020204" pitchFamily="34" charset="0"/>
                <a:cs typeface="Arial" panose="020B0604020202020204" pitchFamily="34" charset="0"/>
              </a:rPr>
              <a:t>BÀI HỌC KẾT THÚC, CẢM ƠN CÁC EM ĐÃ LẮNG NGHE!</a:t>
            </a:r>
            <a:endParaRPr lang="en-US" sz="80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46432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64256" y="7192379"/>
            <a:ext cx="2523744" cy="3352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46171" y="-400010"/>
            <a:ext cx="885963" cy="1629698"/>
          </a:xfrm>
          <a:prstGeom prst="rect">
            <a:avLst/>
          </a:prstGeom>
        </p:spPr>
      </p:pic>
      <p:sp>
        <p:nvSpPr>
          <p:cNvPr id="14" name="Freeform 6">
            <a:extLst>
              <a:ext uri="{FF2B5EF4-FFF2-40B4-BE49-F238E27FC236}">
                <a16:creationId xmlns:a16="http://schemas.microsoft.com/office/drawing/2014/main" id="{4534BE12-0C06-7F68-A9EC-3247794353F2}"/>
              </a:ext>
            </a:extLst>
          </p:cNvPr>
          <p:cNvSpPr/>
          <p:nvPr/>
        </p:nvSpPr>
        <p:spPr>
          <a:xfrm>
            <a:off x="1473037" y="1333500"/>
            <a:ext cx="15341925"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79C02DF3-7516-ABFA-A78F-DC5CADBA50E6}"/>
              </a:ext>
            </a:extLst>
          </p:cNvPr>
          <p:cNvSpPr txBox="1"/>
          <p:nvPr/>
        </p:nvSpPr>
        <p:spPr>
          <a:xfrm>
            <a:off x="4191000" y="3740623"/>
            <a:ext cx="10363200" cy="2788712"/>
          </a:xfrm>
          <a:prstGeom prst="rect">
            <a:avLst/>
          </a:prstGeom>
        </p:spPr>
        <p:txBody>
          <a:bodyPr wrap="square" lIns="0" tIns="0" rIns="0" bIns="0" rtlCol="0" anchor="t">
            <a:spAutoFit/>
          </a:bodyPr>
          <a:lstStyle/>
          <a:p>
            <a:pPr algn="ctr">
              <a:lnSpc>
                <a:spcPct val="150000"/>
              </a:lnSpc>
              <a:spcBef>
                <a:spcPct val="0"/>
              </a:spcBef>
            </a:pPr>
            <a:r>
              <a:rPr lang="en-US" sz="4200" b="1">
                <a:solidFill>
                  <a:srgbClr val="FF0000"/>
                </a:solidFill>
                <a:latin typeface="Arial" panose="020B0604020202020204" pitchFamily="34" charset="0"/>
                <a:cs typeface="Arial" panose="020B0604020202020204" pitchFamily="34" charset="0"/>
              </a:rPr>
              <a:t>Sau khi trò chơi kết thúc, </a:t>
            </a:r>
            <a:r>
              <a:rPr lang="vi-VN" sz="4200" b="1">
                <a:solidFill>
                  <a:srgbClr val="FF0000"/>
                </a:solidFill>
                <a:cs typeface="Arial" panose="020B0604020202020204" pitchFamily="34" charset="0"/>
              </a:rPr>
              <a:t>trả lời câu hỏi: </a:t>
            </a:r>
            <a:r>
              <a:rPr lang="vi-VN" sz="4200">
                <a:cs typeface="Arial" panose="020B0604020202020204" pitchFamily="34" charset="0"/>
              </a:rPr>
              <a:t>Người được khen cảm thấy thế nào? Người khen cảm thấy thế nào?</a:t>
            </a:r>
            <a:endParaRPr lang="vi-VN" sz="4200" dirty="0">
              <a:latin typeface="Arial" panose="020B0604020202020204" pitchFamily="34" charset="0"/>
              <a:cs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9763BA46-DEDD-FBB4-BE81-659EF81CC2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6514">
            <a:off x="13000167" y="519958"/>
            <a:ext cx="3907882" cy="3994230"/>
          </a:xfrm>
          <a:prstGeom prst="rect">
            <a:avLst/>
          </a:prstGeom>
        </p:spPr>
      </p:pic>
      <p:pic>
        <p:nvPicPr>
          <p:cNvPr id="17" name="Picture 16" descr="A group of kids with balloons&#10;&#10;Description automatically generated with low confidence">
            <a:extLst>
              <a:ext uri="{FF2B5EF4-FFF2-40B4-BE49-F238E27FC236}">
                <a16:creationId xmlns:a16="http://schemas.microsoft.com/office/drawing/2014/main" id="{016730CA-A068-49B7-1913-AD0713EE8D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33" y="7062369"/>
            <a:ext cx="4716478" cy="323714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D7"/>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149051" y="-461065"/>
            <a:ext cx="918371" cy="1689312"/>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06165" y="-241702"/>
            <a:ext cx="1381835" cy="1431280"/>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794" y="8876484"/>
            <a:ext cx="1454551" cy="1506597"/>
          </a:xfrm>
          <a:prstGeom prst="rect">
            <a:avLst/>
          </a:prstGeom>
        </p:spPr>
      </p:pic>
      <p:pic>
        <p:nvPicPr>
          <p:cNvPr id="27" name="Picture 4">
            <a:extLst>
              <a:ext uri="{FF2B5EF4-FFF2-40B4-BE49-F238E27FC236}">
                <a16:creationId xmlns:a16="http://schemas.microsoft.com/office/drawing/2014/main" id="{C574A901-86AC-C029-8A90-692DFC47E2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0" y="16329"/>
            <a:ext cx="1133928" cy="1088571"/>
          </a:xfrm>
          <a:prstGeom prst="rect">
            <a:avLst/>
          </a:prstGeom>
        </p:spPr>
      </p:pic>
      <p:sp>
        <p:nvSpPr>
          <p:cNvPr id="29" name="TextBox 28">
            <a:extLst>
              <a:ext uri="{FF2B5EF4-FFF2-40B4-BE49-F238E27FC236}">
                <a16:creationId xmlns:a16="http://schemas.microsoft.com/office/drawing/2014/main" id="{274A18B6-58AB-A2E7-3563-921D873E20DD}"/>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r>
              <a:rPr lang="en-US" sz="7800" b="1" kern="0">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5472E624-F807-C968-9B1D-E7DFD7D3D701}"/>
              </a:ext>
            </a:extLst>
          </p:cNvPr>
          <p:cNvSpPr txBox="1"/>
          <p:nvPr/>
        </p:nvSpPr>
        <p:spPr>
          <a:xfrm>
            <a:off x="566964" y="4373596"/>
            <a:ext cx="17145444" cy="4740208"/>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000" b="1">
                <a:solidFill>
                  <a:srgbClr val="C00000"/>
                </a:solidFill>
                <a:ea typeface="Calibri" panose="020F0502020204030204" pitchFamily="34" charset="0"/>
                <a:cs typeface="Arial" panose="020B0604020202020204" pitchFamily="34" charset="0"/>
              </a:rPr>
              <a:t>PHÒNG, TRÁNH BẮT NẠT HỌC ĐƯỜNG</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B097DB9E-10C8-5EE7-348B-8C4558F1AF85}"/>
              </a:ext>
            </a:extLst>
          </p:cNvPr>
          <p:cNvCxnSpPr>
            <a:cxnSpLocks/>
          </p:cNvCxnSpPr>
          <p:nvPr/>
        </p:nvCxnSpPr>
        <p:spPr>
          <a:xfrm>
            <a:off x="1452303" y="3771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4227" y="142024"/>
            <a:ext cx="1445427" cy="1355088"/>
          </a:xfrm>
          <a:prstGeom prst="rect">
            <a:avLst/>
          </a:prstGeom>
        </p:spPr>
      </p:pic>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8602350F-D155-2CD4-C119-A382DF3414F6}"/>
              </a:ext>
            </a:extLst>
          </p:cNvPr>
          <p:cNvGrpSpPr/>
          <p:nvPr/>
        </p:nvGrpSpPr>
        <p:grpSpPr>
          <a:xfrm>
            <a:off x="472598" y="876300"/>
            <a:ext cx="6617862" cy="6722556"/>
            <a:chOff x="594846" y="1891431"/>
            <a:chExt cx="6229033" cy="6473161"/>
          </a:xfrm>
        </p:grpSpPr>
        <p:grpSp>
          <p:nvGrpSpPr>
            <p:cNvPr id="26" name="Group 6">
              <a:extLst>
                <a:ext uri="{FF2B5EF4-FFF2-40B4-BE49-F238E27FC236}">
                  <a16:creationId xmlns:a16="http://schemas.microsoft.com/office/drawing/2014/main" id="{9E609AF0-71F8-E764-EA6E-C1D78622CC58}"/>
                </a:ext>
              </a:extLst>
            </p:cNvPr>
            <p:cNvGrpSpPr/>
            <p:nvPr/>
          </p:nvGrpSpPr>
          <p:grpSpPr>
            <a:xfrm>
              <a:off x="594846" y="2135559"/>
              <a:ext cx="6229033" cy="6229033"/>
              <a:chOff x="0" y="0"/>
              <a:chExt cx="812800" cy="812800"/>
            </a:xfrm>
          </p:grpSpPr>
          <p:sp>
            <p:nvSpPr>
              <p:cNvPr id="29" name="Freeform 7">
                <a:extLst>
                  <a:ext uri="{FF2B5EF4-FFF2-40B4-BE49-F238E27FC236}">
                    <a16:creationId xmlns:a16="http://schemas.microsoft.com/office/drawing/2014/main" id="{961E2B14-DB2F-0156-DB5E-FD186A96990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30" name="TextBox 8">
                <a:extLst>
                  <a:ext uri="{FF2B5EF4-FFF2-40B4-BE49-F238E27FC236}">
                    <a16:creationId xmlns:a16="http://schemas.microsoft.com/office/drawing/2014/main" id="{91522E93-CE76-5517-2213-5DC28E3458D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7" name="Picture 11">
              <a:extLst>
                <a:ext uri="{FF2B5EF4-FFF2-40B4-BE49-F238E27FC236}">
                  <a16:creationId xmlns:a16="http://schemas.microsoft.com/office/drawing/2014/main" id="{E9D8B4C8-7570-17A3-F13A-04A31C68A5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28" name="TextBox 27">
              <a:extLst>
                <a:ext uri="{FF2B5EF4-FFF2-40B4-BE49-F238E27FC236}">
                  <a16:creationId xmlns:a16="http://schemas.microsoft.com/office/drawing/2014/main" id="{B15AFDE4-D347-13C3-4281-3585DA351299}"/>
                </a:ext>
              </a:extLst>
            </p:cNvPr>
            <p:cNvSpPr txBox="1"/>
            <p:nvPr/>
          </p:nvSpPr>
          <p:spPr>
            <a:xfrm>
              <a:off x="1178818" y="3892489"/>
              <a:ext cx="4985539" cy="2951064"/>
            </a:xfrm>
            <a:prstGeom prst="rect">
              <a:avLst/>
            </a:prstGeom>
            <a:noFill/>
          </p:spPr>
          <p:txBody>
            <a:bodyPr wrap="square" rtlCol="0">
              <a:spAutoFit/>
            </a:bodyPr>
            <a:lstStyle/>
            <a:p>
              <a:pPr algn="ctr">
                <a:lnSpc>
                  <a:spcPct val="150000"/>
                </a:lnSpc>
              </a:pP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NỘI DUNG BÀI HỌC </a:t>
              </a:r>
            </a:p>
          </p:txBody>
        </p:sp>
      </p:grpSp>
      <p:pic>
        <p:nvPicPr>
          <p:cNvPr id="31" name="Picture 30" descr="A picture containing vector graphics&#10;&#10;Description automatically generated">
            <a:extLst>
              <a:ext uri="{FF2B5EF4-FFF2-40B4-BE49-F238E27FC236}">
                <a16:creationId xmlns:a16="http://schemas.microsoft.com/office/drawing/2014/main" id="{67309F82-FF5C-EC14-4E87-C0992E8CE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477" y="6151670"/>
            <a:ext cx="4317679" cy="4317679"/>
          </a:xfrm>
          <a:prstGeom prst="rect">
            <a:avLst/>
          </a:prstGeom>
        </p:spPr>
      </p:pic>
      <p:grpSp>
        <p:nvGrpSpPr>
          <p:cNvPr id="32" name="Group 31">
            <a:extLst>
              <a:ext uri="{FF2B5EF4-FFF2-40B4-BE49-F238E27FC236}">
                <a16:creationId xmlns:a16="http://schemas.microsoft.com/office/drawing/2014/main" id="{E019E9DC-4E4B-9879-6698-0BAE7406914D}"/>
              </a:ext>
            </a:extLst>
          </p:cNvPr>
          <p:cNvGrpSpPr/>
          <p:nvPr/>
        </p:nvGrpSpPr>
        <p:grpSpPr>
          <a:xfrm>
            <a:off x="7930612" y="-22007"/>
            <a:ext cx="9669689" cy="3855506"/>
            <a:chOff x="7936290" y="333971"/>
            <a:chExt cx="9669689" cy="3855506"/>
          </a:xfrm>
        </p:grpSpPr>
        <p:grpSp>
          <p:nvGrpSpPr>
            <p:cNvPr id="33" name="Group 32">
              <a:extLst>
                <a:ext uri="{FF2B5EF4-FFF2-40B4-BE49-F238E27FC236}">
                  <a16:creationId xmlns:a16="http://schemas.microsoft.com/office/drawing/2014/main" id="{3C0BA47C-214F-205D-CC63-DB2B653D2D07}"/>
                </a:ext>
              </a:extLst>
            </p:cNvPr>
            <p:cNvGrpSpPr/>
            <p:nvPr/>
          </p:nvGrpSpPr>
          <p:grpSpPr>
            <a:xfrm>
              <a:off x="8553115" y="665791"/>
              <a:ext cx="9052864" cy="3523686"/>
              <a:chOff x="-485036" y="3378590"/>
              <a:chExt cx="9052864" cy="3523686"/>
            </a:xfrm>
          </p:grpSpPr>
          <p:grpSp>
            <p:nvGrpSpPr>
              <p:cNvPr id="39" name="Group 2">
                <a:extLst>
                  <a:ext uri="{FF2B5EF4-FFF2-40B4-BE49-F238E27FC236}">
                    <a16:creationId xmlns:a16="http://schemas.microsoft.com/office/drawing/2014/main" id="{A776997E-DE49-474A-B5A9-3B36D0CA835D}"/>
                  </a:ext>
                </a:extLst>
              </p:cNvPr>
              <p:cNvGrpSpPr/>
              <p:nvPr/>
            </p:nvGrpSpPr>
            <p:grpSpPr>
              <a:xfrm>
                <a:off x="-485036" y="3378590"/>
                <a:ext cx="9052864" cy="3523686"/>
                <a:chOff x="-605217" y="-76200"/>
                <a:chExt cx="2283973" cy="889000"/>
              </a:xfrm>
            </p:grpSpPr>
            <p:sp>
              <p:nvSpPr>
                <p:cNvPr id="41" name="Freeform 3">
                  <a:extLst>
                    <a:ext uri="{FF2B5EF4-FFF2-40B4-BE49-F238E27FC236}">
                      <a16:creationId xmlns:a16="http://schemas.microsoft.com/office/drawing/2014/main" id="{F6DA5454-B41A-1378-248A-5299A17DF76D}"/>
                    </a:ext>
                  </a:extLst>
                </p:cNvPr>
                <p:cNvSpPr/>
                <p:nvPr/>
              </p:nvSpPr>
              <p:spPr>
                <a:xfrm>
                  <a:off x="-605217" y="0"/>
                  <a:ext cx="2283973" cy="72157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42" name="TextBox 4">
                  <a:extLst>
                    <a:ext uri="{FF2B5EF4-FFF2-40B4-BE49-F238E27FC236}">
                      <a16:creationId xmlns:a16="http://schemas.microsoft.com/office/drawing/2014/main" id="{2C75CC91-DBA1-0FE2-0B91-D7525AEA974F}"/>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sz="4000"/>
                </a:p>
              </p:txBody>
            </p:sp>
          </p:grpSp>
          <p:sp>
            <p:nvSpPr>
              <p:cNvPr id="40" name="TextBox 39">
                <a:extLst>
                  <a:ext uri="{FF2B5EF4-FFF2-40B4-BE49-F238E27FC236}">
                    <a16:creationId xmlns:a16="http://schemas.microsoft.com/office/drawing/2014/main" id="{912BBA9C-3C20-52F7-C0D8-FF68565E9ED9}"/>
                  </a:ext>
                </a:extLst>
              </p:cNvPr>
              <p:cNvSpPr txBox="1"/>
              <p:nvPr/>
            </p:nvSpPr>
            <p:spPr>
              <a:xfrm>
                <a:off x="-83171" y="4116224"/>
                <a:ext cx="8427703"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a:t>
                </a:r>
                <a:r>
                  <a:rPr lang="en-US" sz="4000" b="1" err="1">
                    <a:effectLst/>
                    <a:latin typeface="Arial" panose="020B0604020202020204" pitchFamily="34" charset="0"/>
                    <a:ea typeface="Calibri" panose="020F0502020204030204" pitchFamily="34" charset="0"/>
                    <a:cs typeface="Arial" panose="020B0604020202020204" pitchFamily="34" charset="0"/>
                  </a:rPr>
                  <a:t>động</a:t>
                </a:r>
                <a:r>
                  <a:rPr lang="en-US" sz="4000" b="1">
                    <a:effectLst/>
                    <a:latin typeface="Arial" panose="020B0604020202020204" pitchFamily="34" charset="0"/>
                    <a:ea typeface="Calibri" panose="020F0502020204030204" pitchFamily="34" charset="0"/>
                    <a:cs typeface="Arial" panose="020B0604020202020204" pitchFamily="34" charset="0"/>
                  </a:rPr>
                  <a:t> 1: </a:t>
                </a:r>
                <a:r>
                  <a:rPr lang="vi-VN" sz="4000">
                    <a:effectLst/>
                    <a:latin typeface="Arial" panose="020B0604020202020204" pitchFamily="34" charset="0"/>
                    <a:ea typeface="Calibri" panose="020F0502020204030204" pitchFamily="34" charset="0"/>
                    <a:cs typeface="Arial" panose="020B0604020202020204" pitchFamily="34" charset="0"/>
                  </a:rPr>
                  <a:t>Nhận diện dấu hiệu của bắt nạt học đường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5559CDF-0681-C474-E5EF-1DB7E3F7AAF8}"/>
                </a:ext>
              </a:extLst>
            </p:cNvPr>
            <p:cNvGrpSpPr/>
            <p:nvPr/>
          </p:nvGrpSpPr>
          <p:grpSpPr>
            <a:xfrm>
              <a:off x="7936290" y="333971"/>
              <a:ext cx="1504583" cy="1459808"/>
              <a:chOff x="9596389" y="1335906"/>
              <a:chExt cx="1851794" cy="1851794"/>
            </a:xfrm>
          </p:grpSpPr>
          <p:grpSp>
            <p:nvGrpSpPr>
              <p:cNvPr id="35" name="Group 17">
                <a:extLst>
                  <a:ext uri="{FF2B5EF4-FFF2-40B4-BE49-F238E27FC236}">
                    <a16:creationId xmlns:a16="http://schemas.microsoft.com/office/drawing/2014/main" id="{542BEAB3-3A4A-CDC9-C66F-CF91AF81FAAE}"/>
                  </a:ext>
                </a:extLst>
              </p:cNvPr>
              <p:cNvGrpSpPr/>
              <p:nvPr/>
            </p:nvGrpSpPr>
            <p:grpSpPr>
              <a:xfrm>
                <a:off x="9596389" y="1335906"/>
                <a:ext cx="1851794" cy="1851794"/>
                <a:chOff x="0" y="0"/>
                <a:chExt cx="812800" cy="812800"/>
              </a:xfrm>
            </p:grpSpPr>
            <p:sp>
              <p:nvSpPr>
                <p:cNvPr id="37" name="Freeform 18">
                  <a:extLst>
                    <a:ext uri="{FF2B5EF4-FFF2-40B4-BE49-F238E27FC236}">
                      <a16:creationId xmlns:a16="http://schemas.microsoft.com/office/drawing/2014/main" id="{663E9C9F-51A6-28BA-21CA-9AB488D555F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sz="4000"/>
                </a:p>
              </p:txBody>
            </p:sp>
            <p:sp>
              <p:nvSpPr>
                <p:cNvPr id="38" name="TextBox 19">
                  <a:extLst>
                    <a:ext uri="{FF2B5EF4-FFF2-40B4-BE49-F238E27FC236}">
                      <a16:creationId xmlns:a16="http://schemas.microsoft.com/office/drawing/2014/main" id="{3D3BC748-68FD-5D61-3633-6E8E3F81489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36" name="Freeform 20">
                <a:extLst>
                  <a:ext uri="{FF2B5EF4-FFF2-40B4-BE49-F238E27FC236}">
                    <a16:creationId xmlns:a16="http://schemas.microsoft.com/office/drawing/2014/main" id="{502A579C-968A-B83D-6C89-EA7C32C4D39B}"/>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4000"/>
              </a:p>
            </p:txBody>
          </p:sp>
        </p:grpSp>
      </p:grpSp>
      <p:grpSp>
        <p:nvGrpSpPr>
          <p:cNvPr id="43" name="Group 42">
            <a:extLst>
              <a:ext uri="{FF2B5EF4-FFF2-40B4-BE49-F238E27FC236}">
                <a16:creationId xmlns:a16="http://schemas.microsoft.com/office/drawing/2014/main" id="{81406A44-4606-C34F-D746-ADC0EC0A23A4}"/>
              </a:ext>
            </a:extLst>
          </p:cNvPr>
          <p:cNvGrpSpPr/>
          <p:nvPr/>
        </p:nvGrpSpPr>
        <p:grpSpPr>
          <a:xfrm>
            <a:off x="8555238" y="6672600"/>
            <a:ext cx="9555521" cy="3199904"/>
            <a:chOff x="8555238" y="6672600"/>
            <a:chExt cx="9555521" cy="3199904"/>
          </a:xfrm>
        </p:grpSpPr>
        <p:sp>
          <p:nvSpPr>
            <p:cNvPr id="44" name="Freeform 3">
              <a:extLst>
                <a:ext uri="{FF2B5EF4-FFF2-40B4-BE49-F238E27FC236}">
                  <a16:creationId xmlns:a16="http://schemas.microsoft.com/office/drawing/2014/main" id="{00AB4177-FE14-6BBA-4605-63CFCC0D61B8}"/>
                </a:ext>
              </a:extLst>
            </p:cNvPr>
            <p:cNvSpPr/>
            <p:nvPr/>
          </p:nvSpPr>
          <p:spPr>
            <a:xfrm>
              <a:off x="8555238" y="7012436"/>
              <a:ext cx="9074256"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45" name="TextBox 44">
              <a:extLst>
                <a:ext uri="{FF2B5EF4-FFF2-40B4-BE49-F238E27FC236}">
                  <a16:creationId xmlns:a16="http://schemas.microsoft.com/office/drawing/2014/main" id="{0D79B6AF-C0A8-6BA3-9A0A-333EA42292B8}"/>
                </a:ext>
              </a:extLst>
            </p:cNvPr>
            <p:cNvSpPr txBox="1"/>
            <p:nvPr/>
          </p:nvSpPr>
          <p:spPr>
            <a:xfrm>
              <a:off x="8721014" y="7427953"/>
              <a:ext cx="8927105"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Luyện tập – Vận dụng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0CA3763D-C7D7-6132-AFA9-C76F6BE4FA34}"/>
                </a:ext>
              </a:extLst>
            </p:cNvPr>
            <p:cNvGrpSpPr/>
            <p:nvPr/>
          </p:nvGrpSpPr>
          <p:grpSpPr>
            <a:xfrm>
              <a:off x="16364543" y="6672600"/>
              <a:ext cx="1746216" cy="1737587"/>
              <a:chOff x="10227627" y="4217603"/>
              <a:chExt cx="1851794" cy="1851794"/>
            </a:xfrm>
          </p:grpSpPr>
          <p:grpSp>
            <p:nvGrpSpPr>
              <p:cNvPr id="47" name="Group 14">
                <a:extLst>
                  <a:ext uri="{FF2B5EF4-FFF2-40B4-BE49-F238E27FC236}">
                    <a16:creationId xmlns:a16="http://schemas.microsoft.com/office/drawing/2014/main" id="{479F65A6-4BDE-7427-DB15-D590DC954B38}"/>
                  </a:ext>
                </a:extLst>
              </p:cNvPr>
              <p:cNvGrpSpPr/>
              <p:nvPr/>
            </p:nvGrpSpPr>
            <p:grpSpPr>
              <a:xfrm>
                <a:off x="10227627" y="4217603"/>
                <a:ext cx="1851794" cy="1851794"/>
                <a:chOff x="0" y="0"/>
                <a:chExt cx="812800" cy="812800"/>
              </a:xfrm>
            </p:grpSpPr>
            <p:sp>
              <p:nvSpPr>
                <p:cNvPr id="49" name="Freeform 15">
                  <a:extLst>
                    <a:ext uri="{FF2B5EF4-FFF2-40B4-BE49-F238E27FC236}">
                      <a16:creationId xmlns:a16="http://schemas.microsoft.com/office/drawing/2014/main" id="{740CE7CB-0016-71A4-2BB4-410C0EBADE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6BB"/>
                </a:solidFill>
              </p:spPr>
              <p:txBody>
                <a:bodyPr/>
                <a:lstStyle/>
                <a:p>
                  <a:endParaRPr lang="en-US" sz="4000"/>
                </a:p>
              </p:txBody>
            </p:sp>
            <p:sp>
              <p:nvSpPr>
                <p:cNvPr id="50" name="TextBox 16">
                  <a:extLst>
                    <a:ext uri="{FF2B5EF4-FFF2-40B4-BE49-F238E27FC236}">
                      <a16:creationId xmlns:a16="http://schemas.microsoft.com/office/drawing/2014/main" id="{FEEA003C-741D-C51F-8424-0F7C074F27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48" name="Freeform 21">
                <a:extLst>
                  <a:ext uri="{FF2B5EF4-FFF2-40B4-BE49-F238E27FC236}">
                    <a16:creationId xmlns:a16="http://schemas.microsoft.com/office/drawing/2014/main" id="{DB873B45-3717-FCB7-B551-E3C28900893A}"/>
                  </a:ext>
                </a:extLst>
              </p:cNvPr>
              <p:cNvSpPr/>
              <p:nvPr/>
            </p:nvSpPr>
            <p:spPr>
              <a:xfrm>
                <a:off x="10570444" y="4579191"/>
                <a:ext cx="1169553" cy="1128619"/>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4000"/>
              </a:p>
            </p:txBody>
          </p:sp>
        </p:grpSp>
      </p:grpSp>
      <p:grpSp>
        <p:nvGrpSpPr>
          <p:cNvPr id="51" name="Group 50">
            <a:extLst>
              <a:ext uri="{FF2B5EF4-FFF2-40B4-BE49-F238E27FC236}">
                <a16:creationId xmlns:a16="http://schemas.microsoft.com/office/drawing/2014/main" id="{65C5DE15-3723-1B59-C10D-88BD62D26C3F}"/>
              </a:ext>
            </a:extLst>
          </p:cNvPr>
          <p:cNvGrpSpPr/>
          <p:nvPr/>
        </p:nvGrpSpPr>
        <p:grpSpPr>
          <a:xfrm>
            <a:off x="7845833" y="3914948"/>
            <a:ext cx="9783661" cy="2774666"/>
            <a:chOff x="7840390" y="3968256"/>
            <a:chExt cx="9783661" cy="2774666"/>
          </a:xfrm>
        </p:grpSpPr>
        <p:sp>
          <p:nvSpPr>
            <p:cNvPr id="52" name="Freeform 3">
              <a:extLst>
                <a:ext uri="{FF2B5EF4-FFF2-40B4-BE49-F238E27FC236}">
                  <a16:creationId xmlns:a16="http://schemas.microsoft.com/office/drawing/2014/main" id="{3D1A7240-DF29-97CE-B806-C8EB35B4D705}"/>
                </a:ext>
              </a:extLst>
            </p:cNvPr>
            <p:cNvSpPr/>
            <p:nvPr/>
          </p:nvSpPr>
          <p:spPr>
            <a:xfrm>
              <a:off x="8597906" y="3968256"/>
              <a:ext cx="9026145"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53" name="TextBox 52">
              <a:extLst>
                <a:ext uri="{FF2B5EF4-FFF2-40B4-BE49-F238E27FC236}">
                  <a16:creationId xmlns:a16="http://schemas.microsoft.com/office/drawing/2014/main" id="{ABC62879-E4AD-0CC2-6591-902B4BA2453C}"/>
                </a:ext>
              </a:extLst>
            </p:cNvPr>
            <p:cNvSpPr txBox="1"/>
            <p:nvPr/>
          </p:nvSpPr>
          <p:spPr>
            <a:xfrm>
              <a:off x="8768833" y="4394428"/>
              <a:ext cx="8831468"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a:t>
              </a:r>
              <a:r>
                <a:rPr lang="en-US" sz="4000" b="1" err="1">
                  <a:latin typeface="Arial" panose="020B0604020202020204" pitchFamily="34" charset="0"/>
                  <a:ea typeface="Calibri" panose="020F0502020204030204" pitchFamily="34" charset="0"/>
                  <a:cs typeface="Arial" panose="020B0604020202020204" pitchFamily="34" charset="0"/>
                </a:rPr>
                <a:t>động</a:t>
              </a:r>
              <a:r>
                <a:rPr lang="en-US" sz="4000" b="1">
                  <a:latin typeface="Arial" panose="020B0604020202020204" pitchFamily="34" charset="0"/>
                  <a:ea typeface="Calibri" panose="020F0502020204030204" pitchFamily="34" charset="0"/>
                  <a:cs typeface="Arial" panose="020B0604020202020204" pitchFamily="34" charset="0"/>
                </a:rPr>
                <a:t> 2: </a:t>
              </a:r>
              <a:r>
                <a:rPr lang="vi-VN" sz="4000">
                  <a:effectLst/>
                  <a:latin typeface="Arial" panose="020B0604020202020204" pitchFamily="34" charset="0"/>
                  <a:ea typeface="Calibri" panose="020F0502020204030204" pitchFamily="34" charset="0"/>
                  <a:cs typeface="Arial" panose="020B0604020202020204" pitchFamily="34" charset="0"/>
                </a:rPr>
                <a:t>Xác định cách phòng, tránh bắt nạt học đường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A011C83D-C74E-1BBD-F4FC-BCC4E2F19E81}"/>
                </a:ext>
              </a:extLst>
            </p:cNvPr>
            <p:cNvGrpSpPr/>
            <p:nvPr/>
          </p:nvGrpSpPr>
          <p:grpSpPr>
            <a:xfrm>
              <a:off x="7840390" y="5198450"/>
              <a:ext cx="1599247" cy="1544472"/>
              <a:chOff x="9596393" y="7228610"/>
              <a:chExt cx="1851795" cy="1851794"/>
            </a:xfrm>
          </p:grpSpPr>
          <p:grpSp>
            <p:nvGrpSpPr>
              <p:cNvPr id="55" name="Group 11">
                <a:extLst>
                  <a:ext uri="{FF2B5EF4-FFF2-40B4-BE49-F238E27FC236}">
                    <a16:creationId xmlns:a16="http://schemas.microsoft.com/office/drawing/2014/main" id="{A3DBD835-8A29-A596-F1A8-E62327000CFD}"/>
                  </a:ext>
                </a:extLst>
              </p:cNvPr>
              <p:cNvGrpSpPr/>
              <p:nvPr/>
            </p:nvGrpSpPr>
            <p:grpSpPr>
              <a:xfrm>
                <a:off x="9596393" y="7228610"/>
                <a:ext cx="1851795" cy="1851794"/>
                <a:chOff x="0" y="0"/>
                <a:chExt cx="812800" cy="812800"/>
              </a:xfrm>
            </p:grpSpPr>
            <p:sp>
              <p:nvSpPr>
                <p:cNvPr id="57" name="Freeform 12">
                  <a:extLst>
                    <a:ext uri="{FF2B5EF4-FFF2-40B4-BE49-F238E27FC236}">
                      <a16:creationId xmlns:a16="http://schemas.microsoft.com/office/drawing/2014/main" id="{A6C28FEA-84D4-4714-2CA5-37E08C8EC02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sz="4000"/>
                </a:p>
              </p:txBody>
            </p:sp>
            <p:sp>
              <p:nvSpPr>
                <p:cNvPr id="58" name="TextBox 13">
                  <a:extLst>
                    <a:ext uri="{FF2B5EF4-FFF2-40B4-BE49-F238E27FC236}">
                      <a16:creationId xmlns:a16="http://schemas.microsoft.com/office/drawing/2014/main" id="{E52FE29C-C4AD-3A56-0118-CE1912FD0FC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56" name="Freeform 22">
                <a:extLst>
                  <a:ext uri="{FF2B5EF4-FFF2-40B4-BE49-F238E27FC236}">
                    <a16:creationId xmlns:a16="http://schemas.microsoft.com/office/drawing/2014/main" id="{6C4054AB-778B-9D08-C15C-55AF01AD0FCB}"/>
                  </a:ext>
                </a:extLst>
              </p:cNvPr>
              <p:cNvSpPr/>
              <p:nvPr/>
            </p:nvSpPr>
            <p:spPr>
              <a:xfrm>
                <a:off x="10101025" y="7733246"/>
                <a:ext cx="842521" cy="842521"/>
              </a:xfrm>
              <a:custGeom>
                <a:avLst/>
                <a:gdLst/>
                <a:ahLst/>
                <a:cxnLst/>
                <a:rect l="l" t="t" r="r" b="b"/>
                <a:pathLst>
                  <a:path w="842521" h="842521">
                    <a:moveTo>
                      <a:pt x="0" y="0"/>
                    </a:moveTo>
                    <a:lnTo>
                      <a:pt x="842521" y="0"/>
                    </a:lnTo>
                    <a:lnTo>
                      <a:pt x="842521" y="842521"/>
                    </a:lnTo>
                    <a:lnTo>
                      <a:pt x="0" y="842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4000"/>
              </a:p>
            </p:txBody>
          </p:sp>
        </p:gr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1+#ppt_w/2"/>
                                          </p:val>
                                        </p:tav>
                                        <p:tav tm="100000">
                                          <p:val>
                                            <p:strVal val="#ppt_x"/>
                                          </p:val>
                                        </p:tav>
                                      </p:tavLst>
                                    </p:anim>
                                    <p:anim calcmode="lin" valueType="num">
                                      <p:cBhvr additive="base">
                                        <p:cTn id="1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1+#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DA7B79-71BD-8369-1F21-362650F62A99}"/>
              </a:ext>
            </a:extLst>
          </p:cNvPr>
          <p:cNvGrpSpPr/>
          <p:nvPr/>
        </p:nvGrpSpPr>
        <p:grpSpPr>
          <a:xfrm>
            <a:off x="1511715" y="1235155"/>
            <a:ext cx="15264569" cy="8138943"/>
            <a:chOff x="1499431" y="1404912"/>
            <a:chExt cx="9051790" cy="7477176"/>
          </a:xfrm>
        </p:grpSpPr>
        <p:grpSp>
          <p:nvGrpSpPr>
            <p:cNvPr id="33" name="Group 4">
              <a:extLst>
                <a:ext uri="{FF2B5EF4-FFF2-40B4-BE49-F238E27FC236}">
                  <a16:creationId xmlns:a16="http://schemas.microsoft.com/office/drawing/2014/main" id="{3A666593-375C-022C-2672-403EF33FF883}"/>
                </a:ext>
              </a:extLst>
            </p:cNvPr>
            <p:cNvGrpSpPr/>
            <p:nvPr/>
          </p:nvGrpSpPr>
          <p:grpSpPr>
            <a:xfrm>
              <a:off x="1499431" y="5185175"/>
              <a:ext cx="9051790" cy="3696913"/>
              <a:chOff x="0" y="0"/>
              <a:chExt cx="7604596" cy="3105853"/>
            </a:xfrm>
          </p:grpSpPr>
          <p:sp>
            <p:nvSpPr>
              <p:cNvPr id="37" name="Freeform 5">
                <a:extLst>
                  <a:ext uri="{FF2B5EF4-FFF2-40B4-BE49-F238E27FC236}">
                    <a16:creationId xmlns:a16="http://schemas.microsoft.com/office/drawing/2014/main" id="{1C3C17AC-61F6-A306-AA40-6B7CDD2F6048}"/>
                  </a:ext>
                </a:extLst>
              </p:cNvPr>
              <p:cNvSpPr/>
              <p:nvPr/>
            </p:nvSpPr>
            <p:spPr>
              <a:xfrm>
                <a:off x="0" y="0"/>
                <a:ext cx="7604596" cy="3105853"/>
              </a:xfrm>
              <a:custGeom>
                <a:avLst/>
                <a:gdLst/>
                <a:ahLst/>
                <a:cxnLst/>
                <a:rect l="l" t="t" r="r" b="b"/>
                <a:pathLst>
                  <a:path w="7604596" h="3105853">
                    <a:moveTo>
                      <a:pt x="55594" y="0"/>
                    </a:moveTo>
                    <a:lnTo>
                      <a:pt x="7549002" y="0"/>
                    </a:lnTo>
                    <a:cubicBezTo>
                      <a:pt x="7563747" y="0"/>
                      <a:pt x="7577887" y="5857"/>
                      <a:pt x="7588314" y="16283"/>
                    </a:cubicBezTo>
                    <a:cubicBezTo>
                      <a:pt x="7598739" y="26709"/>
                      <a:pt x="7604596" y="40850"/>
                      <a:pt x="7604596" y="55594"/>
                    </a:cubicBezTo>
                    <a:lnTo>
                      <a:pt x="7604596" y="3050259"/>
                    </a:lnTo>
                    <a:cubicBezTo>
                      <a:pt x="7604596" y="3080963"/>
                      <a:pt x="7579706" y="3105853"/>
                      <a:pt x="7549002" y="3105853"/>
                    </a:cubicBezTo>
                    <a:lnTo>
                      <a:pt x="55594" y="3105853"/>
                    </a:lnTo>
                    <a:cubicBezTo>
                      <a:pt x="24890" y="3105853"/>
                      <a:pt x="0" y="3080963"/>
                      <a:pt x="0" y="3050259"/>
                    </a:cubicBezTo>
                    <a:lnTo>
                      <a:pt x="0" y="55594"/>
                    </a:lnTo>
                    <a:cubicBezTo>
                      <a:pt x="0" y="24890"/>
                      <a:pt x="24890" y="0"/>
                      <a:pt x="55594" y="0"/>
                    </a:cubicBezTo>
                    <a:close/>
                  </a:path>
                </a:pathLst>
              </a:custGeom>
              <a:solidFill>
                <a:srgbClr val="F06569"/>
              </a:solidFill>
              <a:ln w="76200">
                <a:solidFill>
                  <a:srgbClr val="030249"/>
                </a:solidFill>
              </a:ln>
            </p:spPr>
            <p:txBody>
              <a:bodyPr/>
              <a:lstStyle/>
              <a:p>
                <a:endParaRPr lang="en-US"/>
              </a:p>
            </p:txBody>
          </p:sp>
          <p:sp>
            <p:nvSpPr>
              <p:cNvPr id="38" name="TextBox 6">
                <a:extLst>
                  <a:ext uri="{FF2B5EF4-FFF2-40B4-BE49-F238E27FC236}">
                    <a16:creationId xmlns:a16="http://schemas.microsoft.com/office/drawing/2014/main" id="{48E87ECF-BB1C-E68B-8C9A-C41342E76B9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4" name="Group 7">
              <a:extLst>
                <a:ext uri="{FF2B5EF4-FFF2-40B4-BE49-F238E27FC236}">
                  <a16:creationId xmlns:a16="http://schemas.microsoft.com/office/drawing/2014/main" id="{B1DFCAC2-DB99-C8DE-62C8-916531C7B8F0}"/>
                </a:ext>
              </a:extLst>
            </p:cNvPr>
            <p:cNvGrpSpPr/>
            <p:nvPr/>
          </p:nvGrpSpPr>
          <p:grpSpPr>
            <a:xfrm>
              <a:off x="1499431" y="1404912"/>
              <a:ext cx="9051790" cy="6887592"/>
              <a:chOff x="0" y="0"/>
              <a:chExt cx="7604596" cy="5786409"/>
            </a:xfrm>
          </p:grpSpPr>
          <p:sp>
            <p:nvSpPr>
              <p:cNvPr id="35" name="Freeform 8">
                <a:extLst>
                  <a:ext uri="{FF2B5EF4-FFF2-40B4-BE49-F238E27FC236}">
                    <a16:creationId xmlns:a16="http://schemas.microsoft.com/office/drawing/2014/main" id="{C7064108-CC6E-5F5F-5B5A-EB7CDB8F6821}"/>
                  </a:ext>
                </a:extLst>
              </p:cNvPr>
              <p:cNvSpPr/>
              <p:nvPr/>
            </p:nvSpPr>
            <p:spPr>
              <a:xfrm>
                <a:off x="0" y="0"/>
                <a:ext cx="7604596" cy="5786409"/>
              </a:xfrm>
              <a:custGeom>
                <a:avLst/>
                <a:gdLst/>
                <a:ahLst/>
                <a:cxnLst/>
                <a:rect l="l" t="t" r="r" b="b"/>
                <a:pathLst>
                  <a:path w="7604596" h="5786409">
                    <a:moveTo>
                      <a:pt x="55594" y="0"/>
                    </a:moveTo>
                    <a:lnTo>
                      <a:pt x="7549002" y="0"/>
                    </a:lnTo>
                    <a:cubicBezTo>
                      <a:pt x="7563747" y="0"/>
                      <a:pt x="7577887" y="5857"/>
                      <a:pt x="7588314" y="16283"/>
                    </a:cubicBezTo>
                    <a:cubicBezTo>
                      <a:pt x="7598739" y="26709"/>
                      <a:pt x="7604596" y="40850"/>
                      <a:pt x="7604596" y="55594"/>
                    </a:cubicBezTo>
                    <a:lnTo>
                      <a:pt x="7604596" y="5730815"/>
                    </a:lnTo>
                    <a:cubicBezTo>
                      <a:pt x="7604596" y="5761518"/>
                      <a:pt x="7579706" y="5786409"/>
                      <a:pt x="7549002" y="5786409"/>
                    </a:cubicBezTo>
                    <a:lnTo>
                      <a:pt x="55594" y="5786409"/>
                    </a:lnTo>
                    <a:cubicBezTo>
                      <a:pt x="24890" y="5786409"/>
                      <a:pt x="0" y="5761518"/>
                      <a:pt x="0" y="5730815"/>
                    </a:cubicBezTo>
                    <a:lnTo>
                      <a:pt x="0" y="55594"/>
                    </a:lnTo>
                    <a:cubicBezTo>
                      <a:pt x="0" y="24890"/>
                      <a:pt x="24890" y="0"/>
                      <a:pt x="55594" y="0"/>
                    </a:cubicBezTo>
                    <a:close/>
                  </a:path>
                </a:pathLst>
              </a:custGeom>
              <a:solidFill>
                <a:srgbClr val="F5F5F5"/>
              </a:solidFill>
              <a:ln w="76200">
                <a:solidFill>
                  <a:srgbClr val="030249"/>
                </a:solidFill>
              </a:ln>
            </p:spPr>
            <p:txBody>
              <a:bodyPr/>
              <a:lstStyle/>
              <a:p>
                <a:endParaRPr lang="en-US"/>
              </a:p>
            </p:txBody>
          </p:sp>
          <p:sp>
            <p:nvSpPr>
              <p:cNvPr id="36" name="TextBox 9">
                <a:extLst>
                  <a:ext uri="{FF2B5EF4-FFF2-40B4-BE49-F238E27FC236}">
                    <a16:creationId xmlns:a16="http://schemas.microsoft.com/office/drawing/2014/main" id="{E0348DC8-479B-9A37-178D-AD73697A141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39" name="Freeform 13">
            <a:extLst>
              <a:ext uri="{FF2B5EF4-FFF2-40B4-BE49-F238E27FC236}">
                <a16:creationId xmlns:a16="http://schemas.microsoft.com/office/drawing/2014/main" id="{DAC12F16-3966-AE10-862D-55364DA1E559}"/>
              </a:ext>
            </a:extLst>
          </p:cNvPr>
          <p:cNvSpPr/>
          <p:nvPr/>
        </p:nvSpPr>
        <p:spPr>
          <a:xfrm>
            <a:off x="15011400" y="1026175"/>
            <a:ext cx="2343953" cy="1459111"/>
          </a:xfrm>
          <a:custGeom>
            <a:avLst/>
            <a:gdLst/>
            <a:ahLst/>
            <a:cxnLst/>
            <a:rect l="l" t="t" r="r" b="b"/>
            <a:pathLst>
              <a:path w="2343953" h="1459111">
                <a:moveTo>
                  <a:pt x="0" y="0"/>
                </a:moveTo>
                <a:lnTo>
                  <a:pt x="2343953" y="0"/>
                </a:lnTo>
                <a:lnTo>
                  <a:pt x="2343953" y="1459111"/>
                </a:lnTo>
                <a:lnTo>
                  <a:pt x="0" y="14591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1" name="Freeform 15">
            <a:extLst>
              <a:ext uri="{FF2B5EF4-FFF2-40B4-BE49-F238E27FC236}">
                <a16:creationId xmlns:a16="http://schemas.microsoft.com/office/drawing/2014/main" id="{EDB40E20-1CD4-F578-784F-C11EFDA1916A}"/>
              </a:ext>
            </a:extLst>
          </p:cNvPr>
          <p:cNvSpPr/>
          <p:nvPr/>
        </p:nvSpPr>
        <p:spPr>
          <a:xfrm rot="-5698567">
            <a:off x="407028" y="9050606"/>
            <a:ext cx="1243342" cy="1169790"/>
          </a:xfrm>
          <a:custGeom>
            <a:avLst/>
            <a:gdLst/>
            <a:ahLst/>
            <a:cxnLst/>
            <a:rect l="l" t="t" r="r" b="b"/>
            <a:pathLst>
              <a:path w="3780336" h="3756709">
                <a:moveTo>
                  <a:pt x="0" y="0"/>
                </a:moveTo>
                <a:lnTo>
                  <a:pt x="3780336" y="0"/>
                </a:lnTo>
                <a:lnTo>
                  <a:pt x="3780336" y="3756709"/>
                </a:lnTo>
                <a:lnTo>
                  <a:pt x="0" y="3756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2" name="Freeform 16">
            <a:extLst>
              <a:ext uri="{FF2B5EF4-FFF2-40B4-BE49-F238E27FC236}">
                <a16:creationId xmlns:a16="http://schemas.microsoft.com/office/drawing/2014/main" id="{918C05F1-B10B-75AE-AA22-9F03800C1A5A}"/>
              </a:ext>
            </a:extLst>
          </p:cNvPr>
          <p:cNvSpPr/>
          <p:nvPr/>
        </p:nvSpPr>
        <p:spPr>
          <a:xfrm>
            <a:off x="15802414" y="8811040"/>
            <a:ext cx="2485586" cy="1147889"/>
          </a:xfrm>
          <a:custGeom>
            <a:avLst/>
            <a:gdLst/>
            <a:ahLst/>
            <a:cxnLst/>
            <a:rect l="l" t="t" r="r" b="b"/>
            <a:pathLst>
              <a:path w="2485586" h="1147889">
                <a:moveTo>
                  <a:pt x="0" y="0"/>
                </a:moveTo>
                <a:lnTo>
                  <a:pt x="2485586" y="0"/>
                </a:lnTo>
                <a:lnTo>
                  <a:pt x="2485586" y="1147888"/>
                </a:lnTo>
                <a:lnTo>
                  <a:pt x="0" y="1147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TextBox 20">
            <a:extLst>
              <a:ext uri="{FF2B5EF4-FFF2-40B4-BE49-F238E27FC236}">
                <a16:creationId xmlns:a16="http://schemas.microsoft.com/office/drawing/2014/main" id="{2E8BE7B9-4190-A691-B0A6-67D2C2FC3F1C}"/>
              </a:ext>
            </a:extLst>
          </p:cNvPr>
          <p:cNvSpPr txBox="1"/>
          <p:nvPr/>
        </p:nvSpPr>
        <p:spPr>
          <a:xfrm>
            <a:off x="2971799" y="2792631"/>
            <a:ext cx="12344400"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ĐỘNG 1</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NHẬN DIỆN DẤU HIỆU CỦA BẮT NẠT HỌC ĐƯỜNG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9292">
            <a:off x="831751" y="318310"/>
            <a:ext cx="1667125" cy="16732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7971">
            <a:off x="16742936" y="8770682"/>
            <a:ext cx="1444362" cy="1496044"/>
          </a:xfrm>
          <a:prstGeom prst="rect">
            <a:avLst/>
          </a:prstGeom>
        </p:spPr>
      </p:pic>
      <p:grpSp>
        <p:nvGrpSpPr>
          <p:cNvPr id="55" name="Group 54">
            <a:extLst>
              <a:ext uri="{FF2B5EF4-FFF2-40B4-BE49-F238E27FC236}">
                <a16:creationId xmlns:a16="http://schemas.microsoft.com/office/drawing/2014/main" id="{26D0BF39-A9D0-3416-C1CC-C2BA30F41E79}"/>
              </a:ext>
            </a:extLst>
          </p:cNvPr>
          <p:cNvGrpSpPr/>
          <p:nvPr/>
        </p:nvGrpSpPr>
        <p:grpSpPr>
          <a:xfrm>
            <a:off x="492268" y="5028795"/>
            <a:ext cx="3977922" cy="1720915"/>
            <a:chOff x="685800" y="4520180"/>
            <a:chExt cx="3977922" cy="1720915"/>
          </a:xfrm>
        </p:grpSpPr>
        <p:sp>
          <p:nvSpPr>
            <p:cNvPr id="56" name="Rectangle 55">
              <a:extLst>
                <a:ext uri="{FF2B5EF4-FFF2-40B4-BE49-F238E27FC236}">
                  <a16:creationId xmlns:a16="http://schemas.microsoft.com/office/drawing/2014/main" id="{FAE04EB8-F96E-0B6A-E961-9D7EAB54FA9C}"/>
                </a:ext>
              </a:extLst>
            </p:cNvPr>
            <p:cNvSpPr/>
            <p:nvPr/>
          </p:nvSpPr>
          <p:spPr>
            <a:xfrm>
              <a:off x="972406" y="4922106"/>
              <a:ext cx="3691316"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Arial" panose="020B0604020202020204" pitchFamily="34" charset="0"/>
                  <a:ea typeface="Calibri" panose="020F0502020204030204" pitchFamily="34" charset="0"/>
                  <a:cs typeface="Arial" panose="020B0604020202020204" pitchFamily="34" charset="0"/>
                </a:rPr>
                <a:t>Gợi</a:t>
              </a:r>
              <a:r>
                <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rPr>
                <a:t> ý</a:t>
              </a:r>
              <a:endParaRPr lang="en-US" sz="4800" dirty="0">
                <a:solidFill>
                  <a:srgbClr val="C00000"/>
                </a:solidFill>
              </a:endParaRPr>
            </a:p>
          </p:txBody>
        </p:sp>
        <p:pic>
          <p:nvPicPr>
            <p:cNvPr id="57" name="Picture 21">
              <a:extLst>
                <a:ext uri="{FF2B5EF4-FFF2-40B4-BE49-F238E27FC236}">
                  <a16:creationId xmlns:a16="http://schemas.microsoft.com/office/drawing/2014/main" id="{386348CD-9CC6-54B5-8565-C1D2184CE8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4520180"/>
              <a:ext cx="859735" cy="803852"/>
            </a:xfrm>
            <a:prstGeom prst="rect">
              <a:avLst/>
            </a:prstGeom>
          </p:spPr>
        </p:pic>
      </p:gr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506" y="-873222"/>
            <a:ext cx="2138133" cy="3248545"/>
          </a:xfrm>
          <a:prstGeom prst="rect">
            <a:avLst/>
          </a:prstGeom>
        </p:spPr>
      </p:pic>
      <p:sp>
        <p:nvSpPr>
          <p:cNvPr id="75" name="TextBox 74">
            <a:extLst>
              <a:ext uri="{FF2B5EF4-FFF2-40B4-BE49-F238E27FC236}">
                <a16:creationId xmlns:a16="http://schemas.microsoft.com/office/drawing/2014/main" id="{4B2D6CD7-CB18-FEE3-7875-CBAC1D283942}"/>
              </a:ext>
            </a:extLst>
          </p:cNvPr>
          <p:cNvSpPr txBox="1"/>
          <p:nvPr/>
        </p:nvSpPr>
        <p:spPr>
          <a:xfrm>
            <a:off x="1600431" y="395937"/>
            <a:ext cx="15077942"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1.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Chia sẻ một trải nghiệm bản thân bị bắt nạt hoặc chứng kiến bạn khác bị bắt nạt</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337CB61-500E-A789-BBBE-3B175D0C7D90}"/>
              </a:ext>
            </a:extLst>
          </p:cNvPr>
          <p:cNvGrpSpPr/>
          <p:nvPr/>
        </p:nvGrpSpPr>
        <p:grpSpPr>
          <a:xfrm>
            <a:off x="644421" y="2790167"/>
            <a:ext cx="16898059" cy="2025377"/>
            <a:chOff x="818383" y="2687009"/>
            <a:chExt cx="16898059" cy="2025377"/>
          </a:xfrm>
        </p:grpSpPr>
        <p:sp>
          <p:nvSpPr>
            <p:cNvPr id="80" name="TextBox 79">
              <a:extLst>
                <a:ext uri="{FF2B5EF4-FFF2-40B4-BE49-F238E27FC236}">
                  <a16:creationId xmlns:a16="http://schemas.microsoft.com/office/drawing/2014/main" id="{254746A4-85A6-1DBC-401B-9BE3D61A2577}"/>
                </a:ext>
              </a:extLst>
            </p:cNvPr>
            <p:cNvSpPr txBox="1"/>
            <p:nvPr/>
          </p:nvSpPr>
          <p:spPr>
            <a:xfrm>
              <a:off x="2418583" y="2687009"/>
              <a:ext cx="15297859" cy="2025377"/>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Yêu cầu:</a:t>
              </a:r>
              <a:r>
                <a:rPr lang="en-US" sz="4200" b="1">
                  <a:solidFill>
                    <a:srgbClr val="FF0000"/>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C</a:t>
              </a:r>
              <a:r>
                <a:rPr lang="en-US" sz="3800">
                  <a:latin typeface="Arial" panose="020B0604020202020204" pitchFamily="34" charset="0"/>
                  <a:cs typeface="Arial" panose="020B0604020202020204" pitchFamily="34" charset="0"/>
                </a:rPr>
                <a:t>ác em hãy chia sẻ một trải nghiệm của bản thân khi bị bắt nạt hoặc chứng kiến bạn khác bị bắt nạt dựa vào gợi ý sau</a:t>
              </a:r>
            </a:p>
          </p:txBody>
        </p:sp>
        <p:pic>
          <p:nvPicPr>
            <p:cNvPr id="82" name="Picture 81">
              <a:extLst>
                <a:ext uri="{FF2B5EF4-FFF2-40B4-BE49-F238E27FC236}">
                  <a16:creationId xmlns:a16="http://schemas.microsoft.com/office/drawing/2014/main" id="{30D3081A-5D48-7B65-268E-6F41A163D5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18383" y="3106929"/>
              <a:ext cx="1600200" cy="1238253"/>
            </a:xfrm>
            <a:prstGeom prst="rect">
              <a:avLst/>
            </a:prstGeom>
          </p:spPr>
        </p:pic>
      </p:grpSp>
      <p:sp>
        <p:nvSpPr>
          <p:cNvPr id="85" name="TextBox 84">
            <a:extLst>
              <a:ext uri="{FF2B5EF4-FFF2-40B4-BE49-F238E27FC236}">
                <a16:creationId xmlns:a16="http://schemas.microsoft.com/office/drawing/2014/main" id="{2B4D1556-73D6-485C-5006-0AD7C8ABC56A}"/>
              </a:ext>
            </a:extLst>
          </p:cNvPr>
          <p:cNvSpPr txBox="1"/>
          <p:nvPr/>
        </p:nvSpPr>
        <p:spPr>
          <a:xfrm>
            <a:off x="4937521" y="5176158"/>
            <a:ext cx="13023457" cy="4529381"/>
          </a:xfrm>
          <a:prstGeom prst="rect">
            <a:avLst/>
          </a:prstGeom>
          <a:noFill/>
        </p:spPr>
        <p:txBody>
          <a:bodyPr wrap="square">
            <a:spAutoFit/>
          </a:bodyPr>
          <a:lstStyle/>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Việc đó diễn ra ở đâu? Khi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bắt nạt có những lời nói, cử chỉ, hành động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hoặc bạn bị bắt nạt đã phải chịu những lời nói, cử chỉ, hành động như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hoặc bạn bị bắt nạt đã phải chịu những tổn thương gì?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86" name="Picture 13">
            <a:extLst>
              <a:ext uri="{FF2B5EF4-FFF2-40B4-BE49-F238E27FC236}">
                <a16:creationId xmlns:a16="http://schemas.microsoft.com/office/drawing/2014/main" id="{4FD5864D-C1DB-A8BC-146E-7320EC812F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66800" y="7195869"/>
            <a:ext cx="2743200" cy="269519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5">
                                            <p:txEl>
                                              <p:pRg st="0" end="0"/>
                                            </p:txEl>
                                          </p:spTgt>
                                        </p:tgtEl>
                                        <p:attrNameLst>
                                          <p:attrName>style.visibility</p:attrName>
                                        </p:attrNameLst>
                                      </p:cBhvr>
                                      <p:to>
                                        <p:strVal val="visible"/>
                                      </p:to>
                                    </p:set>
                                    <p:animEffect transition="in" filter="wipe(right)">
                                      <p:cBhvr>
                                        <p:cTn id="25" dur="500"/>
                                        <p:tgtEl>
                                          <p:spTgt spid="85">
                                            <p:txEl>
                                              <p:pRg st="0" end="0"/>
                                            </p:txEl>
                                          </p:spTgt>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85">
                                            <p:txEl>
                                              <p:pRg st="1" end="1"/>
                                            </p:txEl>
                                          </p:spTgt>
                                        </p:tgtEl>
                                        <p:attrNameLst>
                                          <p:attrName>style.visibility</p:attrName>
                                        </p:attrNameLst>
                                      </p:cBhvr>
                                      <p:to>
                                        <p:strVal val="visible"/>
                                      </p:to>
                                    </p:set>
                                    <p:animEffect transition="in" filter="wipe(right)">
                                      <p:cBhvr>
                                        <p:cTn id="29" dur="500"/>
                                        <p:tgtEl>
                                          <p:spTgt spid="85">
                                            <p:txEl>
                                              <p:pRg st="1" end="1"/>
                                            </p:txEl>
                                          </p:spTgt>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85">
                                            <p:txEl>
                                              <p:pRg st="2" end="2"/>
                                            </p:txEl>
                                          </p:spTgt>
                                        </p:tgtEl>
                                        <p:attrNameLst>
                                          <p:attrName>style.visibility</p:attrName>
                                        </p:attrNameLst>
                                      </p:cBhvr>
                                      <p:to>
                                        <p:strVal val="visible"/>
                                      </p:to>
                                    </p:set>
                                    <p:animEffect transition="in" filter="wipe(right)">
                                      <p:cBhvr>
                                        <p:cTn id="33" dur="500"/>
                                        <p:tgtEl>
                                          <p:spTgt spid="85">
                                            <p:txEl>
                                              <p:pRg st="2" end="2"/>
                                            </p:txEl>
                                          </p:spTgt>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85">
                                            <p:txEl>
                                              <p:pRg st="3" end="3"/>
                                            </p:txEl>
                                          </p:spTgt>
                                        </p:tgtEl>
                                        <p:attrNameLst>
                                          <p:attrName>style.visibility</p:attrName>
                                        </p:attrNameLst>
                                      </p:cBhvr>
                                      <p:to>
                                        <p:strVal val="visible"/>
                                      </p:to>
                                    </p:set>
                                    <p:animEffect transition="in" filter="wipe(right)">
                                      <p:cBhvr>
                                        <p:cTn id="37" dur="500"/>
                                        <p:tgtEl>
                                          <p:spTgt spid="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5" name="Freeform 3">
            <a:extLst>
              <a:ext uri="{FF2B5EF4-FFF2-40B4-BE49-F238E27FC236}">
                <a16:creationId xmlns:a16="http://schemas.microsoft.com/office/drawing/2014/main" id="{661BC584-1D05-56E1-43AC-EB0B9ECF8193}"/>
              </a:ext>
            </a:extLst>
          </p:cNvPr>
          <p:cNvSpPr/>
          <p:nvPr/>
        </p:nvSpPr>
        <p:spPr>
          <a:xfrm>
            <a:off x="1143000" y="1714500"/>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Freeform 4">
            <a:extLst>
              <a:ext uri="{FF2B5EF4-FFF2-40B4-BE49-F238E27FC236}">
                <a16:creationId xmlns:a16="http://schemas.microsoft.com/office/drawing/2014/main" id="{99C92B92-1884-E956-9E37-E74F6259F9E6}"/>
              </a:ext>
            </a:extLst>
          </p:cNvPr>
          <p:cNvSpPr/>
          <p:nvPr/>
        </p:nvSpPr>
        <p:spPr>
          <a:xfrm>
            <a:off x="1143000" y="85960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5">
            <a:extLst>
              <a:ext uri="{FF2B5EF4-FFF2-40B4-BE49-F238E27FC236}">
                <a16:creationId xmlns:a16="http://schemas.microsoft.com/office/drawing/2014/main" id="{B1ECAD70-089F-0924-7A40-9C924CC38E7D}"/>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099F2748-642D-C454-D4C6-E8C0259C9AF7}"/>
              </a:ext>
            </a:extLst>
          </p:cNvPr>
          <p:cNvGrpSpPr/>
          <p:nvPr/>
        </p:nvGrpSpPr>
        <p:grpSpPr>
          <a:xfrm>
            <a:off x="5790953" y="1024233"/>
            <a:ext cx="7276528" cy="1378266"/>
            <a:chOff x="5768264" y="1270945"/>
            <a:chExt cx="7276528" cy="1378266"/>
          </a:xfrm>
        </p:grpSpPr>
        <p:pic>
          <p:nvPicPr>
            <p:cNvPr id="31" name="Picture 9">
              <a:extLst>
                <a:ext uri="{FF2B5EF4-FFF2-40B4-BE49-F238E27FC236}">
                  <a16:creationId xmlns:a16="http://schemas.microsoft.com/office/drawing/2014/main" id="{026B23EB-881C-431D-385B-53CFBA5985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83946" y="1270945"/>
              <a:ext cx="6951410" cy="1378266"/>
            </a:xfrm>
            <a:prstGeom prst="rect">
              <a:avLst/>
            </a:prstGeom>
          </p:spPr>
        </p:pic>
        <p:sp>
          <p:nvSpPr>
            <p:cNvPr id="32" name="TextBox 31">
              <a:extLst>
                <a:ext uri="{FF2B5EF4-FFF2-40B4-BE49-F238E27FC236}">
                  <a16:creationId xmlns:a16="http://schemas.microsoft.com/office/drawing/2014/main" id="{54C0618B-7065-6873-7D74-E2164A15D959}"/>
                </a:ext>
              </a:extLst>
            </p:cNvPr>
            <p:cNvSpPr txBox="1"/>
            <p:nvPr/>
          </p:nvSpPr>
          <p:spPr>
            <a:xfrm>
              <a:off x="5768264" y="1499830"/>
              <a:ext cx="7276528"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085797C9-0A50-CC47-4709-AEF20115CD9F}"/>
              </a:ext>
            </a:extLst>
          </p:cNvPr>
          <p:cNvSpPr txBox="1"/>
          <p:nvPr/>
        </p:nvSpPr>
        <p:spPr>
          <a:xfrm>
            <a:off x="7032073" y="3219095"/>
            <a:ext cx="9607997" cy="4820037"/>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Hồi mẫu giáo em từng thấy một nhóm bạn tụ họp lại để bắt nạt một bạn. Những bạn kia còn động chân động tay với bạn đấy, còn có bạn có những lời nói xúc phạm đến bạn </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68571" y="8032118"/>
            <a:ext cx="2412811" cy="2254882"/>
          </a:xfrm>
          <a:prstGeom prst="rect">
            <a:avLst/>
          </a:prstGeom>
        </p:spPr>
      </p:pic>
      <p:grpSp>
        <p:nvGrpSpPr>
          <p:cNvPr id="41" name="Group 40">
            <a:extLst>
              <a:ext uri="{FF2B5EF4-FFF2-40B4-BE49-F238E27FC236}">
                <a16:creationId xmlns:a16="http://schemas.microsoft.com/office/drawing/2014/main" id="{98262EDC-2DC5-E66C-3A55-8808A2953164}"/>
              </a:ext>
            </a:extLst>
          </p:cNvPr>
          <p:cNvGrpSpPr/>
          <p:nvPr/>
        </p:nvGrpSpPr>
        <p:grpSpPr>
          <a:xfrm>
            <a:off x="1747397" y="3764645"/>
            <a:ext cx="4704533" cy="3859406"/>
            <a:chOff x="1747397" y="3764645"/>
            <a:chExt cx="4704533" cy="3859406"/>
          </a:xfrm>
        </p:grpSpPr>
        <p:grpSp>
          <p:nvGrpSpPr>
            <p:cNvPr id="35" name="Group 8">
              <a:extLst>
                <a:ext uri="{FF2B5EF4-FFF2-40B4-BE49-F238E27FC236}">
                  <a16:creationId xmlns:a16="http://schemas.microsoft.com/office/drawing/2014/main" id="{456B9552-3872-9DAE-05BF-D5DE3CF3433C}"/>
                </a:ext>
              </a:extLst>
            </p:cNvPr>
            <p:cNvGrpSpPr/>
            <p:nvPr/>
          </p:nvGrpSpPr>
          <p:grpSpPr>
            <a:xfrm>
              <a:off x="1793423" y="3764645"/>
              <a:ext cx="4658507" cy="3853963"/>
              <a:chOff x="0" y="0"/>
              <a:chExt cx="1100661" cy="893945"/>
            </a:xfrm>
          </p:grpSpPr>
          <p:sp>
            <p:nvSpPr>
              <p:cNvPr id="37" name="Freeform 9">
                <a:extLst>
                  <a:ext uri="{FF2B5EF4-FFF2-40B4-BE49-F238E27FC236}">
                    <a16:creationId xmlns:a16="http://schemas.microsoft.com/office/drawing/2014/main" id="{3ACB2703-13D1-4A64-549D-8AD1D85AA2DB}"/>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BAB07B58-2186-C1AF-1395-4EC8525BC86B}"/>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0" name="Picture 39" descr="A group of girls with their hands on their faces&#10;&#10;Description automatically generated">
              <a:extLst>
                <a:ext uri="{FF2B5EF4-FFF2-40B4-BE49-F238E27FC236}">
                  <a16:creationId xmlns:a16="http://schemas.microsoft.com/office/drawing/2014/main" id="{66716B88-9224-415A-E6F0-4FC06A652C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747397" y="5068940"/>
              <a:ext cx="4658507" cy="2555111"/>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2052</Words>
  <Application>Microsoft Office PowerPoint</Application>
  <PresentationFormat>Custom</PresentationFormat>
  <Paragraphs>144</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Times New Roman</vt:lpstr>
      <vt:lpstr>Courier New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2023-09-04T05:10:16Z</dcterms:created>
  <dcterms:modified xsi:type="dcterms:W3CDTF">2023-09-04T05:10:55Z</dcterms:modified>
  <dc:identifier/>
</cp:coreProperties>
</file>