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sldIdLst>
    <p:sldId id="260" r:id="rId2"/>
    <p:sldId id="350" r:id="rId3"/>
    <p:sldId id="269" r:id="rId4"/>
    <p:sldId id="270" r:id="rId5"/>
    <p:sldId id="351" r:id="rId6"/>
    <p:sldId id="352" r:id="rId7"/>
    <p:sldId id="353" r:id="rId8"/>
    <p:sldId id="333" r:id="rId9"/>
    <p:sldId id="306" r:id="rId10"/>
    <p:sldId id="343" r:id="rId11"/>
    <p:sldId id="308" r:id="rId12"/>
    <p:sldId id="354" r:id="rId13"/>
    <p:sldId id="355" r:id="rId14"/>
    <p:sldId id="356" r:id="rId15"/>
    <p:sldId id="359" r:id="rId16"/>
    <p:sldId id="357" r:id="rId17"/>
    <p:sldId id="358" r:id="rId18"/>
    <p:sldId id="336" r:id="rId19"/>
    <p:sldId id="361" r:id="rId20"/>
    <p:sldId id="301" r:id="rId21"/>
    <p:sldId id="363" r:id="rId22"/>
    <p:sldId id="364" r:id="rId23"/>
    <p:sldId id="339" r:id="rId24"/>
    <p:sldId id="365" r:id="rId25"/>
    <p:sldId id="345" r:id="rId26"/>
    <p:sldId id="367" r:id="rId27"/>
    <p:sldId id="348" r:id="rId28"/>
    <p:sldId id="368" r:id="rId29"/>
    <p:sldId id="347" r:id="rId30"/>
    <p:sldId id="312" r:id="rId31"/>
    <p:sldId id="369" r:id="rId32"/>
    <p:sldId id="340" r:id="rId33"/>
    <p:sldId id="370" r:id="rId34"/>
    <p:sldId id="331" r:id="rId35"/>
    <p:sldId id="346" r:id="rId36"/>
    <p:sldId id="314" r:id="rId37"/>
    <p:sldId id="371" r:id="rId38"/>
    <p:sldId id="360" r:id="rId39"/>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00FF"/>
    <a:srgbClr val="FFCCCC"/>
    <a:srgbClr val="FF9999"/>
    <a:srgbClr val="FF99FF"/>
    <a:srgbClr val="CC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130" autoAdjust="0"/>
    <p:restoredTop sz="94660"/>
  </p:normalViewPr>
  <p:slideViewPr>
    <p:cSldViewPr snapToGrid="0">
      <p:cViewPr varScale="1">
        <p:scale>
          <a:sx n="69" d="100"/>
          <a:sy n="69" d="100"/>
        </p:scale>
        <p:origin x="252"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jpeg"/></Relationships>
</file>

<file path=ppt/diagrams/_rels/data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i="1" dirty="0" smtClean="0"/>
            <a:t>a) Em hãy cho biết những việc làm nào của Giáo sư Đặng Văn Ngữ thể hiện sự cần cù, sáng tạo. Những việc làm đó mang lại kết quả gì?</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i="1" dirty="0" smtClean="0"/>
            <a:t>b) Theo em, cần cù, sáng tạo trong lao động có ý nghĩa như thế nào?</a:t>
          </a:r>
          <a:endPar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2" custLinFactNeighborX="-704"/>
      <dgm:spPr>
        <a:prstGeom prst="roundRect">
          <a:avLst>
            <a:gd name="adj" fmla="val 10000"/>
          </a:avLst>
        </a:prstGeom>
      </dgm:spPr>
      <dgm:t>
        <a:bodyPr/>
        <a:lstStyle/>
        <a:p>
          <a:endParaRPr lang="en-US"/>
        </a:p>
      </dgm:t>
    </dgm:pt>
    <dgm:pt modelId="{2AAACA77-E4A0-4E99-9F03-72ED26BB7B73}" type="pres">
      <dgm:prSet presAssocID="{8C4E1181-A43E-4AFA-A175-608167BDD664}" presName="img" presStyleLbl="fgImgPlace1" presStyleIdx="0" presStyleCnt="2"/>
      <dgm:spPr>
        <a:xfrm>
          <a:off x="153342" y="153342"/>
          <a:ext cx="1874520" cy="1226740"/>
        </a:xfrm>
        <a:prstGeom prst="roundRect">
          <a:avLst>
            <a:gd name="adj" fmla="val 10000"/>
          </a:avLst>
        </a:prstGeom>
        <a:blipFill>
          <a:blip xmlns:r="http://schemas.openxmlformats.org/officeDocument/2006/relationships" r:embed="rId1" cstate="prin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2">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2" custScaleY="127452"/>
      <dgm:spPr>
        <a:prstGeom prst="roundRect">
          <a:avLst>
            <a:gd name="adj" fmla="val 10000"/>
          </a:avLst>
        </a:prstGeom>
      </dgm:spPr>
      <dgm:t>
        <a:bodyPr/>
        <a:lstStyle/>
        <a:p>
          <a:endParaRPr lang="en-US"/>
        </a:p>
      </dgm:t>
    </dgm:pt>
    <dgm:pt modelId="{2352C030-0248-483B-94A9-26972C30B2AA}" type="pres">
      <dgm:prSet presAssocID="{36F1A9A7-0E91-4997-8451-066E68D6791C}" presName="img" presStyleLbl="fgImgPlace1" presStyleIdx="1" presStyleCnt="2"/>
      <dgm:spPr>
        <a:xfrm>
          <a:off x="153342" y="1840111"/>
          <a:ext cx="1874520" cy="1226740"/>
        </a:xfrm>
        <a:prstGeom prst="roundRect">
          <a:avLst>
            <a:gd name="adj" fmla="val 10000"/>
          </a:avLst>
        </a:prstGeom>
        <a:blipFill>
          <a:blip xmlns:r="http://schemas.openxmlformats.org/officeDocument/2006/relationships" r:embed="rId2">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2">
        <dgm:presLayoutVars>
          <dgm:bulletEnabled val="1"/>
        </dgm:presLayoutVars>
      </dgm:prSet>
      <dgm:spPr/>
      <dgm:t>
        <a:bodyPr/>
        <a:lstStyle/>
        <a:p>
          <a:endParaRPr lang="en-US"/>
        </a:p>
      </dgm:t>
    </dgm:pt>
  </dgm:ptLst>
  <dgm:cxnLst>
    <dgm:cxn modelId="{C2A430EB-026A-428E-B9D3-EE570B6A1DAA}" srcId="{4D783A32-6612-4061-810D-2598FCFDE16E}" destId="{36F1A9A7-0E91-4997-8451-066E68D6791C}" srcOrd="1" destOrd="0" parTransId="{3076928A-BC39-4164-A392-EF7BB50AC8F7}" sibTransId="{5F4F3BF3-4C3E-43BC-8B7A-5E8EE2D360D7}"/>
    <dgm:cxn modelId="{D815B19F-96CF-466B-9349-FBB2008FE5E3}" type="presOf" srcId="{8C4E1181-A43E-4AFA-A175-608167BDD664}" destId="{DE66B4FA-8443-484B-9A9E-FA188D6B4E43}" srcOrd="0" destOrd="0" presId="urn:microsoft.com/office/officeart/2005/8/layout/vList4#1"/>
    <dgm:cxn modelId="{EF77B762-A51D-4A8D-A07C-041C82BC1CA7}" type="presOf" srcId="{8C4E1181-A43E-4AFA-A175-608167BDD664}" destId="{046903CA-E59E-4D3A-B85F-2132F4D3C385}" srcOrd="1" destOrd="0" presId="urn:microsoft.com/office/officeart/2005/8/layout/vList4#1"/>
    <dgm:cxn modelId="{D26B1FE1-32EE-4CDD-84CD-1993D80ABCF6}" type="presOf" srcId="{36F1A9A7-0E91-4997-8451-066E68D6791C}" destId="{11925212-181A-4D0E-84EB-C4219DE1ABB7}" srcOrd="0" destOrd="0" presId="urn:microsoft.com/office/officeart/2005/8/layout/vList4#1"/>
    <dgm:cxn modelId="{18E472D0-8244-46AB-BD91-EE05744BD8B6}" type="presOf" srcId="{4D783A32-6612-4061-810D-2598FCFDE16E}" destId="{610C4521-7E21-4ABD-817D-19EC8F77395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6213F624-BC34-4D4C-A287-481ADBD21C65}" type="presOf" srcId="{36F1A9A7-0E91-4997-8451-066E68D6791C}" destId="{629FFE63-9943-4FDD-AEB3-15F8D3455642}" srcOrd="1" destOrd="0" presId="urn:microsoft.com/office/officeart/2005/8/layout/vList4#1"/>
    <dgm:cxn modelId="{1C394226-E2DF-42BD-81D5-505A4BD73542}" type="presParOf" srcId="{610C4521-7E21-4ABD-817D-19EC8F773957}" destId="{1C2B9614-1D42-4E2A-92D8-94BCF9DE39E4}" srcOrd="0" destOrd="0" presId="urn:microsoft.com/office/officeart/2005/8/layout/vList4#1"/>
    <dgm:cxn modelId="{7AF77A05-2904-4AA7-B022-2A244B051D70}" type="presParOf" srcId="{1C2B9614-1D42-4E2A-92D8-94BCF9DE39E4}" destId="{DE66B4FA-8443-484B-9A9E-FA188D6B4E43}" srcOrd="0" destOrd="0" presId="urn:microsoft.com/office/officeart/2005/8/layout/vList4#1"/>
    <dgm:cxn modelId="{EDF872C3-90C5-42A7-BB79-F19914EB5FE4}" type="presParOf" srcId="{1C2B9614-1D42-4E2A-92D8-94BCF9DE39E4}" destId="{2AAACA77-E4A0-4E99-9F03-72ED26BB7B73}" srcOrd="1" destOrd="0" presId="urn:microsoft.com/office/officeart/2005/8/layout/vList4#1"/>
    <dgm:cxn modelId="{ABDE6A6C-E3CF-4CBE-8DAA-0071353D6620}" type="presParOf" srcId="{1C2B9614-1D42-4E2A-92D8-94BCF9DE39E4}" destId="{046903CA-E59E-4D3A-B85F-2132F4D3C385}" srcOrd="2" destOrd="0" presId="urn:microsoft.com/office/officeart/2005/8/layout/vList4#1"/>
    <dgm:cxn modelId="{63C4D097-3319-4C6F-AA0F-7E28C096739A}" type="presParOf" srcId="{610C4521-7E21-4ABD-817D-19EC8F773957}" destId="{3C4FC630-2F4B-4B45-8D35-86BFE257DB89}" srcOrd="1" destOrd="0" presId="urn:microsoft.com/office/officeart/2005/8/layout/vList4#1"/>
    <dgm:cxn modelId="{04CD26FF-8ADE-4491-9223-C582567FCAD7}" type="presParOf" srcId="{610C4521-7E21-4ABD-817D-19EC8F773957}" destId="{76DA393E-3756-4D17-8778-17C0D4D792DA}" srcOrd="2" destOrd="0" presId="urn:microsoft.com/office/officeart/2005/8/layout/vList4#1"/>
    <dgm:cxn modelId="{C4AB35D0-9ACE-4C97-B6AF-419204C5A1E8}" type="presParOf" srcId="{76DA393E-3756-4D17-8778-17C0D4D792DA}" destId="{11925212-181A-4D0E-84EB-C4219DE1ABB7}" srcOrd="0" destOrd="0" presId="urn:microsoft.com/office/officeart/2005/8/layout/vList4#1"/>
    <dgm:cxn modelId="{D7AAB223-CCD8-47BE-8DE1-CEDDE2829C02}" type="presParOf" srcId="{76DA393E-3756-4D17-8778-17C0D4D792DA}" destId="{2352C030-0248-483B-94A9-26972C30B2AA}" srcOrd="1" destOrd="0" presId="urn:microsoft.com/office/officeart/2005/8/layout/vList4#1"/>
    <dgm:cxn modelId="{D6C388AB-127E-4CD2-96C4-0A124D313F41}" type="presParOf" srcId="{76DA393E-3756-4D17-8778-17C0D4D792DA}" destId="{629FFE63-9943-4FDD-AEB3-15F8D3455642}"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0" dirty="0" smtClean="0">
              <a:solidFill>
                <a:sysClr val="windowText" lastClr="000000">
                  <a:hueOff val="0"/>
                  <a:satOff val="0"/>
                  <a:lumOff val="0"/>
                  <a:alphaOff val="0"/>
                </a:sysClr>
              </a:solidFill>
              <a:latin typeface="#9Slide05 Brannboll Ny" panose="02000000000000000000" pitchFamily="2" charset="0"/>
              <a:ea typeface="+mn-ea"/>
              <a:cs typeface="+mn-cs"/>
            </a:rPr>
            <a:t>a.</a:t>
          </a:r>
          <a:r>
            <a:rPr lang="en-US" sz="2800" dirty="0" smtClean="0"/>
            <a:t>Trong phòng thí nghiệm đơn sơ bằng tre, nứa, lá giữa rừng núi Việt Bắc, ông đã nghiên cứu và sản xuất thành công thuốc kháng sinh, nước lọc pê ni xi nin chế từ giống nấm ông đem về từ nhật phục vụ cho thương binh bệnh binh.</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dirty="0" smtClean="0"/>
            <a:t>b. - Cần cù, sáng tạo trong lao động giúp con người: </a:t>
          </a:r>
        </a:p>
        <a:p>
          <a:pPr algn="just"/>
          <a:r>
            <a:rPr lang="en-US" sz="2800" dirty="0" smtClean="0"/>
            <a:t>+Hoàn thiện và phát triển phẩm chất, năng lực để nâng cao hiệu quả lao động, góp phần xây dựng quê hương, đất nước.</a:t>
          </a:r>
        </a:p>
        <a:p>
          <a:pPr algn="just"/>
          <a:r>
            <a:rPr lang="en-US" sz="2800" dirty="0" smtClean="0"/>
            <a:t>+ Được mọi người yêu quý, tôn trọng.</a:t>
          </a:r>
          <a:endPar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2" custLinFactNeighborX="-704"/>
      <dgm:spPr>
        <a:prstGeom prst="roundRect">
          <a:avLst>
            <a:gd name="adj" fmla="val 10000"/>
          </a:avLst>
        </a:prstGeom>
      </dgm:spPr>
      <dgm:t>
        <a:bodyPr/>
        <a:lstStyle/>
        <a:p>
          <a:endParaRPr lang="en-US"/>
        </a:p>
      </dgm:t>
    </dgm:pt>
    <dgm:pt modelId="{2AAACA77-E4A0-4E99-9F03-72ED26BB7B73}" type="pres">
      <dgm:prSet presAssocID="{8C4E1181-A43E-4AFA-A175-608167BDD664}" presName="img" presStyleLbl="fgImgPlace1" presStyleIdx="0" presStyleCnt="2"/>
      <dgm:spPr>
        <a:xfrm>
          <a:off x="153342" y="153342"/>
          <a:ext cx="1874520" cy="1226740"/>
        </a:xfrm>
        <a:prstGeom prst="roundRect">
          <a:avLst>
            <a:gd name="adj" fmla="val 10000"/>
          </a:avLst>
        </a:prstGeom>
        <a:blipFill>
          <a:blip xmlns:r="http://schemas.openxmlformats.org/officeDocument/2006/relationships" r:embed="rId1" cstate="prin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2">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2" custScaleY="127452"/>
      <dgm:spPr>
        <a:prstGeom prst="roundRect">
          <a:avLst>
            <a:gd name="adj" fmla="val 10000"/>
          </a:avLst>
        </a:prstGeom>
      </dgm:spPr>
      <dgm:t>
        <a:bodyPr/>
        <a:lstStyle/>
        <a:p>
          <a:endParaRPr lang="en-US"/>
        </a:p>
      </dgm:t>
    </dgm:pt>
    <dgm:pt modelId="{2352C030-0248-483B-94A9-26972C30B2AA}" type="pres">
      <dgm:prSet presAssocID="{36F1A9A7-0E91-4997-8451-066E68D6791C}" presName="img" presStyleLbl="fgImgPlace1" presStyleIdx="1" presStyleCnt="2"/>
      <dgm:spPr>
        <a:xfrm>
          <a:off x="153342" y="1840111"/>
          <a:ext cx="1874520" cy="1226740"/>
        </a:xfrm>
        <a:prstGeom prst="roundRect">
          <a:avLst>
            <a:gd name="adj" fmla="val 10000"/>
          </a:avLst>
        </a:prstGeom>
        <a:blipFill>
          <a:blip xmlns:r="http://schemas.openxmlformats.org/officeDocument/2006/relationships" r:embed="rId2">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2">
        <dgm:presLayoutVars>
          <dgm:bulletEnabled val="1"/>
        </dgm:presLayoutVars>
      </dgm:prSet>
      <dgm:spPr/>
      <dgm:t>
        <a:bodyPr/>
        <a:lstStyle/>
        <a:p>
          <a:endParaRPr lang="en-US"/>
        </a:p>
      </dgm:t>
    </dgm:pt>
  </dgm:ptLst>
  <dgm:cxnLst>
    <dgm:cxn modelId="{C2A430EB-026A-428E-B9D3-EE570B6A1DAA}" srcId="{4D783A32-6612-4061-810D-2598FCFDE16E}" destId="{36F1A9A7-0E91-4997-8451-066E68D6791C}" srcOrd="1" destOrd="0" parTransId="{3076928A-BC39-4164-A392-EF7BB50AC8F7}" sibTransId="{5F4F3BF3-4C3E-43BC-8B7A-5E8EE2D360D7}"/>
    <dgm:cxn modelId="{ADB39390-1790-4401-838E-EED8785F901C}" type="presOf" srcId="{36F1A9A7-0E91-4997-8451-066E68D6791C}" destId="{629FFE63-9943-4FDD-AEB3-15F8D3455642}" srcOrd="1" destOrd="0" presId="urn:microsoft.com/office/officeart/2005/8/layout/vList4#1"/>
    <dgm:cxn modelId="{E32E9BCA-888C-42EA-949E-1838B74FF805}" type="presOf" srcId="{8C4E1181-A43E-4AFA-A175-608167BDD664}" destId="{DE66B4FA-8443-484B-9A9E-FA188D6B4E43}" srcOrd="0" destOrd="0" presId="urn:microsoft.com/office/officeart/2005/8/layout/vList4#1"/>
    <dgm:cxn modelId="{5952E764-840B-46E2-A55A-39BA4F3BCDDB}" type="presOf" srcId="{4D783A32-6612-4061-810D-2598FCFDE16E}" destId="{610C4521-7E21-4ABD-817D-19EC8F773957}" srcOrd="0" destOrd="0" presId="urn:microsoft.com/office/officeart/2005/8/layout/vList4#1"/>
    <dgm:cxn modelId="{A1FF135A-BF9D-48D3-8084-6AC8078944F7}" type="presOf" srcId="{8C4E1181-A43E-4AFA-A175-608167BDD664}" destId="{046903CA-E59E-4D3A-B85F-2132F4D3C385}" srcOrd="1"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E4ED03FE-F3FA-49BA-A37A-A807ED2B4328}" type="presOf" srcId="{36F1A9A7-0E91-4997-8451-066E68D6791C}" destId="{11925212-181A-4D0E-84EB-C4219DE1ABB7}" srcOrd="0" destOrd="0" presId="urn:microsoft.com/office/officeart/2005/8/layout/vList4#1"/>
    <dgm:cxn modelId="{90E976AF-0D1C-46D4-BE66-A91E30169719}" type="presParOf" srcId="{610C4521-7E21-4ABD-817D-19EC8F773957}" destId="{1C2B9614-1D42-4E2A-92D8-94BCF9DE39E4}" srcOrd="0" destOrd="0" presId="urn:microsoft.com/office/officeart/2005/8/layout/vList4#1"/>
    <dgm:cxn modelId="{66EB5714-9AE0-4AF7-AE22-8D7EFD9F256E}" type="presParOf" srcId="{1C2B9614-1D42-4E2A-92D8-94BCF9DE39E4}" destId="{DE66B4FA-8443-484B-9A9E-FA188D6B4E43}" srcOrd="0" destOrd="0" presId="urn:microsoft.com/office/officeart/2005/8/layout/vList4#1"/>
    <dgm:cxn modelId="{C0149BD1-4DAC-45C3-ABE8-7AD532670F9F}" type="presParOf" srcId="{1C2B9614-1D42-4E2A-92D8-94BCF9DE39E4}" destId="{2AAACA77-E4A0-4E99-9F03-72ED26BB7B73}" srcOrd="1" destOrd="0" presId="urn:microsoft.com/office/officeart/2005/8/layout/vList4#1"/>
    <dgm:cxn modelId="{80DAD5B4-48E4-46EE-9438-E34E2AFE0059}" type="presParOf" srcId="{1C2B9614-1D42-4E2A-92D8-94BCF9DE39E4}" destId="{046903CA-E59E-4D3A-B85F-2132F4D3C385}" srcOrd="2" destOrd="0" presId="urn:microsoft.com/office/officeart/2005/8/layout/vList4#1"/>
    <dgm:cxn modelId="{E51B61EC-254C-4C93-B45F-4B2DCB1DBABF}" type="presParOf" srcId="{610C4521-7E21-4ABD-817D-19EC8F773957}" destId="{3C4FC630-2F4B-4B45-8D35-86BFE257DB89}" srcOrd="1" destOrd="0" presId="urn:microsoft.com/office/officeart/2005/8/layout/vList4#1"/>
    <dgm:cxn modelId="{D0A246F5-B000-4DCE-96ED-A9944DE4E126}" type="presParOf" srcId="{610C4521-7E21-4ABD-817D-19EC8F773957}" destId="{76DA393E-3756-4D17-8778-17C0D4D792DA}" srcOrd="2" destOrd="0" presId="urn:microsoft.com/office/officeart/2005/8/layout/vList4#1"/>
    <dgm:cxn modelId="{2786F0A8-688E-488E-A1BB-A2DBA13751A0}" type="presParOf" srcId="{76DA393E-3756-4D17-8778-17C0D4D792DA}" destId="{11925212-181A-4D0E-84EB-C4219DE1ABB7}" srcOrd="0" destOrd="0" presId="urn:microsoft.com/office/officeart/2005/8/layout/vList4#1"/>
    <dgm:cxn modelId="{A142D214-71D2-4DE1-BA36-5068F0E6686A}" type="presParOf" srcId="{76DA393E-3756-4D17-8778-17C0D4D792DA}" destId="{2352C030-0248-483B-94A9-26972C30B2AA}" srcOrd="1" destOrd="0" presId="urn:microsoft.com/office/officeart/2005/8/layout/vList4#1"/>
    <dgm:cxn modelId="{820B4780-BDE8-480F-B914-E6FEE38E111F}" type="presParOf" srcId="{76DA393E-3756-4D17-8778-17C0D4D792DA}" destId="{629FFE63-9943-4FDD-AEB3-15F8D3455642}"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372600" cy="2065333"/>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i="1" kern="1200" dirty="0" smtClean="0"/>
            <a:t>a) Em hãy cho biết những việc làm nào của Giáo sư Đặng Văn Ngữ thể hiện sự cần cù, sáng tạo. Những việc làm đó mang lại kết quả gì?</a:t>
          </a:r>
          <a:endParaRPr lang="en-US" sz="28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081053" y="0"/>
        <a:ext cx="7291546" cy="2065333"/>
      </dsp:txXfrm>
    </dsp:sp>
    <dsp:sp modelId="{2AAACA77-E4A0-4E99-9F03-72ED26BB7B73}">
      <dsp:nvSpPr>
        <dsp:cNvPr id="0" name=""/>
        <dsp:cNvSpPr/>
      </dsp:nvSpPr>
      <dsp:spPr>
        <a:xfrm>
          <a:off x="206533" y="206533"/>
          <a:ext cx="1874520" cy="1652266"/>
        </a:xfrm>
        <a:prstGeom prst="roundRect">
          <a:avLst>
            <a:gd name="adj" fmla="val 10000"/>
          </a:avLst>
        </a:prstGeom>
        <a:blipFill>
          <a:blip xmlns:r="http://schemas.openxmlformats.org/officeDocument/2006/relationships" r:embed="rId1" cstate="print">
            <a:extLst/>
          </a:blip>
          <a:srcRect/>
          <a:stretch>
            <a:fillRect t="-9000" b="-9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2271866"/>
          <a:ext cx="9372600" cy="2632308"/>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i="1" kern="1200" dirty="0" smtClean="0"/>
            <a:t>b) Theo em, cần cù, sáng tạo trong lao động có ý nghĩa như thế nào?</a:t>
          </a:r>
          <a:endParaRPr kumimoji="0" lang="en-US" sz="2800" b="1"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sp:txBody>
      <dsp:txXfrm>
        <a:off x="2081053" y="2271866"/>
        <a:ext cx="7291546" cy="2632308"/>
      </dsp:txXfrm>
    </dsp:sp>
    <dsp:sp modelId="{2352C030-0248-483B-94A9-26972C30B2AA}">
      <dsp:nvSpPr>
        <dsp:cNvPr id="0" name=""/>
        <dsp:cNvSpPr/>
      </dsp:nvSpPr>
      <dsp:spPr>
        <a:xfrm>
          <a:off x="206533" y="2761887"/>
          <a:ext cx="1874520" cy="1652266"/>
        </a:xfrm>
        <a:prstGeom prst="roundRect">
          <a:avLst>
            <a:gd name="adj" fmla="val 10000"/>
          </a:avLst>
        </a:prstGeom>
        <a:blipFill>
          <a:blip xmlns:r="http://schemas.openxmlformats.org/officeDocument/2006/relationships" r:embed="rId2">
            <a:extLst/>
          </a:blip>
          <a:srcRect/>
          <a:stretch>
            <a:fillRect t="-20000" b="-20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372600" cy="2065333"/>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0" kern="1200" dirty="0" smtClean="0">
              <a:solidFill>
                <a:sysClr val="windowText" lastClr="000000">
                  <a:hueOff val="0"/>
                  <a:satOff val="0"/>
                  <a:lumOff val="0"/>
                  <a:alphaOff val="0"/>
                </a:sysClr>
              </a:solidFill>
              <a:latin typeface="#9Slide05 Brannboll Ny" panose="02000000000000000000" pitchFamily="2" charset="0"/>
              <a:ea typeface="+mn-ea"/>
              <a:cs typeface="+mn-cs"/>
            </a:rPr>
            <a:t>a.</a:t>
          </a:r>
          <a:r>
            <a:rPr lang="en-US" sz="2800" kern="1200" dirty="0" smtClean="0"/>
            <a:t>Trong phòng thí nghiệm đơn sơ bằng tre, nứa, lá giữa rừng núi Việt Bắc, ông đã nghiên cứu và sản xuất thành công thuốc kháng sinh, nước lọc pê ni xi nin chế từ giống nấm ông đem về từ nhật phục vụ cho thương binh bệnh binh.</a:t>
          </a:r>
          <a:endParaRPr lang="en-US" sz="28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081053" y="0"/>
        <a:ext cx="7291546" cy="2065333"/>
      </dsp:txXfrm>
    </dsp:sp>
    <dsp:sp modelId="{2AAACA77-E4A0-4E99-9F03-72ED26BB7B73}">
      <dsp:nvSpPr>
        <dsp:cNvPr id="0" name=""/>
        <dsp:cNvSpPr/>
      </dsp:nvSpPr>
      <dsp:spPr>
        <a:xfrm>
          <a:off x="206533" y="206533"/>
          <a:ext cx="1874520" cy="1652266"/>
        </a:xfrm>
        <a:prstGeom prst="roundRect">
          <a:avLst>
            <a:gd name="adj" fmla="val 10000"/>
          </a:avLst>
        </a:prstGeom>
        <a:blipFill>
          <a:blip xmlns:r="http://schemas.openxmlformats.org/officeDocument/2006/relationships" r:embed="rId1" cstate="print">
            <a:extLst/>
          </a:blip>
          <a:srcRect/>
          <a:stretch>
            <a:fillRect t="-9000" b="-9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2271866"/>
          <a:ext cx="9372600" cy="2632308"/>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smtClean="0"/>
            <a:t>b. - Cần cù, sáng tạo trong lao động giúp con người: </a:t>
          </a:r>
        </a:p>
        <a:p>
          <a:pPr lvl="0" algn="just" defTabSz="1244600">
            <a:lnSpc>
              <a:spcPct val="90000"/>
            </a:lnSpc>
            <a:spcBef>
              <a:spcPct val="0"/>
            </a:spcBef>
            <a:spcAft>
              <a:spcPct val="35000"/>
            </a:spcAft>
          </a:pPr>
          <a:r>
            <a:rPr lang="en-US" sz="2800" kern="1200" dirty="0" smtClean="0"/>
            <a:t>+Hoàn thiện và phát triển phẩm chất, năng lực để nâng cao hiệu quả lao động, góp phần xây dựng quê hương, đất nước.</a:t>
          </a:r>
        </a:p>
        <a:p>
          <a:pPr lvl="0" algn="just" defTabSz="1244600">
            <a:lnSpc>
              <a:spcPct val="90000"/>
            </a:lnSpc>
            <a:spcBef>
              <a:spcPct val="0"/>
            </a:spcBef>
            <a:spcAft>
              <a:spcPct val="35000"/>
            </a:spcAft>
          </a:pPr>
          <a:r>
            <a:rPr lang="en-US" sz="2800" kern="1200" dirty="0" smtClean="0"/>
            <a:t>+ Được mọi người yêu quý, tôn trọng.</a:t>
          </a:r>
          <a:endParaRPr kumimoji="0" lang="en-US" sz="2800" b="1"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sp:txBody>
      <dsp:txXfrm>
        <a:off x="2081053" y="2271866"/>
        <a:ext cx="7291546" cy="2632308"/>
      </dsp:txXfrm>
    </dsp:sp>
    <dsp:sp modelId="{2352C030-0248-483B-94A9-26972C30B2AA}">
      <dsp:nvSpPr>
        <dsp:cNvPr id="0" name=""/>
        <dsp:cNvSpPr/>
      </dsp:nvSpPr>
      <dsp:spPr>
        <a:xfrm>
          <a:off x="206533" y="2761887"/>
          <a:ext cx="1874520" cy="1652266"/>
        </a:xfrm>
        <a:prstGeom prst="roundRect">
          <a:avLst>
            <a:gd name="adj" fmla="val 10000"/>
          </a:avLst>
        </a:prstGeom>
        <a:blipFill>
          <a:blip xmlns:r="http://schemas.openxmlformats.org/officeDocument/2006/relationships" r:embed="rId2">
            <a:extLst/>
          </a:blip>
          <a:srcRect/>
          <a:stretch>
            <a:fillRect t="-20000" b="-20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3B5CEBB4-B66A-4248-B319-F557B2B94E25}" type="datetimeFigureOut">
              <a:rPr lang="en-US"/>
              <a:pPr>
                <a:defRPr/>
              </a:pPr>
              <a:t>10/22/2023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D8D0D0C-A965-4265-9078-2D9B95755FFE}" type="slidenum">
              <a:rPr lang="en-US"/>
              <a:pPr>
                <a:defRPr/>
              </a:pPr>
              <a:t>‹#›</a:t>
            </a:fld>
            <a:endParaRPr lang="en-US" dirty="0"/>
          </a:p>
        </p:txBody>
      </p:sp>
    </p:spTree>
    <p:extLst>
      <p:ext uri="{BB962C8B-B14F-4D97-AF65-F5344CB8AC3E}">
        <p14:creationId xmlns:p14="http://schemas.microsoft.com/office/powerpoint/2010/main" val="4096406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F24FD7D-2500-4931-BD27-5E318667851D}" type="datetimeFigureOut">
              <a:rPr lang="en-US"/>
              <a:pPr>
                <a:defRPr/>
              </a:pPr>
              <a:t>10/22/2023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ACDFF8-6FED-452C-A4C8-BA363CB7D9ED}" type="slidenum">
              <a:rPr lang="en-US"/>
              <a:pPr>
                <a:defRPr/>
              </a:pPr>
              <a:t>‹#›</a:t>
            </a:fld>
            <a:endParaRPr lang="en-US" dirty="0"/>
          </a:p>
        </p:txBody>
      </p:sp>
    </p:spTree>
    <p:extLst>
      <p:ext uri="{BB962C8B-B14F-4D97-AF65-F5344CB8AC3E}">
        <p14:creationId xmlns:p14="http://schemas.microsoft.com/office/powerpoint/2010/main" val="1583376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12740F12-E26A-45FE-ACB9-78F2376E8E2A}" type="datetimeFigureOut">
              <a:rPr lang="en-US"/>
              <a:pPr>
                <a:defRPr/>
              </a:pPr>
              <a:t>10/22/2023</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2339473-1D6E-448D-8D2A-23282D721AD1}" type="slidenum">
              <a:rPr lang="en-US"/>
              <a:pPr>
                <a:defRPr/>
              </a:pPr>
              <a:t>‹#›</a:t>
            </a:fld>
            <a:endParaRPr lang="en-US" dirty="0"/>
          </a:p>
        </p:txBody>
      </p:sp>
    </p:spTree>
    <p:extLst>
      <p:ext uri="{BB962C8B-B14F-4D97-AF65-F5344CB8AC3E}">
        <p14:creationId xmlns:p14="http://schemas.microsoft.com/office/powerpoint/2010/main" val="951466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8663E1D-4FCB-417D-8FDB-ABADD27BBCF3}" type="datetimeFigureOut">
              <a:rPr lang="en-US"/>
              <a:pPr>
                <a:defRPr/>
              </a:pPr>
              <a:t>10/22/2023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B3C1EF5-1BF4-4BDC-85AB-7D3E52C0C4C1}" type="slidenum">
              <a:rPr lang="en-US"/>
              <a:pPr>
                <a:defRPr/>
              </a:pPr>
              <a:t>‹#›</a:t>
            </a:fld>
            <a:endParaRPr lang="en-US" dirty="0"/>
          </a:p>
        </p:txBody>
      </p:sp>
    </p:spTree>
    <p:extLst>
      <p:ext uri="{BB962C8B-B14F-4D97-AF65-F5344CB8AC3E}">
        <p14:creationId xmlns:p14="http://schemas.microsoft.com/office/powerpoint/2010/main" val="886960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612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87B275E-565C-4D7E-918C-36B91539EA55}" type="datetimeFigureOut">
              <a:rPr lang="en-US"/>
              <a:pPr>
                <a:defRPr/>
              </a:pPr>
              <a:t>10/22/2023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ECDD52-5023-414A-971D-602C81902C34}" type="slidenum">
              <a:rPr lang="en-US"/>
              <a:pPr>
                <a:defRPr/>
              </a:pPr>
              <a:t>‹#›</a:t>
            </a:fld>
            <a:endParaRPr lang="en-US" dirty="0"/>
          </a:p>
        </p:txBody>
      </p:sp>
    </p:spTree>
    <p:extLst>
      <p:ext uri="{BB962C8B-B14F-4D97-AF65-F5344CB8AC3E}">
        <p14:creationId xmlns:p14="http://schemas.microsoft.com/office/powerpoint/2010/main" val="108206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0967D225-F726-473D-B663-6515B22267F3}" type="datetimeFigureOut">
              <a:rPr lang="en-US"/>
              <a:pPr>
                <a:defRPr/>
              </a:pPr>
              <a:t>10/22/2023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477A1D5-EB6C-40E5-B440-8AE26B5DB8C6}" type="slidenum">
              <a:rPr lang="en-US"/>
              <a:pPr>
                <a:defRPr/>
              </a:pPr>
              <a:t>‹#›</a:t>
            </a:fld>
            <a:endParaRPr lang="en-US" dirty="0"/>
          </a:p>
        </p:txBody>
      </p:sp>
    </p:spTree>
    <p:extLst>
      <p:ext uri="{BB962C8B-B14F-4D97-AF65-F5344CB8AC3E}">
        <p14:creationId xmlns:p14="http://schemas.microsoft.com/office/powerpoint/2010/main" val="3613131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539506B-A1D9-4576-B956-194DEA31ACBD}" type="datetimeFigureOut">
              <a:rPr lang="en-US"/>
              <a:pPr>
                <a:defRPr/>
              </a:pPr>
              <a:t>10/22/2023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751D3E-71C5-4A4A-BBD7-83FAC4DF705E}" type="slidenum">
              <a:rPr lang="en-US"/>
              <a:pPr>
                <a:defRPr/>
              </a:pPr>
              <a:t>‹#›</a:t>
            </a:fld>
            <a:endParaRPr lang="en-US" dirty="0"/>
          </a:p>
        </p:txBody>
      </p:sp>
    </p:spTree>
    <p:extLst>
      <p:ext uri="{BB962C8B-B14F-4D97-AF65-F5344CB8AC3E}">
        <p14:creationId xmlns:p14="http://schemas.microsoft.com/office/powerpoint/2010/main" val="3244346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DD96B5B3-341C-4062-8F82-2237E8037395}" type="datetimeFigureOut">
              <a:rPr lang="en-US"/>
              <a:pPr>
                <a:defRPr/>
              </a:pPr>
              <a:t>10/22/2023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9FC8634-7356-4111-A9E7-BAB82E142E78}" type="slidenum">
              <a:rPr lang="en-US"/>
              <a:pPr>
                <a:defRPr/>
              </a:pPr>
              <a:t>‹#›</a:t>
            </a:fld>
            <a:endParaRPr lang="en-US" dirty="0"/>
          </a:p>
        </p:txBody>
      </p:sp>
    </p:spTree>
    <p:extLst>
      <p:ext uri="{BB962C8B-B14F-4D97-AF65-F5344CB8AC3E}">
        <p14:creationId xmlns:p14="http://schemas.microsoft.com/office/powerpoint/2010/main" val="3981158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79843A8-7103-4398-927F-EE3E3298581C}" type="datetimeFigureOut">
              <a:rPr lang="en-US"/>
              <a:pPr>
                <a:defRPr/>
              </a:pPr>
              <a:t>10/22/2023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EDC5C7E-7E12-4722-B66C-7BF08F610677}" type="slidenum">
              <a:rPr lang="en-US"/>
              <a:pPr>
                <a:defRPr/>
              </a:pPr>
              <a:t>‹#›</a:t>
            </a:fld>
            <a:endParaRPr lang="en-US" dirty="0"/>
          </a:p>
        </p:txBody>
      </p:sp>
    </p:spTree>
    <p:extLst>
      <p:ext uri="{BB962C8B-B14F-4D97-AF65-F5344CB8AC3E}">
        <p14:creationId xmlns:p14="http://schemas.microsoft.com/office/powerpoint/2010/main" val="387732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68C5EFD-962D-4C4B-BFB8-7694F97EB931}" type="datetimeFigureOut">
              <a:rPr lang="en-US"/>
              <a:pPr>
                <a:defRPr/>
              </a:pPr>
              <a:t>10/22/2023</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pPr>
              <a:defRPr/>
            </a:pPr>
            <a:fld id="{DBCDE816-F989-4CA6-9120-829BF5E71F07}" type="slidenum">
              <a:rPr lang="en-US"/>
              <a:pPr>
                <a:defRPr/>
              </a:pPr>
              <a:t>‹#›</a:t>
            </a:fld>
            <a:endParaRPr lang="en-US" dirty="0"/>
          </a:p>
        </p:txBody>
      </p:sp>
    </p:spTree>
    <p:extLst>
      <p:ext uri="{BB962C8B-B14F-4D97-AF65-F5344CB8AC3E}">
        <p14:creationId xmlns:p14="http://schemas.microsoft.com/office/powerpoint/2010/main" val="21515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7"/>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a:off x="465138" y="6459538"/>
            <a:ext cx="2619375" cy="365125"/>
          </a:xfrm>
        </p:spPr>
        <p:txBody>
          <a:bodyPr/>
          <a:lstStyle>
            <a:lvl1pPr algn="l">
              <a:defRPr/>
            </a:lvl1pPr>
          </a:lstStyle>
          <a:p>
            <a:pPr>
              <a:defRPr/>
            </a:pPr>
            <a:fld id="{1AA15064-CF25-4262-918D-76E5A381CE67}" type="datetimeFigureOut">
              <a:rPr lang="en-US"/>
              <a:pPr>
                <a:defRPr/>
              </a:pPr>
              <a:t>10/22/2023</a:t>
            </a:fld>
            <a:endParaRPr lang="en-US" dirty="0"/>
          </a:p>
        </p:txBody>
      </p:sp>
      <p:sp>
        <p:nvSpPr>
          <p:cNvPr id="8" name="Footer Placeholder 5"/>
          <p:cNvSpPr>
            <a:spLocks noGrp="1"/>
          </p:cNvSpPr>
          <p:nvPr>
            <p:ph type="ftr" sz="quarter" idx="11"/>
          </p:nvPr>
        </p:nvSpPr>
        <p:spPr>
          <a:xfrm>
            <a:off x="4800600" y="6459538"/>
            <a:ext cx="4648200" cy="365125"/>
          </a:xfrm>
        </p:spPr>
        <p:txBody>
          <a:bodyPr/>
          <a:lstStyle>
            <a:lvl1pPr algn="l">
              <a:defRPr>
                <a:solidFill>
                  <a:schemeClr val="tx2"/>
                </a:solidFill>
              </a:defRPr>
            </a:lvl1pPr>
          </a:lstStyle>
          <a:p>
            <a:pPr>
              <a:defRPr/>
            </a:pPr>
            <a:endParaRPr lang="en-US"/>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DC716BF8-82D4-4139-BF5B-ADFA2A4C07E4}" type="slidenum">
              <a:rPr lang="en-US"/>
              <a:pPr>
                <a:defRPr/>
              </a:pPr>
              <a:t>‹#›</a:t>
            </a:fld>
            <a:endParaRPr lang="en-US" dirty="0"/>
          </a:p>
        </p:txBody>
      </p:sp>
    </p:spTree>
    <p:extLst>
      <p:ext uri="{BB962C8B-B14F-4D97-AF65-F5344CB8AC3E}">
        <p14:creationId xmlns:p14="http://schemas.microsoft.com/office/powerpoint/2010/main" val="1234855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55015722-F7E7-4262-9F0C-D2CFDBB408CB}" type="datetimeFigureOut">
              <a:rPr lang="en-US"/>
              <a:pPr>
                <a:defRPr/>
              </a:pPr>
              <a:t>10/22/2023</a:t>
            </a:fld>
            <a:endParaRPr lang="en-US" dirty="0"/>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D30019A6-1599-4374-987B-57379693BE33}" type="slidenum">
              <a:rPr lang="en-US"/>
              <a:pPr>
                <a:defRPr/>
              </a:pPr>
              <a:t>‹#›</a:t>
            </a:fld>
            <a:endParaRPr lang="en-US" dirty="0"/>
          </a:p>
        </p:txBody>
      </p:sp>
    </p:spTree>
    <p:extLst>
      <p:ext uri="{BB962C8B-B14F-4D97-AF65-F5344CB8AC3E}">
        <p14:creationId xmlns:p14="http://schemas.microsoft.com/office/powerpoint/2010/main" val="1098533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7" name="Text Placeholder 2"/>
          <p:cNvSpPr>
            <a:spLocks noGrp="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fontAlgn="auto">
              <a:spcBef>
                <a:spcPts val="0"/>
              </a:spcBef>
              <a:spcAft>
                <a:spcPts val="0"/>
              </a:spcAft>
              <a:defRPr sz="900">
                <a:solidFill>
                  <a:srgbClr val="FFFFFF"/>
                </a:solidFill>
                <a:latin typeface="+mn-lt"/>
                <a:cs typeface="+mn-cs"/>
              </a:defRPr>
            </a:lvl1pPr>
          </a:lstStyle>
          <a:p>
            <a:pPr>
              <a:defRPr/>
            </a:pPr>
            <a:fld id="{5BDBA138-4072-4D8E-94FD-3EBF8EF19614}" type="datetimeFigureOut">
              <a:rPr lang="en-US"/>
              <a:pPr>
                <a:defRPr/>
              </a:pPr>
              <a:t>10/22/2023</a:t>
            </a:fld>
            <a:endParaRPr lang="en-US" dirty="0"/>
          </a:p>
        </p:txBody>
      </p:sp>
      <p:sp>
        <p:nvSpPr>
          <p:cNvPr id="5" name="Footer Placeholder 4"/>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fontAlgn="auto">
              <a:spcBef>
                <a:spcPts val="0"/>
              </a:spcBef>
              <a:spcAft>
                <a:spcPts val="0"/>
              </a:spcAft>
              <a:defRPr sz="900" cap="all" baseline="0">
                <a:solidFill>
                  <a:srgbClr val="FFFFFF"/>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9901238" y="6459538"/>
            <a:ext cx="1311275" cy="365125"/>
          </a:xfrm>
          <a:prstGeom prst="rect">
            <a:avLst/>
          </a:prstGeom>
        </p:spPr>
        <p:txBody>
          <a:bodyPr vert="horz" lIns="91440" tIns="45720" rIns="91440" bIns="45720" rtlCol="0" anchor="ctr"/>
          <a:lstStyle>
            <a:lvl1pPr algn="r" fontAlgn="auto">
              <a:spcBef>
                <a:spcPts val="0"/>
              </a:spcBef>
              <a:spcAft>
                <a:spcPts val="0"/>
              </a:spcAft>
              <a:defRPr sz="1050">
                <a:solidFill>
                  <a:srgbClr val="FFFFFF"/>
                </a:solidFill>
                <a:latin typeface="+mn-lt"/>
                <a:cs typeface="+mn-cs"/>
              </a:defRPr>
            </a:lvl1pPr>
          </a:lstStyle>
          <a:p>
            <a:pPr>
              <a:defRPr/>
            </a:pPr>
            <a:fld id="{1C1EE8AE-6B7B-40A6-BDC3-AC5ADAEF4EE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88" r:id="rId1"/>
    <p:sldLayoutId id="2147483782" r:id="rId2"/>
    <p:sldLayoutId id="2147483789" r:id="rId3"/>
    <p:sldLayoutId id="2147483783" r:id="rId4"/>
    <p:sldLayoutId id="2147483784" r:id="rId5"/>
    <p:sldLayoutId id="2147483785" r:id="rId6"/>
    <p:sldLayoutId id="2147483790" r:id="rId7"/>
    <p:sldLayoutId id="2147483791" r:id="rId8"/>
    <p:sldLayoutId id="2147483792" r:id="rId9"/>
    <p:sldLayoutId id="2147483786" r:id="rId10"/>
    <p:sldLayoutId id="2147483793" r:id="rId11"/>
    <p:sldLayoutId id="2147483787" r:id="rId12"/>
    <p:sldLayoutId id="2147483794" r:id="rId13"/>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a:defRPr>
      </a:lvl2pPr>
      <a:lvl3pPr algn="l" rtl="0" eaLnBrk="0" fontAlgn="base" hangingPunct="0">
        <a:lnSpc>
          <a:spcPct val="85000"/>
        </a:lnSpc>
        <a:spcBef>
          <a:spcPct val="0"/>
        </a:spcBef>
        <a:spcAft>
          <a:spcPct val="0"/>
        </a:spcAft>
        <a:defRPr sz="4800">
          <a:solidFill>
            <a:srgbClr val="404040"/>
          </a:solidFill>
          <a:latin typeface="Calibri Light"/>
        </a:defRPr>
      </a:lvl3pPr>
      <a:lvl4pPr algn="l" rtl="0" eaLnBrk="0" fontAlgn="base" hangingPunct="0">
        <a:lnSpc>
          <a:spcPct val="85000"/>
        </a:lnSpc>
        <a:spcBef>
          <a:spcPct val="0"/>
        </a:spcBef>
        <a:spcAft>
          <a:spcPct val="0"/>
        </a:spcAft>
        <a:defRPr sz="4800">
          <a:solidFill>
            <a:srgbClr val="404040"/>
          </a:solidFill>
          <a:latin typeface="Calibri Light"/>
        </a:defRPr>
      </a:lvl4pPr>
      <a:lvl5pPr algn="l" rtl="0" eaLnBrk="0" fontAlgn="base" hangingPunct="0">
        <a:lnSpc>
          <a:spcPct val="85000"/>
        </a:lnSpc>
        <a:spcBef>
          <a:spcPct val="0"/>
        </a:spcBef>
        <a:spcAft>
          <a:spcPct val="0"/>
        </a:spcAft>
        <a:defRPr sz="4800">
          <a:solidFill>
            <a:srgbClr val="404040"/>
          </a:solidFill>
          <a:latin typeface="Calibri Light"/>
        </a:defRPr>
      </a:lvl5pPr>
      <a:lvl6pPr marL="457200" algn="l" rtl="0" fontAlgn="base">
        <a:lnSpc>
          <a:spcPct val="85000"/>
        </a:lnSpc>
        <a:spcBef>
          <a:spcPct val="0"/>
        </a:spcBef>
        <a:spcAft>
          <a:spcPct val="0"/>
        </a:spcAft>
        <a:defRPr sz="4800">
          <a:solidFill>
            <a:srgbClr val="404040"/>
          </a:solidFill>
          <a:latin typeface="Calibri Light"/>
        </a:defRPr>
      </a:lvl6pPr>
      <a:lvl7pPr marL="914400" algn="l" rtl="0" fontAlgn="base">
        <a:lnSpc>
          <a:spcPct val="85000"/>
        </a:lnSpc>
        <a:spcBef>
          <a:spcPct val="0"/>
        </a:spcBef>
        <a:spcAft>
          <a:spcPct val="0"/>
        </a:spcAft>
        <a:defRPr sz="4800">
          <a:solidFill>
            <a:srgbClr val="404040"/>
          </a:solidFill>
          <a:latin typeface="Calibri Light"/>
        </a:defRPr>
      </a:lvl7pPr>
      <a:lvl8pPr marL="1371600" algn="l" rtl="0" fontAlgn="base">
        <a:lnSpc>
          <a:spcPct val="85000"/>
        </a:lnSpc>
        <a:spcBef>
          <a:spcPct val="0"/>
        </a:spcBef>
        <a:spcAft>
          <a:spcPct val="0"/>
        </a:spcAft>
        <a:defRPr sz="4800">
          <a:solidFill>
            <a:srgbClr val="404040"/>
          </a:solidFill>
          <a:latin typeface="Calibri Light"/>
        </a:defRPr>
      </a:lvl8pPr>
      <a:lvl9pPr marL="1828800" algn="l" rtl="0" fontAlgn="base">
        <a:lnSpc>
          <a:spcPct val="85000"/>
        </a:lnSpc>
        <a:spcBef>
          <a:spcPct val="0"/>
        </a:spcBef>
        <a:spcAft>
          <a:spcPct val="0"/>
        </a:spcAft>
        <a:defRPr sz="4800">
          <a:solidFill>
            <a:srgbClr val="404040"/>
          </a:solidFill>
          <a:latin typeface="Calibri Light"/>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sz="2800"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25.jpeg"/><Relationship Id="rId5" Type="http://schemas.openxmlformats.org/officeDocument/2006/relationships/diagramData" Target="../diagrams/data1.xml"/><Relationship Id="rId10" Type="http://schemas.openxmlformats.org/officeDocument/2006/relationships/image" Target="../media/image24.jpeg"/><Relationship Id="rId4" Type="http://schemas.openxmlformats.org/officeDocument/2006/relationships/image" Target="../media/image2.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diagramLayout" Target="../diagrams/layout2.xml"/><Relationship Id="rId11" Type="http://schemas.openxmlformats.org/officeDocument/2006/relationships/image" Target="../media/image25.jpeg"/><Relationship Id="rId5" Type="http://schemas.openxmlformats.org/officeDocument/2006/relationships/diagramData" Target="../diagrams/data2.xml"/><Relationship Id="rId10" Type="http://schemas.openxmlformats.org/officeDocument/2006/relationships/image" Target="../media/image24.jpeg"/><Relationship Id="rId4" Type="http://schemas.openxmlformats.org/officeDocument/2006/relationships/image" Target="../media/image2.png"/><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5" descr="ca-dao-lao-dong-san-xuat-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842963" y="492125"/>
            <a:ext cx="100584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defTabSz="914400">
              <a:lnSpc>
                <a:spcPct val="85000"/>
              </a:lnSpc>
            </a:pPr>
            <a:r>
              <a:rPr lang="en-US" sz="4000">
                <a:solidFill>
                  <a:srgbClr val="0000FF"/>
                </a:solidFill>
                <a:latin typeface="Arial "/>
                <a:ea typeface="Arial "/>
                <a:cs typeface="Arial Unicode MS" pitchFamily="34" charset="-128"/>
              </a:rPr>
              <a:t>B</a:t>
            </a:r>
            <a:r>
              <a:rPr lang="en-US" sz="4000">
                <a:solidFill>
                  <a:srgbClr val="0000FF"/>
                </a:solidFill>
                <a:latin typeface="Arial Unicode MS" pitchFamily="34" charset="-128"/>
                <a:ea typeface="Arial "/>
                <a:cs typeface="Arial Unicode MS" pitchFamily="34" charset="-128"/>
              </a:rPr>
              <a:t>À</a:t>
            </a:r>
            <a:r>
              <a:rPr lang="en-US" sz="4000">
                <a:solidFill>
                  <a:srgbClr val="0000FF"/>
                </a:solidFill>
                <a:latin typeface="Arial "/>
                <a:ea typeface="Arial "/>
                <a:cs typeface="Arial Unicode MS" pitchFamily="34" charset="-128"/>
              </a:rPr>
              <a:t>I 3: LAO ĐỘNG CẦN C</a:t>
            </a:r>
            <a:r>
              <a:rPr lang="en-US" sz="4000">
                <a:solidFill>
                  <a:srgbClr val="0000FF"/>
                </a:solidFill>
                <a:latin typeface="Arial Unicode MS" pitchFamily="34" charset="-128"/>
                <a:ea typeface="Arial "/>
                <a:cs typeface="Arial Unicode MS" pitchFamily="34" charset="-128"/>
              </a:rPr>
              <a:t>Ù</a:t>
            </a:r>
            <a:r>
              <a:rPr lang="en-US" sz="4000">
                <a:solidFill>
                  <a:srgbClr val="0000FF"/>
                </a:solidFill>
                <a:latin typeface="Arial "/>
                <a:ea typeface="Arial "/>
                <a:cs typeface="Arial Unicode MS" pitchFamily="34" charset="-128"/>
              </a:rPr>
              <a:t>, S</a:t>
            </a:r>
            <a:r>
              <a:rPr lang="en-US" sz="4000">
                <a:solidFill>
                  <a:srgbClr val="0000FF"/>
                </a:solidFill>
                <a:latin typeface="Arial Unicode MS" pitchFamily="34" charset="-128"/>
                <a:ea typeface="Arial "/>
                <a:cs typeface="Arial Unicode MS" pitchFamily="34" charset="-128"/>
              </a:rPr>
              <a:t>Á</a:t>
            </a:r>
            <a:r>
              <a:rPr lang="en-US" sz="4000">
                <a:solidFill>
                  <a:srgbClr val="0000FF"/>
                </a:solidFill>
                <a:latin typeface="Arial "/>
                <a:ea typeface="Arial "/>
                <a:cs typeface="Arial Unicode MS" pitchFamily="34" charset="-128"/>
              </a:rPr>
              <a:t>NG TẠO</a:t>
            </a:r>
          </a:p>
        </p:txBody>
      </p:sp>
      <p:sp>
        <p:nvSpPr>
          <p:cNvPr id="9220" name="AutoShape 13" descr="Vẻ đẹp bình dị của người lao động trong thi ca"/>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Rectangle 6"/>
          <p:cNvSpPr>
            <a:spLocks noChangeArrowheads="1"/>
          </p:cNvSpPr>
          <p:nvPr/>
        </p:nvSpPr>
        <p:spPr bwMode="auto">
          <a:xfrm>
            <a:off x="8542338" y="171450"/>
            <a:ext cx="3468687"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vi-VN" sz="2200">
                <a:solidFill>
                  <a:srgbClr val="0000FF"/>
                </a:solidFill>
              </a:rPr>
              <a:t>Em hãy cho biết sự cần cù, sáng tạo trong lao động được thể hiện như thế nào trong từng thông tin trên. </a:t>
            </a:r>
            <a:endParaRPr lang="en-US" sz="2200">
              <a:solidFill>
                <a:srgbClr val="0000FF"/>
              </a:solidFill>
            </a:endParaRPr>
          </a:p>
        </p:txBody>
      </p:sp>
      <p:pic>
        <p:nvPicPr>
          <p:cNvPr id="112650" name="Picture 10" desc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9788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1" name="Rectangle 11"/>
          <p:cNvSpPr>
            <a:spLocks noChangeArrowheads="1"/>
          </p:cNvSpPr>
          <p:nvPr/>
        </p:nvSpPr>
        <p:spPr bwMode="auto">
          <a:xfrm>
            <a:off x="8697913" y="2820988"/>
            <a:ext cx="3003550" cy="3159125"/>
          </a:xfrm>
          <a:prstGeom prst="rect">
            <a:avLst/>
          </a:prstGeom>
          <a:noFill/>
          <a:ln w="1905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sz="2500"/>
              <a:t>Là sự chăm chỉ một cách thường xuyên, không ngại khó khăn, gian khổ; tích cực trau dồi bản thân ngày một tốt đẹp và hoàn thiện hơn.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2650"/>
                                        </p:tgtEl>
                                        <p:attrNameLst>
                                          <p:attrName>style.visibility</p:attrName>
                                        </p:attrNameLst>
                                      </p:cBhvr>
                                      <p:to>
                                        <p:strVal val="visible"/>
                                      </p:to>
                                    </p:set>
                                    <p:animEffect transition="in" filter="blinds(horizontal)">
                                      <p:cBhvr>
                                        <p:cTn id="7" dur="500"/>
                                        <p:tgtEl>
                                          <p:spTgt spid="112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46"/>
                                        </p:tgtEl>
                                        <p:attrNameLst>
                                          <p:attrName>style.visibility</p:attrName>
                                        </p:attrNameLst>
                                      </p:cBhvr>
                                      <p:to>
                                        <p:strVal val="visible"/>
                                      </p:to>
                                    </p:set>
                                    <p:animEffect transition="in" filter="blinds(horizontal)">
                                      <p:cBhvr>
                                        <p:cTn id="12" dur="500"/>
                                        <p:tgtEl>
                                          <p:spTgt spid="1126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51"/>
                                        </p:tgtEl>
                                        <p:attrNameLst>
                                          <p:attrName>style.visibility</p:attrName>
                                        </p:attrNameLst>
                                      </p:cBhvr>
                                      <p:to>
                                        <p:strVal val="visible"/>
                                      </p:to>
                                    </p:set>
                                    <p:animEffect transition="in" filter="blinds(horizontal)">
                                      <p:cBhvr>
                                        <p:cTn id="17" dur="500"/>
                                        <p:tgtEl>
                                          <p:spTgt spid="112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6" grpId="0"/>
      <p:bldP spid="1126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05" name="Picture 29"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 y="1638300"/>
            <a:ext cx="93853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6" name="Picture 30" descr="png-clipart-computer-icons-icon-design-question-others-miscellaneous-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52400"/>
            <a:ext cx="16637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7" name="Rectangle 31"/>
          <p:cNvSpPr>
            <a:spLocks noChangeArrowheads="1"/>
          </p:cNvSpPr>
          <p:nvPr/>
        </p:nvSpPr>
        <p:spPr bwMode="auto">
          <a:xfrm>
            <a:off x="1749425" y="196850"/>
            <a:ext cx="101504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vi-VN" sz="2500"/>
              <a:t>Em hãy kể thêm những biểu hiện khác của sự cần cù, sáng tạo trong lao động. </a:t>
            </a:r>
            <a:endParaRPr lang="en-US" sz="2500"/>
          </a:p>
        </p:txBody>
      </p:sp>
      <p:sp>
        <p:nvSpPr>
          <p:cNvPr id="75812" name="Rectangle 36"/>
          <p:cNvSpPr>
            <a:spLocks noChangeArrowheads="1"/>
          </p:cNvSpPr>
          <p:nvPr/>
        </p:nvSpPr>
        <p:spPr bwMode="auto">
          <a:xfrm>
            <a:off x="0" y="5851525"/>
            <a:ext cx="12192000" cy="10064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3000"/>
              <a:t>Cần cù đọc sách, nghiên cứu, vẽ sơ đồ thực hành và cải tiến rô bốt tới khi thành công và hoạt động được.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5806"/>
                                        </p:tgtEl>
                                        <p:attrNameLst>
                                          <p:attrName>style.visibility</p:attrName>
                                        </p:attrNameLst>
                                      </p:cBhvr>
                                      <p:to>
                                        <p:strVal val="visible"/>
                                      </p:to>
                                    </p:set>
                                    <p:animEffect transition="in" filter="blinds(horizontal)">
                                      <p:cBhvr>
                                        <p:cTn id="7" dur="500"/>
                                        <p:tgtEl>
                                          <p:spTgt spid="7580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5807"/>
                                        </p:tgtEl>
                                        <p:attrNameLst>
                                          <p:attrName>style.visibility</p:attrName>
                                        </p:attrNameLst>
                                      </p:cBhvr>
                                      <p:to>
                                        <p:strVal val="visible"/>
                                      </p:to>
                                    </p:set>
                                    <p:animEffect transition="in" filter="blinds(horizontal)">
                                      <p:cBhvr>
                                        <p:cTn id="10" dur="500"/>
                                        <p:tgtEl>
                                          <p:spTgt spid="7580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75805"/>
                                        </p:tgtEl>
                                        <p:attrNameLst>
                                          <p:attrName>style.visibility</p:attrName>
                                        </p:attrNameLst>
                                      </p:cBhvr>
                                      <p:to>
                                        <p:strVal val="visible"/>
                                      </p:to>
                                    </p:set>
                                    <p:animEffect transition="in" filter="blinds(horizontal)">
                                      <p:cBhvr>
                                        <p:cTn id="15" dur="500"/>
                                        <p:tgtEl>
                                          <p:spTgt spid="7580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5812"/>
                                        </p:tgtEl>
                                        <p:attrNameLst>
                                          <p:attrName>style.visibility</p:attrName>
                                        </p:attrNameLst>
                                      </p:cBhvr>
                                      <p:to>
                                        <p:strVal val="visible"/>
                                      </p:to>
                                    </p:set>
                                    <p:animEffect transition="in" filter="blinds(horizontal)">
                                      <p:cBhvr>
                                        <p:cTn id="20" dur="500"/>
                                        <p:tgtEl>
                                          <p:spTgt spid="75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07" grpId="0"/>
      <p:bldP spid="758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071405_ninh-thuan-hoc-sinh-huyen-mien-nui-sang-che-may-thu-hat-nong-s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838" y="384175"/>
            <a:ext cx="11179175"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blobid1-16788660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038" y="109538"/>
            <a:ext cx="11298237"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GDCD-8-bai-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5663" y="0"/>
            <a:ext cx="11045825"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tải xuống (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75" y="590550"/>
            <a:ext cx="101473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nguoi-nong-dan-rat-sieng-nang-can-cu_0753212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4238" y="398463"/>
            <a:ext cx="10885487"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tải xuống (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575" y="442913"/>
            <a:ext cx="101473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직사각형 69">
            <a:extLst/>
          </p:cNvPr>
          <p:cNvSpPr/>
          <p:nvPr/>
        </p:nvSpPr>
        <p:spPr>
          <a:xfrm>
            <a:off x="927100" y="3781425"/>
            <a:ext cx="3563938" cy="1271588"/>
          </a:xfrm>
          <a:prstGeom prst="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solidFill>
                <a:schemeClr val="tx1">
                  <a:lumMod val="65000"/>
                  <a:lumOff val="35000"/>
                </a:schemeClr>
              </a:solidFill>
            </a:endParaRPr>
          </a:p>
        </p:txBody>
      </p:sp>
      <p:sp>
        <p:nvSpPr>
          <p:cNvPr id="48" name="직사각형 70">
            <a:extLst/>
          </p:cNvPr>
          <p:cNvSpPr/>
          <p:nvPr/>
        </p:nvSpPr>
        <p:spPr>
          <a:xfrm>
            <a:off x="927100" y="5230813"/>
            <a:ext cx="3563938" cy="1271587"/>
          </a:xfrm>
          <a:prstGeom prst="rect">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solidFill>
                <a:schemeClr val="tx1">
                  <a:lumMod val="65000"/>
                  <a:lumOff val="35000"/>
                </a:schemeClr>
              </a:solidFill>
            </a:endParaRPr>
          </a:p>
        </p:txBody>
      </p:sp>
      <p:sp>
        <p:nvSpPr>
          <p:cNvPr id="107" name="직사각형 2">
            <a:extLst/>
          </p:cNvPr>
          <p:cNvSpPr/>
          <p:nvPr/>
        </p:nvSpPr>
        <p:spPr>
          <a:xfrm>
            <a:off x="993397" y="3846709"/>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a:lstStyle/>
          <a:p>
            <a:pPr algn="ctr" defTabSz="914400" fontAlgn="auto">
              <a:spcBef>
                <a:spcPts val="0"/>
              </a:spcBef>
              <a:spcAft>
                <a:spcPts val="0"/>
              </a:spcAft>
              <a:defRPr/>
            </a:pPr>
            <a:endParaRPr lang="ko-KR" altLang="en-US" sz="2701" dirty="0">
              <a:latin typeface="+mn-lt"/>
              <a:cs typeface="+mn-cs"/>
            </a:endParaRPr>
          </a:p>
        </p:txBody>
      </p:sp>
      <p:sp>
        <p:nvSpPr>
          <p:cNvPr id="108" name="직사각형 2">
            <a:extLst/>
          </p:cNvPr>
          <p:cNvSpPr/>
          <p:nvPr/>
        </p:nvSpPr>
        <p:spPr>
          <a:xfrm>
            <a:off x="995760" y="5307227"/>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a:lstStyle/>
          <a:p>
            <a:pPr algn="ctr" defTabSz="914400" fontAlgn="auto">
              <a:spcBef>
                <a:spcPts val="0"/>
              </a:spcBef>
              <a:spcAft>
                <a:spcPts val="0"/>
              </a:spcAft>
              <a:defRPr/>
            </a:pPr>
            <a:endParaRPr lang="ko-KR" altLang="en-US" sz="2701" dirty="0">
              <a:latin typeface="+mn-lt"/>
              <a:cs typeface="+mn-cs"/>
            </a:endParaRPr>
          </a:p>
        </p:txBody>
      </p:sp>
      <p:sp>
        <p:nvSpPr>
          <p:cNvPr id="46" name="직사각형 68">
            <a:extLst/>
          </p:cNvPr>
          <p:cNvSpPr/>
          <p:nvPr/>
        </p:nvSpPr>
        <p:spPr>
          <a:xfrm>
            <a:off x="927100" y="2363788"/>
            <a:ext cx="3563938" cy="1270000"/>
          </a:xfrm>
          <a:prstGeom prst="rect">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solidFill>
                <a:schemeClr val="tx1">
                  <a:lumMod val="65000"/>
                  <a:lumOff val="35000"/>
                </a:schemeClr>
              </a:solidFill>
            </a:endParaRPr>
          </a:p>
        </p:txBody>
      </p:sp>
      <p:sp>
        <p:nvSpPr>
          <p:cNvPr id="106" name="직사각형 2">
            <a:extLst/>
          </p:cNvPr>
          <p:cNvSpPr/>
          <p:nvPr/>
        </p:nvSpPr>
        <p:spPr>
          <a:xfrm>
            <a:off x="994250" y="2435467"/>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a:lstStyle/>
          <a:p>
            <a:pPr algn="ctr" defTabSz="914400" fontAlgn="auto">
              <a:spcBef>
                <a:spcPts val="0"/>
              </a:spcBef>
              <a:spcAft>
                <a:spcPts val="0"/>
              </a:spcAft>
              <a:defRPr/>
            </a:pPr>
            <a:endParaRPr lang="ko-KR" altLang="en-US" sz="2701" dirty="0">
              <a:latin typeface="+mn-lt"/>
              <a:cs typeface="+mn-cs"/>
            </a:endParaRPr>
          </a:p>
        </p:txBody>
      </p:sp>
      <p:sp>
        <p:nvSpPr>
          <p:cNvPr id="51" name="직사각형 64">
            <a:extLst/>
          </p:cNvPr>
          <p:cNvSpPr/>
          <p:nvPr/>
        </p:nvSpPr>
        <p:spPr>
          <a:xfrm>
            <a:off x="7712075" y="5235575"/>
            <a:ext cx="3563938" cy="1270000"/>
          </a:xfrm>
          <a:prstGeom prst="rect">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solidFill>
                <a:schemeClr val="tx1">
                  <a:lumMod val="65000"/>
                  <a:lumOff val="35000"/>
                </a:schemeClr>
              </a:solidFill>
            </a:endParaRPr>
          </a:p>
        </p:txBody>
      </p:sp>
      <p:sp>
        <p:nvSpPr>
          <p:cNvPr id="105" name="직사각형 2">
            <a:extLst/>
          </p:cNvPr>
          <p:cNvSpPr/>
          <p:nvPr/>
        </p:nvSpPr>
        <p:spPr>
          <a:xfrm>
            <a:off x="7789998" y="5300694"/>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a:lstStyle/>
          <a:p>
            <a:pPr algn="ctr" defTabSz="914400" fontAlgn="auto">
              <a:spcBef>
                <a:spcPts val="0"/>
              </a:spcBef>
              <a:spcAft>
                <a:spcPts val="0"/>
              </a:spcAft>
              <a:defRPr/>
            </a:pPr>
            <a:endParaRPr lang="ko-KR" altLang="en-US" sz="2701" dirty="0">
              <a:latin typeface="+mn-lt"/>
              <a:cs typeface="+mn-cs"/>
            </a:endParaRPr>
          </a:p>
        </p:txBody>
      </p:sp>
      <p:sp>
        <p:nvSpPr>
          <p:cNvPr id="50" name="직사각형 63">
            <a:extLst/>
          </p:cNvPr>
          <p:cNvSpPr/>
          <p:nvPr/>
        </p:nvSpPr>
        <p:spPr>
          <a:xfrm>
            <a:off x="7712075" y="3784600"/>
            <a:ext cx="3563938" cy="1271588"/>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solidFill>
                <a:schemeClr val="tx1">
                  <a:lumMod val="65000"/>
                  <a:lumOff val="35000"/>
                </a:schemeClr>
              </a:solidFill>
            </a:endParaRPr>
          </a:p>
        </p:txBody>
      </p:sp>
      <p:sp>
        <p:nvSpPr>
          <p:cNvPr id="104" name="직사각형 2">
            <a:extLst/>
          </p:cNvPr>
          <p:cNvSpPr/>
          <p:nvPr/>
        </p:nvSpPr>
        <p:spPr>
          <a:xfrm>
            <a:off x="7789998" y="3852184"/>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a:lstStyle/>
          <a:p>
            <a:pPr algn="ctr" defTabSz="914400" fontAlgn="auto">
              <a:spcBef>
                <a:spcPts val="0"/>
              </a:spcBef>
              <a:spcAft>
                <a:spcPts val="0"/>
              </a:spcAft>
              <a:defRPr/>
            </a:pPr>
            <a:endParaRPr lang="ko-KR" altLang="en-US" sz="2701" dirty="0">
              <a:latin typeface="+mn-lt"/>
              <a:cs typeface="+mn-cs"/>
            </a:endParaRPr>
          </a:p>
        </p:txBody>
      </p:sp>
      <p:sp>
        <p:nvSpPr>
          <p:cNvPr id="49" name="직사각형 2">
            <a:extLst/>
          </p:cNvPr>
          <p:cNvSpPr/>
          <p:nvPr/>
        </p:nvSpPr>
        <p:spPr>
          <a:xfrm>
            <a:off x="7712075" y="2366963"/>
            <a:ext cx="3563938" cy="1271587"/>
          </a:xfrm>
          <a:prstGeom prst="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solidFill>
                <a:schemeClr val="tx1">
                  <a:lumMod val="65000"/>
                  <a:lumOff val="35000"/>
                </a:schemeClr>
              </a:solidFill>
            </a:endParaRPr>
          </a:p>
        </p:txBody>
      </p:sp>
      <p:sp>
        <p:nvSpPr>
          <p:cNvPr id="103" name="직사각형 2">
            <a:extLst/>
          </p:cNvPr>
          <p:cNvSpPr/>
          <p:nvPr/>
        </p:nvSpPr>
        <p:spPr>
          <a:xfrm>
            <a:off x="7789998" y="2429048"/>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a:lstStyle/>
          <a:p>
            <a:pPr algn="ctr" defTabSz="914400" fontAlgn="auto">
              <a:spcBef>
                <a:spcPts val="0"/>
              </a:spcBef>
              <a:spcAft>
                <a:spcPts val="0"/>
              </a:spcAft>
              <a:defRPr/>
            </a:pPr>
            <a:endParaRPr lang="ko-KR" altLang="en-US" sz="2701" dirty="0">
              <a:latin typeface="+mn-lt"/>
              <a:cs typeface="+mn-cs"/>
            </a:endParaRPr>
          </a:p>
        </p:txBody>
      </p:sp>
      <p:sp>
        <p:nvSpPr>
          <p:cNvPr id="52" name="Rounded Rectangle 8"/>
          <p:cNvSpPr>
            <a:spLocks noChangeArrowheads="1"/>
          </p:cNvSpPr>
          <p:nvPr/>
        </p:nvSpPr>
        <p:spPr bwMode="auto">
          <a:xfrm rot="2700000">
            <a:off x="4297363" y="3954463"/>
            <a:ext cx="955675" cy="955675"/>
          </a:xfrm>
          <a:prstGeom prst="roundRect">
            <a:avLst>
              <a:gd name="adj" fmla="val 9009"/>
            </a:avLst>
          </a:prstGeom>
          <a:solidFill>
            <a:schemeClr val="accent2"/>
          </a:solidFill>
          <a:ln w="12700" algn="ctr">
            <a:noFill/>
            <a:miter lim="800000"/>
            <a:headEnd/>
            <a:tailEnd/>
          </a:ln>
        </p:spPr>
        <p:txBody>
          <a:bodyPr rot="10800000" vert="eaVert" anchor="ctr"/>
          <a:lstStyle/>
          <a:p>
            <a:pPr algn="ctr" defTabSz="914400" fontAlgn="auto">
              <a:spcBef>
                <a:spcPts val="0"/>
              </a:spcBef>
              <a:spcAft>
                <a:spcPts val="0"/>
              </a:spcAft>
              <a:defRPr/>
            </a:pPr>
            <a:endParaRPr lang="ko-KR" altLang="en-US" sz="2700">
              <a:solidFill>
                <a:schemeClr val="lt1"/>
              </a:solidFill>
              <a:latin typeface="+mn-lt"/>
              <a:cs typeface="+mn-cs"/>
            </a:endParaRPr>
          </a:p>
        </p:txBody>
      </p:sp>
      <p:sp>
        <p:nvSpPr>
          <p:cNvPr id="53" name="Rounded Rectangle 9"/>
          <p:cNvSpPr>
            <a:spLocks noChangeArrowheads="1"/>
          </p:cNvSpPr>
          <p:nvPr/>
        </p:nvSpPr>
        <p:spPr bwMode="auto">
          <a:xfrm rot="2700000">
            <a:off x="4027488" y="3954463"/>
            <a:ext cx="955675" cy="955675"/>
          </a:xfrm>
          <a:prstGeom prst="roundRect">
            <a:avLst>
              <a:gd name="adj" fmla="val 9009"/>
            </a:avLst>
          </a:prstGeom>
          <a:solidFill>
            <a:schemeClr val="bg1"/>
          </a:solidFill>
          <a:ln w="63500">
            <a:solidFill>
              <a:schemeClr val="accent2"/>
            </a:solidFill>
            <a:round/>
            <a:headEnd/>
            <a:tailEnd/>
          </a:ln>
          <a:effectLst>
            <a:outerShdw dist="38100" dir="8100000" algn="tr" rotWithShape="0">
              <a:srgbClr val="000000">
                <a:alpha val="32999"/>
              </a:srgbClr>
            </a:outerShdw>
          </a:effectLst>
        </p:spPr>
        <p:txBody>
          <a:bodyPr rot="10800000" vert="eaVert"/>
          <a:lstStyle/>
          <a:p>
            <a:pPr defTabSz="914400" fontAlgn="auto">
              <a:spcBef>
                <a:spcPts val="0"/>
              </a:spcBef>
              <a:spcAft>
                <a:spcPts val="0"/>
              </a:spcAft>
              <a:defRPr/>
            </a:pPr>
            <a:endParaRPr lang="ko-KR" altLang="en-US" sz="2701">
              <a:latin typeface="+mn-lt"/>
              <a:cs typeface="+mn-cs"/>
            </a:endParaRPr>
          </a:p>
        </p:txBody>
      </p:sp>
      <p:sp>
        <p:nvSpPr>
          <p:cNvPr id="54" name="Rounded Rectangle 11"/>
          <p:cNvSpPr>
            <a:spLocks noChangeArrowheads="1"/>
          </p:cNvSpPr>
          <p:nvPr/>
        </p:nvSpPr>
        <p:spPr bwMode="auto">
          <a:xfrm rot="2700000">
            <a:off x="4297363" y="2525713"/>
            <a:ext cx="955675" cy="955675"/>
          </a:xfrm>
          <a:prstGeom prst="roundRect">
            <a:avLst>
              <a:gd name="adj" fmla="val 9009"/>
            </a:avLst>
          </a:prstGeom>
          <a:solidFill>
            <a:srgbClr val="F7A60B"/>
          </a:solidFill>
          <a:ln w="12700" algn="ctr">
            <a:noFill/>
            <a:miter lim="800000"/>
            <a:headEnd/>
            <a:tailEnd/>
          </a:ln>
        </p:spPr>
        <p:txBody>
          <a:bodyPr rot="10800000" vert="eaVert" anchor="ctr"/>
          <a:lstStyle/>
          <a:p>
            <a:pPr algn="ctr" defTabSz="914400" fontAlgn="auto">
              <a:spcBef>
                <a:spcPts val="0"/>
              </a:spcBef>
              <a:spcAft>
                <a:spcPts val="0"/>
              </a:spcAft>
              <a:defRPr/>
            </a:pPr>
            <a:endParaRPr lang="ko-KR" altLang="en-US" sz="2700">
              <a:solidFill>
                <a:schemeClr val="lt1"/>
              </a:solidFill>
              <a:latin typeface="+mn-lt"/>
              <a:cs typeface="+mn-cs"/>
            </a:endParaRPr>
          </a:p>
        </p:txBody>
      </p:sp>
      <p:sp>
        <p:nvSpPr>
          <p:cNvPr id="55" name="Rounded Rectangle 12"/>
          <p:cNvSpPr>
            <a:spLocks noChangeArrowheads="1"/>
          </p:cNvSpPr>
          <p:nvPr/>
        </p:nvSpPr>
        <p:spPr bwMode="auto">
          <a:xfrm rot="2700000">
            <a:off x="4026695" y="2526506"/>
            <a:ext cx="957262" cy="955675"/>
          </a:xfrm>
          <a:prstGeom prst="roundRect">
            <a:avLst>
              <a:gd name="adj" fmla="val 9009"/>
            </a:avLst>
          </a:prstGeom>
          <a:solidFill>
            <a:schemeClr val="bg1"/>
          </a:solidFill>
          <a:ln w="63500">
            <a:solidFill>
              <a:srgbClr val="F7A60B"/>
            </a:solidFill>
            <a:round/>
            <a:headEnd/>
            <a:tailEnd/>
          </a:ln>
          <a:effectLst>
            <a:outerShdw dist="38100" dir="8100000" algn="tr" rotWithShape="0">
              <a:srgbClr val="000000">
                <a:alpha val="32999"/>
              </a:srgbClr>
            </a:outerShdw>
          </a:effectLst>
        </p:spPr>
        <p:txBody>
          <a:bodyPr rot="10800000" vert="eaVert"/>
          <a:lstStyle/>
          <a:p>
            <a:pPr defTabSz="914400" fontAlgn="auto">
              <a:spcBef>
                <a:spcPts val="0"/>
              </a:spcBef>
              <a:spcAft>
                <a:spcPts val="0"/>
              </a:spcAft>
              <a:defRPr/>
            </a:pPr>
            <a:endParaRPr lang="ko-KR" altLang="en-US" sz="2701">
              <a:latin typeface="+mn-lt"/>
              <a:cs typeface="+mn-cs"/>
            </a:endParaRPr>
          </a:p>
        </p:txBody>
      </p:sp>
      <p:sp>
        <p:nvSpPr>
          <p:cNvPr id="56" name="Rounded Rectangle 20"/>
          <p:cNvSpPr>
            <a:spLocks noChangeArrowheads="1"/>
          </p:cNvSpPr>
          <p:nvPr/>
        </p:nvSpPr>
        <p:spPr bwMode="auto">
          <a:xfrm rot="2700000">
            <a:off x="4297363" y="5389563"/>
            <a:ext cx="955675" cy="955675"/>
          </a:xfrm>
          <a:prstGeom prst="roundRect">
            <a:avLst>
              <a:gd name="adj" fmla="val 9009"/>
            </a:avLst>
          </a:prstGeom>
          <a:solidFill>
            <a:srgbClr val="CBCBCB"/>
          </a:solidFill>
          <a:ln w="12700" algn="ctr">
            <a:noFill/>
            <a:miter lim="800000"/>
            <a:headEnd/>
            <a:tailEnd/>
          </a:ln>
        </p:spPr>
        <p:txBody>
          <a:bodyPr rot="10800000" vert="eaVert" anchor="ctr"/>
          <a:lstStyle/>
          <a:p>
            <a:pPr algn="ctr" defTabSz="914400" fontAlgn="auto">
              <a:spcBef>
                <a:spcPts val="0"/>
              </a:spcBef>
              <a:spcAft>
                <a:spcPts val="0"/>
              </a:spcAft>
              <a:defRPr/>
            </a:pPr>
            <a:endParaRPr lang="ko-KR" altLang="en-US" sz="2700">
              <a:solidFill>
                <a:schemeClr val="lt1"/>
              </a:solidFill>
              <a:latin typeface="+mn-lt"/>
              <a:cs typeface="+mn-cs"/>
            </a:endParaRPr>
          </a:p>
        </p:txBody>
      </p:sp>
      <p:sp>
        <p:nvSpPr>
          <p:cNvPr id="57" name="Rounded Rectangle 21"/>
          <p:cNvSpPr>
            <a:spLocks noChangeArrowheads="1"/>
          </p:cNvSpPr>
          <p:nvPr/>
        </p:nvSpPr>
        <p:spPr bwMode="auto">
          <a:xfrm rot="2700000">
            <a:off x="4027488" y="5389563"/>
            <a:ext cx="955675" cy="955675"/>
          </a:xfrm>
          <a:prstGeom prst="roundRect">
            <a:avLst>
              <a:gd name="adj" fmla="val 9009"/>
            </a:avLst>
          </a:prstGeom>
          <a:solidFill>
            <a:schemeClr val="bg1"/>
          </a:solidFill>
          <a:ln w="63500">
            <a:solidFill>
              <a:srgbClr val="CBCBCB"/>
            </a:solidFill>
            <a:round/>
            <a:headEnd/>
            <a:tailEnd/>
          </a:ln>
          <a:effectLst>
            <a:outerShdw dist="38100" dir="8100000" algn="tr" rotWithShape="0">
              <a:srgbClr val="000000">
                <a:alpha val="32999"/>
              </a:srgbClr>
            </a:outerShdw>
          </a:effectLst>
        </p:spPr>
        <p:txBody>
          <a:bodyPr rot="10800000" vert="eaVert"/>
          <a:lstStyle/>
          <a:p>
            <a:pPr defTabSz="914400" fontAlgn="auto">
              <a:spcBef>
                <a:spcPts val="0"/>
              </a:spcBef>
              <a:spcAft>
                <a:spcPts val="0"/>
              </a:spcAft>
              <a:defRPr/>
            </a:pPr>
            <a:endParaRPr lang="ko-KR" altLang="en-US" sz="2701">
              <a:latin typeface="+mn-lt"/>
              <a:cs typeface="+mn-cs"/>
            </a:endParaRPr>
          </a:p>
        </p:txBody>
      </p:sp>
      <p:sp>
        <p:nvSpPr>
          <p:cNvPr id="58" name="Rounded Rectangle 23"/>
          <p:cNvSpPr>
            <a:spLocks noChangeArrowheads="1"/>
          </p:cNvSpPr>
          <p:nvPr/>
        </p:nvSpPr>
        <p:spPr bwMode="auto">
          <a:xfrm rot="18900000" flipH="1">
            <a:off x="6919913" y="3954463"/>
            <a:ext cx="955675" cy="955675"/>
          </a:xfrm>
          <a:prstGeom prst="roundRect">
            <a:avLst>
              <a:gd name="adj" fmla="val 9009"/>
            </a:avLst>
          </a:prstGeom>
          <a:solidFill>
            <a:schemeClr val="accent1"/>
          </a:solidFill>
          <a:ln w="12700" algn="ctr">
            <a:noFill/>
            <a:miter lim="800000"/>
            <a:headEnd/>
            <a:tailEnd/>
          </a:ln>
        </p:spPr>
        <p:txBody>
          <a:bodyPr vert="eaVert" anchor="ctr"/>
          <a:lstStyle/>
          <a:p>
            <a:pPr algn="ctr" defTabSz="914400" fontAlgn="auto">
              <a:spcBef>
                <a:spcPts val="0"/>
              </a:spcBef>
              <a:spcAft>
                <a:spcPts val="0"/>
              </a:spcAft>
              <a:defRPr/>
            </a:pPr>
            <a:endParaRPr lang="ko-KR" altLang="en-US" sz="2700">
              <a:solidFill>
                <a:schemeClr val="lt1"/>
              </a:solidFill>
              <a:latin typeface="+mn-lt"/>
              <a:cs typeface="+mn-cs"/>
            </a:endParaRPr>
          </a:p>
        </p:txBody>
      </p:sp>
      <p:sp>
        <p:nvSpPr>
          <p:cNvPr id="59" name="Rounded Rectangle 24"/>
          <p:cNvSpPr>
            <a:spLocks noChangeArrowheads="1"/>
          </p:cNvSpPr>
          <p:nvPr/>
        </p:nvSpPr>
        <p:spPr bwMode="auto">
          <a:xfrm rot="18900000" flipH="1">
            <a:off x="7189788" y="3954463"/>
            <a:ext cx="955675" cy="955675"/>
          </a:xfrm>
          <a:prstGeom prst="roundRect">
            <a:avLst>
              <a:gd name="adj" fmla="val 9009"/>
            </a:avLst>
          </a:prstGeom>
          <a:solidFill>
            <a:schemeClr val="bg1"/>
          </a:solidFill>
          <a:ln w="63500">
            <a:solidFill>
              <a:schemeClr val="accent1"/>
            </a:solidFill>
            <a:round/>
            <a:headEnd/>
            <a:tailEnd/>
          </a:ln>
          <a:effectLst>
            <a:outerShdw dist="38100" dir="8100000" algn="tr" rotWithShape="0">
              <a:srgbClr val="000000">
                <a:alpha val="32999"/>
              </a:srgbClr>
            </a:outerShdw>
          </a:effectLst>
        </p:spPr>
        <p:txBody>
          <a:bodyPr vert="eaVert"/>
          <a:lstStyle/>
          <a:p>
            <a:pPr defTabSz="914400" fontAlgn="auto">
              <a:spcBef>
                <a:spcPts val="0"/>
              </a:spcBef>
              <a:spcAft>
                <a:spcPts val="0"/>
              </a:spcAft>
              <a:defRPr/>
            </a:pPr>
            <a:endParaRPr lang="ko-KR" altLang="en-US" sz="2701">
              <a:latin typeface="+mn-lt"/>
              <a:cs typeface="+mn-cs"/>
            </a:endParaRPr>
          </a:p>
        </p:txBody>
      </p:sp>
      <p:sp>
        <p:nvSpPr>
          <p:cNvPr id="60" name="Rounded Rectangle 26"/>
          <p:cNvSpPr>
            <a:spLocks noChangeArrowheads="1"/>
          </p:cNvSpPr>
          <p:nvPr/>
        </p:nvSpPr>
        <p:spPr bwMode="auto">
          <a:xfrm rot="18900000" flipH="1">
            <a:off x="6919913" y="2525713"/>
            <a:ext cx="955675" cy="955675"/>
          </a:xfrm>
          <a:prstGeom prst="roundRect">
            <a:avLst>
              <a:gd name="adj" fmla="val 9009"/>
            </a:avLst>
          </a:prstGeom>
          <a:solidFill>
            <a:srgbClr val="FDD247"/>
          </a:solidFill>
          <a:ln w="12700" algn="ctr">
            <a:noFill/>
            <a:miter lim="800000"/>
            <a:headEnd/>
            <a:tailEnd/>
          </a:ln>
        </p:spPr>
        <p:txBody>
          <a:bodyPr vert="eaVert" anchor="ctr"/>
          <a:lstStyle/>
          <a:p>
            <a:pPr algn="ctr" defTabSz="914400" fontAlgn="auto">
              <a:spcBef>
                <a:spcPts val="0"/>
              </a:spcBef>
              <a:spcAft>
                <a:spcPts val="0"/>
              </a:spcAft>
              <a:defRPr/>
            </a:pPr>
            <a:endParaRPr lang="ko-KR" altLang="en-US" sz="2700">
              <a:solidFill>
                <a:schemeClr val="lt1"/>
              </a:solidFill>
              <a:latin typeface="+mn-lt"/>
              <a:cs typeface="+mn-cs"/>
            </a:endParaRPr>
          </a:p>
        </p:txBody>
      </p:sp>
      <p:sp>
        <p:nvSpPr>
          <p:cNvPr id="61" name="Rounded Rectangle 27"/>
          <p:cNvSpPr>
            <a:spLocks noChangeArrowheads="1"/>
          </p:cNvSpPr>
          <p:nvPr/>
        </p:nvSpPr>
        <p:spPr bwMode="auto">
          <a:xfrm rot="18900000" flipH="1">
            <a:off x="7189788" y="2525713"/>
            <a:ext cx="955675" cy="955675"/>
          </a:xfrm>
          <a:prstGeom prst="roundRect">
            <a:avLst>
              <a:gd name="adj" fmla="val 9009"/>
            </a:avLst>
          </a:prstGeom>
          <a:solidFill>
            <a:schemeClr val="bg1"/>
          </a:solidFill>
          <a:ln w="63500">
            <a:solidFill>
              <a:srgbClr val="FDD247"/>
            </a:solidFill>
            <a:round/>
            <a:headEnd/>
            <a:tailEnd/>
          </a:ln>
          <a:effectLst>
            <a:outerShdw dist="38100" dir="8100000" algn="tr" rotWithShape="0">
              <a:srgbClr val="000000">
                <a:alpha val="32999"/>
              </a:srgbClr>
            </a:outerShdw>
          </a:effectLst>
        </p:spPr>
        <p:txBody>
          <a:bodyPr vert="eaVert"/>
          <a:lstStyle/>
          <a:p>
            <a:pPr defTabSz="914400" fontAlgn="auto">
              <a:spcBef>
                <a:spcPts val="0"/>
              </a:spcBef>
              <a:spcAft>
                <a:spcPts val="0"/>
              </a:spcAft>
              <a:defRPr/>
            </a:pPr>
            <a:endParaRPr lang="ko-KR" altLang="en-US" sz="2701">
              <a:latin typeface="+mn-lt"/>
              <a:cs typeface="+mn-cs"/>
            </a:endParaRPr>
          </a:p>
        </p:txBody>
      </p:sp>
      <p:sp>
        <p:nvSpPr>
          <p:cNvPr id="62" name="Rounded Rectangle 29"/>
          <p:cNvSpPr>
            <a:spLocks noChangeArrowheads="1"/>
          </p:cNvSpPr>
          <p:nvPr/>
        </p:nvSpPr>
        <p:spPr bwMode="auto">
          <a:xfrm rot="18900000" flipH="1">
            <a:off x="6919913" y="5389563"/>
            <a:ext cx="955675" cy="955675"/>
          </a:xfrm>
          <a:prstGeom prst="roundRect">
            <a:avLst>
              <a:gd name="adj" fmla="val 9009"/>
            </a:avLst>
          </a:prstGeom>
          <a:solidFill>
            <a:srgbClr val="576868"/>
          </a:solidFill>
          <a:ln w="12700" algn="ctr">
            <a:noFill/>
            <a:miter lim="800000"/>
            <a:headEnd/>
            <a:tailEnd/>
          </a:ln>
        </p:spPr>
        <p:txBody>
          <a:bodyPr vert="eaVert" anchor="ctr"/>
          <a:lstStyle/>
          <a:p>
            <a:pPr algn="ctr" defTabSz="914400" fontAlgn="auto">
              <a:spcBef>
                <a:spcPts val="0"/>
              </a:spcBef>
              <a:spcAft>
                <a:spcPts val="0"/>
              </a:spcAft>
              <a:defRPr/>
            </a:pPr>
            <a:endParaRPr lang="ko-KR" altLang="en-US" sz="2700">
              <a:solidFill>
                <a:schemeClr val="lt1"/>
              </a:solidFill>
              <a:latin typeface="+mn-lt"/>
              <a:cs typeface="+mn-cs"/>
            </a:endParaRPr>
          </a:p>
        </p:txBody>
      </p:sp>
      <p:sp>
        <p:nvSpPr>
          <p:cNvPr id="63" name="Rounded Rectangle 30"/>
          <p:cNvSpPr>
            <a:spLocks noChangeArrowheads="1"/>
          </p:cNvSpPr>
          <p:nvPr/>
        </p:nvSpPr>
        <p:spPr bwMode="auto">
          <a:xfrm rot="18900000" flipH="1">
            <a:off x="7189788" y="5389563"/>
            <a:ext cx="955675" cy="955675"/>
          </a:xfrm>
          <a:prstGeom prst="roundRect">
            <a:avLst>
              <a:gd name="adj" fmla="val 9009"/>
            </a:avLst>
          </a:prstGeom>
          <a:solidFill>
            <a:schemeClr val="bg1"/>
          </a:solidFill>
          <a:ln w="63500">
            <a:solidFill>
              <a:srgbClr val="576868"/>
            </a:solidFill>
            <a:round/>
            <a:headEnd/>
            <a:tailEnd/>
          </a:ln>
          <a:effectLst>
            <a:outerShdw dist="38100" dir="8100000" algn="tr" rotWithShape="0">
              <a:srgbClr val="000000">
                <a:alpha val="32999"/>
              </a:srgbClr>
            </a:outerShdw>
          </a:effectLst>
        </p:spPr>
        <p:txBody>
          <a:bodyPr vert="eaVert"/>
          <a:lstStyle/>
          <a:p>
            <a:pPr defTabSz="914400" fontAlgn="auto">
              <a:spcBef>
                <a:spcPts val="0"/>
              </a:spcBef>
              <a:spcAft>
                <a:spcPts val="0"/>
              </a:spcAft>
              <a:defRPr/>
            </a:pPr>
            <a:endParaRPr lang="ko-KR" altLang="en-US" sz="2701" dirty="0">
              <a:latin typeface="+mn-lt"/>
              <a:cs typeface="+mn-cs"/>
            </a:endParaRPr>
          </a:p>
        </p:txBody>
      </p:sp>
      <p:grpSp>
        <p:nvGrpSpPr>
          <p:cNvPr id="2" name="Group 63"/>
          <p:cNvGrpSpPr>
            <a:grpSpLocks/>
          </p:cNvGrpSpPr>
          <p:nvPr/>
        </p:nvGrpSpPr>
        <p:grpSpPr bwMode="auto">
          <a:xfrm>
            <a:off x="6046788" y="0"/>
            <a:ext cx="42862" cy="6858000"/>
            <a:chOff x="4304926" y="2101029"/>
            <a:chExt cx="68958" cy="3877695"/>
          </a:xfrm>
        </p:grpSpPr>
        <p:sp>
          <p:nvSpPr>
            <p:cNvPr id="65" name="Rectangle 64">
              <a:extLst/>
            </p:cNvPr>
            <p:cNvSpPr/>
            <p:nvPr/>
          </p:nvSpPr>
          <p:spPr>
            <a:xfrm>
              <a:off x="4304926" y="2101029"/>
              <a:ext cx="68958" cy="6480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p>
          </p:txBody>
        </p:sp>
        <p:sp>
          <p:nvSpPr>
            <p:cNvPr id="66" name="Rectangle 65">
              <a:extLst/>
            </p:cNvPr>
            <p:cNvSpPr/>
            <p:nvPr/>
          </p:nvSpPr>
          <p:spPr>
            <a:xfrm>
              <a:off x="4304926" y="4034491"/>
              <a:ext cx="68958" cy="6480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p>
          </p:txBody>
        </p:sp>
        <p:sp>
          <p:nvSpPr>
            <p:cNvPr id="67" name="Rectangle 66">
              <a:extLst/>
            </p:cNvPr>
            <p:cNvSpPr/>
            <p:nvPr/>
          </p:nvSpPr>
          <p:spPr>
            <a:xfrm>
              <a:off x="4304926" y="3387311"/>
              <a:ext cx="68958" cy="648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p>
          </p:txBody>
        </p:sp>
        <p:sp>
          <p:nvSpPr>
            <p:cNvPr id="68" name="Rectangle 67">
              <a:extLst/>
            </p:cNvPr>
            <p:cNvSpPr/>
            <p:nvPr/>
          </p:nvSpPr>
          <p:spPr>
            <a:xfrm>
              <a:off x="4304926" y="2737438"/>
              <a:ext cx="68958" cy="6480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p>
          </p:txBody>
        </p:sp>
        <p:sp>
          <p:nvSpPr>
            <p:cNvPr id="69" name="Rectangle 68">
              <a:extLst/>
            </p:cNvPr>
            <p:cNvSpPr/>
            <p:nvPr/>
          </p:nvSpPr>
          <p:spPr>
            <a:xfrm>
              <a:off x="4304926" y="5330646"/>
              <a:ext cx="68958" cy="648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p>
          </p:txBody>
        </p:sp>
        <p:sp>
          <p:nvSpPr>
            <p:cNvPr id="70" name="Rectangle 69">
              <a:extLst/>
            </p:cNvPr>
            <p:cNvSpPr/>
            <p:nvPr/>
          </p:nvSpPr>
          <p:spPr>
            <a:xfrm>
              <a:off x="4304926" y="4682569"/>
              <a:ext cx="68958" cy="6480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p>
          </p:txBody>
        </p:sp>
      </p:grpSp>
      <p:cxnSp>
        <p:nvCxnSpPr>
          <p:cNvPr id="71" name="Straight Connector 70">
            <a:extLst/>
          </p:cNvPr>
          <p:cNvCxnSpPr/>
          <p:nvPr/>
        </p:nvCxnSpPr>
        <p:spPr>
          <a:xfrm>
            <a:off x="6234113" y="3408363"/>
            <a:ext cx="360362"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2" name="Straight Connector 71">
            <a:extLst/>
          </p:cNvPr>
          <p:cNvCxnSpPr/>
          <p:nvPr/>
        </p:nvCxnSpPr>
        <p:spPr>
          <a:xfrm>
            <a:off x="6302375" y="4727575"/>
            <a:ext cx="360363"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3" name="Straight Connector 72">
            <a:extLst/>
          </p:cNvPr>
          <p:cNvCxnSpPr/>
          <p:nvPr/>
        </p:nvCxnSpPr>
        <p:spPr>
          <a:xfrm>
            <a:off x="6302375" y="6054725"/>
            <a:ext cx="360363"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4" name="Straight Connector 73">
            <a:extLst/>
          </p:cNvPr>
          <p:cNvCxnSpPr/>
          <p:nvPr/>
        </p:nvCxnSpPr>
        <p:spPr>
          <a:xfrm>
            <a:off x="5478463" y="2749550"/>
            <a:ext cx="358775"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5" name="Straight Connector 74">
            <a:extLst/>
          </p:cNvPr>
          <p:cNvCxnSpPr/>
          <p:nvPr/>
        </p:nvCxnSpPr>
        <p:spPr>
          <a:xfrm>
            <a:off x="5519738" y="4067175"/>
            <a:ext cx="360362"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6" name="Straight Connector 75">
            <a:extLst/>
          </p:cNvPr>
          <p:cNvCxnSpPr/>
          <p:nvPr/>
        </p:nvCxnSpPr>
        <p:spPr>
          <a:xfrm>
            <a:off x="5519738" y="5386388"/>
            <a:ext cx="360362"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5" name="Rounded Rectangle 10">
            <a:extLst/>
          </p:cNvPr>
          <p:cNvSpPr/>
          <p:nvPr/>
        </p:nvSpPr>
        <p:spPr>
          <a:xfrm>
            <a:off x="4368800" y="5716588"/>
            <a:ext cx="269875" cy="358775"/>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dirty="0"/>
          </a:p>
        </p:txBody>
      </p:sp>
      <p:sp>
        <p:nvSpPr>
          <p:cNvPr id="96" name="Rounded Rectangle 6">
            <a:extLst/>
          </p:cNvPr>
          <p:cNvSpPr/>
          <p:nvPr/>
        </p:nvSpPr>
        <p:spPr>
          <a:xfrm>
            <a:off x="4327525" y="4244975"/>
            <a:ext cx="368300" cy="373063"/>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dirty="0"/>
          </a:p>
        </p:txBody>
      </p:sp>
      <p:sp>
        <p:nvSpPr>
          <p:cNvPr id="97" name="Rectangle 16">
            <a:extLst/>
          </p:cNvPr>
          <p:cNvSpPr/>
          <p:nvPr/>
        </p:nvSpPr>
        <p:spPr>
          <a:xfrm rot="2700000">
            <a:off x="7540625" y="4189413"/>
            <a:ext cx="282575" cy="508000"/>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dirty="0"/>
          </a:p>
        </p:txBody>
      </p:sp>
      <p:sp>
        <p:nvSpPr>
          <p:cNvPr id="98" name="Rounded Rectangle 5">
            <a:extLst/>
          </p:cNvPr>
          <p:cNvSpPr/>
          <p:nvPr/>
        </p:nvSpPr>
        <p:spPr>
          <a:xfrm flipH="1">
            <a:off x="7459663" y="2862263"/>
            <a:ext cx="415925" cy="342900"/>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dirty="0"/>
          </a:p>
        </p:txBody>
      </p:sp>
      <p:sp>
        <p:nvSpPr>
          <p:cNvPr id="99" name="Teardrop 1">
            <a:extLst/>
          </p:cNvPr>
          <p:cNvSpPr/>
          <p:nvPr/>
        </p:nvSpPr>
        <p:spPr>
          <a:xfrm rot="18805991">
            <a:off x="7464426" y="5668962"/>
            <a:ext cx="400050" cy="396875"/>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dirty="0">
              <a:solidFill>
                <a:schemeClr val="tx1"/>
              </a:solidFill>
            </a:endParaRPr>
          </a:p>
        </p:txBody>
      </p:sp>
      <p:sp>
        <p:nvSpPr>
          <p:cNvPr id="100" name="Rectangle 36">
            <a:extLst/>
          </p:cNvPr>
          <p:cNvSpPr/>
          <p:nvPr/>
        </p:nvSpPr>
        <p:spPr>
          <a:xfrm>
            <a:off x="4297363" y="2825750"/>
            <a:ext cx="414337" cy="346075"/>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dirty="0"/>
          </a:p>
        </p:txBody>
      </p:sp>
      <p:sp>
        <p:nvSpPr>
          <p:cNvPr id="105548" name="Rectangle 76"/>
          <p:cNvSpPr>
            <a:spLocks noChangeArrowheads="1"/>
          </p:cNvSpPr>
          <p:nvPr/>
        </p:nvSpPr>
        <p:spPr bwMode="auto">
          <a:xfrm>
            <a:off x="334963" y="744538"/>
            <a:ext cx="5197475" cy="1154112"/>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vi-VN" sz="2300"/>
              <a:t>Cần cù trong lao động là sự chăm chỉ một cách thường xuyên, không ngại khó khăn, gian khổ.</a:t>
            </a:r>
          </a:p>
        </p:txBody>
      </p:sp>
      <p:sp>
        <p:nvSpPr>
          <p:cNvPr id="105549" name="Rectangle 77"/>
          <p:cNvSpPr>
            <a:spLocks noChangeArrowheads="1"/>
          </p:cNvSpPr>
          <p:nvPr/>
        </p:nvSpPr>
        <p:spPr bwMode="auto">
          <a:xfrm>
            <a:off x="1146175" y="2470150"/>
            <a:ext cx="2555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vi-VN" sz="2000"/>
              <a:t>Chăm chỉ, nỗ lực vươn lên trong học tập và cuộc sống </a:t>
            </a:r>
          </a:p>
        </p:txBody>
      </p:sp>
      <p:sp>
        <p:nvSpPr>
          <p:cNvPr id="105550" name="Rectangle 78"/>
          <p:cNvSpPr>
            <a:spLocks noChangeArrowheads="1"/>
          </p:cNvSpPr>
          <p:nvPr/>
        </p:nvSpPr>
        <p:spPr bwMode="auto">
          <a:xfrm>
            <a:off x="1076325" y="3892550"/>
            <a:ext cx="32162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vi-VN" sz="2000"/>
              <a:t>Tích cực trau dồi bản thân để trở thành công dân tốt, có ích cho xã hội. </a:t>
            </a:r>
          </a:p>
        </p:txBody>
      </p:sp>
      <p:sp>
        <p:nvSpPr>
          <p:cNvPr id="105551" name="Rectangle 79"/>
          <p:cNvSpPr>
            <a:spLocks noChangeArrowheads="1"/>
          </p:cNvSpPr>
          <p:nvPr/>
        </p:nvSpPr>
        <p:spPr bwMode="auto">
          <a:xfrm>
            <a:off x="1090613" y="5518150"/>
            <a:ext cx="2555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vi-VN" sz="2000"/>
              <a:t>Làm việc thường xuyên </a:t>
            </a:r>
          </a:p>
        </p:txBody>
      </p:sp>
      <p:sp>
        <p:nvSpPr>
          <p:cNvPr id="105552" name="Rectangle 80"/>
          <p:cNvSpPr>
            <a:spLocks noChangeArrowheads="1"/>
          </p:cNvSpPr>
          <p:nvPr/>
        </p:nvSpPr>
        <p:spPr bwMode="auto">
          <a:xfrm>
            <a:off x="0" y="0"/>
            <a:ext cx="12192000" cy="4730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2500" b="1"/>
              <a:t>CẦN CÙ, SÁNG TẠO, BIỂU HIỆN CỦA CẦN CÙ, SÁNG TẠO</a:t>
            </a:r>
          </a:p>
        </p:txBody>
      </p:sp>
      <p:sp>
        <p:nvSpPr>
          <p:cNvPr id="105553" name="Rectangle 81"/>
          <p:cNvSpPr>
            <a:spLocks noChangeArrowheads="1"/>
          </p:cNvSpPr>
          <p:nvPr/>
        </p:nvSpPr>
        <p:spPr bwMode="auto">
          <a:xfrm>
            <a:off x="6372225" y="692150"/>
            <a:ext cx="5575300" cy="1320800"/>
          </a:xfrm>
          <a:prstGeom prst="rect">
            <a:avLst/>
          </a:prstGeom>
          <a:noFill/>
          <a:ln w="952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vi-VN" sz="2000"/>
              <a:t>Sáng tạo trong lao động là luôn chủ động suy nghĩ để cải tiến, đổi mới trong quá trình lao động nhằm nâng cao năng suất, chất lượng, hiệu quả công việc.</a:t>
            </a:r>
          </a:p>
        </p:txBody>
      </p:sp>
      <p:sp>
        <p:nvSpPr>
          <p:cNvPr id="105554" name="Rectangle 82"/>
          <p:cNvSpPr>
            <a:spLocks noChangeArrowheads="1"/>
          </p:cNvSpPr>
          <p:nvPr/>
        </p:nvSpPr>
        <p:spPr bwMode="auto">
          <a:xfrm>
            <a:off x="8526463" y="2609850"/>
            <a:ext cx="23812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vi-VN" sz="2000"/>
              <a:t>Luôn suy nghĩ, cải tiến tìm tòi cái mới. </a:t>
            </a:r>
          </a:p>
        </p:txBody>
      </p:sp>
      <p:sp>
        <p:nvSpPr>
          <p:cNvPr id="105555" name="Rectangle 83"/>
          <p:cNvSpPr>
            <a:spLocks noChangeArrowheads="1"/>
          </p:cNvSpPr>
          <p:nvPr/>
        </p:nvSpPr>
        <p:spPr bwMode="auto">
          <a:xfrm>
            <a:off x="8239125" y="3906838"/>
            <a:ext cx="3114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vi-VN" sz="2000"/>
              <a:t>Tìm cách giải quyết tối ưu để nâng cao chất lượng, hiệu quả công việc. </a:t>
            </a:r>
          </a:p>
        </p:txBody>
      </p:sp>
      <p:sp>
        <p:nvSpPr>
          <p:cNvPr id="105556" name="Rectangle 84"/>
          <p:cNvSpPr>
            <a:spLocks noChangeArrowheads="1"/>
          </p:cNvSpPr>
          <p:nvPr/>
        </p:nvSpPr>
        <p:spPr bwMode="auto">
          <a:xfrm>
            <a:off x="8423275" y="5332413"/>
            <a:ext cx="269875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vi-VN" sz="2200"/>
              <a:t>Sửa chữa sai lầm, rút ra bài học cho bản thân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5552"/>
                                        </p:tgtEl>
                                        <p:attrNameLst>
                                          <p:attrName>style.visibility</p:attrName>
                                        </p:attrNameLst>
                                      </p:cBhvr>
                                      <p:to>
                                        <p:strVal val="visible"/>
                                      </p:to>
                                    </p:set>
                                    <p:animEffect transition="in" filter="blinds(horizontal)">
                                      <p:cBhvr>
                                        <p:cTn id="7" dur="500"/>
                                        <p:tgtEl>
                                          <p:spTgt spid="1055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5548"/>
                                        </p:tgtEl>
                                        <p:attrNameLst>
                                          <p:attrName>style.visibility</p:attrName>
                                        </p:attrNameLst>
                                      </p:cBhvr>
                                      <p:to>
                                        <p:strVal val="visible"/>
                                      </p:to>
                                    </p:set>
                                    <p:animEffect transition="in" filter="blinds(horizontal)">
                                      <p:cBhvr>
                                        <p:cTn id="12" dur="500"/>
                                        <p:tgtEl>
                                          <p:spTgt spid="1055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linds(horizontal)">
                                      <p:cBhvr>
                                        <p:cTn id="17" dur="500"/>
                                        <p:tgtEl>
                                          <p:spTgt spid="46"/>
                                        </p:tgtEl>
                                      </p:cBhvr>
                                    </p:animEffect>
                                  </p:childTnLst>
                                </p:cTn>
                              </p:par>
                              <p:par>
                                <p:cTn id="18" presetID="3" presetClass="entr" presetSubtype="10" fill="hold" nodeType="with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blinds(horizontal)">
                                      <p:cBhvr>
                                        <p:cTn id="20" dur="500"/>
                                        <p:tgtEl>
                                          <p:spTgt spid="10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linds(horizontal)">
                                      <p:cBhvr>
                                        <p:cTn id="23" dur="500"/>
                                        <p:tgtEl>
                                          <p:spTgt spid="5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blinds(horizontal)">
                                      <p:cBhvr>
                                        <p:cTn id="26" dur="500"/>
                                        <p:tgtEl>
                                          <p:spTgt spid="55"/>
                                        </p:tgtEl>
                                      </p:cBhvr>
                                    </p:animEffect>
                                  </p:childTnLst>
                                </p:cTn>
                              </p:par>
                              <p:par>
                                <p:cTn id="27" presetID="3" presetClass="entr" presetSubtype="10"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blinds(horizontal)">
                                      <p:cBhvr>
                                        <p:cTn id="29" dur="500"/>
                                        <p:tgtEl>
                                          <p:spTgt spid="74"/>
                                        </p:tgtEl>
                                      </p:cBhvr>
                                    </p:animEffect>
                                  </p:childTnLst>
                                </p:cTn>
                              </p:par>
                              <p:par>
                                <p:cTn id="30" presetID="3" presetClass="entr" presetSubtype="10" fill="hold" nodeType="with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blinds(horizontal)">
                                      <p:cBhvr>
                                        <p:cTn id="32" dur="500"/>
                                        <p:tgtEl>
                                          <p:spTgt spid="10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05549"/>
                                        </p:tgtEl>
                                        <p:attrNameLst>
                                          <p:attrName>style.visibility</p:attrName>
                                        </p:attrNameLst>
                                      </p:cBhvr>
                                      <p:to>
                                        <p:strVal val="visible"/>
                                      </p:to>
                                    </p:set>
                                    <p:animEffect transition="in" filter="blinds(horizontal)">
                                      <p:cBhvr>
                                        <p:cTn id="35" dur="500"/>
                                        <p:tgtEl>
                                          <p:spTgt spid="10554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linds(horizontal)">
                                      <p:cBhvr>
                                        <p:cTn id="40" dur="500"/>
                                        <p:tgtEl>
                                          <p:spTgt spid="47"/>
                                        </p:tgtEl>
                                      </p:cBhvr>
                                    </p:animEffect>
                                  </p:childTnLst>
                                </p:cTn>
                              </p:par>
                              <p:par>
                                <p:cTn id="41" presetID="3" presetClass="entr" presetSubtype="10" fill="hold" nodeType="with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blinds(horizontal)">
                                      <p:cBhvr>
                                        <p:cTn id="43" dur="500"/>
                                        <p:tgtEl>
                                          <p:spTgt spid="10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blinds(horizontal)">
                                      <p:cBhvr>
                                        <p:cTn id="46" dur="500"/>
                                        <p:tgtEl>
                                          <p:spTgt spid="52"/>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blinds(horizontal)">
                                      <p:cBhvr>
                                        <p:cTn id="49" dur="500"/>
                                        <p:tgtEl>
                                          <p:spTgt spid="53"/>
                                        </p:tgtEl>
                                      </p:cBhvr>
                                    </p:animEffect>
                                  </p:childTnLst>
                                </p:cTn>
                              </p:par>
                              <p:par>
                                <p:cTn id="50" presetID="3" presetClass="entr" presetSubtype="10" fill="hold"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blinds(horizontal)">
                                      <p:cBhvr>
                                        <p:cTn id="52" dur="500"/>
                                        <p:tgtEl>
                                          <p:spTgt spid="75"/>
                                        </p:tgtEl>
                                      </p:cBhvr>
                                    </p:animEffect>
                                  </p:childTnLst>
                                </p:cTn>
                              </p:par>
                              <p:par>
                                <p:cTn id="53" presetID="3" presetClass="entr" presetSubtype="10" fill="hold" nodeType="withEffect">
                                  <p:stCondLst>
                                    <p:cond delay="0"/>
                                  </p:stCondLst>
                                  <p:childTnLst>
                                    <p:set>
                                      <p:cBhvr>
                                        <p:cTn id="54" dur="1" fill="hold">
                                          <p:stCondLst>
                                            <p:cond delay="0"/>
                                          </p:stCondLst>
                                        </p:cTn>
                                        <p:tgtEl>
                                          <p:spTgt spid="96"/>
                                        </p:tgtEl>
                                        <p:attrNameLst>
                                          <p:attrName>style.visibility</p:attrName>
                                        </p:attrNameLst>
                                      </p:cBhvr>
                                      <p:to>
                                        <p:strVal val="visible"/>
                                      </p:to>
                                    </p:set>
                                    <p:animEffect transition="in" filter="blinds(horizontal)">
                                      <p:cBhvr>
                                        <p:cTn id="55" dur="500"/>
                                        <p:tgtEl>
                                          <p:spTgt spid="9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05550"/>
                                        </p:tgtEl>
                                        <p:attrNameLst>
                                          <p:attrName>style.visibility</p:attrName>
                                        </p:attrNameLst>
                                      </p:cBhvr>
                                      <p:to>
                                        <p:strVal val="visible"/>
                                      </p:to>
                                    </p:set>
                                    <p:animEffect transition="in" filter="blinds(horizontal)">
                                      <p:cBhvr>
                                        <p:cTn id="58" dur="500"/>
                                        <p:tgtEl>
                                          <p:spTgt spid="10555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blinds(horizontal)">
                                      <p:cBhvr>
                                        <p:cTn id="63" dur="500"/>
                                        <p:tgtEl>
                                          <p:spTgt spid="48"/>
                                        </p:tgtEl>
                                      </p:cBhvr>
                                    </p:animEffect>
                                  </p:childTnLst>
                                </p:cTn>
                              </p:par>
                              <p:par>
                                <p:cTn id="64" presetID="3" presetClass="entr" presetSubtype="10" fill="hold" nodeType="withEffect">
                                  <p:stCondLst>
                                    <p:cond delay="0"/>
                                  </p:stCondLst>
                                  <p:childTnLst>
                                    <p:set>
                                      <p:cBhvr>
                                        <p:cTn id="65" dur="1" fill="hold">
                                          <p:stCondLst>
                                            <p:cond delay="0"/>
                                          </p:stCondLst>
                                        </p:cTn>
                                        <p:tgtEl>
                                          <p:spTgt spid="108"/>
                                        </p:tgtEl>
                                        <p:attrNameLst>
                                          <p:attrName>style.visibility</p:attrName>
                                        </p:attrNameLst>
                                      </p:cBhvr>
                                      <p:to>
                                        <p:strVal val="visible"/>
                                      </p:to>
                                    </p:set>
                                    <p:animEffect transition="in" filter="blinds(horizontal)">
                                      <p:cBhvr>
                                        <p:cTn id="66" dur="500"/>
                                        <p:tgtEl>
                                          <p:spTgt spid="108"/>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blinds(horizontal)">
                                      <p:cBhvr>
                                        <p:cTn id="69" dur="500"/>
                                        <p:tgtEl>
                                          <p:spTgt spid="56"/>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blinds(horizontal)">
                                      <p:cBhvr>
                                        <p:cTn id="72" dur="500"/>
                                        <p:tgtEl>
                                          <p:spTgt spid="57"/>
                                        </p:tgtEl>
                                      </p:cBhvr>
                                    </p:animEffect>
                                  </p:childTnLst>
                                </p:cTn>
                              </p:par>
                              <p:par>
                                <p:cTn id="73" presetID="3" presetClass="entr" presetSubtype="10" fill="hold" nodeType="with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blinds(horizontal)">
                                      <p:cBhvr>
                                        <p:cTn id="75" dur="500"/>
                                        <p:tgtEl>
                                          <p:spTgt spid="76"/>
                                        </p:tgtEl>
                                      </p:cBhvr>
                                    </p:animEffect>
                                  </p:childTnLst>
                                </p:cTn>
                              </p:par>
                              <p:par>
                                <p:cTn id="76" presetID="3" presetClass="entr" presetSubtype="10" fill="hold" nodeType="withEffect">
                                  <p:stCondLst>
                                    <p:cond delay="0"/>
                                  </p:stCondLst>
                                  <p:childTnLst>
                                    <p:set>
                                      <p:cBhvr>
                                        <p:cTn id="77" dur="1" fill="hold">
                                          <p:stCondLst>
                                            <p:cond delay="0"/>
                                          </p:stCondLst>
                                        </p:cTn>
                                        <p:tgtEl>
                                          <p:spTgt spid="95"/>
                                        </p:tgtEl>
                                        <p:attrNameLst>
                                          <p:attrName>style.visibility</p:attrName>
                                        </p:attrNameLst>
                                      </p:cBhvr>
                                      <p:to>
                                        <p:strVal val="visible"/>
                                      </p:to>
                                    </p:set>
                                    <p:animEffect transition="in" filter="blinds(horizontal)">
                                      <p:cBhvr>
                                        <p:cTn id="78" dur="500"/>
                                        <p:tgtEl>
                                          <p:spTgt spid="95"/>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105551"/>
                                        </p:tgtEl>
                                        <p:attrNameLst>
                                          <p:attrName>style.visibility</p:attrName>
                                        </p:attrNameLst>
                                      </p:cBhvr>
                                      <p:to>
                                        <p:strVal val="visible"/>
                                      </p:to>
                                    </p:set>
                                    <p:animEffect transition="in" filter="blinds(horizontal)">
                                      <p:cBhvr>
                                        <p:cTn id="81" dur="500"/>
                                        <p:tgtEl>
                                          <p:spTgt spid="10555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ntr" presetSubtype="10"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blinds(horizontal)">
                                      <p:cBhvr>
                                        <p:cTn id="86" dur="500"/>
                                        <p:tgtEl>
                                          <p:spTgt spid="2"/>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105553"/>
                                        </p:tgtEl>
                                        <p:attrNameLst>
                                          <p:attrName>style.visibility</p:attrName>
                                        </p:attrNameLst>
                                      </p:cBhvr>
                                      <p:to>
                                        <p:strVal val="visible"/>
                                      </p:to>
                                    </p:set>
                                    <p:animEffect transition="in" filter="blinds(horizontal)">
                                      <p:cBhvr>
                                        <p:cTn id="91" dur="500"/>
                                        <p:tgtEl>
                                          <p:spTgt spid="105553"/>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blinds(horizontal)">
                                      <p:cBhvr>
                                        <p:cTn id="96" dur="500"/>
                                        <p:tgtEl>
                                          <p:spTgt spid="49"/>
                                        </p:tgtEl>
                                      </p:cBhvr>
                                    </p:animEffect>
                                  </p:childTnLst>
                                </p:cTn>
                              </p:par>
                              <p:par>
                                <p:cTn id="97" presetID="3" presetClass="entr" presetSubtype="10" fill="hold" nodeType="withEffect">
                                  <p:stCondLst>
                                    <p:cond delay="0"/>
                                  </p:stCondLst>
                                  <p:childTnLst>
                                    <p:set>
                                      <p:cBhvr>
                                        <p:cTn id="98" dur="1" fill="hold">
                                          <p:stCondLst>
                                            <p:cond delay="0"/>
                                          </p:stCondLst>
                                        </p:cTn>
                                        <p:tgtEl>
                                          <p:spTgt spid="103"/>
                                        </p:tgtEl>
                                        <p:attrNameLst>
                                          <p:attrName>style.visibility</p:attrName>
                                        </p:attrNameLst>
                                      </p:cBhvr>
                                      <p:to>
                                        <p:strVal val="visible"/>
                                      </p:to>
                                    </p:set>
                                    <p:animEffect transition="in" filter="blinds(horizontal)">
                                      <p:cBhvr>
                                        <p:cTn id="99" dur="500"/>
                                        <p:tgtEl>
                                          <p:spTgt spid="103"/>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blinds(horizontal)">
                                      <p:cBhvr>
                                        <p:cTn id="102" dur="500"/>
                                        <p:tgtEl>
                                          <p:spTgt spid="60"/>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61"/>
                                        </p:tgtEl>
                                        <p:attrNameLst>
                                          <p:attrName>style.visibility</p:attrName>
                                        </p:attrNameLst>
                                      </p:cBhvr>
                                      <p:to>
                                        <p:strVal val="visible"/>
                                      </p:to>
                                    </p:set>
                                    <p:animEffect transition="in" filter="blinds(horizontal)">
                                      <p:cBhvr>
                                        <p:cTn id="105" dur="500"/>
                                        <p:tgtEl>
                                          <p:spTgt spid="61"/>
                                        </p:tgtEl>
                                      </p:cBhvr>
                                    </p:animEffect>
                                  </p:childTnLst>
                                </p:cTn>
                              </p:par>
                              <p:par>
                                <p:cTn id="106" presetID="3" presetClass="entr" presetSubtype="10" fill="hold" nodeType="withEffect">
                                  <p:stCondLst>
                                    <p:cond delay="0"/>
                                  </p:stCondLst>
                                  <p:childTnLst>
                                    <p:set>
                                      <p:cBhvr>
                                        <p:cTn id="107" dur="1" fill="hold">
                                          <p:stCondLst>
                                            <p:cond delay="0"/>
                                          </p:stCondLst>
                                        </p:cTn>
                                        <p:tgtEl>
                                          <p:spTgt spid="71"/>
                                        </p:tgtEl>
                                        <p:attrNameLst>
                                          <p:attrName>style.visibility</p:attrName>
                                        </p:attrNameLst>
                                      </p:cBhvr>
                                      <p:to>
                                        <p:strVal val="visible"/>
                                      </p:to>
                                    </p:set>
                                    <p:animEffect transition="in" filter="blinds(horizontal)">
                                      <p:cBhvr>
                                        <p:cTn id="108" dur="500"/>
                                        <p:tgtEl>
                                          <p:spTgt spid="71"/>
                                        </p:tgtEl>
                                      </p:cBhvr>
                                    </p:animEffect>
                                  </p:childTnLst>
                                </p:cTn>
                              </p:par>
                              <p:par>
                                <p:cTn id="109" presetID="3" presetClass="entr" presetSubtype="10" fill="hold" nodeType="withEffect">
                                  <p:stCondLst>
                                    <p:cond delay="0"/>
                                  </p:stCondLst>
                                  <p:childTnLst>
                                    <p:set>
                                      <p:cBhvr>
                                        <p:cTn id="110" dur="1" fill="hold">
                                          <p:stCondLst>
                                            <p:cond delay="0"/>
                                          </p:stCondLst>
                                        </p:cTn>
                                        <p:tgtEl>
                                          <p:spTgt spid="98"/>
                                        </p:tgtEl>
                                        <p:attrNameLst>
                                          <p:attrName>style.visibility</p:attrName>
                                        </p:attrNameLst>
                                      </p:cBhvr>
                                      <p:to>
                                        <p:strVal val="visible"/>
                                      </p:to>
                                    </p:set>
                                    <p:animEffect transition="in" filter="blinds(horizontal)">
                                      <p:cBhvr>
                                        <p:cTn id="111" dur="500"/>
                                        <p:tgtEl>
                                          <p:spTgt spid="98"/>
                                        </p:tgtEl>
                                      </p:cBhvr>
                                    </p:animEffect>
                                  </p:childTnLst>
                                </p:cTn>
                              </p:par>
                              <p:par>
                                <p:cTn id="112" presetID="3" presetClass="entr" presetSubtype="10" fill="hold" grpId="0" nodeType="withEffect">
                                  <p:stCondLst>
                                    <p:cond delay="0"/>
                                  </p:stCondLst>
                                  <p:childTnLst>
                                    <p:set>
                                      <p:cBhvr>
                                        <p:cTn id="113" dur="1" fill="hold">
                                          <p:stCondLst>
                                            <p:cond delay="0"/>
                                          </p:stCondLst>
                                        </p:cTn>
                                        <p:tgtEl>
                                          <p:spTgt spid="105554"/>
                                        </p:tgtEl>
                                        <p:attrNameLst>
                                          <p:attrName>style.visibility</p:attrName>
                                        </p:attrNameLst>
                                      </p:cBhvr>
                                      <p:to>
                                        <p:strVal val="visible"/>
                                      </p:to>
                                    </p:set>
                                    <p:animEffect transition="in" filter="blinds(horizontal)">
                                      <p:cBhvr>
                                        <p:cTn id="114" dur="500"/>
                                        <p:tgtEl>
                                          <p:spTgt spid="105554"/>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3" presetClass="entr" presetSubtype="10" fill="hold" grpId="0" nodeType="click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blinds(horizontal)">
                                      <p:cBhvr>
                                        <p:cTn id="119" dur="500"/>
                                        <p:tgtEl>
                                          <p:spTgt spid="50"/>
                                        </p:tgtEl>
                                      </p:cBhvr>
                                    </p:animEffect>
                                  </p:childTnLst>
                                </p:cTn>
                              </p:par>
                              <p:par>
                                <p:cTn id="120" presetID="3" presetClass="entr" presetSubtype="10" fill="hold" nodeType="withEffect">
                                  <p:stCondLst>
                                    <p:cond delay="0"/>
                                  </p:stCondLst>
                                  <p:childTnLst>
                                    <p:set>
                                      <p:cBhvr>
                                        <p:cTn id="121" dur="1" fill="hold">
                                          <p:stCondLst>
                                            <p:cond delay="0"/>
                                          </p:stCondLst>
                                        </p:cTn>
                                        <p:tgtEl>
                                          <p:spTgt spid="104"/>
                                        </p:tgtEl>
                                        <p:attrNameLst>
                                          <p:attrName>style.visibility</p:attrName>
                                        </p:attrNameLst>
                                      </p:cBhvr>
                                      <p:to>
                                        <p:strVal val="visible"/>
                                      </p:to>
                                    </p:set>
                                    <p:animEffect transition="in" filter="blinds(horizontal)">
                                      <p:cBhvr>
                                        <p:cTn id="122" dur="500"/>
                                        <p:tgtEl>
                                          <p:spTgt spid="104"/>
                                        </p:tgtEl>
                                      </p:cBhvr>
                                    </p:animEffect>
                                  </p:childTnLst>
                                </p:cTn>
                              </p:par>
                              <p:par>
                                <p:cTn id="123" presetID="3" presetClass="entr" presetSubtype="10" fill="hold" grpId="0" nodeType="withEffect">
                                  <p:stCondLst>
                                    <p:cond delay="0"/>
                                  </p:stCondLst>
                                  <p:childTnLst>
                                    <p:set>
                                      <p:cBhvr>
                                        <p:cTn id="124" dur="1" fill="hold">
                                          <p:stCondLst>
                                            <p:cond delay="0"/>
                                          </p:stCondLst>
                                        </p:cTn>
                                        <p:tgtEl>
                                          <p:spTgt spid="58"/>
                                        </p:tgtEl>
                                        <p:attrNameLst>
                                          <p:attrName>style.visibility</p:attrName>
                                        </p:attrNameLst>
                                      </p:cBhvr>
                                      <p:to>
                                        <p:strVal val="visible"/>
                                      </p:to>
                                    </p:set>
                                    <p:animEffect transition="in" filter="blinds(horizontal)">
                                      <p:cBhvr>
                                        <p:cTn id="125" dur="500"/>
                                        <p:tgtEl>
                                          <p:spTgt spid="58"/>
                                        </p:tgtEl>
                                      </p:cBhvr>
                                    </p:animEffect>
                                  </p:childTnLst>
                                </p:cTn>
                              </p:par>
                              <p:par>
                                <p:cTn id="126" presetID="3" presetClass="entr" presetSubtype="10" fill="hold" grpId="0" nodeType="with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blinds(horizontal)">
                                      <p:cBhvr>
                                        <p:cTn id="128" dur="500"/>
                                        <p:tgtEl>
                                          <p:spTgt spid="59"/>
                                        </p:tgtEl>
                                      </p:cBhvr>
                                    </p:animEffect>
                                  </p:childTnLst>
                                </p:cTn>
                              </p:par>
                              <p:par>
                                <p:cTn id="129" presetID="3" presetClass="entr" presetSubtype="10" fill="hold" nodeType="withEffect">
                                  <p:stCondLst>
                                    <p:cond delay="0"/>
                                  </p:stCondLst>
                                  <p:childTnLst>
                                    <p:set>
                                      <p:cBhvr>
                                        <p:cTn id="130" dur="1" fill="hold">
                                          <p:stCondLst>
                                            <p:cond delay="0"/>
                                          </p:stCondLst>
                                        </p:cTn>
                                        <p:tgtEl>
                                          <p:spTgt spid="72"/>
                                        </p:tgtEl>
                                        <p:attrNameLst>
                                          <p:attrName>style.visibility</p:attrName>
                                        </p:attrNameLst>
                                      </p:cBhvr>
                                      <p:to>
                                        <p:strVal val="visible"/>
                                      </p:to>
                                    </p:set>
                                    <p:animEffect transition="in" filter="blinds(horizontal)">
                                      <p:cBhvr>
                                        <p:cTn id="131" dur="500"/>
                                        <p:tgtEl>
                                          <p:spTgt spid="72"/>
                                        </p:tgtEl>
                                      </p:cBhvr>
                                    </p:animEffect>
                                  </p:childTnLst>
                                </p:cTn>
                              </p:par>
                              <p:par>
                                <p:cTn id="132" presetID="3" presetClass="entr" presetSubtype="10" fill="hold" nodeType="withEffect">
                                  <p:stCondLst>
                                    <p:cond delay="0"/>
                                  </p:stCondLst>
                                  <p:childTnLst>
                                    <p:set>
                                      <p:cBhvr>
                                        <p:cTn id="133" dur="1" fill="hold">
                                          <p:stCondLst>
                                            <p:cond delay="0"/>
                                          </p:stCondLst>
                                        </p:cTn>
                                        <p:tgtEl>
                                          <p:spTgt spid="97"/>
                                        </p:tgtEl>
                                        <p:attrNameLst>
                                          <p:attrName>style.visibility</p:attrName>
                                        </p:attrNameLst>
                                      </p:cBhvr>
                                      <p:to>
                                        <p:strVal val="visible"/>
                                      </p:to>
                                    </p:set>
                                    <p:animEffect transition="in" filter="blinds(horizontal)">
                                      <p:cBhvr>
                                        <p:cTn id="134" dur="500"/>
                                        <p:tgtEl>
                                          <p:spTgt spid="97"/>
                                        </p:tgtEl>
                                      </p:cBhvr>
                                    </p:animEffect>
                                  </p:childTnLst>
                                </p:cTn>
                              </p:par>
                              <p:par>
                                <p:cTn id="135" presetID="3" presetClass="entr" presetSubtype="10" fill="hold" grpId="0" nodeType="withEffect">
                                  <p:stCondLst>
                                    <p:cond delay="0"/>
                                  </p:stCondLst>
                                  <p:childTnLst>
                                    <p:set>
                                      <p:cBhvr>
                                        <p:cTn id="136" dur="1" fill="hold">
                                          <p:stCondLst>
                                            <p:cond delay="0"/>
                                          </p:stCondLst>
                                        </p:cTn>
                                        <p:tgtEl>
                                          <p:spTgt spid="105555"/>
                                        </p:tgtEl>
                                        <p:attrNameLst>
                                          <p:attrName>style.visibility</p:attrName>
                                        </p:attrNameLst>
                                      </p:cBhvr>
                                      <p:to>
                                        <p:strVal val="visible"/>
                                      </p:to>
                                    </p:set>
                                    <p:animEffect transition="in" filter="blinds(horizontal)">
                                      <p:cBhvr>
                                        <p:cTn id="137" dur="500"/>
                                        <p:tgtEl>
                                          <p:spTgt spid="105555"/>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blinds(horizontal)">
                                      <p:cBhvr>
                                        <p:cTn id="142" dur="500"/>
                                        <p:tgtEl>
                                          <p:spTgt spid="51"/>
                                        </p:tgtEl>
                                      </p:cBhvr>
                                    </p:animEffect>
                                  </p:childTnLst>
                                </p:cTn>
                              </p:par>
                              <p:par>
                                <p:cTn id="143" presetID="3" presetClass="entr" presetSubtype="10" fill="hold" nodeType="withEffect">
                                  <p:stCondLst>
                                    <p:cond delay="0"/>
                                  </p:stCondLst>
                                  <p:childTnLst>
                                    <p:set>
                                      <p:cBhvr>
                                        <p:cTn id="144" dur="1" fill="hold">
                                          <p:stCondLst>
                                            <p:cond delay="0"/>
                                          </p:stCondLst>
                                        </p:cTn>
                                        <p:tgtEl>
                                          <p:spTgt spid="105"/>
                                        </p:tgtEl>
                                        <p:attrNameLst>
                                          <p:attrName>style.visibility</p:attrName>
                                        </p:attrNameLst>
                                      </p:cBhvr>
                                      <p:to>
                                        <p:strVal val="visible"/>
                                      </p:to>
                                    </p:set>
                                    <p:animEffect transition="in" filter="blinds(horizontal)">
                                      <p:cBhvr>
                                        <p:cTn id="145" dur="500"/>
                                        <p:tgtEl>
                                          <p:spTgt spid="105"/>
                                        </p:tgtEl>
                                      </p:cBhvr>
                                    </p:animEffect>
                                  </p:childTnLst>
                                </p:cTn>
                              </p:par>
                              <p:par>
                                <p:cTn id="146" presetID="3" presetClass="entr" presetSubtype="10" fill="hold" grpId="0" nodeType="withEffect">
                                  <p:stCondLst>
                                    <p:cond delay="0"/>
                                  </p:stCondLst>
                                  <p:childTnLst>
                                    <p:set>
                                      <p:cBhvr>
                                        <p:cTn id="147" dur="1" fill="hold">
                                          <p:stCondLst>
                                            <p:cond delay="0"/>
                                          </p:stCondLst>
                                        </p:cTn>
                                        <p:tgtEl>
                                          <p:spTgt spid="62"/>
                                        </p:tgtEl>
                                        <p:attrNameLst>
                                          <p:attrName>style.visibility</p:attrName>
                                        </p:attrNameLst>
                                      </p:cBhvr>
                                      <p:to>
                                        <p:strVal val="visible"/>
                                      </p:to>
                                    </p:set>
                                    <p:animEffect transition="in" filter="blinds(horizontal)">
                                      <p:cBhvr>
                                        <p:cTn id="148" dur="500"/>
                                        <p:tgtEl>
                                          <p:spTgt spid="62"/>
                                        </p:tgtEl>
                                      </p:cBhvr>
                                    </p:animEffect>
                                  </p:childTnLst>
                                </p:cTn>
                              </p:par>
                              <p:par>
                                <p:cTn id="149" presetID="3" presetClass="entr" presetSubtype="10" fill="hold" grpId="0" nodeType="withEffect">
                                  <p:stCondLst>
                                    <p:cond delay="0"/>
                                  </p:stCondLst>
                                  <p:childTnLst>
                                    <p:set>
                                      <p:cBhvr>
                                        <p:cTn id="150" dur="1" fill="hold">
                                          <p:stCondLst>
                                            <p:cond delay="0"/>
                                          </p:stCondLst>
                                        </p:cTn>
                                        <p:tgtEl>
                                          <p:spTgt spid="63"/>
                                        </p:tgtEl>
                                        <p:attrNameLst>
                                          <p:attrName>style.visibility</p:attrName>
                                        </p:attrNameLst>
                                      </p:cBhvr>
                                      <p:to>
                                        <p:strVal val="visible"/>
                                      </p:to>
                                    </p:set>
                                    <p:animEffect transition="in" filter="blinds(horizontal)">
                                      <p:cBhvr>
                                        <p:cTn id="151" dur="500"/>
                                        <p:tgtEl>
                                          <p:spTgt spid="63"/>
                                        </p:tgtEl>
                                      </p:cBhvr>
                                    </p:animEffect>
                                  </p:childTnLst>
                                </p:cTn>
                              </p:par>
                              <p:par>
                                <p:cTn id="152" presetID="3" presetClass="entr" presetSubtype="10" fill="hold" nodeType="withEffect">
                                  <p:stCondLst>
                                    <p:cond delay="0"/>
                                  </p:stCondLst>
                                  <p:childTnLst>
                                    <p:set>
                                      <p:cBhvr>
                                        <p:cTn id="153" dur="1" fill="hold">
                                          <p:stCondLst>
                                            <p:cond delay="0"/>
                                          </p:stCondLst>
                                        </p:cTn>
                                        <p:tgtEl>
                                          <p:spTgt spid="73"/>
                                        </p:tgtEl>
                                        <p:attrNameLst>
                                          <p:attrName>style.visibility</p:attrName>
                                        </p:attrNameLst>
                                      </p:cBhvr>
                                      <p:to>
                                        <p:strVal val="visible"/>
                                      </p:to>
                                    </p:set>
                                    <p:animEffect transition="in" filter="blinds(horizontal)">
                                      <p:cBhvr>
                                        <p:cTn id="154" dur="500"/>
                                        <p:tgtEl>
                                          <p:spTgt spid="73"/>
                                        </p:tgtEl>
                                      </p:cBhvr>
                                    </p:animEffect>
                                  </p:childTnLst>
                                </p:cTn>
                              </p:par>
                              <p:par>
                                <p:cTn id="155" presetID="3" presetClass="entr" presetSubtype="10" fill="hold" nodeType="withEffect">
                                  <p:stCondLst>
                                    <p:cond delay="0"/>
                                  </p:stCondLst>
                                  <p:childTnLst>
                                    <p:set>
                                      <p:cBhvr>
                                        <p:cTn id="156" dur="1" fill="hold">
                                          <p:stCondLst>
                                            <p:cond delay="0"/>
                                          </p:stCondLst>
                                        </p:cTn>
                                        <p:tgtEl>
                                          <p:spTgt spid="99"/>
                                        </p:tgtEl>
                                        <p:attrNameLst>
                                          <p:attrName>style.visibility</p:attrName>
                                        </p:attrNameLst>
                                      </p:cBhvr>
                                      <p:to>
                                        <p:strVal val="visible"/>
                                      </p:to>
                                    </p:set>
                                    <p:animEffect transition="in" filter="blinds(horizontal)">
                                      <p:cBhvr>
                                        <p:cTn id="157" dur="500"/>
                                        <p:tgtEl>
                                          <p:spTgt spid="99"/>
                                        </p:tgtEl>
                                      </p:cBhvr>
                                    </p:animEffect>
                                  </p:childTnLst>
                                </p:cTn>
                              </p:par>
                              <p:par>
                                <p:cTn id="158" presetID="3" presetClass="entr" presetSubtype="10" fill="hold" grpId="0" nodeType="withEffect">
                                  <p:stCondLst>
                                    <p:cond delay="0"/>
                                  </p:stCondLst>
                                  <p:childTnLst>
                                    <p:set>
                                      <p:cBhvr>
                                        <p:cTn id="159" dur="1" fill="hold">
                                          <p:stCondLst>
                                            <p:cond delay="0"/>
                                          </p:stCondLst>
                                        </p:cTn>
                                        <p:tgtEl>
                                          <p:spTgt spid="105556"/>
                                        </p:tgtEl>
                                        <p:attrNameLst>
                                          <p:attrName>style.visibility</p:attrName>
                                        </p:attrNameLst>
                                      </p:cBhvr>
                                      <p:to>
                                        <p:strVal val="visible"/>
                                      </p:to>
                                    </p:set>
                                    <p:animEffect transition="in" filter="blinds(horizontal)">
                                      <p:cBhvr>
                                        <p:cTn id="160" dur="500"/>
                                        <p:tgtEl>
                                          <p:spTgt spid="105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6" grpId="0" animBg="1"/>
      <p:bldP spid="51" grpId="0" animBg="1"/>
      <p:bldP spid="50" grpId="0" animBg="1"/>
      <p:bldP spid="49"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105548" grpId="0" animBg="1"/>
      <p:bldP spid="105549" grpId="0"/>
      <p:bldP spid="105550" grpId="0"/>
      <p:bldP spid="105551" grpId="0"/>
      <p:bldP spid="105552" grpId="0" animBg="1"/>
      <p:bldP spid="105553" grpId="0" animBg="1"/>
      <p:bldP spid="105554" grpId="0"/>
      <p:bldP spid="105555" grpId="0"/>
      <p:bldP spid="1055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hinh-nen-slide-thuyet-trinh-dep-hoa-huong-copy-16846533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571500"/>
            <a:ext cx="10382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extLst>
          </p:cNvPr>
          <p:cNvSpPr>
            <a:spLocks noGrp="1" noRot="1" noChangeAspect="1" noMove="1" noResize="1" noEditPoints="1" noAdjustHandles="1" noChangeArrowheads="1" noChangeShapeType="1" noTextEdit="1"/>
          </p:cNvSpPr>
          <p:nvPr/>
        </p:nvSpPr>
        <p:spPr bwMode="white">
          <a:xfrm>
            <a:off x="1588" y="0"/>
            <a:ext cx="121888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pic>
        <p:nvPicPr>
          <p:cNvPr id="10243" name="Picture 1"/>
          <p:cNvPicPr>
            <a:picLocks noChangeAspect="1"/>
          </p:cNvPicPr>
          <p:nvPr/>
        </p:nvPicPr>
        <p:blipFill>
          <a:blip r:embed="rId2">
            <a:extLst>
              <a:ext uri="{28A0092B-C50C-407E-A947-70E740481C1C}">
                <a14:useLocalDpi xmlns:a14="http://schemas.microsoft.com/office/drawing/2010/main" val="0"/>
              </a:ext>
            </a:extLst>
          </a:blip>
          <a:srcRect l="871" r="2" b="2"/>
          <a:stretch>
            <a:fillRect/>
          </a:stretch>
        </p:blipFill>
        <p:spPr bwMode="auto">
          <a:xfrm>
            <a:off x="0"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788" y="92075"/>
            <a:ext cx="1069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p:cNvPr>
          <p:cNvSpPr txBox="1"/>
          <p:nvPr/>
        </p:nvSpPr>
        <p:spPr>
          <a:xfrm>
            <a:off x="1727200" y="152400"/>
            <a:ext cx="8340725" cy="1108075"/>
          </a:xfrm>
          <a:prstGeom prst="rect">
            <a:avLst/>
          </a:prstGeom>
          <a:solidFill>
            <a:schemeClr val="accent2">
              <a:lumMod val="40000"/>
              <a:lumOff val="60000"/>
            </a:schemeClr>
          </a:solidFill>
          <a:ln w="38100">
            <a:solidFill>
              <a:schemeClr val="tx1"/>
            </a:solidFill>
          </a:ln>
        </p:spPr>
        <p:txBody>
          <a:bodyPr>
            <a:spAutoFit/>
          </a:bodyPr>
          <a:lstStyle/>
          <a:p>
            <a:pPr>
              <a:defRPr/>
            </a:pPr>
            <a:r>
              <a:rPr kumimoji="1" lang="en-US" altLang="zh-CN" sz="6600" b="1" dirty="0" err="1">
                <a:solidFill>
                  <a:srgbClr val="7030A0"/>
                </a:solidFill>
                <a:latin typeface="#9Slide05 Brannboll Ny" panose="02000000000000000000" pitchFamily="2" charset="0"/>
                <a:ea typeface="inpin heiti" charset="-122"/>
                <a:cs typeface="inpin heiti" charset="-122"/>
              </a:rPr>
              <a:t>Trò</a:t>
            </a:r>
            <a:r>
              <a:rPr kumimoji="1" lang="en-US" altLang="zh-CN" sz="6600" b="1" dirty="0">
                <a:solidFill>
                  <a:srgbClr val="7030A0"/>
                </a:solidFill>
                <a:latin typeface="#9Slide05 Brannboll Ny" panose="02000000000000000000" pitchFamily="2" charset="0"/>
                <a:ea typeface="inpin heiti" charset="-122"/>
                <a:cs typeface="inpin heiti" charset="-122"/>
              </a:rPr>
              <a:t> </a:t>
            </a:r>
            <a:r>
              <a:rPr kumimoji="1" lang="en-US" altLang="zh-CN" sz="6600" b="1" dirty="0" err="1">
                <a:solidFill>
                  <a:srgbClr val="7030A0"/>
                </a:solidFill>
                <a:latin typeface="#9Slide05 Brannboll Ny" panose="02000000000000000000" pitchFamily="2" charset="0"/>
                <a:ea typeface="inpin heiti" charset="-122"/>
                <a:cs typeface="inpin heiti" charset="-122"/>
              </a:rPr>
              <a:t>chơi</a:t>
            </a:r>
            <a:r>
              <a:rPr kumimoji="1" lang="en-US" altLang="zh-CN" sz="6600" b="1" dirty="0">
                <a:solidFill>
                  <a:srgbClr val="7030A0"/>
                </a:solidFill>
                <a:latin typeface="#9Slide05 Brannboll Ny" panose="02000000000000000000" pitchFamily="2" charset="0"/>
                <a:ea typeface="inpin heiti" charset="-122"/>
                <a:cs typeface="inpin heiti" charset="-122"/>
              </a:rPr>
              <a:t>: Ai </a:t>
            </a:r>
            <a:r>
              <a:rPr kumimoji="1" lang="en-US" altLang="zh-CN" sz="6600" b="1" dirty="0" err="1">
                <a:solidFill>
                  <a:srgbClr val="7030A0"/>
                </a:solidFill>
                <a:latin typeface="#9Slide05 Brannboll Ny" panose="02000000000000000000" pitchFamily="2" charset="0"/>
                <a:ea typeface="inpin heiti" charset="-122"/>
                <a:cs typeface="inpin heiti" charset="-122"/>
              </a:rPr>
              <a:t>nhanh</a:t>
            </a:r>
            <a:r>
              <a:rPr kumimoji="1" lang="en-US" altLang="zh-CN" sz="6600" b="1" dirty="0">
                <a:solidFill>
                  <a:srgbClr val="7030A0"/>
                </a:solidFill>
                <a:latin typeface="#9Slide05 Brannboll Ny" panose="02000000000000000000" pitchFamily="2" charset="0"/>
                <a:ea typeface="inpin heiti" charset="-122"/>
                <a:cs typeface="inpin heiti" charset="-122"/>
              </a:rPr>
              <a:t> ai </a:t>
            </a:r>
            <a:r>
              <a:rPr kumimoji="1" lang="en-US" altLang="zh-CN" sz="6600" b="1" dirty="0" err="1">
                <a:solidFill>
                  <a:srgbClr val="7030A0"/>
                </a:solidFill>
                <a:latin typeface="#9Slide05 Brannboll Ny" panose="02000000000000000000" pitchFamily="2" charset="0"/>
                <a:ea typeface="inpin heiti" charset="-122"/>
                <a:cs typeface="inpin heiti" charset="-122"/>
              </a:rPr>
              <a:t>giỏi</a:t>
            </a:r>
            <a:r>
              <a:rPr kumimoji="1" lang="en-US" altLang="zh-CN" sz="6600" b="1" dirty="0">
                <a:solidFill>
                  <a:srgbClr val="7030A0"/>
                </a:solidFill>
                <a:latin typeface="#9Slide05 Brannboll Ny" panose="02000000000000000000" pitchFamily="2" charset="0"/>
                <a:ea typeface="inpin heiti" charset="-122"/>
                <a:cs typeface="inpin heiti" charset="-122"/>
              </a:rPr>
              <a:t> </a:t>
            </a:r>
            <a:endParaRPr kumimoji="1" lang="zh-CN" altLang="en-US" sz="6600" b="1" dirty="0">
              <a:solidFill>
                <a:srgbClr val="7030A0"/>
              </a:solidFill>
              <a:latin typeface="#9Slide05 Brannboll Ny" panose="02000000000000000000" pitchFamily="2" charset="0"/>
              <a:ea typeface="inpin heiti" charset="-122"/>
              <a:cs typeface="inpin heiti" charset="-122"/>
            </a:endParaRPr>
          </a:p>
        </p:txBody>
      </p:sp>
      <p:pic>
        <p:nvPicPr>
          <p:cNvPr id="10246"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800362">
            <a:off x="-161925" y="77788"/>
            <a:ext cx="1874838"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p:cNvPr>
          <p:cNvSpPr>
            <a:spLocks noChangeArrowheads="1"/>
          </p:cNvSpPr>
          <p:nvPr/>
        </p:nvSpPr>
        <p:spPr bwMode="auto">
          <a:xfrm>
            <a:off x="0" y="2590801"/>
            <a:ext cx="11785600" cy="3108543"/>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anchor="ctr">
            <a:spAutoFit/>
          </a:bodyPr>
          <a:lstStyle/>
          <a:p>
            <a:pPr>
              <a:buFont typeface="Arial" pitchFamily="34" charset="0"/>
              <a:buChar char="•"/>
              <a:defRPr/>
            </a:pPr>
            <a:r>
              <a:rPr lang="en-US" sz="2800" dirty="0"/>
              <a:t> Em hãy tìm những câu ca dao tục ngữ nói về cần cù sáng tạo trong lao động</a:t>
            </a:r>
          </a:p>
          <a:p>
            <a:pPr>
              <a:defRPr/>
            </a:pPr>
            <a:r>
              <a:rPr lang="en-US" sz="2800" b="1" dirty="0"/>
              <a:t>LUẬT CHƠI: </a:t>
            </a:r>
            <a:endParaRPr lang="en-US" sz="2800" dirty="0"/>
          </a:p>
          <a:p>
            <a:pPr>
              <a:defRPr/>
            </a:pPr>
            <a:r>
              <a:rPr lang="en-US" sz="2800" dirty="0"/>
              <a:t>- Số người tham gia: 5 bạn</a:t>
            </a:r>
          </a:p>
          <a:p>
            <a:pPr>
              <a:defRPr/>
            </a:pPr>
            <a:r>
              <a:rPr lang="en-US" sz="2800" dirty="0"/>
              <a:t>- Cách thức: Các bạn đứng vòng tròn. Lần lượt đọc câu ca dao, tục ngữ, thành ngữ nói về lao động cần cù, sáng tạo. (Không được đọc lặp lại câu của người khác.) Đến lượt, bạn nào không đọc được sẽ bị loại. </a:t>
            </a:r>
          </a:p>
          <a:p>
            <a:pPr>
              <a:buFont typeface="Arial" pitchFamily="34" charset="0"/>
              <a:buChar char="•"/>
              <a:defRPr/>
            </a:pPr>
            <a:endParaRPr lang="en-US" sz="2800" dirty="0">
              <a:latin typeface="#9Slide05 Brannboll Ny" panose="02000000000000000000" pitchFamily="2" charset="0"/>
              <a:cs typeface="Times New Roman" pitchFamily="18" charset="0"/>
            </a:endParaRPr>
          </a:p>
        </p:txBody>
      </p:sp>
      <p:pic>
        <p:nvPicPr>
          <p:cNvPr id="10250"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69338" y="-452438"/>
            <a:ext cx="4144962"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ChangeArrowheads="1"/>
          </p:cNvSpPr>
          <p:nvPr/>
        </p:nvSpPr>
        <p:spPr bwMode="auto">
          <a:xfrm>
            <a:off x="76200" y="136525"/>
            <a:ext cx="73850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r>
              <a:rPr lang="vi-VN" sz="2500" b="1"/>
              <a:t>2. Ý nghĩa của cần cù, sáng tạo trong lao động.</a:t>
            </a:r>
            <a:r>
              <a:rPr lang="vi-VN" sz="2500"/>
              <a:t> </a:t>
            </a:r>
          </a:p>
        </p:txBody>
      </p:sp>
      <p:pic>
        <p:nvPicPr>
          <p:cNvPr id="61455" name="Picture 15"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725488"/>
            <a:ext cx="11333162"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6" name="Rectangle 16"/>
          <p:cNvSpPr>
            <a:spLocks noChangeArrowheads="1"/>
          </p:cNvSpPr>
          <p:nvPr/>
        </p:nvSpPr>
        <p:spPr bwMode="auto">
          <a:xfrm>
            <a:off x="8005763" y="182563"/>
            <a:ext cx="3970337" cy="446087"/>
          </a:xfrm>
          <a:prstGeom prst="rect">
            <a:avLst/>
          </a:prstGeom>
          <a:noFill/>
          <a:ln w="1587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justLow"/>
            <a:endParaRPr 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blinds(horizontal)">
                                      <p:cBhvr>
                                        <p:cTn id="7" dur="500"/>
                                        <p:tgtEl>
                                          <p:spTgt spid="61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1455"/>
                                        </p:tgtEl>
                                        <p:attrNameLst>
                                          <p:attrName>style.visibility</p:attrName>
                                        </p:attrNameLst>
                                      </p:cBhvr>
                                      <p:to>
                                        <p:strVal val="visible"/>
                                      </p:to>
                                    </p:set>
                                    <p:animEffect transition="in" filter="blinds(horizontal)">
                                      <p:cBhvr>
                                        <p:cTn id="12" dur="500"/>
                                        <p:tgtEl>
                                          <p:spTgt spid="614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1456"/>
                                        </p:tgtEl>
                                        <p:attrNameLst>
                                          <p:attrName>style.visibility</p:attrName>
                                        </p:attrNameLst>
                                      </p:cBhvr>
                                      <p:to>
                                        <p:strVal val="visible"/>
                                      </p:to>
                                    </p:set>
                                    <p:animEffect transition="in" filter="blinds(horizontal)">
                                      <p:cBhvr>
                                        <p:cTn id="17" dur="500"/>
                                        <p:tgtEl>
                                          <p:spTgt spid="61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p:bldP spid="614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750"/>
            <a:ext cx="1219200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4"/>
          <p:cNvGraphicFramePr>
            <a:graphicFrameLocks/>
          </p:cNvGraphicFramePr>
          <p:nvPr>
            <p:custDataLst>
              <p:tags r:id="rId1"/>
            </p:custDataLst>
          </p:nvPr>
        </p:nvGraphicFramePr>
        <p:xfrm>
          <a:off x="1295400" y="1219203"/>
          <a:ext cx="937260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304800" y="0"/>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normAutofit/>
          </a:bodyPr>
          <a:lstStyle/>
          <a:p>
            <a:pPr algn="ctr" defTabSz="914400" fontAlgn="auto">
              <a:spcAft>
                <a:spcPts val="0"/>
              </a:spcAft>
              <a:defRPr/>
            </a:pPr>
            <a:r>
              <a:rPr lang="en-US" sz="5400" b="1" kern="0" dirty="0">
                <a:solidFill>
                  <a:prstClr val="white"/>
                </a:solidFill>
                <a:latin typeface="Calibri"/>
                <a:cs typeface="+mn-cs"/>
              </a:rPr>
              <a:t>Thảo luận nhóm</a:t>
            </a:r>
          </a:p>
        </p:txBody>
      </p:sp>
      <p:pic>
        <p:nvPicPr>
          <p:cNvPr id="8" name="Picture 2" descr="http://photos.myjoyonline.com/photos/news/201311/6579331693860_2001437840207.jpg"/>
          <p:cNvPicPr>
            <a:picLocks noChangeAspect="1" noChangeArrowheads="1"/>
          </p:cNvPicPr>
          <p:nvPr/>
        </p:nvPicPr>
        <p:blipFill>
          <a:blip r:embed="rId10">
            <a:extLst/>
          </a:blip>
          <a:srcRect/>
          <a:stretch>
            <a:fillRect/>
          </a:stretch>
        </p:blipFill>
        <p:spPr bwMode="auto">
          <a:xfrm>
            <a:off x="9144000" y="-228600"/>
            <a:ext cx="2462173" cy="1538858"/>
          </a:xfrm>
          <a:prstGeom prst="rect">
            <a:avLst/>
          </a:prstGeom>
          <a:ln>
            <a:noFill/>
          </a:ln>
          <a:effectLst>
            <a:softEdge rad="112500"/>
          </a:effectLst>
          <a:extLst/>
        </p:spPr>
      </p:pic>
      <p:pic>
        <p:nvPicPr>
          <p:cNvPr id="9" name="Picture 4" descr="https://gatorball.files.wordpress.com/2011/03/hybrid-101.jpg"/>
          <p:cNvPicPr>
            <a:picLocks noChangeAspect="1" noChangeArrowheads="1"/>
          </p:cNvPicPr>
          <p:nvPr/>
        </p:nvPicPr>
        <p:blipFill>
          <a:blip r:embed="rId11">
            <a:extLst/>
          </a:blip>
          <a:srcRect/>
          <a:stretch>
            <a:fillRect/>
          </a:stretch>
        </p:blipFill>
        <p:spPr bwMode="auto">
          <a:xfrm>
            <a:off x="-128337" y="-208757"/>
            <a:ext cx="1945823" cy="1362076"/>
          </a:xfrm>
          <a:prstGeom prst="rect">
            <a:avLst/>
          </a:prstGeom>
          <a:ln>
            <a:noFill/>
          </a:ln>
          <a:effectLst>
            <a:softEdge rad="112500"/>
          </a:effectLs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750"/>
            <a:ext cx="1219200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4"/>
          <p:cNvGraphicFramePr>
            <a:graphicFrameLocks/>
          </p:cNvGraphicFramePr>
          <p:nvPr>
            <p:custDataLst>
              <p:tags r:id="rId1"/>
            </p:custDataLst>
          </p:nvPr>
        </p:nvGraphicFramePr>
        <p:xfrm>
          <a:off x="1295400" y="1219203"/>
          <a:ext cx="937260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304800" y="0"/>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normAutofit/>
          </a:bodyPr>
          <a:lstStyle/>
          <a:p>
            <a:pPr algn="ctr" defTabSz="914400" fontAlgn="auto">
              <a:spcAft>
                <a:spcPts val="0"/>
              </a:spcAft>
              <a:defRPr/>
            </a:pPr>
            <a:r>
              <a:rPr lang="en-US" sz="5400" b="1" kern="0" dirty="0">
                <a:solidFill>
                  <a:prstClr val="white"/>
                </a:solidFill>
                <a:latin typeface="Calibri"/>
                <a:cs typeface="+mn-cs"/>
              </a:rPr>
              <a:t>Thảo luận nhóm</a:t>
            </a:r>
          </a:p>
        </p:txBody>
      </p:sp>
      <p:pic>
        <p:nvPicPr>
          <p:cNvPr id="8" name="Picture 2" descr="http://photos.myjoyonline.com/photos/news/201311/6579331693860_2001437840207.jpg"/>
          <p:cNvPicPr>
            <a:picLocks noChangeAspect="1" noChangeArrowheads="1"/>
          </p:cNvPicPr>
          <p:nvPr/>
        </p:nvPicPr>
        <p:blipFill>
          <a:blip r:embed="rId10">
            <a:extLst/>
          </a:blip>
          <a:srcRect/>
          <a:stretch>
            <a:fillRect/>
          </a:stretch>
        </p:blipFill>
        <p:spPr bwMode="auto">
          <a:xfrm>
            <a:off x="9144000" y="-228600"/>
            <a:ext cx="2462173" cy="1538858"/>
          </a:xfrm>
          <a:prstGeom prst="rect">
            <a:avLst/>
          </a:prstGeom>
          <a:ln>
            <a:noFill/>
          </a:ln>
          <a:effectLst>
            <a:softEdge rad="112500"/>
          </a:effectLst>
          <a:extLst/>
        </p:spPr>
      </p:pic>
      <p:pic>
        <p:nvPicPr>
          <p:cNvPr id="9" name="Picture 4" descr="https://gatorball.files.wordpress.com/2011/03/hybrid-101.jpg"/>
          <p:cNvPicPr>
            <a:picLocks noChangeAspect="1" noChangeArrowheads="1"/>
          </p:cNvPicPr>
          <p:nvPr/>
        </p:nvPicPr>
        <p:blipFill>
          <a:blip r:embed="rId11">
            <a:extLst/>
          </a:blip>
          <a:srcRect/>
          <a:stretch>
            <a:fillRect/>
          </a:stretch>
        </p:blipFill>
        <p:spPr bwMode="auto">
          <a:xfrm>
            <a:off x="-128337" y="-208757"/>
            <a:ext cx="1945823" cy="1362076"/>
          </a:xfrm>
          <a:prstGeom prst="rect">
            <a:avLst/>
          </a:prstGeom>
          <a:ln>
            <a:noFill/>
          </a:ln>
          <a:effectLst>
            <a:softEdge rad="112500"/>
          </a:effectLs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966788" y="2252663"/>
            <a:ext cx="4294187" cy="481012"/>
            <a:chOff x="6372201" y="2011203"/>
            <a:chExt cx="2736305" cy="481042"/>
          </a:xfrm>
        </p:grpSpPr>
        <p:sp>
          <p:nvSpPr>
            <p:cNvPr id="32796" name="TextBox 6"/>
            <p:cNvSpPr txBox="1">
              <a:spLocks noChangeArrowheads="1"/>
            </p:cNvSpPr>
            <p:nvPr/>
          </p:nvSpPr>
          <p:spPr bwMode="auto">
            <a:xfrm>
              <a:off x="6372201" y="2217591"/>
              <a:ext cx="2736305" cy="27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endParaRPr lang="en-US" altLang="ko-KR" sz="1200">
                <a:solidFill>
                  <a:srgbClr val="595959"/>
                </a:solidFill>
                <a:ea typeface="Arial Unicode MS" pitchFamily="34" charset="-128"/>
                <a:cs typeface="Arial Unicode MS" pitchFamily="34" charset="-128"/>
              </a:endParaRPr>
            </a:p>
          </p:txBody>
        </p:sp>
        <p:sp>
          <p:nvSpPr>
            <p:cNvPr id="32797" name="TextBox 7"/>
            <p:cNvSpPr txBox="1">
              <a:spLocks noChangeArrowheads="1"/>
            </p:cNvSpPr>
            <p:nvPr/>
          </p:nvSpPr>
          <p:spPr bwMode="auto">
            <a:xfrm>
              <a:off x="6372201" y="2011203"/>
              <a:ext cx="2736305" cy="30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endParaRPr lang="ko-KR" altLang="en-US" sz="1400" b="1">
                <a:solidFill>
                  <a:srgbClr val="595959"/>
                </a:solidFill>
                <a:ea typeface="Arial Unicode MS" pitchFamily="34" charset="-128"/>
                <a:cs typeface="Arial Unicode MS" pitchFamily="34" charset="-128"/>
              </a:endParaRPr>
            </a:p>
          </p:txBody>
        </p:sp>
      </p:grpSp>
      <p:grpSp>
        <p:nvGrpSpPr>
          <p:cNvPr id="3" name="Group 8"/>
          <p:cNvGrpSpPr>
            <a:grpSpLocks/>
          </p:cNvGrpSpPr>
          <p:nvPr/>
        </p:nvGrpSpPr>
        <p:grpSpPr bwMode="auto">
          <a:xfrm>
            <a:off x="1041400" y="3954463"/>
            <a:ext cx="4294188" cy="481012"/>
            <a:chOff x="6372201" y="2011203"/>
            <a:chExt cx="2736305" cy="481042"/>
          </a:xfrm>
        </p:grpSpPr>
        <p:sp>
          <p:nvSpPr>
            <p:cNvPr id="32794" name="TextBox 9"/>
            <p:cNvSpPr txBox="1">
              <a:spLocks noChangeArrowheads="1"/>
            </p:cNvSpPr>
            <p:nvPr/>
          </p:nvSpPr>
          <p:spPr bwMode="auto">
            <a:xfrm>
              <a:off x="6372201" y="2217591"/>
              <a:ext cx="2736305" cy="27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endParaRPr lang="en-US" altLang="ko-KR" sz="1200">
                <a:solidFill>
                  <a:srgbClr val="595959"/>
                </a:solidFill>
                <a:ea typeface="Arial Unicode MS" pitchFamily="34" charset="-128"/>
                <a:cs typeface="Arial Unicode MS" pitchFamily="34" charset="-128"/>
              </a:endParaRPr>
            </a:p>
          </p:txBody>
        </p:sp>
        <p:sp>
          <p:nvSpPr>
            <p:cNvPr id="32795" name="TextBox 10"/>
            <p:cNvSpPr txBox="1">
              <a:spLocks noChangeArrowheads="1"/>
            </p:cNvSpPr>
            <p:nvPr/>
          </p:nvSpPr>
          <p:spPr bwMode="auto">
            <a:xfrm>
              <a:off x="6372201" y="2011203"/>
              <a:ext cx="2736305" cy="30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endParaRPr lang="ko-KR" altLang="en-US" sz="1400" b="1">
                <a:solidFill>
                  <a:srgbClr val="595959"/>
                </a:solidFill>
                <a:ea typeface="Arial Unicode MS" pitchFamily="34" charset="-128"/>
                <a:cs typeface="Arial Unicode MS" pitchFamily="34" charset="-128"/>
              </a:endParaRPr>
            </a:p>
          </p:txBody>
        </p:sp>
      </p:grpSp>
      <p:grpSp>
        <p:nvGrpSpPr>
          <p:cNvPr id="4" name="Group 14"/>
          <p:cNvGrpSpPr>
            <a:grpSpLocks/>
          </p:cNvGrpSpPr>
          <p:nvPr/>
        </p:nvGrpSpPr>
        <p:grpSpPr bwMode="auto">
          <a:xfrm>
            <a:off x="146050" y="2260600"/>
            <a:ext cx="5049838" cy="738188"/>
            <a:chOff x="2625593" y="2891686"/>
            <a:chExt cx="5049081" cy="738667"/>
          </a:xfrm>
        </p:grpSpPr>
        <p:cxnSp>
          <p:nvCxnSpPr>
            <p:cNvPr id="16" name="Straight Connector 15">
              <a:extLst/>
            </p:cNvPr>
            <p:cNvCxnSpPr>
              <a:cxnSpLocks/>
            </p:cNvCxnSpPr>
            <p:nvPr/>
          </p:nvCxnSpPr>
          <p:spPr>
            <a:xfrm flipV="1">
              <a:off x="3304941" y="3604937"/>
              <a:ext cx="4369733" cy="7942"/>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a:extLst/>
            </p:cNvPr>
            <p:cNvSpPr/>
            <p:nvPr/>
          </p:nvSpPr>
          <p:spPr>
            <a:xfrm>
              <a:off x="2625593" y="2891686"/>
              <a:ext cx="738077" cy="738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2700"/>
            </a:p>
          </p:txBody>
        </p:sp>
      </p:grpSp>
      <p:grpSp>
        <p:nvGrpSpPr>
          <p:cNvPr id="5" name="Group 17"/>
          <p:cNvGrpSpPr>
            <a:grpSpLocks/>
          </p:cNvGrpSpPr>
          <p:nvPr/>
        </p:nvGrpSpPr>
        <p:grpSpPr bwMode="auto">
          <a:xfrm>
            <a:off x="219075" y="3965575"/>
            <a:ext cx="5045075" cy="738188"/>
            <a:chOff x="1846976" y="4010395"/>
            <a:chExt cx="5043977" cy="738667"/>
          </a:xfrm>
        </p:grpSpPr>
        <p:cxnSp>
          <p:nvCxnSpPr>
            <p:cNvPr id="19" name="Straight Connector 18">
              <a:extLst/>
            </p:cNvPr>
            <p:cNvCxnSpPr>
              <a:cxnSpLocks/>
            </p:cNvCxnSpPr>
            <p:nvPr/>
          </p:nvCxnSpPr>
          <p:spPr>
            <a:xfrm flipV="1">
              <a:off x="2519930" y="4723646"/>
              <a:ext cx="4371023" cy="7942"/>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0" name="Rectangle 19">
              <a:extLst/>
            </p:cNvPr>
            <p:cNvSpPr/>
            <p:nvPr/>
          </p:nvSpPr>
          <p:spPr>
            <a:xfrm>
              <a:off x="1846976" y="4010395"/>
              <a:ext cx="738027" cy="7386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2700"/>
            </a:p>
          </p:txBody>
        </p:sp>
      </p:grpSp>
      <p:sp>
        <p:nvSpPr>
          <p:cNvPr id="21" name="Rounded Rectangle 5">
            <a:extLst/>
          </p:cNvPr>
          <p:cNvSpPr/>
          <p:nvPr/>
        </p:nvSpPr>
        <p:spPr>
          <a:xfrm flipH="1">
            <a:off x="338138" y="2503488"/>
            <a:ext cx="334962" cy="276225"/>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dirty="0"/>
          </a:p>
        </p:txBody>
      </p:sp>
      <p:sp>
        <p:nvSpPr>
          <p:cNvPr id="23" name="Rounded Rectangle 27">
            <a:extLst/>
          </p:cNvPr>
          <p:cNvSpPr/>
          <p:nvPr/>
        </p:nvSpPr>
        <p:spPr>
          <a:xfrm>
            <a:off x="439738" y="4221163"/>
            <a:ext cx="295275" cy="227012"/>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dirty="0"/>
          </a:p>
        </p:txBody>
      </p:sp>
      <p:grpSp>
        <p:nvGrpSpPr>
          <p:cNvPr id="6" name="Group 23"/>
          <p:cNvGrpSpPr>
            <a:grpSpLocks/>
          </p:cNvGrpSpPr>
          <p:nvPr/>
        </p:nvGrpSpPr>
        <p:grpSpPr bwMode="auto">
          <a:xfrm>
            <a:off x="7018338" y="942975"/>
            <a:ext cx="4619625" cy="5259388"/>
            <a:chOff x="794796" y="1552872"/>
            <a:chExt cx="4243140" cy="4286977"/>
          </a:xfrm>
        </p:grpSpPr>
        <p:sp>
          <p:nvSpPr>
            <p:cNvPr id="25" name="Curved Up Arrow 1">
              <a:extLst/>
            </p:cNvPr>
            <p:cNvSpPr/>
            <p:nvPr/>
          </p:nvSpPr>
          <p:spPr>
            <a:xfrm>
              <a:off x="794796" y="1552872"/>
              <a:ext cx="4243140" cy="4286977"/>
            </a:xfrm>
            <a:custGeom>
              <a:avLst/>
              <a:gdLst>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8075 h 731523"/>
                <a:gd name="connsiteX6" fmla="*/ 0 w 635736"/>
                <a:gd name="connsiteY6" fmla="*/ 716278 h 731523"/>
                <a:gd name="connsiteX7" fmla="*/ 361416 w 635736"/>
                <a:gd name="connsiteY7" fmla="*/ 182880 h 731523"/>
                <a:gd name="connsiteX8" fmla="*/ 269976 w 635736"/>
                <a:gd name="connsiteY8" fmla="*/ 182880 h 731523"/>
                <a:gd name="connsiteX9" fmla="*/ 467810 w 635736"/>
                <a:gd name="connsiteY9" fmla="*/ 0 h 731523"/>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6278 h 731523"/>
                <a:gd name="connsiteX6" fmla="*/ 361416 w 635736"/>
                <a:gd name="connsiteY6" fmla="*/ 182880 h 731523"/>
                <a:gd name="connsiteX7" fmla="*/ 269976 w 635736"/>
                <a:gd name="connsiteY7" fmla="*/ 182880 h 731523"/>
                <a:gd name="connsiteX8" fmla="*/ 467810 w 635736"/>
                <a:gd name="connsiteY8" fmla="*/ 0 h 731523"/>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12" h="736598">
                  <a:moveTo>
                    <a:pt x="582986" y="0"/>
                  </a:moveTo>
                  <a:lnTo>
                    <a:pt x="750912" y="182880"/>
                  </a:lnTo>
                  <a:lnTo>
                    <a:pt x="659472" y="182880"/>
                  </a:lnTo>
                  <a:cubicBezTo>
                    <a:pt x="604805" y="511774"/>
                    <a:pt x="413733" y="732568"/>
                    <a:pt x="202580" y="731520"/>
                  </a:cubicBezTo>
                  <a:lnTo>
                    <a:pt x="0" y="736598"/>
                  </a:lnTo>
                  <a:cubicBezTo>
                    <a:pt x="38392" y="729825"/>
                    <a:pt x="73200" y="726606"/>
                    <a:pt x="115176" y="716278"/>
                  </a:cubicBezTo>
                  <a:cubicBezTo>
                    <a:pt x="291341" y="660491"/>
                    <a:pt x="431613" y="453492"/>
                    <a:pt x="476592" y="182880"/>
                  </a:cubicBezTo>
                  <a:lnTo>
                    <a:pt x="385152" y="182880"/>
                  </a:lnTo>
                  <a:lnTo>
                    <a:pt x="5829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solidFill>
                  <a:schemeClr val="tx1"/>
                </a:solidFill>
              </a:endParaRPr>
            </a:p>
          </p:txBody>
        </p:sp>
        <p:sp>
          <p:nvSpPr>
            <p:cNvPr id="26" name="Curved Up Arrow 1">
              <a:extLst/>
            </p:cNvPr>
            <p:cNvSpPr/>
            <p:nvPr/>
          </p:nvSpPr>
          <p:spPr>
            <a:xfrm>
              <a:off x="2608702" y="1552872"/>
              <a:ext cx="2429234" cy="3278961"/>
            </a:xfrm>
            <a:custGeom>
              <a:avLst/>
              <a:gdLst/>
              <a:ahLst/>
              <a:cxnLst/>
              <a:rect l="l" t="t" r="r" b="b"/>
              <a:pathLst>
                <a:path w="2429697" h="3278977">
                  <a:moveTo>
                    <a:pt x="1480806" y="0"/>
                  </a:moveTo>
                  <a:lnTo>
                    <a:pt x="2429697" y="1064356"/>
                  </a:lnTo>
                  <a:lnTo>
                    <a:pt x="1913002" y="1064356"/>
                  </a:lnTo>
                  <a:cubicBezTo>
                    <a:pt x="1767557" y="1965619"/>
                    <a:pt x="1451237" y="2727407"/>
                    <a:pt x="1030480" y="3278977"/>
                  </a:cubicBezTo>
                  <a:lnTo>
                    <a:pt x="0" y="3278977"/>
                  </a:lnTo>
                  <a:cubicBezTo>
                    <a:pt x="423651" y="2718190"/>
                    <a:pt x="736725" y="1949779"/>
                    <a:pt x="879611" y="1064356"/>
                  </a:cubicBezTo>
                  <a:lnTo>
                    <a:pt x="362916" y="106435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solidFill>
                  <a:schemeClr val="tx1"/>
                </a:solidFill>
              </a:endParaRPr>
            </a:p>
          </p:txBody>
        </p:sp>
        <p:sp>
          <p:nvSpPr>
            <p:cNvPr id="27" name="Curved Up Arrow 1">
              <a:extLst/>
            </p:cNvPr>
            <p:cNvSpPr/>
            <p:nvPr/>
          </p:nvSpPr>
          <p:spPr>
            <a:xfrm>
              <a:off x="2971774" y="1552872"/>
              <a:ext cx="2066162" cy="2270946"/>
            </a:xfrm>
            <a:custGeom>
              <a:avLst/>
              <a:gdLst/>
              <a:ahLst/>
              <a:cxnLst/>
              <a:rect l="l" t="t" r="r" b="b"/>
              <a:pathLst>
                <a:path w="2066781" h="2270977">
                  <a:moveTo>
                    <a:pt x="1117890" y="0"/>
                  </a:moveTo>
                  <a:lnTo>
                    <a:pt x="2066781" y="1064356"/>
                  </a:lnTo>
                  <a:lnTo>
                    <a:pt x="1550086" y="1064356"/>
                  </a:lnTo>
                  <a:cubicBezTo>
                    <a:pt x="1479389" y="1502438"/>
                    <a:pt x="1368319" y="1907566"/>
                    <a:pt x="1222656" y="2270977"/>
                  </a:cubicBezTo>
                  <a:lnTo>
                    <a:pt x="189248" y="2270977"/>
                  </a:lnTo>
                  <a:cubicBezTo>
                    <a:pt x="335680" y="1904432"/>
                    <a:pt x="446642" y="1498457"/>
                    <a:pt x="516695" y="1064356"/>
                  </a:cubicBezTo>
                  <a:lnTo>
                    <a:pt x="0" y="10643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solidFill>
                  <a:schemeClr val="tx1"/>
                </a:solidFill>
              </a:endParaRPr>
            </a:p>
          </p:txBody>
        </p:sp>
        <p:sp>
          <p:nvSpPr>
            <p:cNvPr id="28" name="Curved Up Arrow 1">
              <a:extLst/>
            </p:cNvPr>
            <p:cNvSpPr/>
            <p:nvPr/>
          </p:nvSpPr>
          <p:spPr>
            <a:xfrm>
              <a:off x="2971774" y="1552872"/>
              <a:ext cx="2066162" cy="1262931"/>
            </a:xfrm>
            <a:custGeom>
              <a:avLst/>
              <a:gdLst/>
              <a:ahLst/>
              <a:cxnLst/>
              <a:rect l="l" t="t" r="r" b="b"/>
              <a:pathLst>
                <a:path w="2066781" h="1262977">
                  <a:moveTo>
                    <a:pt x="1117890" y="0"/>
                  </a:moveTo>
                  <a:lnTo>
                    <a:pt x="2066781" y="1064356"/>
                  </a:lnTo>
                  <a:lnTo>
                    <a:pt x="1550086" y="1064356"/>
                  </a:lnTo>
                  <a:lnTo>
                    <a:pt x="1512330" y="1262977"/>
                  </a:lnTo>
                  <a:lnTo>
                    <a:pt x="479897" y="1262977"/>
                  </a:lnTo>
                  <a:cubicBezTo>
                    <a:pt x="494102" y="1197656"/>
                    <a:pt x="505885" y="1131341"/>
                    <a:pt x="516695" y="1064356"/>
                  </a:cubicBezTo>
                  <a:lnTo>
                    <a:pt x="0" y="10643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solidFill>
                  <a:schemeClr val="tx1"/>
                </a:solidFill>
              </a:endParaRPr>
            </a:p>
          </p:txBody>
        </p:sp>
      </p:grpSp>
      <p:grpSp>
        <p:nvGrpSpPr>
          <p:cNvPr id="7" name="Group 28"/>
          <p:cNvGrpSpPr>
            <a:grpSpLocks/>
          </p:cNvGrpSpPr>
          <p:nvPr/>
        </p:nvGrpSpPr>
        <p:grpSpPr bwMode="auto">
          <a:xfrm>
            <a:off x="214313" y="5730875"/>
            <a:ext cx="5045075" cy="738188"/>
            <a:chOff x="770669" y="5355395"/>
            <a:chExt cx="5043977" cy="738667"/>
          </a:xfrm>
        </p:grpSpPr>
        <p:cxnSp>
          <p:nvCxnSpPr>
            <p:cNvPr id="30" name="Straight Connector 29">
              <a:extLst/>
            </p:cNvPr>
            <p:cNvCxnSpPr>
              <a:cxnSpLocks/>
            </p:cNvCxnSpPr>
            <p:nvPr/>
          </p:nvCxnSpPr>
          <p:spPr>
            <a:xfrm flipV="1">
              <a:off x="1443623" y="6076588"/>
              <a:ext cx="4371023" cy="7943"/>
            </a:xfrm>
            <a:prstGeom prst="line">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31" name="Rectangle 30">
              <a:extLst/>
            </p:cNvPr>
            <p:cNvSpPr/>
            <p:nvPr/>
          </p:nvSpPr>
          <p:spPr>
            <a:xfrm>
              <a:off x="770669" y="5355395"/>
              <a:ext cx="738026" cy="7386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2700"/>
            </a:p>
          </p:txBody>
        </p:sp>
      </p:grpSp>
      <p:sp>
        <p:nvSpPr>
          <p:cNvPr id="32" name="Rectangle 16">
            <a:extLst/>
          </p:cNvPr>
          <p:cNvSpPr/>
          <p:nvPr/>
        </p:nvSpPr>
        <p:spPr>
          <a:xfrm rot="2700000">
            <a:off x="1023938" y="5680075"/>
            <a:ext cx="230188" cy="414337"/>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dirty="0"/>
          </a:p>
        </p:txBody>
      </p:sp>
      <p:sp>
        <p:nvSpPr>
          <p:cNvPr id="108572" name="Rectangle 28"/>
          <p:cNvSpPr>
            <a:spLocks noChangeArrowheads="1"/>
          </p:cNvSpPr>
          <p:nvPr/>
        </p:nvSpPr>
        <p:spPr bwMode="auto">
          <a:xfrm>
            <a:off x="479425" y="338138"/>
            <a:ext cx="85788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vi-VN" sz="2500" b="1"/>
              <a:t>Ý NGHĨA CỦA CẦN CÙ, SÁNG TẠO TRONG LAO ĐỘNG.</a:t>
            </a:r>
          </a:p>
        </p:txBody>
      </p:sp>
      <p:sp>
        <p:nvSpPr>
          <p:cNvPr id="108576" name="Rectangle 32"/>
          <p:cNvSpPr>
            <a:spLocks noChangeArrowheads="1"/>
          </p:cNvSpPr>
          <p:nvPr/>
        </p:nvSpPr>
        <p:spPr bwMode="auto">
          <a:xfrm>
            <a:off x="2127250" y="1114425"/>
            <a:ext cx="7010400" cy="4730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vi-VN" sz="2500"/>
              <a:t>Cần cù, sáng tạo trong lao động giúp con người </a:t>
            </a:r>
          </a:p>
        </p:txBody>
      </p:sp>
      <p:sp>
        <p:nvSpPr>
          <p:cNvPr id="108577" name="Rectangle 33"/>
          <p:cNvSpPr>
            <a:spLocks noChangeArrowheads="1"/>
          </p:cNvSpPr>
          <p:nvPr/>
        </p:nvSpPr>
        <p:spPr bwMode="auto">
          <a:xfrm>
            <a:off x="1128713" y="1820863"/>
            <a:ext cx="81200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vi-VN" sz="2200">
                <a:solidFill>
                  <a:srgbClr val="0000FF"/>
                </a:solidFill>
              </a:rPr>
              <a:t>Ho</a:t>
            </a:r>
            <a:r>
              <a:rPr lang="en-US" sz="2200">
                <a:solidFill>
                  <a:srgbClr val="0000FF"/>
                </a:solidFill>
              </a:rPr>
              <a:t>à</a:t>
            </a:r>
            <a:r>
              <a:rPr lang="vi-VN" sz="2200">
                <a:solidFill>
                  <a:srgbClr val="0000FF"/>
                </a:solidFill>
              </a:rPr>
              <a:t>n thiện và phát triển phẩm chất, năng lực của mỗi cá nhân để nâng cao hiệu quả lao động, góp phần xây dựng quê hương, đất nước </a:t>
            </a:r>
          </a:p>
        </p:txBody>
      </p:sp>
      <p:sp>
        <p:nvSpPr>
          <p:cNvPr id="108578" name="Rectangle 34"/>
          <p:cNvSpPr>
            <a:spLocks noChangeArrowheads="1"/>
          </p:cNvSpPr>
          <p:nvPr/>
        </p:nvSpPr>
        <p:spPr bwMode="auto">
          <a:xfrm>
            <a:off x="1304925" y="3652838"/>
            <a:ext cx="77914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vi-VN" sz="2500">
                <a:solidFill>
                  <a:srgbClr val="FF0000"/>
                </a:solidFill>
              </a:rPr>
              <a:t>Tạo ra được nhiều giá trị vật chất, tinh thần góp phần cải thiện và nâng cao </a:t>
            </a:r>
            <a:r>
              <a:rPr lang="en-US" sz="2500">
                <a:solidFill>
                  <a:srgbClr val="FF0000"/>
                </a:solidFill>
              </a:rPr>
              <a:t>đời</a:t>
            </a:r>
            <a:r>
              <a:rPr lang="vi-VN" sz="2500">
                <a:solidFill>
                  <a:srgbClr val="FF0000"/>
                </a:solidFill>
              </a:rPr>
              <a:t> s</a:t>
            </a:r>
            <a:r>
              <a:rPr lang="en-US" sz="2500">
                <a:solidFill>
                  <a:srgbClr val="FF0000"/>
                </a:solidFill>
              </a:rPr>
              <a:t>ố</a:t>
            </a:r>
            <a:r>
              <a:rPr lang="vi-VN" sz="2500">
                <a:solidFill>
                  <a:srgbClr val="FF0000"/>
                </a:solidFill>
              </a:rPr>
              <a:t>ng </a:t>
            </a:r>
          </a:p>
        </p:txBody>
      </p:sp>
      <p:sp>
        <p:nvSpPr>
          <p:cNvPr id="108579" name="Rectangle 35"/>
          <p:cNvSpPr>
            <a:spLocks noChangeArrowheads="1"/>
          </p:cNvSpPr>
          <p:nvPr/>
        </p:nvSpPr>
        <p:spPr bwMode="auto">
          <a:xfrm>
            <a:off x="1243013" y="5380038"/>
            <a:ext cx="50307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vi-VN" sz="3000"/>
              <a:t>Được mọi người yêu quý, tôn trọng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8572"/>
                                        </p:tgtEl>
                                        <p:attrNameLst>
                                          <p:attrName>style.visibility</p:attrName>
                                        </p:attrNameLst>
                                      </p:cBhvr>
                                      <p:to>
                                        <p:strVal val="visible"/>
                                      </p:to>
                                    </p:set>
                                    <p:animEffect transition="in" filter="blinds(horizontal)">
                                      <p:cBhvr>
                                        <p:cTn id="7" dur="500"/>
                                        <p:tgtEl>
                                          <p:spTgt spid="108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8576"/>
                                        </p:tgtEl>
                                        <p:attrNameLst>
                                          <p:attrName>style.visibility</p:attrName>
                                        </p:attrNameLst>
                                      </p:cBhvr>
                                      <p:to>
                                        <p:strVal val="visible"/>
                                      </p:to>
                                    </p:set>
                                    <p:animEffect transition="in" filter="blinds(horizontal)">
                                      <p:cBhvr>
                                        <p:cTn id="17" dur="500"/>
                                        <p:tgtEl>
                                          <p:spTgt spid="1085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par>
                                <p:cTn id="23" presetID="3"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par>
                                <p:cTn id="26" presetID="3" presetClass="entr" presetSubtype="1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8577"/>
                                        </p:tgtEl>
                                        <p:attrNameLst>
                                          <p:attrName>style.visibility</p:attrName>
                                        </p:attrNameLst>
                                      </p:cBhvr>
                                      <p:to>
                                        <p:strVal val="visible"/>
                                      </p:to>
                                    </p:set>
                                    <p:animEffect transition="in" filter="blinds(horizontal)">
                                      <p:cBhvr>
                                        <p:cTn id="31" dur="500"/>
                                        <p:tgtEl>
                                          <p:spTgt spid="10857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linds(horizontal)">
                                      <p:cBhvr>
                                        <p:cTn id="36" dur="500"/>
                                        <p:tgtEl>
                                          <p:spTgt spid="3"/>
                                        </p:tgtEl>
                                      </p:cBhvr>
                                    </p:animEffect>
                                  </p:childTnLst>
                                </p:cTn>
                              </p:par>
                              <p:par>
                                <p:cTn id="37" presetID="3"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3" presetClass="entr" presetSubtype="1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08578"/>
                                        </p:tgtEl>
                                        <p:attrNameLst>
                                          <p:attrName>style.visibility</p:attrName>
                                        </p:attrNameLst>
                                      </p:cBhvr>
                                      <p:to>
                                        <p:strVal val="visible"/>
                                      </p:to>
                                    </p:set>
                                    <p:animEffect transition="in" filter="blinds(horizontal)">
                                      <p:cBhvr>
                                        <p:cTn id="45" dur="500"/>
                                        <p:tgtEl>
                                          <p:spTgt spid="10857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linds(horizontal)">
                                      <p:cBhvr>
                                        <p:cTn id="50" dur="500"/>
                                        <p:tgtEl>
                                          <p:spTgt spid="7"/>
                                        </p:tgtEl>
                                      </p:cBhvr>
                                    </p:animEffect>
                                  </p:childTnLst>
                                </p:cTn>
                              </p:par>
                              <p:par>
                                <p:cTn id="51" presetID="3" presetClass="entr" presetSubtype="1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linds(horizontal)">
                                      <p:cBhvr>
                                        <p:cTn id="53" dur="500"/>
                                        <p:tgtEl>
                                          <p:spTgt spid="32"/>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08579"/>
                                        </p:tgtEl>
                                        <p:attrNameLst>
                                          <p:attrName>style.visibility</p:attrName>
                                        </p:attrNameLst>
                                      </p:cBhvr>
                                      <p:to>
                                        <p:strVal val="visible"/>
                                      </p:to>
                                    </p:set>
                                    <p:animEffect transition="in" filter="blinds(horizontal)">
                                      <p:cBhvr>
                                        <p:cTn id="56" dur="500"/>
                                        <p:tgtEl>
                                          <p:spTgt spid="108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72" grpId="0"/>
      <p:bldP spid="108576" grpId="0" animBg="1"/>
      <p:bldP spid="108577" grpId="0"/>
      <p:bldP spid="108578" grpId="0"/>
      <p:bldP spid="10857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39725"/>
            <a:ext cx="10721975"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174625" y="63500"/>
            <a:ext cx="55245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vi-VN" sz="2200" b="1"/>
              <a:t>3. Thực hiện lao động cần cù, sáng tạo.</a:t>
            </a:r>
            <a:r>
              <a:rPr lang="vi-VN" sz="2200"/>
              <a:t> </a:t>
            </a:r>
          </a:p>
        </p:txBody>
      </p:sp>
      <p:sp>
        <p:nvSpPr>
          <p:cNvPr id="115718" name="Rectangle 6"/>
          <p:cNvSpPr>
            <a:spLocks noChangeArrowheads="1"/>
          </p:cNvSpPr>
          <p:nvPr/>
        </p:nvSpPr>
        <p:spPr bwMode="auto">
          <a:xfrm>
            <a:off x="7050088" y="4737100"/>
            <a:ext cx="4714875" cy="1625600"/>
          </a:xfrm>
          <a:prstGeom prst="rect">
            <a:avLst/>
          </a:prstGeom>
          <a:noFill/>
          <a:ln w="952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vi-VN" sz="2500"/>
              <a:t>Bạn Minh đã thể hiện sự sáng tạo trong lao động bằng việc tái chế chai nhựa không sử dụng thành những chậu hoa. </a:t>
            </a:r>
          </a:p>
        </p:txBody>
      </p:sp>
      <p:sp>
        <p:nvSpPr>
          <p:cNvPr id="115719" name="Rectangle 7"/>
          <p:cNvSpPr>
            <a:spLocks noChangeArrowheads="1"/>
          </p:cNvSpPr>
          <p:nvPr/>
        </p:nvSpPr>
        <p:spPr bwMode="auto">
          <a:xfrm>
            <a:off x="431800" y="4852988"/>
            <a:ext cx="4478338" cy="1244600"/>
          </a:xfrm>
          <a:prstGeom prst="rect">
            <a:avLst/>
          </a:prstGeom>
          <a:noFill/>
          <a:ln w="952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vi-VN" sz="2500"/>
              <a:t>Bạn An đã thể hiện sự cần cù, sáng tạo trong học tập bằng việc chủ động trong học tập. </a:t>
            </a:r>
          </a:p>
        </p:txBody>
      </p:sp>
      <p:sp>
        <p:nvSpPr>
          <p:cNvPr id="7" name="Right Arrow 6">
            <a:extLst/>
          </p:cNvPr>
          <p:cNvSpPr/>
          <p:nvPr/>
        </p:nvSpPr>
        <p:spPr>
          <a:xfrm>
            <a:off x="6046788" y="4986338"/>
            <a:ext cx="868362" cy="863600"/>
          </a:xfrm>
          <a:prstGeom prst="rightArrow">
            <a:avLst>
              <a:gd name="adj1" fmla="val 65118"/>
              <a:gd name="adj2" fmla="val 836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86" fontAlgn="auto">
              <a:spcBef>
                <a:spcPts val="0"/>
              </a:spcBef>
              <a:spcAft>
                <a:spcPts val="0"/>
              </a:spcAft>
              <a:defRPr/>
            </a:pPr>
            <a:endParaRPr lang="ko-KR" altLang="en-US" sz="2700"/>
          </a:p>
        </p:txBody>
      </p:sp>
      <p:sp>
        <p:nvSpPr>
          <p:cNvPr id="13" name="Right Arrow 66"/>
          <p:cNvSpPr>
            <a:spLocks noChangeArrowheads="1"/>
          </p:cNvSpPr>
          <p:nvPr/>
        </p:nvSpPr>
        <p:spPr bwMode="auto">
          <a:xfrm flipH="1">
            <a:off x="4959350" y="5016500"/>
            <a:ext cx="998538" cy="863600"/>
          </a:xfrm>
          <a:prstGeom prst="rightArrow">
            <a:avLst>
              <a:gd name="adj1" fmla="val 65120"/>
              <a:gd name="adj2" fmla="val 57181"/>
            </a:avLst>
          </a:prstGeom>
          <a:solidFill>
            <a:schemeClr val="accent2"/>
          </a:solidFill>
          <a:ln w="12700" algn="ctr">
            <a:noFill/>
            <a:miter lim="800000"/>
            <a:headEnd/>
            <a:tailEnd/>
          </a:ln>
        </p:spPr>
        <p:txBody>
          <a:bodyPr anchor="ctr"/>
          <a:lstStyle/>
          <a:p>
            <a:pPr algn="ctr" defTabSz="914286" fontAlgn="auto">
              <a:spcBef>
                <a:spcPts val="0"/>
              </a:spcBef>
              <a:spcAft>
                <a:spcPts val="0"/>
              </a:spcAft>
              <a:defRPr/>
            </a:pPr>
            <a:endParaRPr lang="ko-KR" altLang="en-US" sz="2700">
              <a:solidFill>
                <a:schemeClr val="lt1"/>
              </a:solidFill>
              <a:latin typeface="+mn-lt"/>
              <a:cs typeface="+mn-cs"/>
            </a:endParaRPr>
          </a:p>
        </p:txBody>
      </p:sp>
      <p:sp>
        <p:nvSpPr>
          <p:cNvPr id="115724" name="Rectangle 12"/>
          <p:cNvSpPr>
            <a:spLocks noChangeArrowheads="1"/>
          </p:cNvSpPr>
          <p:nvPr/>
        </p:nvSpPr>
        <p:spPr bwMode="auto">
          <a:xfrm>
            <a:off x="293688" y="735013"/>
            <a:ext cx="6569075" cy="2206625"/>
          </a:xfrm>
          <a:prstGeom prst="rect">
            <a:avLst/>
          </a:prstGeom>
          <a:noFill/>
          <a:ln w="952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vi-VN" sz="2300" b="1" i="1"/>
              <a:t>Trường hợp 1.</a:t>
            </a:r>
            <a:r>
              <a:rPr lang="vi-VN" sz="2300"/>
              <a:t> An có thành tích học tập tốt. Khi giải quyết những bài tập, những vấn đề giáo viên đặt ra, An luôn đặt câu hỏi “tại sao?”, “làm thế nào?” và trao đổi cùng thầy cô, bạn bè hoặc tìm thêm thông tin từ sách, báo, tạp chí, Internet,... để tìm cách giải quyết. </a:t>
            </a:r>
          </a:p>
        </p:txBody>
      </p:sp>
      <p:sp>
        <p:nvSpPr>
          <p:cNvPr id="115725" name="Rectangle 13"/>
          <p:cNvSpPr>
            <a:spLocks noChangeArrowheads="1"/>
          </p:cNvSpPr>
          <p:nvPr/>
        </p:nvSpPr>
        <p:spPr bwMode="auto">
          <a:xfrm>
            <a:off x="7088188" y="760413"/>
            <a:ext cx="4600575" cy="2206625"/>
          </a:xfrm>
          <a:prstGeom prst="rect">
            <a:avLst/>
          </a:prstGeom>
          <a:noFill/>
          <a:ln w="952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vi-VN" sz="2300" b="1" i="1"/>
              <a:t>Trường hợp 2.</a:t>
            </a:r>
            <a:r>
              <a:rPr lang="vi-VN" sz="2300"/>
              <a:t> Cuối tuần, thấy bố dọn dẹp, sắp xếp các chậu cây cảnh, Minh liền lấy mấy chai nhựa không dùng nữa trong bếp để làm những chậu hoa nhỏ, xinh xắn trang trí trong sân vườn. </a:t>
            </a:r>
          </a:p>
        </p:txBody>
      </p:sp>
      <p:sp>
        <p:nvSpPr>
          <p:cNvPr id="115726" name="Rectangle 14"/>
          <p:cNvSpPr>
            <a:spLocks noChangeArrowheads="1"/>
          </p:cNvSpPr>
          <p:nvPr/>
        </p:nvSpPr>
        <p:spPr bwMode="auto">
          <a:xfrm>
            <a:off x="536575" y="3227388"/>
            <a:ext cx="11026775" cy="114458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300"/>
              <a:t>a) Theo em, bạn An đã thể hiện sự cần cù, sáng tạo trong học tập như thể nào?</a:t>
            </a:r>
          </a:p>
          <a:p>
            <a:r>
              <a:rPr lang="en-US" sz="2300"/>
              <a:t>b) Em hãy cho biết, bạn Minh đã thể hiện sự sáng tạo trong lao động như thế nào. Hãy kể thêm những cách sáng tạo trong lao động khác mà em biết.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blinds(horizontal)">
                                      <p:cBhvr>
                                        <p:cTn id="7" dur="500"/>
                                        <p:tgtEl>
                                          <p:spTgt spid="1157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5724"/>
                                        </p:tgtEl>
                                        <p:attrNameLst>
                                          <p:attrName>style.visibility</p:attrName>
                                        </p:attrNameLst>
                                      </p:cBhvr>
                                      <p:to>
                                        <p:strVal val="visible"/>
                                      </p:to>
                                    </p:set>
                                    <p:animEffect transition="in" filter="blinds(horizontal)">
                                      <p:cBhvr>
                                        <p:cTn id="12" dur="500"/>
                                        <p:tgtEl>
                                          <p:spTgt spid="1157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5725"/>
                                        </p:tgtEl>
                                        <p:attrNameLst>
                                          <p:attrName>style.visibility</p:attrName>
                                        </p:attrNameLst>
                                      </p:cBhvr>
                                      <p:to>
                                        <p:strVal val="visible"/>
                                      </p:to>
                                    </p:set>
                                    <p:animEffect transition="in" filter="blinds(horizontal)">
                                      <p:cBhvr>
                                        <p:cTn id="17" dur="500"/>
                                        <p:tgtEl>
                                          <p:spTgt spid="1157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5726"/>
                                        </p:tgtEl>
                                        <p:attrNameLst>
                                          <p:attrName>style.visibility</p:attrName>
                                        </p:attrNameLst>
                                      </p:cBhvr>
                                      <p:to>
                                        <p:strVal val="visible"/>
                                      </p:to>
                                    </p:set>
                                    <p:animEffect transition="in" filter="blinds(horizontal)">
                                      <p:cBhvr>
                                        <p:cTn id="22" dur="500"/>
                                        <p:tgtEl>
                                          <p:spTgt spid="1157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5719"/>
                                        </p:tgtEl>
                                        <p:attrNameLst>
                                          <p:attrName>style.visibility</p:attrName>
                                        </p:attrNameLst>
                                      </p:cBhvr>
                                      <p:to>
                                        <p:strVal val="visible"/>
                                      </p:to>
                                    </p:set>
                                    <p:animEffect transition="in" filter="blinds(horizontal)">
                                      <p:cBhvr>
                                        <p:cTn id="27" dur="500"/>
                                        <p:tgtEl>
                                          <p:spTgt spid="11571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5718"/>
                                        </p:tgtEl>
                                        <p:attrNameLst>
                                          <p:attrName>style.visibility</p:attrName>
                                        </p:attrNameLst>
                                      </p:cBhvr>
                                      <p:to>
                                        <p:strVal val="visible"/>
                                      </p:to>
                                    </p:set>
                                    <p:animEffect transition="in" filter="blinds(horizontal)">
                                      <p:cBhvr>
                                        <p:cTn id="35" dur="500"/>
                                        <p:tgtEl>
                                          <p:spTgt spid="115718"/>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linds(horizont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p:bldP spid="115718" grpId="0" animBg="1"/>
      <p:bldP spid="115719" grpId="0" animBg="1"/>
      <p:bldP spid="7" grpId="0" animBg="1"/>
      <p:bldP spid="13" grpId="0" animBg="1"/>
      <p:bldP spid="115724" grpId="0" animBg="1"/>
      <p:bldP spid="115725" grpId="0" animBg="1"/>
      <p:bldP spid="1157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US" dirty="0" smtClean="0"/>
              <a:t>Cho hs xem video về một số tấm gương năng động sáng tạo </a:t>
            </a:r>
            <a:endParaRPr lang="en-US" dirty="0"/>
          </a:p>
        </p:txBody>
      </p:sp>
      <p:sp>
        <p:nvSpPr>
          <p:cNvPr id="5" name="Cloud 4"/>
          <p:cNvSpPr/>
          <p:nvPr/>
        </p:nvSpPr>
        <p:spPr>
          <a:xfrm>
            <a:off x="7068704" y="1501054"/>
            <a:ext cx="5280025" cy="3687762"/>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vi-VN" sz="2800" dirty="0">
                <a:solidFill>
                  <a:srgbClr val="FF0000"/>
                </a:solidFill>
              </a:rPr>
              <a:t>Theo em, cần làm gì để rèn luyện </a:t>
            </a:r>
            <a:r>
              <a:rPr lang="en-US" sz="2800" dirty="0">
                <a:solidFill>
                  <a:srgbClr val="FF0000"/>
                </a:solidFill>
              </a:rPr>
              <a:t>cần cù, sáng tạo trong lao động.</a:t>
            </a:r>
            <a:r>
              <a:rPr lang="vi-VN" sz="2800" dirty="0">
                <a:solidFill>
                  <a:srgbClr val="FF0000"/>
                </a:solidFill>
              </a:rPr>
              <a:t>?</a:t>
            </a:r>
            <a:endParaRPr lang="en-US" sz="2800" dirty="0">
              <a:solidFill>
                <a:srgbClr val="FF0000"/>
              </a:solidFill>
            </a:endParaRPr>
          </a:p>
          <a:p>
            <a:pPr algn="ctr">
              <a:defRPr/>
            </a:pPr>
            <a:endParaRPr lang="en-US" dirty="0"/>
          </a:p>
        </p:txBody>
      </p:sp>
      <p:pic>
        <p:nvPicPr>
          <p:cNvPr id="2" name="Người cao tuổi vẫn làm kinh tế giỏ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43000"/>
            <a:ext cx="8128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bldLst>
      <p:bldP spid="3"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p Arrow 3">
            <a:extLst/>
          </p:cNvPr>
          <p:cNvSpPr/>
          <p:nvPr/>
        </p:nvSpPr>
        <p:spPr>
          <a:xfrm>
            <a:off x="254000" y="0"/>
            <a:ext cx="1336675" cy="6597650"/>
          </a:xfrm>
          <a:prstGeom prst="upArrow">
            <a:avLst>
              <a:gd name="adj1" fmla="val 66553"/>
              <a:gd name="adj2" fmla="val 30688"/>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p>
        </p:txBody>
      </p:sp>
      <p:sp>
        <p:nvSpPr>
          <p:cNvPr id="6" name="Rectangle 5">
            <a:extLst/>
          </p:cNvPr>
          <p:cNvSpPr/>
          <p:nvPr/>
        </p:nvSpPr>
        <p:spPr>
          <a:xfrm>
            <a:off x="949325" y="5175250"/>
            <a:ext cx="2809875" cy="71913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p>
        </p:txBody>
      </p:sp>
      <p:sp>
        <p:nvSpPr>
          <p:cNvPr id="8" name="Rectangle 7">
            <a:extLst/>
          </p:cNvPr>
          <p:cNvSpPr/>
          <p:nvPr/>
        </p:nvSpPr>
        <p:spPr>
          <a:xfrm>
            <a:off x="949325" y="1243013"/>
            <a:ext cx="2619375" cy="720725"/>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p>
        </p:txBody>
      </p:sp>
      <p:sp>
        <p:nvSpPr>
          <p:cNvPr id="9" name="Rectangle 8">
            <a:extLst/>
          </p:cNvPr>
          <p:cNvSpPr/>
          <p:nvPr/>
        </p:nvSpPr>
        <p:spPr>
          <a:xfrm>
            <a:off x="949325" y="3213100"/>
            <a:ext cx="2720975" cy="71913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p>
        </p:txBody>
      </p:sp>
      <p:grpSp>
        <p:nvGrpSpPr>
          <p:cNvPr id="2" name="Group 9"/>
          <p:cNvGrpSpPr>
            <a:grpSpLocks/>
          </p:cNvGrpSpPr>
          <p:nvPr/>
        </p:nvGrpSpPr>
        <p:grpSpPr bwMode="auto">
          <a:xfrm>
            <a:off x="473075" y="4964113"/>
            <a:ext cx="1493838" cy="757237"/>
            <a:chOff x="4333508" y="1848856"/>
            <a:chExt cx="1493509" cy="756162"/>
          </a:xfrm>
        </p:grpSpPr>
        <p:pic>
          <p:nvPicPr>
            <p:cNvPr id="37909" name="Picture 2" descr="E:\002-KIMS BUSINESS\007-04-1-FIVERR\01-PPT-TEMPLATE\COVER-PSD\05-cu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4567017" y="2249621"/>
              <a:ext cx="1260000" cy="35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Isosceles Triangle 11">
              <a:extLst/>
            </p:cNvPr>
            <p:cNvSpPr/>
            <p:nvPr/>
          </p:nvSpPr>
          <p:spPr>
            <a:xfrm rot="18900000">
              <a:off x="4333508" y="1848856"/>
              <a:ext cx="1272895" cy="634099"/>
            </a:xfrm>
            <a:prstGeom prst="triangle">
              <a:avLst>
                <a:gd name="adj" fmla="val 511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dirty="0"/>
            </a:p>
          </p:txBody>
        </p:sp>
      </p:grpSp>
      <p:grpSp>
        <p:nvGrpSpPr>
          <p:cNvPr id="3" name="Group 15"/>
          <p:cNvGrpSpPr>
            <a:grpSpLocks/>
          </p:cNvGrpSpPr>
          <p:nvPr/>
        </p:nvGrpSpPr>
        <p:grpSpPr bwMode="auto">
          <a:xfrm>
            <a:off x="473075" y="1044575"/>
            <a:ext cx="1493838" cy="755650"/>
            <a:chOff x="4333508" y="1848856"/>
            <a:chExt cx="1493509" cy="756162"/>
          </a:xfrm>
        </p:grpSpPr>
        <p:pic>
          <p:nvPicPr>
            <p:cNvPr id="37907" name="Picture 2" descr="E:\002-KIMS BUSINESS\007-04-1-FIVERR\01-PPT-TEMPLATE\COVER-PSD\05-cu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4567017" y="2249621"/>
              <a:ext cx="1260000" cy="35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Isosceles Triangle 17">
              <a:extLst/>
            </p:cNvPr>
            <p:cNvSpPr/>
            <p:nvPr/>
          </p:nvSpPr>
          <p:spPr>
            <a:xfrm rot="18900000">
              <a:off x="4333508" y="1848856"/>
              <a:ext cx="1272895" cy="633842"/>
            </a:xfrm>
            <a:prstGeom prst="triangle">
              <a:avLst>
                <a:gd name="adj" fmla="val 511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a:p>
          </p:txBody>
        </p:sp>
      </p:grpSp>
      <p:grpSp>
        <p:nvGrpSpPr>
          <p:cNvPr id="4" name="Group 18"/>
          <p:cNvGrpSpPr>
            <a:grpSpLocks/>
          </p:cNvGrpSpPr>
          <p:nvPr/>
        </p:nvGrpSpPr>
        <p:grpSpPr bwMode="auto">
          <a:xfrm>
            <a:off x="473075" y="3024188"/>
            <a:ext cx="1493838" cy="755650"/>
            <a:chOff x="4333508" y="1848856"/>
            <a:chExt cx="1493509" cy="756162"/>
          </a:xfrm>
        </p:grpSpPr>
        <p:pic>
          <p:nvPicPr>
            <p:cNvPr id="37905" name="Picture 2" descr="E:\002-KIMS BUSINESS\007-04-1-FIVERR\01-PPT-TEMPLATE\COVER-PSD\05-cu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4567017" y="2249621"/>
              <a:ext cx="1260000" cy="35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Isosceles Triangle 20">
              <a:extLst/>
            </p:cNvPr>
            <p:cNvSpPr/>
            <p:nvPr/>
          </p:nvSpPr>
          <p:spPr>
            <a:xfrm rot="18900000">
              <a:off x="4333508" y="1848856"/>
              <a:ext cx="1272895" cy="633841"/>
            </a:xfrm>
            <a:prstGeom prst="triangle">
              <a:avLst>
                <a:gd name="adj" fmla="val 511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0" dirty="0"/>
            </a:p>
          </p:txBody>
        </p:sp>
      </p:grpSp>
      <p:sp>
        <p:nvSpPr>
          <p:cNvPr id="119823" name="Rectangle 15"/>
          <p:cNvSpPr>
            <a:spLocks noChangeArrowheads="1"/>
          </p:cNvSpPr>
          <p:nvPr/>
        </p:nvSpPr>
        <p:spPr bwMode="auto">
          <a:xfrm>
            <a:off x="1714500" y="1393825"/>
            <a:ext cx="16891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500" b="1">
                <a:solidFill>
                  <a:srgbClr val="FF0000"/>
                </a:solidFill>
              </a:rPr>
              <a:t>Học sinh</a:t>
            </a:r>
            <a:endParaRPr lang="vi-VN" sz="2500" b="1">
              <a:solidFill>
                <a:srgbClr val="FF0000"/>
              </a:solidFill>
            </a:endParaRPr>
          </a:p>
        </p:txBody>
      </p:sp>
      <p:sp>
        <p:nvSpPr>
          <p:cNvPr id="119824" name="Rectangle 16"/>
          <p:cNvSpPr>
            <a:spLocks noChangeArrowheads="1"/>
          </p:cNvSpPr>
          <p:nvPr/>
        </p:nvSpPr>
        <p:spPr bwMode="auto">
          <a:xfrm>
            <a:off x="3848100" y="1211263"/>
            <a:ext cx="7940675" cy="863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justLow"/>
            <a:r>
              <a:rPr lang="vi-VN" sz="2500"/>
              <a:t>Chủ động học tập, lao động, </a:t>
            </a:r>
            <a:r>
              <a:rPr lang="en-US" sz="2500"/>
              <a:t>quý trọng và học hỏi những tấm gương cần cù, sáng tạo trong lao động </a:t>
            </a:r>
          </a:p>
        </p:txBody>
      </p:sp>
      <p:sp>
        <p:nvSpPr>
          <p:cNvPr id="119825" name="Rectangle 17"/>
          <p:cNvSpPr>
            <a:spLocks noChangeArrowheads="1"/>
          </p:cNvSpPr>
          <p:nvPr/>
        </p:nvSpPr>
        <p:spPr bwMode="auto">
          <a:xfrm>
            <a:off x="1744663" y="3354388"/>
            <a:ext cx="1524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500" b="1">
                <a:solidFill>
                  <a:srgbClr val="FF0000"/>
                </a:solidFill>
              </a:rPr>
              <a:t>Học sinh</a:t>
            </a:r>
            <a:endParaRPr lang="vi-VN" sz="2500" b="1">
              <a:solidFill>
                <a:srgbClr val="FF0000"/>
              </a:solidFill>
            </a:endParaRPr>
          </a:p>
        </p:txBody>
      </p:sp>
      <p:sp>
        <p:nvSpPr>
          <p:cNvPr id="119826" name="Rectangle 18"/>
          <p:cNvSpPr>
            <a:spLocks noChangeArrowheads="1"/>
          </p:cNvSpPr>
          <p:nvPr/>
        </p:nvSpPr>
        <p:spPr bwMode="auto">
          <a:xfrm>
            <a:off x="3910013" y="3028950"/>
            <a:ext cx="7920037" cy="863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justLow"/>
            <a:r>
              <a:rPr lang="vi-VN" sz="2500"/>
              <a:t>Yêu quý lao động, khiêm tốn tìm hiểu,những tấm gương cần cù, sáng tạo trong học tập, lao động. </a:t>
            </a:r>
            <a:endParaRPr lang="en-US" sz="2500"/>
          </a:p>
        </p:txBody>
      </p:sp>
      <p:sp>
        <p:nvSpPr>
          <p:cNvPr id="119827" name="Rectangle 19"/>
          <p:cNvSpPr>
            <a:spLocks noChangeArrowheads="1"/>
          </p:cNvSpPr>
          <p:nvPr/>
        </p:nvSpPr>
        <p:spPr bwMode="auto">
          <a:xfrm>
            <a:off x="1692275" y="5278438"/>
            <a:ext cx="1524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500" b="1">
                <a:solidFill>
                  <a:srgbClr val="FF0000"/>
                </a:solidFill>
              </a:rPr>
              <a:t>Học sinh</a:t>
            </a:r>
            <a:endParaRPr lang="vi-VN" sz="2500" b="1">
              <a:solidFill>
                <a:srgbClr val="FF0000"/>
              </a:solidFill>
            </a:endParaRPr>
          </a:p>
        </p:txBody>
      </p:sp>
      <p:sp>
        <p:nvSpPr>
          <p:cNvPr id="119828" name="Rectangle 20"/>
          <p:cNvSpPr>
            <a:spLocks noChangeArrowheads="1"/>
          </p:cNvSpPr>
          <p:nvPr/>
        </p:nvSpPr>
        <p:spPr bwMode="auto">
          <a:xfrm>
            <a:off x="3863975" y="5194300"/>
            <a:ext cx="7972425" cy="863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justLow"/>
            <a:r>
              <a:rPr lang="vi-VN" sz="2500"/>
              <a:t>Phê phán những biểu hiện lười biếng ý lại trong học tập, lao động. </a:t>
            </a:r>
            <a:endParaRPr lang="en-US" sz="2500"/>
          </a:p>
        </p:txBody>
      </p:sp>
      <p:sp>
        <p:nvSpPr>
          <p:cNvPr id="37903" name="Rectangle 21"/>
          <p:cNvSpPr>
            <a:spLocks noChangeArrowheads="1"/>
          </p:cNvSpPr>
          <p:nvPr/>
        </p:nvSpPr>
        <p:spPr bwMode="auto">
          <a:xfrm>
            <a:off x="2001838" y="250825"/>
            <a:ext cx="94281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spcBef>
                <a:spcPts val="1200"/>
              </a:spcBef>
              <a:spcAft>
                <a:spcPts val="200"/>
              </a:spcAft>
              <a:buClr>
                <a:schemeClr val="accent1"/>
              </a:buClr>
              <a:buSzPct val="100000"/>
              <a:buFont typeface="Calibri" pitchFamily="34" charset="0"/>
              <a:buNone/>
            </a:pPr>
            <a:endParaRPr lang="vi-VN" sz="2500"/>
          </a:p>
        </p:txBody>
      </p:sp>
      <p:sp>
        <p:nvSpPr>
          <p:cNvPr id="119830" name="Rectangle 22"/>
          <p:cNvSpPr>
            <a:spLocks noChangeArrowheads="1"/>
          </p:cNvSpPr>
          <p:nvPr/>
        </p:nvSpPr>
        <p:spPr bwMode="auto">
          <a:xfrm>
            <a:off x="1654175" y="223838"/>
            <a:ext cx="102171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spcBef>
                <a:spcPts val="1200"/>
              </a:spcBef>
              <a:spcAft>
                <a:spcPts val="200"/>
              </a:spcAft>
              <a:buClr>
                <a:schemeClr val="accent1"/>
              </a:buClr>
              <a:buSzPct val="100000"/>
              <a:buFont typeface="Calibri" pitchFamily="34" charset="0"/>
              <a:buNone/>
            </a:pPr>
            <a:r>
              <a:rPr lang="vi-VN" sz="2200" b="1">
                <a:solidFill>
                  <a:srgbClr val="FF0000"/>
                </a:solidFill>
              </a:rPr>
              <a:t>HỌC SINH RÈN LUYỆN PHẨM CHẤT CẦN CÙ, SÁNG TẠO</a:t>
            </a:r>
            <a:endParaRPr lang="en-US" sz="22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30"/>
                                        </p:tgtEl>
                                        <p:attrNameLst>
                                          <p:attrName>style.visibility</p:attrName>
                                        </p:attrNameLst>
                                      </p:cBhvr>
                                      <p:to>
                                        <p:strVal val="visible"/>
                                      </p:to>
                                    </p:set>
                                    <p:animEffect transition="in" filter="blinds(horizontal)">
                                      <p:cBhvr>
                                        <p:cTn id="7" dur="500"/>
                                        <p:tgtEl>
                                          <p:spTgt spid="1198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par>
                                <p:cTn id="19" presetID="3"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par>
                                <p:cTn id="27" presetID="3" presetClass="entr" presetSubtype="1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linds(horizontal)">
                                      <p:cBhvr>
                                        <p:cTn id="29" dur="500"/>
                                        <p:tgtEl>
                                          <p:spTgt spid="3"/>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19823"/>
                                        </p:tgtEl>
                                        <p:attrNameLst>
                                          <p:attrName>style.visibility</p:attrName>
                                        </p:attrNameLst>
                                      </p:cBhvr>
                                      <p:to>
                                        <p:strVal val="visible"/>
                                      </p:to>
                                    </p:set>
                                    <p:animEffect transition="in" filter="blinds(horizontal)">
                                      <p:cBhvr>
                                        <p:cTn id="32" dur="500"/>
                                        <p:tgtEl>
                                          <p:spTgt spid="11982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9824"/>
                                        </p:tgtEl>
                                        <p:attrNameLst>
                                          <p:attrName>style.visibility</p:attrName>
                                        </p:attrNameLst>
                                      </p:cBhvr>
                                      <p:to>
                                        <p:strVal val="visible"/>
                                      </p:to>
                                    </p:set>
                                    <p:animEffect transition="in" filter="blinds(horizontal)">
                                      <p:cBhvr>
                                        <p:cTn id="35" dur="500"/>
                                        <p:tgtEl>
                                          <p:spTgt spid="11982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linds(horizontal)">
                                      <p:cBhvr>
                                        <p:cTn id="40" dur="500"/>
                                        <p:tgtEl>
                                          <p:spTgt spid="9"/>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19825"/>
                                        </p:tgtEl>
                                        <p:attrNameLst>
                                          <p:attrName>style.visibility</p:attrName>
                                        </p:attrNameLst>
                                      </p:cBhvr>
                                      <p:to>
                                        <p:strVal val="visible"/>
                                      </p:to>
                                    </p:set>
                                    <p:animEffect transition="in" filter="blinds(horizontal)">
                                      <p:cBhvr>
                                        <p:cTn id="43" dur="500"/>
                                        <p:tgtEl>
                                          <p:spTgt spid="119825"/>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19826"/>
                                        </p:tgtEl>
                                        <p:attrNameLst>
                                          <p:attrName>style.visibility</p:attrName>
                                        </p:attrNameLst>
                                      </p:cBhvr>
                                      <p:to>
                                        <p:strVal val="visible"/>
                                      </p:to>
                                    </p:set>
                                    <p:animEffect transition="in" filter="blinds(horizontal)">
                                      <p:cBhvr>
                                        <p:cTn id="46" dur="500"/>
                                        <p:tgtEl>
                                          <p:spTgt spid="11982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linds(horizontal)">
                                      <p:cBhvr>
                                        <p:cTn id="51" dur="500"/>
                                        <p:tgtEl>
                                          <p:spTgt spid="6"/>
                                        </p:tgtEl>
                                      </p:cBhvr>
                                    </p:animEffect>
                                  </p:childTnLst>
                                </p:cTn>
                              </p:par>
                              <p:par>
                                <p:cTn id="52" presetID="3" presetClass="entr" presetSubtype="1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linds(horizontal)">
                                      <p:cBhvr>
                                        <p:cTn id="54" dur="500"/>
                                        <p:tgtEl>
                                          <p:spTgt spid="2"/>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19827"/>
                                        </p:tgtEl>
                                        <p:attrNameLst>
                                          <p:attrName>style.visibility</p:attrName>
                                        </p:attrNameLst>
                                      </p:cBhvr>
                                      <p:to>
                                        <p:strVal val="visible"/>
                                      </p:to>
                                    </p:set>
                                    <p:animEffect transition="in" filter="blinds(horizontal)">
                                      <p:cBhvr>
                                        <p:cTn id="57" dur="500"/>
                                        <p:tgtEl>
                                          <p:spTgt spid="119827"/>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19828"/>
                                        </p:tgtEl>
                                        <p:attrNameLst>
                                          <p:attrName>style.visibility</p:attrName>
                                        </p:attrNameLst>
                                      </p:cBhvr>
                                      <p:to>
                                        <p:strVal val="visible"/>
                                      </p:to>
                                    </p:set>
                                    <p:animEffect transition="in" filter="blinds(horizontal)">
                                      <p:cBhvr>
                                        <p:cTn id="60" dur="500"/>
                                        <p:tgtEl>
                                          <p:spTgt spid="119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9823" grpId="0"/>
      <p:bldP spid="119824" grpId="0" animBg="1"/>
      <p:bldP spid="119825" grpId="0"/>
      <p:bldP spid="119826" grpId="0" animBg="1"/>
      <p:bldP spid="119827" grpId="0"/>
      <p:bldP spid="119828" grpId="0" animBg="1"/>
      <p:bldP spid="1198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Graphic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442913"/>
            <a:ext cx="11090275" cy="575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ight Triangle 2"/>
          <p:cNvSpPr>
            <a:spLocks/>
          </p:cNvSpPr>
          <p:nvPr/>
        </p:nvSpPr>
        <p:spPr bwMode="auto">
          <a:xfrm rot="10800000">
            <a:off x="0" y="862013"/>
            <a:ext cx="204788" cy="163512"/>
          </a:xfrm>
          <a:custGeom>
            <a:avLst/>
            <a:gdLst>
              <a:gd name="T0" fmla="*/ 86912928 w 21600"/>
              <a:gd name="T1" fmla="*/ 35461249 h 21600"/>
              <a:gd name="T2" fmla="*/ 86912928 w 21600"/>
              <a:gd name="T3" fmla="*/ 35461249 h 21600"/>
              <a:gd name="T4" fmla="*/ 86912928 w 21600"/>
              <a:gd name="T5" fmla="*/ 35461249 h 21600"/>
              <a:gd name="T6" fmla="*/ 86912928 w 21600"/>
              <a:gd name="T7" fmla="*/ 3546124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1600"/>
                </a:moveTo>
                <a:lnTo>
                  <a:pt x="21600" y="21600"/>
                </a:lnTo>
                <a:lnTo>
                  <a:pt x="0" y="0"/>
                </a:lnTo>
                <a:lnTo>
                  <a:pt x="0" y="21600"/>
                </a:lnTo>
                <a:close/>
              </a:path>
            </a:pathLst>
          </a:custGeom>
          <a:gradFill rotWithShape="0">
            <a:gsLst>
              <a:gs pos="0">
                <a:srgbClr val="6A81BE"/>
              </a:gs>
              <a:gs pos="29747">
                <a:srgbClr val="6A81BE"/>
              </a:gs>
              <a:gs pos="100000">
                <a:srgbClr val="303D4C"/>
              </a:gs>
            </a:gsLst>
            <a:lin ang="44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39939" name="Arrow: Pentagon 67"/>
          <p:cNvSpPr>
            <a:spLocks/>
          </p:cNvSpPr>
          <p:nvPr/>
        </p:nvSpPr>
        <p:spPr bwMode="auto">
          <a:xfrm rot="2428">
            <a:off x="3175" y="0"/>
            <a:ext cx="3581400" cy="868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18891" y="0"/>
                </a:lnTo>
                <a:lnTo>
                  <a:pt x="21600" y="10800"/>
                </a:lnTo>
                <a:lnTo>
                  <a:pt x="18891" y="21600"/>
                </a:lnTo>
                <a:lnTo>
                  <a:pt x="0" y="21600"/>
                </a:lnTo>
                <a:lnTo>
                  <a:pt x="0" y="0"/>
                </a:lnTo>
                <a:close/>
              </a:path>
            </a:pathLst>
          </a:custGeom>
          <a:gradFill rotWithShape="0">
            <a:gsLst>
              <a:gs pos="0">
                <a:srgbClr val="C23FC6"/>
              </a:gs>
              <a:gs pos="1100">
                <a:srgbClr val="C23FC6"/>
              </a:gs>
              <a:gs pos="35864">
                <a:srgbClr val="E1359B"/>
              </a:gs>
              <a:gs pos="100000">
                <a:srgbClr val="FF2A70"/>
              </a:gs>
            </a:gsLst>
            <a:lin ang="20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39940" name="TextBox 34"/>
          <p:cNvSpPr txBox="1">
            <a:spLocks noChangeArrowheads="1"/>
          </p:cNvSpPr>
          <p:nvPr/>
        </p:nvSpPr>
        <p:spPr bwMode="auto">
          <a:xfrm>
            <a:off x="158750" y="76200"/>
            <a:ext cx="29781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a:r>
              <a:rPr lang="vi-VN" sz="3300" b="1">
                <a:solidFill>
                  <a:srgbClr val="FFFFFF"/>
                </a:solidFill>
                <a:ea typeface="Arial "/>
                <a:cs typeface="Arial Rounded MT Bold" pitchFamily="34" charset="0"/>
                <a:sym typeface="Arial Rounded MT Bold" pitchFamily="34" charset="0"/>
              </a:rPr>
              <a:t>LUYỆN TẬP</a:t>
            </a:r>
          </a:p>
        </p:txBody>
      </p:sp>
      <p:sp>
        <p:nvSpPr>
          <p:cNvPr id="39941" name="Rectangle 5"/>
          <p:cNvSpPr>
            <a:spLocks noChangeArrowheads="1"/>
          </p:cNvSpPr>
          <p:nvPr/>
        </p:nvSpPr>
        <p:spPr bwMode="auto">
          <a:xfrm>
            <a:off x="3789363" y="152400"/>
            <a:ext cx="8159750" cy="76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Low"/>
            <a:r>
              <a:rPr lang="vi-VN" sz="2200" b="1"/>
              <a:t>Bài tập 1:</a:t>
            </a:r>
            <a:r>
              <a:rPr lang="vi-VN" sz="2200"/>
              <a:t> Trong những việc làm dưới đây, việc làm nào thể hiện sự cần cù, sáng tạo trong học tập, lao động? Vì sao? </a:t>
            </a:r>
            <a:endParaRPr lang="en-US" sz="2200"/>
          </a:p>
        </p:txBody>
      </p:sp>
      <p:graphicFrame>
        <p:nvGraphicFramePr>
          <p:cNvPr id="118790" name="Group 6"/>
          <p:cNvGraphicFramePr>
            <a:graphicFrameLocks noGrp="1"/>
          </p:cNvGraphicFramePr>
          <p:nvPr/>
        </p:nvGraphicFramePr>
        <p:xfrm>
          <a:off x="279400" y="1181100"/>
          <a:ext cx="11226800" cy="5487990"/>
        </p:xfrm>
        <a:graphic>
          <a:graphicData uri="http://schemas.openxmlformats.org/drawingml/2006/table">
            <a:tbl>
              <a:tblPr/>
              <a:tblGrid>
                <a:gridCol w="11226800">
                  <a:extLst>
                    <a:ext uri="{9D8B030D-6E8A-4147-A177-3AD203B41FA5}">
                      <a16:colId xmlns:a16="http://schemas.microsoft.com/office/drawing/2014/main" val="20000"/>
                    </a:ext>
                  </a:extLst>
                </a:gridCol>
              </a:tblGrid>
              <a:tr h="881063">
                <a:tc>
                  <a:txBody>
                    <a:body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itchFamily="34" charset="0"/>
                        <a:buNone/>
                        <a:tabLst/>
                      </a:pPr>
                      <a:r>
                        <a:rPr kumimoji="0" lang="vi-VN" sz="2500" b="0" i="0" u="none" strike="noStrike" cap="none" normalizeH="0" baseline="0" smtClean="0">
                          <a:ln>
                            <a:noFill/>
                          </a:ln>
                          <a:solidFill>
                            <a:srgbClr val="333333"/>
                          </a:solidFill>
                          <a:effectLst/>
                          <a:latin typeface="Times New Roman" pitchFamily="18" charset="0"/>
                          <a:cs typeface="Times New Roman" pitchFamily="18" charset="0"/>
                        </a:rPr>
                        <a:t>A. Làm đề cương ôn tập các môn học bằng sơ đồ tư duy.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541338">
                <a:tc>
                  <a:txBody>
                    <a:body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itchFamily="34" charset="0"/>
                        <a:buNone/>
                        <a:tabLst/>
                      </a:pPr>
                      <a:r>
                        <a:rPr kumimoji="0" lang="vi-VN" sz="2500" b="0" i="0" u="none" strike="noStrike" cap="none" normalizeH="0" baseline="0" smtClean="0">
                          <a:ln>
                            <a:noFill/>
                          </a:ln>
                          <a:solidFill>
                            <a:srgbClr val="333333"/>
                          </a:solidFill>
                          <a:effectLst/>
                          <a:latin typeface="Times New Roman" pitchFamily="18" charset="0"/>
                          <a:cs typeface="Times New Roman" pitchFamily="18" charset="0"/>
                        </a:rPr>
                        <a:t>B. Vẽ tự do trên tường đường phố.</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881063">
                <a:tc>
                  <a:txBody>
                    <a:body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itchFamily="34" charset="0"/>
                        <a:buNone/>
                        <a:tabLst/>
                      </a:pPr>
                      <a:r>
                        <a:rPr kumimoji="0" lang="vi-VN" sz="2500" b="0" i="0" u="none" strike="noStrike" cap="none" normalizeH="0" baseline="0" smtClean="0">
                          <a:ln>
                            <a:noFill/>
                          </a:ln>
                          <a:solidFill>
                            <a:srgbClr val="333333"/>
                          </a:solidFill>
                          <a:effectLst/>
                          <a:latin typeface="Times New Roman" pitchFamily="18" charset="0"/>
                          <a:cs typeface="Times New Roman" pitchFamily="18" charset="0"/>
                        </a:rPr>
                        <a:t>C. Lập bảng kế hoạch thực hiện việc nhà trong một tháng.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r h="539750">
                <a:tc>
                  <a:txBody>
                    <a:body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itchFamily="34" charset="0"/>
                        <a:buNone/>
                        <a:tabLst/>
                      </a:pPr>
                      <a:r>
                        <a:rPr kumimoji="0" lang="vi-VN" sz="2500" b="0" i="0" u="none" strike="noStrike" cap="none" normalizeH="0" baseline="0" smtClean="0">
                          <a:ln>
                            <a:noFill/>
                          </a:ln>
                          <a:solidFill>
                            <a:srgbClr val="333333"/>
                          </a:solidFill>
                          <a:effectLst/>
                          <a:latin typeface="Times New Roman" pitchFamily="18" charset="0"/>
                          <a:cs typeface="Times New Roman" pitchFamily="18" charset="0"/>
                        </a:rPr>
                        <a:t>D. Học tiếng Anh qua các bài hát.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0003"/>
                  </a:ext>
                </a:extLst>
              </a:tr>
              <a:tr h="882650">
                <a:tc>
                  <a:txBody>
                    <a:body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itchFamily="34" charset="0"/>
                        <a:buNone/>
                        <a:tabLst/>
                      </a:pPr>
                      <a:r>
                        <a:rPr kumimoji="0" lang="vi-VN" sz="2500" b="0" i="0" u="none" strike="noStrike" cap="none" normalizeH="0" baseline="0" smtClean="0">
                          <a:ln>
                            <a:noFill/>
                          </a:ln>
                          <a:solidFill>
                            <a:srgbClr val="333333"/>
                          </a:solidFill>
                          <a:effectLst/>
                          <a:latin typeface="Times New Roman" pitchFamily="18" charset="0"/>
                          <a:cs typeface="Times New Roman" pitchFamily="18" charset="0"/>
                        </a:rPr>
                        <a:t>E. Trao đổi kinh nghiệm học tập với các bạn trong lớp.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4"/>
                  </a:ext>
                </a:extLst>
              </a:tr>
              <a:tr h="881063">
                <a:tc>
                  <a:txBody>
                    <a:body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itchFamily="34" charset="0"/>
                        <a:buNone/>
                        <a:tabLst/>
                      </a:pPr>
                      <a:r>
                        <a:rPr kumimoji="0" lang="vi-VN" sz="2500" b="0" i="0" u="none" strike="noStrike" cap="none" normalizeH="0" baseline="0" smtClean="0">
                          <a:ln>
                            <a:noFill/>
                          </a:ln>
                          <a:solidFill>
                            <a:srgbClr val="333333"/>
                          </a:solidFill>
                          <a:effectLst/>
                          <a:latin typeface="Times New Roman" pitchFamily="18" charset="0"/>
                          <a:cs typeface="Times New Roman" pitchFamily="18" charset="0"/>
                        </a:rPr>
                        <a:t>G. Tìm nhiều cách khác nhau để giải quyết một vấn đề giáo viên đưa ra.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881063">
                <a:tc>
                  <a:txBody>
                    <a:body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itchFamily="34" charset="0"/>
                        <a:buNone/>
                        <a:tabLst/>
                      </a:pPr>
                      <a:r>
                        <a:rPr kumimoji="0" lang="vi-VN" sz="2500" b="0" i="0" u="none" strike="noStrike" cap="none" normalizeH="0" baseline="0" smtClean="0">
                          <a:ln>
                            <a:noFill/>
                          </a:ln>
                          <a:solidFill>
                            <a:srgbClr val="333333"/>
                          </a:solidFill>
                          <a:effectLst/>
                          <a:latin typeface="Times New Roman" pitchFamily="18" charset="0"/>
                          <a:cs typeface="Times New Roman" pitchFamily="18" charset="0"/>
                        </a:rPr>
                        <a:t>H. Sử dụng túi vải thay túi ni-lông khi đi mua hàng.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ight Triangle 2"/>
          <p:cNvSpPr>
            <a:spLocks/>
          </p:cNvSpPr>
          <p:nvPr/>
        </p:nvSpPr>
        <p:spPr bwMode="auto">
          <a:xfrm rot="10800000">
            <a:off x="0" y="862013"/>
            <a:ext cx="204788" cy="163512"/>
          </a:xfrm>
          <a:custGeom>
            <a:avLst/>
            <a:gdLst>
              <a:gd name="T0" fmla="*/ 86912928 w 21600"/>
              <a:gd name="T1" fmla="*/ 35461249 h 21600"/>
              <a:gd name="T2" fmla="*/ 86912928 w 21600"/>
              <a:gd name="T3" fmla="*/ 35461249 h 21600"/>
              <a:gd name="T4" fmla="*/ 86912928 w 21600"/>
              <a:gd name="T5" fmla="*/ 35461249 h 21600"/>
              <a:gd name="T6" fmla="*/ 86912928 w 21600"/>
              <a:gd name="T7" fmla="*/ 3546124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1600"/>
                </a:moveTo>
                <a:lnTo>
                  <a:pt x="21600" y="21600"/>
                </a:lnTo>
                <a:lnTo>
                  <a:pt x="0" y="0"/>
                </a:lnTo>
                <a:lnTo>
                  <a:pt x="0" y="21600"/>
                </a:lnTo>
                <a:close/>
              </a:path>
            </a:pathLst>
          </a:custGeom>
          <a:gradFill rotWithShape="0">
            <a:gsLst>
              <a:gs pos="0">
                <a:srgbClr val="6A81BE"/>
              </a:gs>
              <a:gs pos="29747">
                <a:srgbClr val="6A81BE"/>
              </a:gs>
              <a:gs pos="100000">
                <a:srgbClr val="303D4C"/>
              </a:gs>
            </a:gsLst>
            <a:lin ang="44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59" name="Arrow: Pentagon 67"/>
          <p:cNvSpPr>
            <a:spLocks/>
          </p:cNvSpPr>
          <p:nvPr/>
        </p:nvSpPr>
        <p:spPr bwMode="auto">
          <a:xfrm rot="2428">
            <a:off x="3175" y="0"/>
            <a:ext cx="3581400" cy="868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18891" y="0"/>
                </a:lnTo>
                <a:lnTo>
                  <a:pt x="21600" y="10800"/>
                </a:lnTo>
                <a:lnTo>
                  <a:pt x="18891" y="21600"/>
                </a:lnTo>
                <a:lnTo>
                  <a:pt x="0" y="21600"/>
                </a:lnTo>
                <a:lnTo>
                  <a:pt x="0" y="0"/>
                </a:lnTo>
                <a:close/>
              </a:path>
            </a:pathLst>
          </a:custGeom>
          <a:gradFill rotWithShape="0">
            <a:gsLst>
              <a:gs pos="0">
                <a:srgbClr val="C23FC6"/>
              </a:gs>
              <a:gs pos="1100">
                <a:srgbClr val="C23FC6"/>
              </a:gs>
              <a:gs pos="35864">
                <a:srgbClr val="E1359B"/>
              </a:gs>
              <a:gs pos="100000">
                <a:srgbClr val="FF2A70"/>
              </a:gs>
            </a:gsLst>
            <a:lin ang="20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62" name="TextBox 34"/>
          <p:cNvSpPr txBox="1">
            <a:spLocks noChangeArrowheads="1"/>
          </p:cNvSpPr>
          <p:nvPr/>
        </p:nvSpPr>
        <p:spPr bwMode="auto">
          <a:xfrm>
            <a:off x="158750" y="76200"/>
            <a:ext cx="297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a:r>
              <a:rPr lang="vi-VN" sz="4000" b="1">
                <a:solidFill>
                  <a:srgbClr val="FFFFFF"/>
                </a:solidFill>
                <a:latin typeface="Arial "/>
                <a:ea typeface="Arial "/>
                <a:cs typeface="Arial Rounded MT Bold" pitchFamily="34" charset="0"/>
                <a:sym typeface="Arial Rounded MT Bold" pitchFamily="34" charset="0"/>
              </a:rPr>
              <a:t>MỞ ĐẦU</a:t>
            </a:r>
          </a:p>
        </p:txBody>
      </p:sp>
      <p:sp>
        <p:nvSpPr>
          <p:cNvPr id="23578" name="Rectangle 26"/>
          <p:cNvSpPr>
            <a:spLocks noChangeArrowheads="1"/>
          </p:cNvSpPr>
          <p:nvPr/>
        </p:nvSpPr>
        <p:spPr bwMode="auto">
          <a:xfrm>
            <a:off x="1647825" y="1790699"/>
            <a:ext cx="9866312" cy="212365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justLow"/>
            <a:r>
              <a:rPr lang="vi-VN" sz="4400" dirty="0">
                <a:latin typeface="+mj-lt"/>
              </a:rPr>
              <a:t>Em hãy tìm những câu ca dao, tục ngữ, thành ngữ nói về sự cần cù, sáng tạo trong lao động. </a:t>
            </a:r>
            <a:endParaRPr lang="en-US" sz="4400" dirty="0">
              <a:latin typeface="+mj-lt"/>
            </a:endParaRPr>
          </a:p>
        </p:txBody>
      </p:sp>
      <p:pic>
        <p:nvPicPr>
          <p:cNvPr id="23580" name="Picture 28" descr="png-clipart-computer-icons-icon-design-question-others-miscellaneous-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041400"/>
            <a:ext cx="18161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blinds(horizontal)">
                                      <p:cBhvr>
                                        <p:cTn id="10" dur="500"/>
                                        <p:tgtEl>
                                          <p:spTgt spid="5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blinds(horizontal)">
                                      <p:cBhvr>
                                        <p:cTn id="13" dur="500"/>
                                        <p:tgtEl>
                                          <p:spTgt spid="6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1"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linds(horizontal)">
                                      <p:cBhvr>
                                        <p:cTn id="18" dur="500"/>
                                        <p:tgtEl>
                                          <p:spTgt spid="4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3578"/>
                                        </p:tgtEl>
                                        <p:attrNameLst>
                                          <p:attrName>style.visibility</p:attrName>
                                        </p:attrNameLst>
                                      </p:cBhvr>
                                      <p:to>
                                        <p:strVal val="visible"/>
                                      </p:to>
                                    </p:set>
                                    <p:animEffect transition="in" filter="blinds(horizontal)">
                                      <p:cBhvr>
                                        <p:cTn id="23" dur="500"/>
                                        <p:tgtEl>
                                          <p:spTgt spid="23578"/>
                                        </p:tgtEl>
                                      </p:cBhvr>
                                    </p:animEffect>
                                  </p:childTnLst>
                                </p:cTn>
                              </p:par>
                              <p:par>
                                <p:cTn id="24" presetID="3" presetClass="entr" presetSubtype="10" fill="hold" nodeType="withEffect">
                                  <p:stCondLst>
                                    <p:cond delay="0"/>
                                  </p:stCondLst>
                                  <p:childTnLst>
                                    <p:set>
                                      <p:cBhvr>
                                        <p:cTn id="25" dur="1" fill="hold">
                                          <p:stCondLst>
                                            <p:cond delay="0"/>
                                          </p:stCondLst>
                                        </p:cTn>
                                        <p:tgtEl>
                                          <p:spTgt spid="23580"/>
                                        </p:tgtEl>
                                        <p:attrNameLst>
                                          <p:attrName>style.visibility</p:attrName>
                                        </p:attrNameLst>
                                      </p:cBhvr>
                                      <p:to>
                                        <p:strVal val="visible"/>
                                      </p:to>
                                    </p:set>
                                    <p:animEffect transition="in" filter="blinds(horizontal)">
                                      <p:cBhvr>
                                        <p:cTn id="26" dur="500"/>
                                        <p:tgtEl>
                                          <p:spTgt spid="23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59" grpId="0" animBg="1"/>
      <p:bldP spid="62" grpId="0"/>
      <p:bldP spid="2357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ChangeArrowheads="1"/>
          </p:cNvSpPr>
          <p:nvPr/>
        </p:nvSpPr>
        <p:spPr bwMode="auto">
          <a:xfrm>
            <a:off x="276225" y="152400"/>
            <a:ext cx="11672888" cy="76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Low"/>
            <a:r>
              <a:rPr lang="vi-VN" sz="2200" b="1"/>
              <a:t>Bài tập 1:</a:t>
            </a:r>
            <a:r>
              <a:rPr lang="vi-VN" sz="2200"/>
              <a:t> Trong những việc làm dưới đây, việc làm nào thể hiện sự cần cù, sáng tạo trong học tập, lao động? Vì sao? </a:t>
            </a:r>
            <a:endParaRPr lang="en-US" sz="2200"/>
          </a:p>
        </p:txBody>
      </p:sp>
      <p:graphicFrame>
        <p:nvGraphicFramePr>
          <p:cNvPr id="83254" name="Group 310"/>
          <p:cNvGraphicFramePr>
            <a:graphicFrameLocks noGrp="1"/>
          </p:cNvGraphicFramePr>
          <p:nvPr/>
        </p:nvGraphicFramePr>
        <p:xfrm>
          <a:off x="500063" y="1273175"/>
          <a:ext cx="11149012" cy="5173910"/>
        </p:xfrm>
        <a:graphic>
          <a:graphicData uri="http://schemas.openxmlformats.org/drawingml/2006/table">
            <a:tbl>
              <a:tblPr/>
              <a:tblGrid>
                <a:gridCol w="5575300">
                  <a:extLst>
                    <a:ext uri="{9D8B030D-6E8A-4147-A177-3AD203B41FA5}">
                      <a16:colId xmlns:a16="http://schemas.microsoft.com/office/drawing/2014/main" val="20000"/>
                    </a:ext>
                  </a:extLst>
                </a:gridCol>
                <a:gridCol w="5573712">
                  <a:extLst>
                    <a:ext uri="{9D8B030D-6E8A-4147-A177-3AD203B41FA5}">
                      <a16:colId xmlns:a16="http://schemas.microsoft.com/office/drawing/2014/main" val="20001"/>
                    </a:ext>
                  </a:extLst>
                </a:gridCol>
              </a:tblGrid>
              <a:tr h="853389">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chemeClr val="tx1"/>
                          </a:solidFill>
                          <a:effectLst/>
                          <a:latin typeface="Times New Roman" pitchFamily="18" charset="0"/>
                          <a:cs typeface="Times New Roman" pitchFamily="18" charset="0"/>
                        </a:rPr>
                        <a:t> </a:t>
                      </a:r>
                      <a:r>
                        <a:rPr kumimoji="0" lang="vi-VN" sz="2500" b="0" i="0" u="none" strike="noStrike" cap="none" normalizeH="0" baseline="0" smtClean="0">
                          <a:ln>
                            <a:noFill/>
                          </a:ln>
                          <a:solidFill>
                            <a:schemeClr val="tx1"/>
                          </a:solidFill>
                          <a:effectLst/>
                          <a:latin typeface="Times New Roman" pitchFamily="18" charset="0"/>
                          <a:cs typeface="Times New Roman" pitchFamily="18" charset="0"/>
                        </a:rPr>
                        <a:t>Những việc làm thể hiện sự cần cù, sáng tạo trong học tập và lao động là: </a:t>
                      </a:r>
                      <a:endParaRPr kumimoji="0" lang="en-US" sz="2500" b="0" i="0" u="none" strike="noStrike" cap="none" normalizeH="0" baseline="0" smtClean="0">
                        <a:ln>
                          <a:noFill/>
                        </a:ln>
                        <a:solidFill>
                          <a:schemeClr val="tx1"/>
                        </a:solidFill>
                        <a:effectLst/>
                        <a:latin typeface="Times New Roman" pitchFamily="18" charset="0"/>
                        <a:cs typeface="Times New Roman" pitchFamily="18"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chemeClr val="tx1"/>
                          </a:solidFill>
                          <a:effectLst/>
                          <a:latin typeface="Times New Roman" pitchFamily="18" charset="0"/>
                          <a:cs typeface="Times New Roman" pitchFamily="18" charset="0"/>
                        </a:rPr>
                        <a:t> </a:t>
                      </a:r>
                      <a:r>
                        <a:rPr kumimoji="0" lang="vi-VN" sz="2500" b="1" i="0" u="none" strike="noStrike" cap="none" normalizeH="0" baseline="0" smtClean="0">
                          <a:ln>
                            <a:noFill/>
                          </a:ln>
                          <a:solidFill>
                            <a:schemeClr val="tx1"/>
                          </a:solidFill>
                          <a:effectLst/>
                          <a:latin typeface="Times New Roman" pitchFamily="18" charset="0"/>
                          <a:cs typeface="Times New Roman" pitchFamily="18" charset="0"/>
                        </a:rPr>
                        <a:t>Giải thích:</a:t>
                      </a:r>
                      <a:r>
                        <a:rPr kumimoji="0" lang="vi-VN" sz="2500" b="0" i="0" u="none" strike="noStrike" cap="none" normalizeH="0" baseline="0" smtClean="0">
                          <a:ln>
                            <a:noFill/>
                          </a:ln>
                          <a:solidFill>
                            <a:schemeClr val="tx1"/>
                          </a:solidFill>
                          <a:effectLst/>
                          <a:latin typeface="Times New Roman" pitchFamily="18" charset="0"/>
                          <a:cs typeface="Times New Roman" pitchFamily="18" charset="0"/>
                        </a:rPr>
                        <a:t> những việc làm này đã thể hiện: </a:t>
                      </a:r>
                      <a:endParaRPr kumimoji="0" lang="en-US" sz="2500" b="0" i="0" u="none" strike="noStrike" cap="none" normalizeH="0" baseline="0" smtClean="0">
                        <a:ln>
                          <a:noFill/>
                        </a:ln>
                        <a:solidFill>
                          <a:schemeClr val="tx1"/>
                        </a:solidFill>
                        <a:effectLst/>
                        <a:latin typeface="Times New Roman" pitchFamily="18" charset="0"/>
                        <a:cs typeface="Times New Roman" pitchFamily="18"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777193">
                <a:tc>
                  <a:txBody>
                    <a:bodyPr/>
                    <a:lstStyle/>
                    <a:p>
                      <a:pPr marL="0" marR="0" lvl="0" indent="0" algn="justLow" defTabSz="457200" rtl="0" eaLnBrk="1" fontAlgn="base" latinLnBrk="0" hangingPunct="1">
                        <a:lnSpc>
                          <a:spcPct val="90000"/>
                        </a:lnSpc>
                        <a:spcBef>
                          <a:spcPts val="1200"/>
                        </a:spcBef>
                        <a:spcAft>
                          <a:spcPts val="200"/>
                        </a:spcAft>
                        <a:buClr>
                          <a:schemeClr val="accent1"/>
                        </a:buClr>
                        <a:buSzPct val="100000"/>
                        <a:buFont typeface="Calibri"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Làm đề cương ôn tập các môn học bằng sơ đồ tư duy.</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row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chemeClr val="tx1"/>
                          </a:solidFill>
                          <a:effectLst/>
                          <a:latin typeface="Times New Roman" pitchFamily="18" charset="0"/>
                          <a:cs typeface="Times New Roman" pitchFamily="18" charset="0"/>
                        </a:rPr>
                        <a:t> </a:t>
                      </a:r>
                      <a:r>
                        <a:rPr kumimoji="0" lang="vi-VN" sz="2500" b="0" i="0" u="none" strike="noStrike" cap="none" normalizeH="0" baseline="0" smtClean="0">
                          <a:ln>
                            <a:noFill/>
                          </a:ln>
                          <a:solidFill>
                            <a:schemeClr val="tx1"/>
                          </a:solidFill>
                          <a:effectLst/>
                          <a:latin typeface="Times New Roman" pitchFamily="18" charset="0"/>
                          <a:cs typeface="Times New Roman" pitchFamily="18" charset="0"/>
                        </a:rPr>
                        <a:t>+ Thái độ và quyết tâm nỗ lực vươn lên, không ngại khó khăn, gian khổ trọng học tập và lao động;</a:t>
                      </a:r>
                    </a:p>
                    <a:p>
                      <a:pPr marL="0" marR="0" lvl="0" indent="0" algn="ctr" defTabSz="457200" rtl="0" eaLnBrk="1" fontAlgn="base" latinLnBrk="0" hangingPunct="1">
                        <a:lnSpc>
                          <a:spcPct val="100000"/>
                        </a:lnSpc>
                        <a:spcBef>
                          <a:spcPct val="0"/>
                        </a:spcBef>
                        <a:spcAft>
                          <a:spcPct val="0"/>
                        </a:spcAft>
                        <a:buClrTx/>
                        <a:buSzTx/>
                        <a:buFontTx/>
                        <a:buNone/>
                        <a:tabLst/>
                      </a:pPr>
                      <a:r>
                        <a:rPr kumimoji="0" lang="vi-VN" sz="2500" b="0" i="0" u="none" strike="noStrike" cap="none" normalizeH="0" baseline="0" smtClean="0">
                          <a:ln>
                            <a:noFill/>
                          </a:ln>
                          <a:solidFill>
                            <a:schemeClr val="tx1"/>
                          </a:solidFill>
                          <a:effectLst/>
                          <a:latin typeface="Times New Roman" pitchFamily="18" charset="0"/>
                          <a:cs typeface="Times New Roman" pitchFamily="18" charset="0"/>
                        </a:rPr>
                        <a:t>+ Sự suy nghĩ để tìm tòi ra cái mới, tìm cách giải quyết tối ưu để nâng cao chất lượng và hiệu quả công việc.</a:t>
                      </a:r>
                      <a:endParaRPr kumimoji="0" lang="en-US" sz="25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457200" rtl="0" eaLnBrk="1" fontAlgn="ctr"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chemeClr val="tx1"/>
                          </a:solidFill>
                          <a:effectLst/>
                          <a:latin typeface="Times New Roman" pitchFamily="18" charset="0"/>
                          <a:cs typeface="Times New Roman" pitchFamily="18" charset="0"/>
                        </a:rPr>
                        <a:t> </a:t>
                      </a:r>
                    </a:p>
                    <a:p>
                      <a:pPr marL="0" marR="0" lvl="0" indent="0" algn="l" defTabSz="457200" rtl="0" eaLnBrk="1" fontAlgn="ctr"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chemeClr val="tx1"/>
                          </a:solidFill>
                          <a:effectLst/>
                          <a:latin typeface="Times New Roman" pitchFamily="18" charset="0"/>
                          <a:cs typeface="Times New Roman" pitchFamily="18" charset="0"/>
                        </a:rPr>
                        <a:t> </a:t>
                      </a:r>
                    </a:p>
                    <a:p>
                      <a:pPr marL="0" marR="0" lvl="0" indent="0" algn="l" defTabSz="457200" rtl="0" eaLnBrk="1" fontAlgn="ctr"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chemeClr val="tx1"/>
                          </a:solidFill>
                          <a:effectLst/>
                          <a:latin typeface="Times New Roman" pitchFamily="18" charset="0"/>
                          <a:cs typeface="Times New Roman" pitchFamily="18" charset="0"/>
                        </a:rPr>
                        <a:t> </a:t>
                      </a:r>
                    </a:p>
                    <a:p>
                      <a:pPr marL="0" marR="0" lvl="0" indent="0" algn="l" defTabSz="457200" rtl="0" eaLnBrk="1" fontAlgn="ctr"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chemeClr val="tx1"/>
                          </a:solidFill>
                          <a:effectLst/>
                          <a:latin typeface="Times New Roman" pitchFamily="18" charset="0"/>
                          <a:cs typeface="Times New Roman" pitchFamily="18" charset="0"/>
                        </a:rPr>
                        <a:t> </a:t>
                      </a:r>
                    </a:p>
                    <a:p>
                      <a:pPr marL="0" marR="0" lvl="0" indent="0" algn="l" defTabSz="457200" rtl="0" eaLnBrk="1" fontAlgn="ctr"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chemeClr val="tx1"/>
                          </a:solidFill>
                          <a:effectLst/>
                          <a:latin typeface="Times New Roman" pitchFamily="18" charset="0"/>
                          <a:cs typeface="Times New Roman" pitchFamily="18" charset="0"/>
                        </a:rPr>
                        <a:t> </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777193">
                <a:tc>
                  <a:txBody>
                    <a:bodyPr/>
                    <a:lstStyle/>
                    <a:p>
                      <a:pPr marL="0" marR="0" lvl="0" indent="0" algn="justLow" defTabSz="457200" rtl="0" eaLnBrk="1" fontAlgn="base" latinLnBrk="0" hangingPunct="1">
                        <a:lnSpc>
                          <a:spcPct val="90000"/>
                        </a:lnSpc>
                        <a:spcBef>
                          <a:spcPts val="1200"/>
                        </a:spcBef>
                        <a:spcAft>
                          <a:spcPts val="200"/>
                        </a:spcAft>
                        <a:buClr>
                          <a:schemeClr val="accent1"/>
                        </a:buClr>
                        <a:buSzPct val="100000"/>
                        <a:buFont typeface="Calibri"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Lập bảng kế hoạch thực hiện việc nhà trong một tháng.</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vMerge="1">
                  <a:txBody>
                    <a:bodyPr/>
                    <a:lstStyle/>
                    <a:p>
                      <a:endParaRPr lang="en-US"/>
                    </a:p>
                  </a:txBody>
                  <a:tcPr/>
                </a:tc>
                <a:extLst>
                  <a:ext uri="{0D108BD9-81ED-4DB2-BD59-A6C34878D82A}">
                    <a16:rowId xmlns:a16="http://schemas.microsoft.com/office/drawing/2014/main" val="10002"/>
                  </a:ext>
                </a:extLst>
              </a:tr>
              <a:tr h="434311">
                <a:tc>
                  <a:txBody>
                    <a:bodyPr/>
                    <a:lstStyle/>
                    <a:p>
                      <a:pPr marL="0" marR="0" lvl="0" indent="0" algn="justLow" defTabSz="457200" rtl="0" eaLnBrk="1" fontAlgn="base" latinLnBrk="0" hangingPunct="1">
                        <a:lnSpc>
                          <a:spcPct val="90000"/>
                        </a:lnSpc>
                        <a:spcBef>
                          <a:spcPts val="1200"/>
                        </a:spcBef>
                        <a:spcAft>
                          <a:spcPts val="200"/>
                        </a:spcAft>
                        <a:buClr>
                          <a:schemeClr val="accent1"/>
                        </a:buClr>
                        <a:buSzPct val="100000"/>
                        <a:buFont typeface="Calibri"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Học tiếng Anh qua các bài hát.</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vMerge="1">
                  <a:txBody>
                    <a:bodyPr/>
                    <a:lstStyle/>
                    <a:p>
                      <a:endParaRPr lang="en-US"/>
                    </a:p>
                  </a:txBody>
                  <a:tcPr/>
                </a:tc>
                <a:extLst>
                  <a:ext uri="{0D108BD9-81ED-4DB2-BD59-A6C34878D82A}">
                    <a16:rowId xmlns:a16="http://schemas.microsoft.com/office/drawing/2014/main" val="10003"/>
                  </a:ext>
                </a:extLst>
              </a:tr>
              <a:tr h="777193">
                <a:tc>
                  <a:txBody>
                    <a:bodyPr/>
                    <a:lstStyle/>
                    <a:p>
                      <a:pPr marL="0" marR="0" lvl="0" indent="0" algn="justLow" defTabSz="457200" rtl="0" eaLnBrk="1" fontAlgn="base" latinLnBrk="0" hangingPunct="1">
                        <a:lnSpc>
                          <a:spcPct val="90000"/>
                        </a:lnSpc>
                        <a:spcBef>
                          <a:spcPts val="1200"/>
                        </a:spcBef>
                        <a:spcAft>
                          <a:spcPts val="200"/>
                        </a:spcAft>
                        <a:buClr>
                          <a:schemeClr val="accent1"/>
                        </a:buClr>
                        <a:buSzPct val="100000"/>
                        <a:buFont typeface="Calibri"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Trao đổi kinh nghiệm học tập với các bạn trong lớp.</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vMerge="1">
                  <a:txBody>
                    <a:bodyPr/>
                    <a:lstStyle/>
                    <a:p>
                      <a:endParaRPr lang="en-US"/>
                    </a:p>
                  </a:txBody>
                  <a:tcPr/>
                </a:tc>
                <a:extLst>
                  <a:ext uri="{0D108BD9-81ED-4DB2-BD59-A6C34878D82A}">
                    <a16:rowId xmlns:a16="http://schemas.microsoft.com/office/drawing/2014/main" val="10004"/>
                  </a:ext>
                </a:extLst>
              </a:tr>
              <a:tr h="777193">
                <a:tc>
                  <a:txBody>
                    <a:bodyPr/>
                    <a:lstStyle/>
                    <a:p>
                      <a:pPr marL="0" marR="0" lvl="0" indent="0" algn="justLow" defTabSz="457200" rtl="0" eaLnBrk="1" fontAlgn="base" latinLnBrk="0" hangingPunct="1">
                        <a:lnSpc>
                          <a:spcPct val="90000"/>
                        </a:lnSpc>
                        <a:spcBef>
                          <a:spcPts val="1200"/>
                        </a:spcBef>
                        <a:spcAft>
                          <a:spcPts val="200"/>
                        </a:spcAft>
                        <a:buClr>
                          <a:schemeClr val="accent1"/>
                        </a:buClr>
                        <a:buSzPct val="100000"/>
                        <a:buFont typeface="Calibri"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Tìm nhiều cách khác nhau để giải quyết một vấn đề giáo viên đưa ra.</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en-US"/>
                    </a:p>
                  </a:txBody>
                  <a:tcPr/>
                </a:tc>
                <a:extLst>
                  <a:ext uri="{0D108BD9-81ED-4DB2-BD59-A6C34878D82A}">
                    <a16:rowId xmlns:a16="http://schemas.microsoft.com/office/drawing/2014/main" val="10005"/>
                  </a:ext>
                </a:extLst>
              </a:tr>
              <a:tr h="777193">
                <a:tc>
                  <a:txBody>
                    <a:bodyPr/>
                    <a:lstStyle/>
                    <a:p>
                      <a:pPr marL="0" marR="0" lvl="0" indent="0" algn="justLow" defTabSz="457200" rtl="0" eaLnBrk="1" fontAlgn="base" latinLnBrk="0" hangingPunct="1">
                        <a:lnSpc>
                          <a:spcPct val="90000"/>
                        </a:lnSpc>
                        <a:spcBef>
                          <a:spcPts val="1200"/>
                        </a:spcBef>
                        <a:spcAft>
                          <a:spcPts val="200"/>
                        </a:spcAft>
                        <a:buClr>
                          <a:schemeClr val="accent1"/>
                        </a:buClr>
                        <a:buSzPct val="100000"/>
                        <a:buFont typeface="Calibri"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Sử dụng túi vải thay túi ni-lông khi đi mua hàng.</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10" name="Rectangle 9"/>
          <p:cNvSpPr>
            <a:spLocks noChangeArrowheads="1"/>
          </p:cNvSpPr>
          <p:nvPr/>
        </p:nvSpPr>
        <p:spPr bwMode="auto">
          <a:xfrm>
            <a:off x="557213" y="2155825"/>
            <a:ext cx="5486400" cy="684213"/>
          </a:xfrm>
          <a:prstGeom prst="rect">
            <a:avLst/>
          </a:prstGeom>
          <a:solidFill>
            <a:srgbClr val="CCFFCC"/>
          </a:solidFill>
          <a:ln w="25400" algn="ctr">
            <a:noFill/>
            <a:miter lim="800000"/>
            <a:headEnd/>
            <a:tailEnd/>
          </a:ln>
        </p:spPr>
        <p:txBody>
          <a:bodyPr anchor="ctr"/>
          <a:lstStyle/>
          <a:p>
            <a:pPr algn="ctr" defTabSz="914400"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
        <p:nvSpPr>
          <p:cNvPr id="2" name="Rectangle 9"/>
          <p:cNvSpPr>
            <a:spLocks noChangeArrowheads="1"/>
          </p:cNvSpPr>
          <p:nvPr/>
        </p:nvSpPr>
        <p:spPr bwMode="auto">
          <a:xfrm>
            <a:off x="520700" y="2917825"/>
            <a:ext cx="5486400" cy="728663"/>
          </a:xfrm>
          <a:prstGeom prst="rect">
            <a:avLst/>
          </a:prstGeom>
          <a:solidFill>
            <a:srgbClr val="FFCC99"/>
          </a:solidFill>
          <a:ln w="25400" algn="ctr">
            <a:noFill/>
            <a:miter lim="800000"/>
            <a:headEnd/>
            <a:tailEnd/>
          </a:ln>
        </p:spPr>
        <p:txBody>
          <a:bodyPr anchor="ctr"/>
          <a:lstStyle/>
          <a:p>
            <a:pPr algn="ctr" defTabSz="914400"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
        <p:nvSpPr>
          <p:cNvPr id="3" name="Rectangle 9"/>
          <p:cNvSpPr>
            <a:spLocks noChangeArrowheads="1"/>
          </p:cNvSpPr>
          <p:nvPr/>
        </p:nvSpPr>
        <p:spPr bwMode="auto">
          <a:xfrm>
            <a:off x="569913" y="3694113"/>
            <a:ext cx="5486400" cy="379412"/>
          </a:xfrm>
          <a:prstGeom prst="rect">
            <a:avLst/>
          </a:prstGeom>
          <a:solidFill>
            <a:srgbClr val="FF99CC"/>
          </a:solidFill>
          <a:ln w="25400" algn="ctr">
            <a:noFill/>
            <a:miter lim="800000"/>
            <a:headEnd/>
            <a:tailEnd/>
          </a:ln>
        </p:spPr>
        <p:txBody>
          <a:bodyPr anchor="ctr"/>
          <a:lstStyle/>
          <a:p>
            <a:pPr algn="ctr" defTabSz="914400"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
        <p:nvSpPr>
          <p:cNvPr id="4" name="Rectangle 9"/>
          <p:cNvSpPr>
            <a:spLocks noChangeArrowheads="1"/>
          </p:cNvSpPr>
          <p:nvPr/>
        </p:nvSpPr>
        <p:spPr bwMode="auto">
          <a:xfrm>
            <a:off x="547688" y="4165600"/>
            <a:ext cx="5486400" cy="684213"/>
          </a:xfrm>
          <a:prstGeom prst="rect">
            <a:avLst/>
          </a:prstGeom>
          <a:solidFill>
            <a:srgbClr val="CCFFCC"/>
          </a:solidFill>
          <a:ln w="25400" algn="ctr">
            <a:noFill/>
            <a:miter lim="800000"/>
            <a:headEnd/>
            <a:tailEnd/>
          </a:ln>
        </p:spPr>
        <p:txBody>
          <a:bodyPr anchor="ctr"/>
          <a:lstStyle/>
          <a:p>
            <a:pPr algn="ctr" defTabSz="914400"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
        <p:nvSpPr>
          <p:cNvPr id="5" name="Rectangle 9"/>
          <p:cNvSpPr>
            <a:spLocks noChangeArrowheads="1"/>
          </p:cNvSpPr>
          <p:nvPr/>
        </p:nvSpPr>
        <p:spPr bwMode="auto">
          <a:xfrm>
            <a:off x="554038" y="4913313"/>
            <a:ext cx="5486400" cy="684212"/>
          </a:xfrm>
          <a:prstGeom prst="rect">
            <a:avLst/>
          </a:prstGeom>
          <a:solidFill>
            <a:srgbClr val="FFFF99"/>
          </a:solidFill>
          <a:ln w="25400" algn="ctr">
            <a:noFill/>
            <a:miter lim="800000"/>
            <a:headEnd/>
            <a:tailEnd/>
          </a:ln>
        </p:spPr>
        <p:txBody>
          <a:bodyPr anchor="ctr"/>
          <a:lstStyle/>
          <a:p>
            <a:pPr algn="ctr" defTabSz="914400"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
        <p:nvSpPr>
          <p:cNvPr id="6" name="Rectangle 9"/>
          <p:cNvSpPr>
            <a:spLocks noChangeArrowheads="1"/>
          </p:cNvSpPr>
          <p:nvPr/>
        </p:nvSpPr>
        <p:spPr bwMode="auto">
          <a:xfrm>
            <a:off x="531813" y="5703888"/>
            <a:ext cx="5486400" cy="684212"/>
          </a:xfrm>
          <a:prstGeom prst="rect">
            <a:avLst/>
          </a:prstGeom>
          <a:solidFill>
            <a:srgbClr val="CCFFCC"/>
          </a:solidFill>
          <a:ln w="25400" algn="ctr">
            <a:noFill/>
            <a:miter lim="800000"/>
            <a:headEnd/>
            <a:tailEnd/>
          </a:ln>
        </p:spPr>
        <p:txBody>
          <a:bodyPr anchor="ctr"/>
          <a:lstStyle/>
          <a:p>
            <a:pPr algn="ctr" defTabSz="914400"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
        <p:nvSpPr>
          <p:cNvPr id="7" name="Rectangle 9"/>
          <p:cNvSpPr>
            <a:spLocks noChangeArrowheads="1"/>
          </p:cNvSpPr>
          <p:nvPr/>
        </p:nvSpPr>
        <p:spPr bwMode="auto">
          <a:xfrm>
            <a:off x="6169025" y="2198688"/>
            <a:ext cx="5326063" cy="2947987"/>
          </a:xfrm>
          <a:prstGeom prst="rect">
            <a:avLst/>
          </a:prstGeom>
          <a:solidFill>
            <a:srgbClr val="CCFFCC"/>
          </a:solidFill>
          <a:ln w="25400" algn="ctr">
            <a:noFill/>
            <a:miter lim="800000"/>
            <a:headEnd/>
            <a:tailEnd/>
          </a:ln>
        </p:spPr>
        <p:txBody>
          <a:bodyPr anchor="ctr"/>
          <a:lstStyle/>
          <a:p>
            <a:pPr algn="ctr" defTabSz="914400"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xit" presetSubtype="10" fill="hold" grpId="0" nodeType="clickEffect">
                                  <p:stCondLst>
                                    <p:cond delay="0"/>
                                  </p:stCondLst>
                                  <p:childTnLst>
                                    <p:animEffect transition="out" filter="blinds(horizont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animBg="1"/>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2366" y="33057"/>
            <a:ext cx="6445527" cy="923330"/>
          </a:xfrm>
          <a:prstGeom prst="rect">
            <a:avLst/>
          </a:prstGeom>
          <a:solidFill>
            <a:schemeClr val="accent3">
              <a:lumMod val="20000"/>
              <a:lumOff val="80000"/>
            </a:schemeClr>
          </a:solidFill>
        </p:spPr>
        <p:txBody>
          <a:bodyPr>
            <a:spAutoFit/>
          </a:bodyPr>
          <a:lstStyle/>
          <a:p>
            <a:pPr algn="ctr">
              <a:defRPr/>
            </a:pPr>
            <a:r>
              <a:rPr lang="en-US" sz="54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TRò</a:t>
            </a: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54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chơi</a:t>
            </a: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54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Đóng</a:t>
            </a: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54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vai</a:t>
            </a:r>
            <a:endPar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l="16878" t="53352" r="11679"/>
          <a:stretch>
            <a:fillRect/>
          </a:stretch>
        </p:blipFill>
        <p:spPr bwMode="auto">
          <a:xfrm>
            <a:off x="5138738" y="3556000"/>
            <a:ext cx="7165975"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7"/>
          <p:cNvSpPr>
            <a:spLocks noChangeArrowheads="1"/>
          </p:cNvSpPr>
          <p:nvPr/>
        </p:nvSpPr>
        <p:spPr bwMode="auto">
          <a:xfrm>
            <a:off x="5059363" y="1216025"/>
            <a:ext cx="3243262" cy="2133600"/>
          </a:xfrm>
          <a:prstGeom prst="cloudCallout">
            <a:avLst>
              <a:gd name="adj1" fmla="val -17685"/>
              <a:gd name="adj2" fmla="val 85880"/>
            </a:avLst>
          </a:prstGeom>
          <a:solidFill>
            <a:srgbClr val="FFCCFF"/>
          </a:solidFill>
          <a:ln w="9525">
            <a:solidFill>
              <a:schemeClr val="tx1"/>
            </a:solidFill>
            <a:round/>
            <a:headEnd/>
            <a:tailEnd/>
          </a:ln>
        </p:spPr>
        <p:txBody>
          <a:bodyPr anchor="ctr"/>
          <a:lstStyle/>
          <a:p>
            <a:pPr algn="ctr"/>
            <a:r>
              <a:rPr lang="en-US" sz="2000">
                <a:solidFill>
                  <a:srgbClr val="0000FF"/>
                </a:solidFill>
              </a:rPr>
              <a:t>a</a:t>
            </a:r>
            <a:r>
              <a:rPr lang="en-US" sz="2000">
                <a:solidFill>
                  <a:srgbClr val="FF0000"/>
                </a:solidFill>
              </a:rPr>
              <a:t>) Theo em, lời nói của bạn A như vậy có đúng không? Vì sao?</a:t>
            </a:r>
          </a:p>
          <a:p>
            <a:pPr algn="ctr"/>
            <a:r>
              <a:rPr lang="en-US" sz="2000" b="1" i="1">
                <a:solidFill>
                  <a:srgbClr val="A50021"/>
                </a:solidFill>
              </a:rPr>
              <a:t>.</a:t>
            </a:r>
          </a:p>
        </p:txBody>
      </p:sp>
      <p:sp>
        <p:nvSpPr>
          <p:cNvPr id="7" name="AutoShape 7"/>
          <p:cNvSpPr>
            <a:spLocks noChangeArrowheads="1"/>
          </p:cNvSpPr>
          <p:nvPr/>
        </p:nvSpPr>
        <p:spPr bwMode="auto">
          <a:xfrm>
            <a:off x="8267700" y="900113"/>
            <a:ext cx="4037013" cy="2638425"/>
          </a:xfrm>
          <a:prstGeom prst="cloudCallout">
            <a:avLst>
              <a:gd name="adj1" fmla="val -17685"/>
              <a:gd name="adj2" fmla="val 85880"/>
            </a:avLst>
          </a:prstGeom>
          <a:solidFill>
            <a:schemeClr val="accent3">
              <a:lumMod val="20000"/>
              <a:lumOff val="80000"/>
            </a:schemeClr>
          </a:solidFill>
          <a:ln w="9525">
            <a:solidFill>
              <a:schemeClr val="tx1"/>
            </a:solidFill>
            <a:round/>
            <a:headEnd/>
            <a:tailEnd/>
          </a:ln>
          <a:effectLst/>
          <a:extLst/>
        </p:spPr>
        <p:txBody>
          <a:bodyPr anchor="ctr"/>
          <a:lstStyle/>
          <a:p>
            <a:pPr>
              <a:defRPr/>
            </a:pPr>
            <a:r>
              <a:rPr lang="en-US" sz="2400" dirty="0">
                <a:solidFill>
                  <a:srgbClr val="0000FF"/>
                </a:solidFill>
                <a:latin typeface="Times New Roman" pitchFamily="18" charset="0"/>
                <a:cs typeface="Times New Roman" pitchFamily="18" charset="0"/>
              </a:rPr>
              <a:t>B Nếu em là B em sẽ nói gì với A </a:t>
            </a:r>
          </a:p>
          <a:p>
            <a:pPr>
              <a:defRPr/>
            </a:pPr>
            <a:endParaRPr lang="en-US" sz="2400" dirty="0">
              <a:solidFill>
                <a:srgbClr val="FF0000"/>
              </a:solidFill>
              <a:latin typeface="Times New Roman" pitchFamily="18" charset="0"/>
              <a:cs typeface="Times New Roman" pitchFamily="18" charset="0"/>
            </a:endParaRPr>
          </a:p>
          <a:p>
            <a:pPr>
              <a:defRPr/>
            </a:pPr>
            <a:endParaRPr lang="en-US" sz="2400" dirty="0">
              <a:solidFill>
                <a:srgbClr val="FF0000"/>
              </a:solidFill>
              <a:latin typeface="Times New Roman" pitchFamily="18" charset="0"/>
              <a:ea typeface="Calibri" panose="020F0502020204030204" pitchFamily="34" charset="0"/>
              <a:cs typeface="Times New Roman" pitchFamily="18" charset="0"/>
            </a:endParaRPr>
          </a:p>
        </p:txBody>
      </p:sp>
      <p:pic>
        <p:nvPicPr>
          <p:cNvPr id="8" name="Google Shape;154;p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6992" t="-937" r="50159" b="17085"/>
          <a:stretch>
            <a:fillRect/>
          </a:stretch>
        </p:blipFill>
        <p:spPr bwMode="auto">
          <a:xfrm>
            <a:off x="103188" y="476250"/>
            <a:ext cx="5153025"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Diagonal Corner Rectangle 8"/>
          <p:cNvSpPr/>
          <p:nvPr/>
        </p:nvSpPr>
        <p:spPr>
          <a:xfrm>
            <a:off x="315913" y="708025"/>
            <a:ext cx="4262437" cy="682625"/>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Đóng</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vai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8300" y="-177674"/>
            <a:ext cx="1943897" cy="1134061"/>
          </a:xfrm>
          <a:prstGeom prst="ellipse">
            <a:avLst/>
          </a:prstGeom>
          <a:ln>
            <a:noFill/>
          </a:ln>
          <a:effectLst>
            <a:softEdge rad="112500"/>
          </a:effectLst>
        </p:spPr>
      </p:pic>
      <p:graphicFrame>
        <p:nvGraphicFramePr>
          <p:cNvPr id="11" name="Table 10"/>
          <p:cNvGraphicFramePr>
            <a:graphicFrameLocks noGrp="1"/>
          </p:cNvGraphicFramePr>
          <p:nvPr/>
        </p:nvGraphicFramePr>
        <p:xfrm>
          <a:off x="250825" y="1503363"/>
          <a:ext cx="5005388" cy="4397375"/>
        </p:xfrm>
        <a:graphic>
          <a:graphicData uri="http://schemas.openxmlformats.org/drawingml/2006/table">
            <a:tbl>
              <a:tblPr/>
              <a:tblGrid>
                <a:gridCol w="5005388">
                  <a:extLst>
                    <a:ext uri="{9D8B030D-6E8A-4147-A177-3AD203B41FA5}">
                      <a16:colId xmlns:a16="http://schemas.microsoft.com/office/drawing/2014/main" val="20000"/>
                    </a:ext>
                  </a:extLst>
                </a:gridCol>
              </a:tblGrid>
              <a:tr h="4397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6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6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smtClean="0">
                          <a:ln>
                            <a:noFill/>
                          </a:ln>
                          <a:solidFill>
                            <a:schemeClr val="tx1"/>
                          </a:solidFill>
                          <a:effectLst/>
                          <a:latin typeface="Arial" pitchFamily="34" charset="0"/>
                          <a:ea typeface="Calibri" pitchFamily="34" charset="0"/>
                          <a:cs typeface="Arial" pitchFamily="34" charset="0"/>
                        </a:rPr>
                        <a:t>Trong giờ làm việc nhóm, bạn A nói riêng với bạn B: “Nhóm mình có bạn H học giỏi nên chúng mình không cần suy nghĩ hay làm gì đâu, vì đã có bạn H làm hết rồi". </a:t>
                      </a:r>
                      <a:endParaRPr kumimoji="0" lang="en-US" sz="26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1995" name="Shap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Rectangle 5"/>
          <p:cNvSpPr>
            <a:spLocks noChangeArrowheads="1"/>
          </p:cNvSpPr>
          <p:nvPr/>
        </p:nvSpPr>
        <p:spPr bwMode="auto">
          <a:xfrm>
            <a:off x="0" y="76200"/>
            <a:ext cx="12192000" cy="793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Low"/>
            <a:r>
              <a:rPr lang="vi-VN" sz="2300" b="1"/>
              <a:t>Bài tập 2:</a:t>
            </a:r>
            <a:r>
              <a:rPr lang="vi-VN" sz="2300"/>
              <a:t> Trong giờ làm việc nhóm, bạn A nói riêng với bạn B: “Nhóm mình có bạn H học giỏi nên chúng mình không cần suy nghĩ hay làm gì đâu, vì đã có bạn H làm hết rồi". </a:t>
            </a:r>
            <a:endParaRPr lang="en-US" sz="2300"/>
          </a:p>
        </p:txBody>
      </p:sp>
      <p:pic>
        <p:nvPicPr>
          <p:cNvPr id="109597" name="Picture 29" descr="kho-khan-khi-lam-viec-nho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255713"/>
            <a:ext cx="76200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98" name="Rectangle 30"/>
          <p:cNvSpPr>
            <a:spLocks noChangeArrowheads="1"/>
          </p:cNvSpPr>
          <p:nvPr/>
        </p:nvSpPr>
        <p:spPr bwMode="auto">
          <a:xfrm>
            <a:off x="201613" y="1022350"/>
            <a:ext cx="83804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2300">
                <a:solidFill>
                  <a:srgbClr val="0000FF"/>
                </a:solidFill>
              </a:rPr>
              <a:t>a) Theo em, lời nói của bạn A như vậy có đúng không? Vì sao?</a:t>
            </a:r>
          </a:p>
          <a:p>
            <a:r>
              <a:rPr lang="en-US" sz="2300">
                <a:solidFill>
                  <a:srgbClr val="0000FF"/>
                </a:solidFill>
              </a:rPr>
              <a:t>b) Nếu em là bạn B, em sẽ nói gì với A?</a:t>
            </a:r>
          </a:p>
        </p:txBody>
      </p:sp>
      <p:sp>
        <p:nvSpPr>
          <p:cNvPr id="109599" name="Rectangle 31"/>
          <p:cNvSpPr>
            <a:spLocks noChangeArrowheads="1"/>
          </p:cNvSpPr>
          <p:nvPr/>
        </p:nvSpPr>
        <p:spPr bwMode="auto">
          <a:xfrm>
            <a:off x="7840663" y="1852613"/>
            <a:ext cx="4351337" cy="2663825"/>
          </a:xfrm>
          <a:prstGeom prst="rect">
            <a:avLst/>
          </a:prstGeom>
          <a:noFill/>
          <a:ln w="1587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sz="2400"/>
              <a:t>a) Lời của bạn A như vậy là không đúng. Bởi vì lời nói ấy thể hiện sự thiếu tự giác, thiếu trách nhiệm trong công việc chung của nhóm, ỉ lại vào bạn H quá nhiều, thiếu đi sự cần cù, sáng tạo trong học tập. </a:t>
            </a:r>
          </a:p>
        </p:txBody>
      </p:sp>
      <p:sp>
        <p:nvSpPr>
          <p:cNvPr id="109600" name="Rectangle 32"/>
          <p:cNvSpPr>
            <a:spLocks noChangeArrowheads="1"/>
          </p:cNvSpPr>
          <p:nvPr/>
        </p:nvSpPr>
        <p:spPr bwMode="auto">
          <a:xfrm>
            <a:off x="601663" y="5118100"/>
            <a:ext cx="1159033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500">
                <a:solidFill>
                  <a:srgbClr val="0000FF"/>
                </a:solidFill>
              </a:rPr>
              <a:t>b) Nếu là bạn B, em sẽ giải thích cho A hiểu về vai trò và trách nhiệm của mỗi người trong công việc chung. Nếu A vẫn không nghe, em sẽ nêu ý kiến với trưởng nhóm đánh giá đúng sự đóng góp của các thành viên và cho điểm.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blinds(horizontal)">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9598"/>
                                        </p:tgtEl>
                                        <p:attrNameLst>
                                          <p:attrName>style.visibility</p:attrName>
                                        </p:attrNameLst>
                                      </p:cBhvr>
                                      <p:to>
                                        <p:strVal val="visible"/>
                                      </p:to>
                                    </p:set>
                                    <p:animEffect transition="in" filter="blinds(horizontal)">
                                      <p:cBhvr>
                                        <p:cTn id="12" dur="500"/>
                                        <p:tgtEl>
                                          <p:spTgt spid="1095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09597"/>
                                        </p:tgtEl>
                                        <p:attrNameLst>
                                          <p:attrName>style.visibility</p:attrName>
                                        </p:attrNameLst>
                                      </p:cBhvr>
                                      <p:to>
                                        <p:strVal val="visible"/>
                                      </p:to>
                                    </p:set>
                                    <p:animEffect transition="in" filter="blinds(horizontal)">
                                      <p:cBhvr>
                                        <p:cTn id="17" dur="500"/>
                                        <p:tgtEl>
                                          <p:spTgt spid="1095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9599"/>
                                        </p:tgtEl>
                                        <p:attrNameLst>
                                          <p:attrName>style.visibility</p:attrName>
                                        </p:attrNameLst>
                                      </p:cBhvr>
                                      <p:to>
                                        <p:strVal val="visible"/>
                                      </p:to>
                                    </p:set>
                                    <p:animEffect transition="in" filter="blinds(horizontal)">
                                      <p:cBhvr>
                                        <p:cTn id="22" dur="500"/>
                                        <p:tgtEl>
                                          <p:spTgt spid="1095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9600"/>
                                        </p:tgtEl>
                                        <p:attrNameLst>
                                          <p:attrName>style.visibility</p:attrName>
                                        </p:attrNameLst>
                                      </p:cBhvr>
                                      <p:to>
                                        <p:strVal val="visible"/>
                                      </p:to>
                                    </p:set>
                                    <p:animEffect transition="in" filter="blinds(horizontal)">
                                      <p:cBhvr>
                                        <p:cTn id="27" dur="500"/>
                                        <p:tgtEl>
                                          <p:spTgt spid="109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nimBg="1"/>
      <p:bldP spid="109598" grpId="0"/>
      <p:bldP spid="109599" grpId="0" animBg="1"/>
      <p:bldP spid="10960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411163"/>
            <a:ext cx="9209088" cy="3994150"/>
            <a:chOff x="114868" y="-346472"/>
            <a:chExt cx="7805125" cy="7426902"/>
          </a:xfrm>
        </p:grpSpPr>
        <p:pic>
          <p:nvPicPr>
            <p:cNvPr id="44041" name="Google Shape;154;p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6992" t="-937" r="50159" b="17085"/>
            <a:stretch>
              <a:fillRect/>
            </a:stretch>
          </p:blipFill>
          <p:spPr bwMode="auto">
            <a:xfrm>
              <a:off x="114868" y="-346472"/>
              <a:ext cx="7805125" cy="6999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Google Shape;155;p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240" y="4750073"/>
              <a:ext cx="2072846" cy="233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Shape 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5063" y="1039813"/>
            <a:ext cx="3436937"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
            <a:extLst/>
          </p:cNvPr>
          <p:cNvSpPr/>
          <p:nvPr/>
        </p:nvSpPr>
        <p:spPr>
          <a:xfrm>
            <a:off x="2573625" y="57173"/>
            <a:ext cx="4715695"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indent="1651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lnSpc>
                <a:spcPct val="130000"/>
              </a:lnSpc>
              <a:spcAft>
                <a:spcPts val="200"/>
              </a:spcAft>
              <a:defRPr/>
            </a:pPr>
            <a:endParaRPr lang="en-US" sz="3200" b="1" smtClean="0">
              <a:solidFill>
                <a:srgbClr val="FF0000"/>
              </a:solidFill>
              <a:latin typeface="SVN-Vanilla Daisy Pro"/>
              <a:cs typeface="Times New Roman" pitchFamily="18" charset="0"/>
            </a:endParaRPr>
          </a:p>
          <a:p>
            <a:pPr algn="just" eaLnBrk="1" hangingPunct="1">
              <a:lnSpc>
                <a:spcPct val="130000"/>
              </a:lnSpc>
              <a:spcAft>
                <a:spcPts val="200"/>
              </a:spcAft>
              <a:defRPr/>
            </a:pPr>
            <a:r>
              <a:rPr lang="en-US" sz="3200" b="1" smtClean="0">
                <a:solidFill>
                  <a:srgbClr val="FF0000"/>
                </a:solidFill>
                <a:latin typeface="Calibri" pitchFamily="34" charset="0"/>
                <a:cs typeface="Times New Roman" pitchFamily="18" charset="0"/>
              </a:rPr>
              <a:t>Hoạt động: </a:t>
            </a:r>
            <a:r>
              <a:rPr lang="en-US" sz="3200" b="1" smtClean="0">
                <a:solidFill>
                  <a:srgbClr val="FF0000"/>
                </a:solidFill>
                <a:latin typeface="Calibri" pitchFamily="34" charset="0"/>
              </a:rPr>
              <a:t>Chia sẻ</a:t>
            </a:r>
          </a:p>
          <a:p>
            <a:pPr algn="ctr" eaLnBrk="1" hangingPunct="1">
              <a:defRPr/>
            </a:pPr>
            <a:endParaRPr lang="en-US" sz="3200" b="1" smtClean="0">
              <a:solidFill>
                <a:srgbClr val="FF0000"/>
              </a:solidFill>
              <a:latin typeface="SVN-Vanilla Daisy Pro"/>
              <a:cs typeface="Times New Roman" pitchFamily="18" charset="0"/>
            </a:endParaRPr>
          </a:p>
          <a:p>
            <a:pPr algn="ctr" eaLnBrk="1" hangingPunct="1">
              <a:defRPr/>
            </a:pPr>
            <a:r>
              <a:rPr lang="en-US" smtClean="0">
                <a:solidFill>
                  <a:srgbClr val="FFFFFF"/>
                </a:solidFill>
                <a:latin typeface="Times New Roman" pitchFamily="18" charset="0"/>
                <a:cs typeface="Times New Roman" pitchFamily="18" charset="0"/>
              </a:rPr>
              <a:t> </a:t>
            </a:r>
          </a:p>
        </p:txBody>
      </p:sp>
      <p:pic>
        <p:nvPicPr>
          <p:cNvPr id="44039" name="Shap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125" y="0"/>
            <a:ext cx="11588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914400" y="1135063"/>
            <a:ext cx="6784975" cy="24923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defRPr/>
            </a:pPr>
            <a:r>
              <a:rPr lang="en-US" sz="2000" b="1" dirty="0">
                <a:solidFill>
                  <a:srgbClr val="FF0000"/>
                </a:solidFill>
              </a:rPr>
              <a:t>Bài tập 3: </a:t>
            </a:r>
            <a:r>
              <a:rPr lang="en-US" sz="2000" dirty="0">
                <a:solidFill>
                  <a:srgbClr val="FF0000"/>
                </a:solidFill>
              </a:rPr>
              <a:t>Thấy khách đến cửa hàng bánh của mình ngày càng giảm, anh T đã nghĩ ra nhiều cách để thu hút khách như: bổ sung thêm nhiều vị mới, thiết kế lại nhãn dán, giảm giá, tích điểm đổi quà,...</a:t>
            </a:r>
          </a:p>
          <a:p>
            <a:pPr>
              <a:defRPr/>
            </a:pPr>
            <a:r>
              <a:rPr lang="en-US" sz="2000" dirty="0">
                <a:solidFill>
                  <a:srgbClr val="FF0000"/>
                </a:solidFill>
              </a:rPr>
              <a:t>Em nhận xét thế nào về việc làm của anh T? Hãy kể thêm những việc làm thể hiện sự sáng tạo trong lao động mà em biết.</a:t>
            </a:r>
          </a:p>
          <a:p>
            <a:pPr algn="ctr">
              <a:defRPr/>
            </a:pPr>
            <a:endParaRPr 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57" name="Picture 29"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58" name="Rectangle 30"/>
          <p:cNvSpPr>
            <a:spLocks noChangeArrowheads="1"/>
          </p:cNvSpPr>
          <p:nvPr/>
        </p:nvSpPr>
        <p:spPr bwMode="auto">
          <a:xfrm>
            <a:off x="5573713" y="598488"/>
            <a:ext cx="62674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500" b="1">
                <a:solidFill>
                  <a:schemeClr val="bg1"/>
                </a:solidFill>
              </a:rPr>
              <a:t>Bài tập 3: </a:t>
            </a:r>
            <a:r>
              <a:rPr lang="en-US" sz="2500">
                <a:solidFill>
                  <a:schemeClr val="bg1"/>
                </a:solidFill>
              </a:rPr>
              <a:t>Thấy khách đến cửa hàng bánh của mình ngày càng giảm, anh T đã nghĩ ra nhiều cách để thu hút khách như: bổ sung thêm nhiều vị mới, thiết kế lại nhãn dán, giảm giá, tích điểm đổi quà,...</a:t>
            </a:r>
          </a:p>
          <a:p>
            <a:r>
              <a:rPr lang="en-US" sz="2500">
                <a:solidFill>
                  <a:schemeClr val="bg1"/>
                </a:solidFill>
              </a:rPr>
              <a:t>Em nhận xét thế nào về việc làm của anh T? Hãy kể thêm những việc làm thể hiện sự sáng tạo trong lao động mà em biết.</a:t>
            </a:r>
          </a:p>
        </p:txBody>
      </p:sp>
      <p:sp>
        <p:nvSpPr>
          <p:cNvPr id="99359" name="Rectangle 31"/>
          <p:cNvSpPr>
            <a:spLocks noChangeArrowheads="1"/>
          </p:cNvSpPr>
          <p:nvPr/>
        </p:nvSpPr>
        <p:spPr bwMode="auto">
          <a:xfrm>
            <a:off x="393700" y="4638675"/>
            <a:ext cx="114935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3500">
                <a:solidFill>
                  <a:srgbClr val="0000FF"/>
                </a:solidFill>
              </a:rPr>
              <a:t>Việc làm của anh T cực kì sáng tạo và thông minh, anh T làm như vậy sẽ thu hút được rất nhiều khách hàng bởi những chương trình mới anh mang đến.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9357"/>
                                        </p:tgtEl>
                                        <p:attrNameLst>
                                          <p:attrName>style.visibility</p:attrName>
                                        </p:attrNameLst>
                                      </p:cBhvr>
                                      <p:to>
                                        <p:strVal val="visible"/>
                                      </p:to>
                                    </p:set>
                                    <p:animEffect transition="in" filter="blinds(horizontal)">
                                      <p:cBhvr>
                                        <p:cTn id="7" dur="500"/>
                                        <p:tgtEl>
                                          <p:spTgt spid="993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9358"/>
                                        </p:tgtEl>
                                        <p:attrNameLst>
                                          <p:attrName>style.visibility</p:attrName>
                                        </p:attrNameLst>
                                      </p:cBhvr>
                                      <p:to>
                                        <p:strVal val="visible"/>
                                      </p:to>
                                    </p:set>
                                    <p:animEffect transition="in" filter="blinds(horizontal)">
                                      <p:cBhvr>
                                        <p:cTn id="12" dur="500"/>
                                        <p:tgtEl>
                                          <p:spTgt spid="99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9359"/>
                                        </p:tgtEl>
                                        <p:attrNameLst>
                                          <p:attrName>style.visibility</p:attrName>
                                        </p:attrNameLst>
                                      </p:cBhvr>
                                      <p:to>
                                        <p:strVal val="visible"/>
                                      </p:to>
                                    </p:set>
                                    <p:animEffect transition="in" filter="blinds(horizontal)">
                                      <p:cBhvr>
                                        <p:cTn id="17" dur="500"/>
                                        <p:tgtEl>
                                          <p:spTgt spid="99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58" grpId="0"/>
      <p:bldP spid="9935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p:cNvPr>
          <p:cNvSpPr/>
          <p:nvPr/>
        </p:nvSpPr>
        <p:spPr>
          <a:xfrm>
            <a:off x="1203325" y="4016375"/>
            <a:ext cx="595313" cy="5953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p>
        </p:txBody>
      </p:sp>
      <p:sp>
        <p:nvSpPr>
          <p:cNvPr id="23" name="Rectangle 22">
            <a:extLst/>
          </p:cNvPr>
          <p:cNvSpPr/>
          <p:nvPr/>
        </p:nvSpPr>
        <p:spPr>
          <a:xfrm>
            <a:off x="1203325" y="3094038"/>
            <a:ext cx="595313" cy="593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p>
        </p:txBody>
      </p:sp>
      <p:sp>
        <p:nvSpPr>
          <p:cNvPr id="24" name="Rectangle 23">
            <a:extLst/>
          </p:cNvPr>
          <p:cNvSpPr/>
          <p:nvPr/>
        </p:nvSpPr>
        <p:spPr>
          <a:xfrm>
            <a:off x="1203325" y="2170113"/>
            <a:ext cx="595313" cy="5953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p>
        </p:txBody>
      </p:sp>
      <p:sp>
        <p:nvSpPr>
          <p:cNvPr id="26" name="Rectangle 25">
            <a:extLst/>
          </p:cNvPr>
          <p:cNvSpPr/>
          <p:nvPr/>
        </p:nvSpPr>
        <p:spPr>
          <a:xfrm>
            <a:off x="1203325" y="4938713"/>
            <a:ext cx="595313" cy="5953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p>
        </p:txBody>
      </p:sp>
      <p:sp>
        <p:nvSpPr>
          <p:cNvPr id="27" name="Rectangle 26">
            <a:extLst/>
          </p:cNvPr>
          <p:cNvSpPr/>
          <p:nvPr/>
        </p:nvSpPr>
        <p:spPr>
          <a:xfrm>
            <a:off x="1203325" y="1247775"/>
            <a:ext cx="595313" cy="5953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p>
        </p:txBody>
      </p:sp>
      <p:sp>
        <p:nvSpPr>
          <p:cNvPr id="28" name="Down Arrow 1">
            <a:extLst/>
          </p:cNvPr>
          <p:cNvSpPr/>
          <p:nvPr/>
        </p:nvSpPr>
        <p:spPr>
          <a:xfrm rot="10800000" flipH="1">
            <a:off x="1314450" y="5026025"/>
            <a:ext cx="373063" cy="420688"/>
          </a:xfrm>
          <a:custGeom>
            <a:avLst/>
            <a:gdLst/>
            <a:ahLst/>
            <a:cxnLst/>
            <a:rect l="l" t="t" r="r" b="b"/>
            <a:pathLst>
              <a:path w="3496146" h="3926159">
                <a:moveTo>
                  <a:pt x="1476067" y="1782198"/>
                </a:moveTo>
                <a:lnTo>
                  <a:pt x="2085005" y="1782198"/>
                </a:lnTo>
                <a:lnTo>
                  <a:pt x="2085005" y="560436"/>
                </a:lnTo>
                <a:lnTo>
                  <a:pt x="2389473" y="560436"/>
                </a:lnTo>
                <a:lnTo>
                  <a:pt x="1780536" y="0"/>
                </a:lnTo>
                <a:lnTo>
                  <a:pt x="1171598" y="560436"/>
                </a:lnTo>
                <a:lnTo>
                  <a:pt x="1476067" y="560436"/>
                </a:lnTo>
                <a:close/>
                <a:moveTo>
                  <a:pt x="2794909" y="2376264"/>
                </a:moveTo>
                <a:lnTo>
                  <a:pt x="3403846" y="1815828"/>
                </a:lnTo>
                <a:lnTo>
                  <a:pt x="3099377" y="1815828"/>
                </a:lnTo>
                <a:lnTo>
                  <a:pt x="3099377" y="594066"/>
                </a:lnTo>
                <a:lnTo>
                  <a:pt x="2490440" y="594066"/>
                </a:lnTo>
                <a:lnTo>
                  <a:pt x="2490440" y="1815828"/>
                </a:lnTo>
                <a:lnTo>
                  <a:pt x="2185971" y="1815828"/>
                </a:lnTo>
                <a:close/>
                <a:moveTo>
                  <a:pt x="1738539" y="2704452"/>
                </a:moveTo>
                <a:cubicBezTo>
                  <a:pt x="2025742" y="2708651"/>
                  <a:pt x="2249289" y="2617027"/>
                  <a:pt x="2474392" y="2519294"/>
                </a:cubicBezTo>
                <a:cubicBezTo>
                  <a:pt x="2631335" y="2431624"/>
                  <a:pt x="2641220" y="2356014"/>
                  <a:pt x="2614641" y="2282563"/>
                </a:cubicBezTo>
                <a:cubicBezTo>
                  <a:pt x="2582745" y="2203226"/>
                  <a:pt x="2511446" y="2141129"/>
                  <a:pt x="2374721" y="2203680"/>
                </a:cubicBezTo>
                <a:cubicBezTo>
                  <a:pt x="2195292" y="2350932"/>
                  <a:pt x="1621166" y="2470817"/>
                  <a:pt x="1266317" y="2262320"/>
                </a:cubicBezTo>
                <a:cubicBezTo>
                  <a:pt x="1169173" y="2191011"/>
                  <a:pt x="970584" y="2135007"/>
                  <a:pt x="918755" y="2260582"/>
                </a:cubicBezTo>
                <a:cubicBezTo>
                  <a:pt x="905798" y="2301917"/>
                  <a:pt x="901034" y="2336556"/>
                  <a:pt x="904186" y="2366667"/>
                </a:cubicBezTo>
                <a:cubicBezTo>
                  <a:pt x="913642" y="2457000"/>
                  <a:pt x="994333" y="2506589"/>
                  <a:pt x="1138739" y="2574025"/>
                </a:cubicBezTo>
                <a:cubicBezTo>
                  <a:pt x="1370979" y="2664916"/>
                  <a:pt x="1566218" y="2701932"/>
                  <a:pt x="1738539" y="2704452"/>
                </a:cubicBezTo>
                <a:close/>
                <a:moveTo>
                  <a:pt x="1709810" y="3318171"/>
                </a:moveTo>
                <a:cubicBezTo>
                  <a:pt x="2287461" y="3321186"/>
                  <a:pt x="2747532" y="3089987"/>
                  <a:pt x="2907033" y="2982480"/>
                </a:cubicBezTo>
                <a:cubicBezTo>
                  <a:pt x="3019837" y="2919930"/>
                  <a:pt x="3127019" y="2830470"/>
                  <a:pt x="3047283" y="2692494"/>
                </a:cubicBezTo>
                <a:cubicBezTo>
                  <a:pt x="2931427" y="2583612"/>
                  <a:pt x="2859428" y="2623285"/>
                  <a:pt x="2747560" y="2705958"/>
                </a:cubicBezTo>
                <a:cubicBezTo>
                  <a:pt x="2476410" y="2811508"/>
                  <a:pt x="1878339" y="3347087"/>
                  <a:pt x="714142" y="2686413"/>
                </a:cubicBezTo>
                <a:cubicBezTo>
                  <a:pt x="581403" y="2592588"/>
                  <a:pt x="478211" y="2639047"/>
                  <a:pt x="434354" y="2730111"/>
                </a:cubicBezTo>
                <a:cubicBezTo>
                  <a:pt x="423118" y="2754726"/>
                  <a:pt x="419107" y="2778362"/>
                  <a:pt x="421326" y="2801084"/>
                </a:cubicBezTo>
                <a:cubicBezTo>
                  <a:pt x="427982" y="2869247"/>
                  <a:pt x="490703" y="2929162"/>
                  <a:pt x="582577" y="2982481"/>
                </a:cubicBezTo>
                <a:cubicBezTo>
                  <a:pt x="974299" y="3230234"/>
                  <a:pt x="1363219" y="3316361"/>
                  <a:pt x="1709810" y="3318171"/>
                </a:cubicBezTo>
                <a:close/>
                <a:moveTo>
                  <a:pt x="1650124" y="3925606"/>
                </a:moveTo>
                <a:cubicBezTo>
                  <a:pt x="2273556" y="3938577"/>
                  <a:pt x="2858828" y="3722251"/>
                  <a:pt x="3329308" y="3414392"/>
                </a:cubicBezTo>
                <a:cubicBezTo>
                  <a:pt x="3434138" y="3367480"/>
                  <a:pt x="3549293" y="3215474"/>
                  <a:pt x="3469556" y="3100952"/>
                </a:cubicBezTo>
                <a:cubicBezTo>
                  <a:pt x="3361675" y="3005103"/>
                  <a:pt x="3225886" y="3077348"/>
                  <a:pt x="3149901" y="3145689"/>
                </a:cubicBezTo>
                <a:cubicBezTo>
                  <a:pt x="2987266" y="3247333"/>
                  <a:pt x="1796029" y="4146474"/>
                  <a:pt x="297808" y="3098777"/>
                </a:cubicBezTo>
                <a:cubicBezTo>
                  <a:pt x="177029" y="2997135"/>
                  <a:pt x="65861" y="3063139"/>
                  <a:pt x="18020" y="3134657"/>
                </a:cubicBezTo>
                <a:cubicBezTo>
                  <a:pt x="4124" y="3161552"/>
                  <a:pt x="-1298" y="3188690"/>
                  <a:pt x="257" y="3215218"/>
                </a:cubicBezTo>
                <a:cubicBezTo>
                  <a:pt x="4919" y="3294803"/>
                  <a:pt x="72375" y="3368892"/>
                  <a:pt x="162256" y="3414392"/>
                </a:cubicBezTo>
                <a:cubicBezTo>
                  <a:pt x="657258" y="3766720"/>
                  <a:pt x="1165233" y="3915518"/>
                  <a:pt x="1650124" y="39256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solidFill>
                <a:schemeClr val="tx1"/>
              </a:solidFill>
            </a:endParaRPr>
          </a:p>
        </p:txBody>
      </p:sp>
      <p:sp>
        <p:nvSpPr>
          <p:cNvPr id="29" name="Donut 15">
            <a:extLst/>
          </p:cNvPr>
          <p:cNvSpPr/>
          <p:nvPr/>
        </p:nvSpPr>
        <p:spPr>
          <a:xfrm>
            <a:off x="1328738" y="1371600"/>
            <a:ext cx="344487" cy="346075"/>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solidFill>
                <a:schemeClr val="tx1"/>
              </a:solidFill>
            </a:endParaRPr>
          </a:p>
        </p:txBody>
      </p:sp>
      <p:sp>
        <p:nvSpPr>
          <p:cNvPr id="30" name="Rectangle 1">
            <a:extLst/>
          </p:cNvPr>
          <p:cNvSpPr>
            <a:spLocks noChangeAspect="1"/>
          </p:cNvSpPr>
          <p:nvPr/>
        </p:nvSpPr>
        <p:spPr>
          <a:xfrm>
            <a:off x="1331913" y="4113213"/>
            <a:ext cx="352425" cy="350837"/>
          </a:xfrm>
          <a:custGeom>
            <a:avLst/>
            <a:gdLst/>
            <a:ahLst/>
            <a:cxnLst/>
            <a:rect l="l" t="t" r="r" b="b"/>
            <a:pathLst>
              <a:path w="4020621" h="4012920">
                <a:moveTo>
                  <a:pt x="780213" y="3724888"/>
                </a:moveTo>
                <a:lnTo>
                  <a:pt x="2868445" y="3724888"/>
                </a:lnTo>
                <a:lnTo>
                  <a:pt x="2868445" y="4012920"/>
                </a:lnTo>
                <a:lnTo>
                  <a:pt x="780213" y="4012920"/>
                </a:lnTo>
                <a:close/>
                <a:moveTo>
                  <a:pt x="4020621" y="2152587"/>
                </a:moveTo>
                <a:lnTo>
                  <a:pt x="4020621" y="3448731"/>
                </a:lnTo>
                <a:lnTo>
                  <a:pt x="3903908" y="3386593"/>
                </a:lnTo>
                <a:lnTo>
                  <a:pt x="3903908" y="2214725"/>
                </a:lnTo>
                <a:close/>
                <a:moveTo>
                  <a:pt x="1582587" y="1544569"/>
                </a:moveTo>
                <a:cubicBezTo>
                  <a:pt x="1525677" y="1652847"/>
                  <a:pt x="1434945" y="1739939"/>
                  <a:pt x="1324158" y="1792547"/>
                </a:cubicBezTo>
                <a:lnTo>
                  <a:pt x="1790243" y="1792547"/>
                </a:lnTo>
                <a:cubicBezTo>
                  <a:pt x="1708293" y="1721838"/>
                  <a:pt x="1638004" y="1638154"/>
                  <a:pt x="1582587" y="1544569"/>
                </a:cubicBezTo>
                <a:close/>
                <a:moveTo>
                  <a:pt x="1238323" y="1312673"/>
                </a:moveTo>
                <a:cubicBezTo>
                  <a:pt x="1173622" y="1312673"/>
                  <a:pt x="1121172" y="1365123"/>
                  <a:pt x="1121172" y="1429824"/>
                </a:cubicBezTo>
                <a:cubicBezTo>
                  <a:pt x="1121172" y="1494525"/>
                  <a:pt x="1173622" y="1546975"/>
                  <a:pt x="1238323" y="1546975"/>
                </a:cubicBezTo>
                <a:cubicBezTo>
                  <a:pt x="1303024" y="1546975"/>
                  <a:pt x="1355474" y="1494525"/>
                  <a:pt x="1355474" y="1429824"/>
                </a:cubicBezTo>
                <a:cubicBezTo>
                  <a:pt x="1355474" y="1365123"/>
                  <a:pt x="1303024" y="1312673"/>
                  <a:pt x="1238323" y="1312673"/>
                </a:cubicBezTo>
                <a:close/>
                <a:moveTo>
                  <a:pt x="870057" y="1312673"/>
                </a:moveTo>
                <a:cubicBezTo>
                  <a:pt x="805356" y="1312673"/>
                  <a:pt x="752906" y="1365123"/>
                  <a:pt x="752906" y="1429824"/>
                </a:cubicBezTo>
                <a:cubicBezTo>
                  <a:pt x="752906" y="1494525"/>
                  <a:pt x="805356" y="1546975"/>
                  <a:pt x="870057" y="1546975"/>
                </a:cubicBezTo>
                <a:cubicBezTo>
                  <a:pt x="934758" y="1546975"/>
                  <a:pt x="987208" y="1494525"/>
                  <a:pt x="987208" y="1429824"/>
                </a:cubicBezTo>
                <a:cubicBezTo>
                  <a:pt x="987208" y="1365123"/>
                  <a:pt x="934758" y="1312673"/>
                  <a:pt x="870057" y="1312673"/>
                </a:cubicBezTo>
                <a:close/>
                <a:moveTo>
                  <a:pt x="2775838" y="1127627"/>
                </a:moveTo>
                <a:cubicBezTo>
                  <a:pt x="2666578" y="1127627"/>
                  <a:pt x="2578006" y="1216199"/>
                  <a:pt x="2578006" y="1325459"/>
                </a:cubicBezTo>
                <a:cubicBezTo>
                  <a:pt x="2578006" y="1434719"/>
                  <a:pt x="2666578" y="1523291"/>
                  <a:pt x="2775838" y="1523291"/>
                </a:cubicBezTo>
                <a:cubicBezTo>
                  <a:pt x="2885098" y="1523291"/>
                  <a:pt x="2973670" y="1434719"/>
                  <a:pt x="2973670" y="1325459"/>
                </a:cubicBezTo>
                <a:cubicBezTo>
                  <a:pt x="2973670" y="1216199"/>
                  <a:pt x="2885098" y="1127627"/>
                  <a:pt x="2775838" y="1127627"/>
                </a:cubicBezTo>
                <a:close/>
                <a:moveTo>
                  <a:pt x="2153949" y="1127627"/>
                </a:moveTo>
                <a:cubicBezTo>
                  <a:pt x="2044689" y="1127627"/>
                  <a:pt x="1956117" y="1216199"/>
                  <a:pt x="1956117" y="1325459"/>
                </a:cubicBezTo>
                <a:cubicBezTo>
                  <a:pt x="1956117" y="1434719"/>
                  <a:pt x="2044689" y="1523291"/>
                  <a:pt x="2153949" y="1523291"/>
                </a:cubicBezTo>
                <a:cubicBezTo>
                  <a:pt x="2263209" y="1523291"/>
                  <a:pt x="2351781" y="1434719"/>
                  <a:pt x="2351781" y="1325459"/>
                </a:cubicBezTo>
                <a:cubicBezTo>
                  <a:pt x="2351781" y="1216199"/>
                  <a:pt x="2263209" y="1127627"/>
                  <a:pt x="2153949" y="1127627"/>
                </a:cubicBezTo>
                <a:close/>
                <a:moveTo>
                  <a:pt x="1238323" y="956510"/>
                </a:moveTo>
                <a:cubicBezTo>
                  <a:pt x="1173622" y="956510"/>
                  <a:pt x="1121172" y="1008960"/>
                  <a:pt x="1121172" y="1073661"/>
                </a:cubicBezTo>
                <a:cubicBezTo>
                  <a:pt x="1121172" y="1138362"/>
                  <a:pt x="1173622" y="1190812"/>
                  <a:pt x="1238323" y="1190812"/>
                </a:cubicBezTo>
                <a:cubicBezTo>
                  <a:pt x="1303024" y="1190812"/>
                  <a:pt x="1355474" y="1138362"/>
                  <a:pt x="1355474" y="1073661"/>
                </a:cubicBezTo>
                <a:cubicBezTo>
                  <a:pt x="1355474" y="1008960"/>
                  <a:pt x="1303024" y="956510"/>
                  <a:pt x="1238323" y="956510"/>
                </a:cubicBezTo>
                <a:close/>
                <a:moveTo>
                  <a:pt x="870057" y="956510"/>
                </a:moveTo>
                <a:cubicBezTo>
                  <a:pt x="805356" y="956510"/>
                  <a:pt x="752906" y="1008960"/>
                  <a:pt x="752906" y="1073661"/>
                </a:cubicBezTo>
                <a:cubicBezTo>
                  <a:pt x="752906" y="1138362"/>
                  <a:pt x="805356" y="1190812"/>
                  <a:pt x="870057" y="1190812"/>
                </a:cubicBezTo>
                <a:cubicBezTo>
                  <a:pt x="934758" y="1190812"/>
                  <a:pt x="987208" y="1138362"/>
                  <a:pt x="987208" y="1073661"/>
                </a:cubicBezTo>
                <a:cubicBezTo>
                  <a:pt x="987208" y="1008960"/>
                  <a:pt x="934758" y="956510"/>
                  <a:pt x="870057" y="956510"/>
                </a:cubicBezTo>
                <a:close/>
                <a:moveTo>
                  <a:pt x="2775838" y="526176"/>
                </a:moveTo>
                <a:cubicBezTo>
                  <a:pt x="2666578" y="526176"/>
                  <a:pt x="2578006" y="614748"/>
                  <a:pt x="2578006" y="724008"/>
                </a:cubicBezTo>
                <a:cubicBezTo>
                  <a:pt x="2578006" y="833268"/>
                  <a:pt x="2666578" y="921840"/>
                  <a:pt x="2775838" y="921840"/>
                </a:cubicBezTo>
                <a:cubicBezTo>
                  <a:pt x="2885098" y="921840"/>
                  <a:pt x="2973670" y="833268"/>
                  <a:pt x="2973670" y="724008"/>
                </a:cubicBezTo>
                <a:cubicBezTo>
                  <a:pt x="2973670" y="614748"/>
                  <a:pt x="2885098" y="526176"/>
                  <a:pt x="2775838" y="526176"/>
                </a:cubicBezTo>
                <a:close/>
                <a:moveTo>
                  <a:pt x="2153949" y="526176"/>
                </a:moveTo>
                <a:cubicBezTo>
                  <a:pt x="2044689" y="526176"/>
                  <a:pt x="1956117" y="614748"/>
                  <a:pt x="1956117" y="724008"/>
                </a:cubicBezTo>
                <a:cubicBezTo>
                  <a:pt x="1956117" y="833268"/>
                  <a:pt x="2044689" y="921840"/>
                  <a:pt x="2153949" y="921840"/>
                </a:cubicBezTo>
                <a:cubicBezTo>
                  <a:pt x="2263209" y="921840"/>
                  <a:pt x="2351781" y="833268"/>
                  <a:pt x="2351781" y="724008"/>
                </a:cubicBezTo>
                <a:cubicBezTo>
                  <a:pt x="2351781" y="614748"/>
                  <a:pt x="2263209" y="526176"/>
                  <a:pt x="2153949" y="526176"/>
                </a:cubicBezTo>
                <a:close/>
                <a:moveTo>
                  <a:pt x="2464893" y="0"/>
                </a:moveTo>
                <a:cubicBezTo>
                  <a:pt x="3030837" y="0"/>
                  <a:pt x="3489626" y="458789"/>
                  <a:pt x="3489626" y="1024733"/>
                </a:cubicBezTo>
                <a:cubicBezTo>
                  <a:pt x="3489626" y="1442455"/>
                  <a:pt x="3239684" y="1801800"/>
                  <a:pt x="2880320" y="1959209"/>
                </a:cubicBezTo>
                <a:lnTo>
                  <a:pt x="2880320" y="2008571"/>
                </a:lnTo>
                <a:lnTo>
                  <a:pt x="3250857" y="2008571"/>
                </a:lnTo>
                <a:lnTo>
                  <a:pt x="3250857" y="2359970"/>
                </a:lnTo>
                <a:lnTo>
                  <a:pt x="3437294" y="2359970"/>
                </a:lnTo>
                <a:lnTo>
                  <a:pt x="3437294" y="2360694"/>
                </a:lnTo>
                <a:lnTo>
                  <a:pt x="3852060" y="2233461"/>
                </a:lnTo>
                <a:lnTo>
                  <a:pt x="3852060" y="3367858"/>
                </a:lnTo>
                <a:lnTo>
                  <a:pt x="3437294" y="3240624"/>
                </a:lnTo>
                <a:lnTo>
                  <a:pt x="3437294" y="3241349"/>
                </a:lnTo>
                <a:lnTo>
                  <a:pt x="3250857" y="3241349"/>
                </a:lnTo>
                <a:lnTo>
                  <a:pt x="3250857" y="3633063"/>
                </a:lnTo>
                <a:lnTo>
                  <a:pt x="298529" y="3633063"/>
                </a:lnTo>
                <a:lnTo>
                  <a:pt x="298529" y="2431730"/>
                </a:lnTo>
                <a:lnTo>
                  <a:pt x="0" y="2008571"/>
                </a:lnTo>
                <a:lnTo>
                  <a:pt x="298529" y="2008571"/>
                </a:lnTo>
                <a:lnTo>
                  <a:pt x="792088" y="2008571"/>
                </a:lnTo>
                <a:lnTo>
                  <a:pt x="792088" y="1796817"/>
                </a:lnTo>
                <a:cubicBezTo>
                  <a:pt x="587745" y="1700755"/>
                  <a:pt x="447370" y="1492642"/>
                  <a:pt x="447370" y="1251742"/>
                </a:cubicBezTo>
                <a:cubicBezTo>
                  <a:pt x="447370" y="916605"/>
                  <a:pt x="719053" y="644923"/>
                  <a:pt x="1054190" y="644923"/>
                </a:cubicBezTo>
                <a:cubicBezTo>
                  <a:pt x="1212753" y="644923"/>
                  <a:pt x="1357112" y="705740"/>
                  <a:pt x="1463939" y="806702"/>
                </a:cubicBezTo>
                <a:cubicBezTo>
                  <a:pt x="1563407" y="345444"/>
                  <a:pt x="1973809" y="0"/>
                  <a:pt x="24648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solidFill>
                <a:schemeClr val="tx1">
                  <a:lumMod val="75000"/>
                  <a:lumOff val="25000"/>
                </a:schemeClr>
              </a:solidFill>
            </a:endParaRPr>
          </a:p>
        </p:txBody>
      </p:sp>
      <p:sp>
        <p:nvSpPr>
          <p:cNvPr id="31" name="Rounded Rectangle 24">
            <a:extLst/>
          </p:cNvPr>
          <p:cNvSpPr>
            <a:spLocks noChangeAspect="1"/>
          </p:cNvSpPr>
          <p:nvPr/>
        </p:nvSpPr>
        <p:spPr>
          <a:xfrm>
            <a:off x="1335088" y="3260725"/>
            <a:ext cx="338137" cy="260350"/>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solidFill>
                <a:schemeClr val="tx1">
                  <a:lumMod val="75000"/>
                  <a:lumOff val="25000"/>
                </a:schemeClr>
              </a:solidFill>
            </a:endParaRPr>
          </a:p>
        </p:txBody>
      </p:sp>
      <p:sp>
        <p:nvSpPr>
          <p:cNvPr id="32" name="Freeform 35">
            <a:extLst/>
          </p:cNvPr>
          <p:cNvSpPr>
            <a:spLocks noChangeAspect="1"/>
          </p:cNvSpPr>
          <p:nvPr/>
        </p:nvSpPr>
        <p:spPr>
          <a:xfrm rot="8580000">
            <a:off x="1335088" y="2303463"/>
            <a:ext cx="331787" cy="330200"/>
          </a:xfrm>
          <a:custGeom>
            <a:avLst/>
            <a:gdLst/>
            <a:ahLst/>
            <a:cxnLst/>
            <a:rect l="l" t="t" r="r" b="b"/>
            <a:pathLst>
              <a:path w="3872365" h="3862045">
                <a:moveTo>
                  <a:pt x="1786489" y="808318"/>
                </a:moveTo>
                <a:cubicBezTo>
                  <a:pt x="1525809" y="610106"/>
                  <a:pt x="1257124" y="397966"/>
                  <a:pt x="1040385" y="230829"/>
                </a:cubicBezTo>
                <a:cubicBezTo>
                  <a:pt x="1905215" y="-194386"/>
                  <a:pt x="2650439" y="24572"/>
                  <a:pt x="3162062" y="429660"/>
                </a:cubicBezTo>
                <a:cubicBezTo>
                  <a:pt x="3007351" y="875340"/>
                  <a:pt x="2905932" y="1443216"/>
                  <a:pt x="2745609" y="1410478"/>
                </a:cubicBezTo>
                <a:cubicBezTo>
                  <a:pt x="2633182" y="1430335"/>
                  <a:pt x="2220955" y="1138671"/>
                  <a:pt x="1786489" y="808318"/>
                </a:cubicBezTo>
                <a:close/>
                <a:moveTo>
                  <a:pt x="2701004" y="2590217"/>
                </a:moveTo>
                <a:cubicBezTo>
                  <a:pt x="2682933" y="2576481"/>
                  <a:pt x="2672282" y="2559744"/>
                  <a:pt x="2670336" y="2539383"/>
                </a:cubicBezTo>
                <a:cubicBezTo>
                  <a:pt x="2587360" y="2376647"/>
                  <a:pt x="3042640" y="1246798"/>
                  <a:pt x="3299881" y="563773"/>
                </a:cubicBezTo>
                <a:cubicBezTo>
                  <a:pt x="3959368" y="1266493"/>
                  <a:pt x="3967860" y="2043171"/>
                  <a:pt x="3730056" y="2650875"/>
                </a:cubicBezTo>
                <a:cubicBezTo>
                  <a:pt x="3317547" y="2635434"/>
                  <a:pt x="2827499" y="2686366"/>
                  <a:pt x="2701004" y="2590217"/>
                </a:cubicBezTo>
                <a:close/>
                <a:moveTo>
                  <a:pt x="19691" y="2248546"/>
                </a:moveTo>
                <a:cubicBezTo>
                  <a:pt x="-100797" y="1292396"/>
                  <a:pt x="348853" y="659059"/>
                  <a:pt x="898439" y="307194"/>
                </a:cubicBezTo>
                <a:cubicBezTo>
                  <a:pt x="1269469" y="598575"/>
                  <a:pt x="1773388" y="879352"/>
                  <a:pt x="1690237" y="1020281"/>
                </a:cubicBezTo>
                <a:cubicBezTo>
                  <a:pt x="1661713" y="1200709"/>
                  <a:pt x="629275" y="1847170"/>
                  <a:pt x="19691" y="2248546"/>
                </a:cubicBezTo>
                <a:close/>
                <a:moveTo>
                  <a:pt x="1805382" y="3858278"/>
                </a:moveTo>
                <a:cubicBezTo>
                  <a:pt x="1676483" y="3404460"/>
                  <a:pt x="1433840" y="2881111"/>
                  <a:pt x="1583946" y="2815971"/>
                </a:cubicBezTo>
                <a:cubicBezTo>
                  <a:pt x="1713076" y="2686769"/>
                  <a:pt x="2928316" y="2770622"/>
                  <a:pt x="3657403" y="2804207"/>
                </a:cubicBezTo>
                <a:cubicBezTo>
                  <a:pt x="3192869" y="3648569"/>
                  <a:pt x="2456828" y="3896652"/>
                  <a:pt x="1805382" y="3858278"/>
                </a:cubicBezTo>
                <a:close/>
                <a:moveTo>
                  <a:pt x="762284" y="3480575"/>
                </a:moveTo>
                <a:cubicBezTo>
                  <a:pt x="380940" y="3198297"/>
                  <a:pt x="161300" y="2806810"/>
                  <a:pt x="58293" y="2412172"/>
                </a:cubicBezTo>
                <a:cubicBezTo>
                  <a:pt x="450067" y="2149344"/>
                  <a:pt x="872820" y="1756853"/>
                  <a:pt x="981158" y="1879484"/>
                </a:cubicBezTo>
                <a:cubicBezTo>
                  <a:pt x="1143940" y="1962367"/>
                  <a:pt x="1439720" y="3144041"/>
                  <a:pt x="1633080" y="3847823"/>
                </a:cubicBezTo>
                <a:cubicBezTo>
                  <a:pt x="1278110" y="3779994"/>
                  <a:pt x="991090" y="3649942"/>
                  <a:pt x="762284" y="3480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solidFill>
                <a:schemeClr val="tx1">
                  <a:lumMod val="75000"/>
                  <a:lumOff val="25000"/>
                </a:schemeClr>
              </a:solidFill>
            </a:endParaRPr>
          </a:p>
        </p:txBody>
      </p:sp>
      <p:sp>
        <p:nvSpPr>
          <p:cNvPr id="48" name="Freeform 47">
            <a:extLst/>
          </p:cNvPr>
          <p:cNvSpPr/>
          <p:nvPr/>
        </p:nvSpPr>
        <p:spPr>
          <a:xfrm>
            <a:off x="0" y="1247775"/>
            <a:ext cx="1204913" cy="2019300"/>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p>
        </p:txBody>
      </p:sp>
      <p:sp>
        <p:nvSpPr>
          <p:cNvPr id="49" name="Freeform 48">
            <a:extLst/>
          </p:cNvPr>
          <p:cNvSpPr/>
          <p:nvPr/>
        </p:nvSpPr>
        <p:spPr>
          <a:xfrm>
            <a:off x="0" y="2170113"/>
            <a:ext cx="1204913" cy="1171575"/>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p>
        </p:txBody>
      </p:sp>
      <p:sp>
        <p:nvSpPr>
          <p:cNvPr id="50" name="Freeform 49">
            <a:extLst/>
          </p:cNvPr>
          <p:cNvSpPr/>
          <p:nvPr/>
        </p:nvSpPr>
        <p:spPr>
          <a:xfrm>
            <a:off x="0" y="3094038"/>
            <a:ext cx="1204913" cy="593725"/>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 fmla="*/ 0 w 1182941"/>
              <a:gd name="connsiteY0" fmla="*/ 259242 h 571075"/>
              <a:gd name="connsiteX1" fmla="*/ 1182941 w 1182941"/>
              <a:gd name="connsiteY1" fmla="*/ 571075 h 571075"/>
              <a:gd name="connsiteX2" fmla="*/ 1182941 w 1182941"/>
              <a:gd name="connsiteY2" fmla="*/ 0 h 571075"/>
              <a:gd name="connsiteX3" fmla="*/ 0 w 1182941"/>
              <a:gd name="connsiteY3" fmla="*/ 259242 h 571075"/>
              <a:gd name="connsiteX0" fmla="*/ 576 w 1183517"/>
              <a:gd name="connsiteY0" fmla="*/ 259242 h 571075"/>
              <a:gd name="connsiteX1" fmla="*/ 9283 w 1183517"/>
              <a:gd name="connsiteY1" fmla="*/ 305851 h 571075"/>
              <a:gd name="connsiteX2" fmla="*/ 1183517 w 1183517"/>
              <a:gd name="connsiteY2" fmla="*/ 571075 h 571075"/>
              <a:gd name="connsiteX3" fmla="*/ 1183517 w 1183517"/>
              <a:gd name="connsiteY3" fmla="*/ 0 h 571075"/>
              <a:gd name="connsiteX4" fmla="*/ 576 w 1183517"/>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1610 w 1184551"/>
              <a:gd name="connsiteY0" fmla="*/ 259242 h 571075"/>
              <a:gd name="connsiteX1" fmla="*/ 2982 w 1184551"/>
              <a:gd name="connsiteY1" fmla="*/ 303406 h 571075"/>
              <a:gd name="connsiteX2" fmla="*/ 1184551 w 1184551"/>
              <a:gd name="connsiteY2" fmla="*/ 571075 h 571075"/>
              <a:gd name="connsiteX3" fmla="*/ 1184551 w 1184551"/>
              <a:gd name="connsiteY3" fmla="*/ 0 h 571075"/>
              <a:gd name="connsiteX4" fmla="*/ 1610 w 1184551"/>
              <a:gd name="connsiteY4" fmla="*/ 259242 h 571075"/>
              <a:gd name="connsiteX0" fmla="*/ 0 w 1182941"/>
              <a:gd name="connsiteY0" fmla="*/ 259242 h 571075"/>
              <a:gd name="connsiteX1" fmla="*/ 1372 w 1182941"/>
              <a:gd name="connsiteY1" fmla="*/ 303406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66577 h 578410"/>
              <a:gd name="connsiteX1" fmla="*/ 1372 w 1182941"/>
              <a:gd name="connsiteY1" fmla="*/ 310741 h 578410"/>
              <a:gd name="connsiteX2" fmla="*/ 1182941 w 1182941"/>
              <a:gd name="connsiteY2" fmla="*/ 578410 h 578410"/>
              <a:gd name="connsiteX3" fmla="*/ 1180496 w 1182941"/>
              <a:gd name="connsiteY3" fmla="*/ 0 h 578410"/>
              <a:gd name="connsiteX4" fmla="*/ 0 w 1182941"/>
              <a:gd name="connsiteY4" fmla="*/ 266577 h 578410"/>
              <a:gd name="connsiteX0" fmla="*/ 0 w 1182941"/>
              <a:gd name="connsiteY0" fmla="*/ 266577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6577 h 575743"/>
              <a:gd name="connsiteX0" fmla="*/ 0 w 1182941"/>
              <a:gd name="connsiteY0" fmla="*/ 261965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1965 h 575743"/>
              <a:gd name="connsiteX0" fmla="*/ 0 w 1182941"/>
              <a:gd name="connsiteY0" fmla="*/ 261965 h 575743"/>
              <a:gd name="connsiteX1" fmla="*/ 1372 w 1182941"/>
              <a:gd name="connsiteY1" fmla="*/ 317659 h 575743"/>
              <a:gd name="connsiteX2" fmla="*/ 1182941 w 1182941"/>
              <a:gd name="connsiteY2" fmla="*/ 575743 h 575743"/>
              <a:gd name="connsiteX3" fmla="*/ 1180496 w 1182941"/>
              <a:gd name="connsiteY3" fmla="*/ 0 h 575743"/>
              <a:gd name="connsiteX4" fmla="*/ 0 w 1182941"/>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1982 w 1182585"/>
              <a:gd name="connsiteY0" fmla="*/ 261965 h 575743"/>
              <a:gd name="connsiteX1" fmla="*/ 1016 w 1182585"/>
              <a:gd name="connsiteY1" fmla="*/ 317659 h 575743"/>
              <a:gd name="connsiteX2" fmla="*/ 1182585 w 1182585"/>
              <a:gd name="connsiteY2" fmla="*/ 575743 h 575743"/>
              <a:gd name="connsiteX3" fmla="*/ 1180140 w 1182585"/>
              <a:gd name="connsiteY3" fmla="*/ 0 h 575743"/>
              <a:gd name="connsiteX4" fmla="*/ 1982 w 1182585"/>
              <a:gd name="connsiteY4" fmla="*/ 261965 h 575743"/>
              <a:gd name="connsiteX0" fmla="*/ 2423 w 1183026"/>
              <a:gd name="connsiteY0" fmla="*/ 261965 h 575743"/>
              <a:gd name="connsiteX1" fmla="*/ 1457 w 1183026"/>
              <a:gd name="connsiteY1" fmla="*/ 317659 h 575743"/>
              <a:gd name="connsiteX2" fmla="*/ 1183026 w 1183026"/>
              <a:gd name="connsiteY2" fmla="*/ 575743 h 575743"/>
              <a:gd name="connsiteX3" fmla="*/ 1180581 w 1183026"/>
              <a:gd name="connsiteY3" fmla="*/ 0 h 575743"/>
              <a:gd name="connsiteX4" fmla="*/ 2423 w 1183026"/>
              <a:gd name="connsiteY4" fmla="*/ 261965 h 575743"/>
              <a:gd name="connsiteX0" fmla="*/ 1940 w 1182543"/>
              <a:gd name="connsiteY0" fmla="*/ 261965 h 575743"/>
              <a:gd name="connsiteX1" fmla="*/ 3312 w 1182543"/>
              <a:gd name="connsiteY1" fmla="*/ 317659 h 575743"/>
              <a:gd name="connsiteX2" fmla="*/ 1182543 w 1182543"/>
              <a:gd name="connsiteY2" fmla="*/ 575743 h 575743"/>
              <a:gd name="connsiteX3" fmla="*/ 1180098 w 1182543"/>
              <a:gd name="connsiteY3" fmla="*/ 0 h 575743"/>
              <a:gd name="connsiteX4" fmla="*/ 1940 w 1182543"/>
              <a:gd name="connsiteY4" fmla="*/ 261965 h 575743"/>
              <a:gd name="connsiteX0" fmla="*/ 2423 w 1183026"/>
              <a:gd name="connsiteY0" fmla="*/ 261965 h 575743"/>
              <a:gd name="connsiteX1" fmla="*/ 1457 w 1183026"/>
              <a:gd name="connsiteY1" fmla="*/ 315354 h 575743"/>
              <a:gd name="connsiteX2" fmla="*/ 1183026 w 1183026"/>
              <a:gd name="connsiteY2" fmla="*/ 575743 h 575743"/>
              <a:gd name="connsiteX3" fmla="*/ 1180581 w 1183026"/>
              <a:gd name="connsiteY3" fmla="*/ 0 h 575743"/>
              <a:gd name="connsiteX4" fmla="*/ 2423 w 1183026"/>
              <a:gd name="connsiteY4" fmla="*/ 261965 h 57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p>
        </p:txBody>
      </p:sp>
      <p:sp>
        <p:nvSpPr>
          <p:cNvPr id="51" name="Freeform 50">
            <a:extLst/>
          </p:cNvPr>
          <p:cNvSpPr/>
          <p:nvPr/>
        </p:nvSpPr>
        <p:spPr>
          <a:xfrm flipV="1">
            <a:off x="3175" y="3516313"/>
            <a:ext cx="1201738" cy="2017712"/>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0768 h 1953837"/>
              <a:gd name="connsiteX3" fmla="*/ 0 w 1183065"/>
              <a:gd name="connsiteY3" fmla="*/ 1953837 h 1953837"/>
              <a:gd name="connsiteX4" fmla="*/ 457 w 1183065"/>
              <a:gd name="connsiteY4" fmla="*/ 1903679 h 1953837"/>
              <a:gd name="connsiteX0" fmla="*/ 457 w 1186612"/>
              <a:gd name="connsiteY0" fmla="*/ 1903679 h 1953837"/>
              <a:gd name="connsiteX1" fmla="*/ 1186462 w 1186612"/>
              <a:gd name="connsiteY1" fmla="*/ 0 h 1953837"/>
              <a:gd name="connsiteX2" fmla="*/ 1183065 w 1186612"/>
              <a:gd name="connsiteY2" fmla="*/ 560768 h 1953837"/>
              <a:gd name="connsiteX3" fmla="*/ 0 w 1186612"/>
              <a:gd name="connsiteY3" fmla="*/ 1953837 h 1953837"/>
              <a:gd name="connsiteX4" fmla="*/ 457 w 1186612"/>
              <a:gd name="connsiteY4" fmla="*/ 1903679 h 1953837"/>
              <a:gd name="connsiteX0" fmla="*/ 457 w 1183065"/>
              <a:gd name="connsiteY0" fmla="*/ 1903679 h 1953837"/>
              <a:gd name="connsiteX1" fmla="*/ 1180112 w 1183065"/>
              <a:gd name="connsiteY1" fmla="*/ 0 h 1953837"/>
              <a:gd name="connsiteX2" fmla="*/ 1183065 w 1183065"/>
              <a:gd name="connsiteY2" fmla="*/ 560768 h 1953837"/>
              <a:gd name="connsiteX3" fmla="*/ 0 w 1183065"/>
              <a:gd name="connsiteY3" fmla="*/ 1953837 h 1953837"/>
              <a:gd name="connsiteX4" fmla="*/ 457 w 1183065"/>
              <a:gd name="connsiteY4" fmla="*/ 1903679 h 1953837"/>
              <a:gd name="connsiteX0" fmla="*/ 457 w 1183262"/>
              <a:gd name="connsiteY0" fmla="*/ 1912094 h 1962252"/>
              <a:gd name="connsiteX1" fmla="*/ 1182917 w 1183262"/>
              <a:gd name="connsiteY1" fmla="*/ 0 h 1962252"/>
              <a:gd name="connsiteX2" fmla="*/ 1183065 w 1183262"/>
              <a:gd name="connsiteY2" fmla="*/ 569183 h 1962252"/>
              <a:gd name="connsiteX3" fmla="*/ 0 w 1183262"/>
              <a:gd name="connsiteY3" fmla="*/ 1962252 h 1962252"/>
              <a:gd name="connsiteX4" fmla="*/ 457 w 1183262"/>
              <a:gd name="connsiteY4" fmla="*/ 1912094 h 1962252"/>
              <a:gd name="connsiteX0" fmla="*/ 457 w 1183262"/>
              <a:gd name="connsiteY0" fmla="*/ 1912094 h 1962252"/>
              <a:gd name="connsiteX1" fmla="*/ 1182917 w 1183262"/>
              <a:gd name="connsiteY1" fmla="*/ 0 h 1962252"/>
              <a:gd name="connsiteX2" fmla="*/ 1183065 w 1183262"/>
              <a:gd name="connsiteY2" fmla="*/ 574518 h 1962252"/>
              <a:gd name="connsiteX3" fmla="*/ 0 w 1183262"/>
              <a:gd name="connsiteY3" fmla="*/ 1962252 h 1962252"/>
              <a:gd name="connsiteX4" fmla="*/ 457 w 1183262"/>
              <a:gd name="connsiteY4" fmla="*/ 1912094 h 1962252"/>
              <a:gd name="connsiteX0" fmla="*/ 3 w 1182808"/>
              <a:gd name="connsiteY0" fmla="*/ 1912094 h 1946110"/>
              <a:gd name="connsiteX1" fmla="*/ 1182463 w 1182808"/>
              <a:gd name="connsiteY1" fmla="*/ 0 h 1946110"/>
              <a:gd name="connsiteX2" fmla="*/ 1182611 w 1182808"/>
              <a:gd name="connsiteY2" fmla="*/ 574518 h 1946110"/>
              <a:gd name="connsiteX3" fmla="*/ 6561 w 1182808"/>
              <a:gd name="connsiteY3" fmla="*/ 1946110 h 1946110"/>
              <a:gd name="connsiteX4" fmla="*/ 3 w 1182808"/>
              <a:gd name="connsiteY4" fmla="*/ 1912094 h 1946110"/>
              <a:gd name="connsiteX0" fmla="*/ 8 w 1178136"/>
              <a:gd name="connsiteY0" fmla="*/ 1895953 h 1946110"/>
              <a:gd name="connsiteX1" fmla="*/ 1177791 w 1178136"/>
              <a:gd name="connsiteY1" fmla="*/ 0 h 1946110"/>
              <a:gd name="connsiteX2" fmla="*/ 1177939 w 1178136"/>
              <a:gd name="connsiteY2" fmla="*/ 574518 h 1946110"/>
              <a:gd name="connsiteX3" fmla="*/ 1889 w 1178136"/>
              <a:gd name="connsiteY3" fmla="*/ 1946110 h 1946110"/>
              <a:gd name="connsiteX4" fmla="*/ 8 w 1178136"/>
              <a:gd name="connsiteY4" fmla="*/ 1895953 h 1946110"/>
              <a:gd name="connsiteX0" fmla="*/ 457 w 1178585"/>
              <a:gd name="connsiteY0" fmla="*/ 1895953 h 1953027"/>
              <a:gd name="connsiteX1" fmla="*/ 1178240 w 1178585"/>
              <a:gd name="connsiteY1" fmla="*/ 0 h 1953027"/>
              <a:gd name="connsiteX2" fmla="*/ 1178388 w 1178585"/>
              <a:gd name="connsiteY2" fmla="*/ 574518 h 1953027"/>
              <a:gd name="connsiteX3" fmla="*/ 0 w 1178585"/>
              <a:gd name="connsiteY3" fmla="*/ 1953027 h 1953027"/>
              <a:gd name="connsiteX4" fmla="*/ 457 w 1178585"/>
              <a:gd name="connsiteY4" fmla="*/ 1895953 h 1953027"/>
              <a:gd name="connsiteX0" fmla="*/ 457 w 1178585"/>
              <a:gd name="connsiteY0" fmla="*/ 1895953 h 1953027"/>
              <a:gd name="connsiteX1" fmla="*/ 1178240 w 1178585"/>
              <a:gd name="connsiteY1" fmla="*/ 0 h 1953027"/>
              <a:gd name="connsiteX2" fmla="*/ 1178388 w 1178585"/>
              <a:gd name="connsiteY2" fmla="*/ 574518 h 1953027"/>
              <a:gd name="connsiteX3" fmla="*/ 0 w 1178585"/>
              <a:gd name="connsiteY3" fmla="*/ 1953027 h 1953027"/>
              <a:gd name="connsiteX4" fmla="*/ 457 w 1178585"/>
              <a:gd name="connsiteY4" fmla="*/ 1895953 h 1953027"/>
              <a:gd name="connsiteX0" fmla="*/ 2795 w 1180923"/>
              <a:gd name="connsiteY0" fmla="*/ 1895953 h 1948415"/>
              <a:gd name="connsiteX1" fmla="*/ 1180578 w 1180923"/>
              <a:gd name="connsiteY1" fmla="*/ 0 h 1948415"/>
              <a:gd name="connsiteX2" fmla="*/ 1180726 w 1180923"/>
              <a:gd name="connsiteY2" fmla="*/ 574518 h 1948415"/>
              <a:gd name="connsiteX3" fmla="*/ 0 w 1180923"/>
              <a:gd name="connsiteY3" fmla="*/ 1948415 h 1948415"/>
              <a:gd name="connsiteX4" fmla="*/ 2795 w 1180923"/>
              <a:gd name="connsiteY4" fmla="*/ 1895953 h 1948415"/>
              <a:gd name="connsiteX0" fmla="*/ 2795 w 1180923"/>
              <a:gd name="connsiteY0" fmla="*/ 1895953 h 1953027"/>
              <a:gd name="connsiteX1" fmla="*/ 1180578 w 1180923"/>
              <a:gd name="connsiteY1" fmla="*/ 0 h 1953027"/>
              <a:gd name="connsiteX2" fmla="*/ 1180726 w 1180923"/>
              <a:gd name="connsiteY2" fmla="*/ 574518 h 1953027"/>
              <a:gd name="connsiteX3" fmla="*/ 0 w 1180923"/>
              <a:gd name="connsiteY3" fmla="*/ 1953027 h 1953027"/>
              <a:gd name="connsiteX4" fmla="*/ 2795 w 1180923"/>
              <a:gd name="connsiteY4" fmla="*/ 1895953 h 1953027"/>
              <a:gd name="connsiteX0" fmla="*/ 456 w 1180923"/>
              <a:gd name="connsiteY0" fmla="*/ 1895953 h 1953027"/>
              <a:gd name="connsiteX1" fmla="*/ 1180578 w 1180923"/>
              <a:gd name="connsiteY1" fmla="*/ 0 h 1953027"/>
              <a:gd name="connsiteX2" fmla="*/ 1180726 w 1180923"/>
              <a:gd name="connsiteY2" fmla="*/ 574518 h 1953027"/>
              <a:gd name="connsiteX3" fmla="*/ 0 w 1180923"/>
              <a:gd name="connsiteY3" fmla="*/ 1953027 h 1953027"/>
              <a:gd name="connsiteX4" fmla="*/ 456 w 1180923"/>
              <a:gd name="connsiteY4" fmla="*/ 1895953 h 195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923" h="1953027">
                <a:moveTo>
                  <a:pt x="456" y="1895953"/>
                </a:moveTo>
                <a:lnTo>
                  <a:pt x="1180578" y="0"/>
                </a:lnTo>
                <a:cubicBezTo>
                  <a:pt x="1181711" y="193422"/>
                  <a:pt x="1179593" y="381096"/>
                  <a:pt x="1180726" y="574518"/>
                </a:cubicBezTo>
                <a:lnTo>
                  <a:pt x="0" y="1953027"/>
                </a:lnTo>
                <a:cubicBezTo>
                  <a:pt x="152" y="1936308"/>
                  <a:pt x="304" y="1912672"/>
                  <a:pt x="456" y="1895953"/>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p>
        </p:txBody>
      </p:sp>
      <p:sp>
        <p:nvSpPr>
          <p:cNvPr id="52" name="Freeform 51">
            <a:extLst/>
          </p:cNvPr>
          <p:cNvSpPr/>
          <p:nvPr/>
        </p:nvSpPr>
        <p:spPr>
          <a:xfrm flipV="1">
            <a:off x="0" y="3440113"/>
            <a:ext cx="1204913" cy="1174750"/>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5422 h 1137365"/>
              <a:gd name="connsiteX1" fmla="*/ 1182019 w 1182972"/>
              <a:gd name="connsiteY1" fmla="*/ 0 h 1137365"/>
              <a:gd name="connsiteX2" fmla="*/ 1182972 w 1182972"/>
              <a:gd name="connsiteY2" fmla="*/ 576306 h 1137365"/>
              <a:gd name="connsiteX3" fmla="*/ 1522 w 1182972"/>
              <a:gd name="connsiteY3" fmla="*/ 1137365 h 1137365"/>
              <a:gd name="connsiteX4" fmla="*/ 32 w 1182972"/>
              <a:gd name="connsiteY4" fmla="*/ 1085422 h 113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7365">
                <a:moveTo>
                  <a:pt x="32" y="1085422"/>
                </a:moveTo>
                <a:lnTo>
                  <a:pt x="1182019" y="0"/>
                </a:lnTo>
                <a:cubicBezTo>
                  <a:pt x="1182337" y="191213"/>
                  <a:pt x="1182654" y="385093"/>
                  <a:pt x="1182972" y="576306"/>
                </a:cubicBezTo>
                <a:lnTo>
                  <a:pt x="1522" y="1137365"/>
                </a:lnTo>
                <a:cubicBezTo>
                  <a:pt x="1840" y="1119236"/>
                  <a:pt x="-286" y="1103551"/>
                  <a:pt x="32" y="108542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ko-KR" altLang="en-US" sz="2701"/>
          </a:p>
        </p:txBody>
      </p:sp>
      <p:sp>
        <p:nvSpPr>
          <p:cNvPr id="116786" name="Rectangle 50"/>
          <p:cNvSpPr>
            <a:spLocks noChangeArrowheads="1"/>
          </p:cNvSpPr>
          <p:nvPr/>
        </p:nvSpPr>
        <p:spPr bwMode="auto">
          <a:xfrm>
            <a:off x="1749425" y="285750"/>
            <a:ext cx="102012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2500" b="1"/>
              <a:t>NHỮNG VIỆC LÀM THỂ HIỆN SỰ SÁNG TẠO TRONG LAO ĐỘNG:  </a:t>
            </a:r>
          </a:p>
        </p:txBody>
      </p:sp>
      <p:sp>
        <p:nvSpPr>
          <p:cNvPr id="116787" name="Rectangle 51"/>
          <p:cNvSpPr>
            <a:spLocks noChangeArrowheads="1"/>
          </p:cNvSpPr>
          <p:nvPr/>
        </p:nvSpPr>
        <p:spPr bwMode="auto">
          <a:xfrm>
            <a:off x="1965325" y="1268413"/>
            <a:ext cx="8275638" cy="40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tIns="0" anchor="ctr">
            <a:spAutoFit/>
          </a:bodyPr>
          <a:lstStyle/>
          <a:p>
            <a:r>
              <a:rPr lang="en-US" sz="2300">
                <a:latin typeface="Arial "/>
              </a:rPr>
              <a:t>Tận dụng kỹ năng l</a:t>
            </a:r>
            <a:r>
              <a:rPr lang="en-US" sz="2300"/>
              <a:t>à</a:t>
            </a:r>
            <a:r>
              <a:rPr lang="en-US" sz="2300">
                <a:latin typeface="Arial "/>
              </a:rPr>
              <a:t>m việc nhanh v</a:t>
            </a:r>
            <a:r>
              <a:rPr lang="en-US" sz="2300"/>
              <a:t>à</a:t>
            </a:r>
            <a:r>
              <a:rPr lang="en-US" sz="2300">
                <a:latin typeface="Arial "/>
              </a:rPr>
              <a:t> hiệu quả</a:t>
            </a:r>
          </a:p>
        </p:txBody>
      </p:sp>
      <p:sp>
        <p:nvSpPr>
          <p:cNvPr id="116788" name="Rectangle 52"/>
          <p:cNvSpPr>
            <a:spLocks noChangeArrowheads="1"/>
          </p:cNvSpPr>
          <p:nvPr/>
        </p:nvSpPr>
        <p:spPr bwMode="auto">
          <a:xfrm>
            <a:off x="1963738" y="2033588"/>
            <a:ext cx="8264525" cy="7572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tIns="0" anchor="ctr">
            <a:spAutoFit/>
          </a:bodyPr>
          <a:lstStyle/>
          <a:p>
            <a:r>
              <a:rPr lang="en-US" sz="2300">
                <a:latin typeface="Arial "/>
              </a:rPr>
              <a:t>S</a:t>
            </a:r>
            <a:r>
              <a:rPr lang="en-US" sz="2300"/>
              <a:t>á</a:t>
            </a:r>
            <a:r>
              <a:rPr lang="en-US" sz="2300">
                <a:latin typeface="Arial "/>
              </a:rPr>
              <a:t>ng tạo c</a:t>
            </a:r>
            <a:r>
              <a:rPr lang="en-US" sz="2300"/>
              <a:t>á</a:t>
            </a:r>
            <a:r>
              <a:rPr lang="en-US" sz="2300">
                <a:latin typeface="Arial "/>
              </a:rPr>
              <a:t>c giải ph</a:t>
            </a:r>
            <a:r>
              <a:rPr lang="en-US" sz="2300"/>
              <a:t>á</a:t>
            </a:r>
            <a:r>
              <a:rPr lang="en-US" sz="2300">
                <a:latin typeface="Arial "/>
              </a:rPr>
              <a:t>p ph</a:t>
            </a:r>
            <a:r>
              <a:rPr lang="en-US" sz="2300"/>
              <a:t>ù</a:t>
            </a:r>
            <a:r>
              <a:rPr lang="en-US" sz="2300">
                <a:latin typeface="Arial "/>
              </a:rPr>
              <a:t> hợp với nhu cầu của công việc.Đề xuất c</a:t>
            </a:r>
            <a:r>
              <a:rPr lang="en-US" sz="2300"/>
              <a:t>á</a:t>
            </a:r>
            <a:r>
              <a:rPr lang="en-US" sz="2300">
                <a:latin typeface="Arial "/>
              </a:rPr>
              <a:t>c ý tưởng để giải quyết vấn đề</a:t>
            </a:r>
          </a:p>
        </p:txBody>
      </p:sp>
      <p:sp>
        <p:nvSpPr>
          <p:cNvPr id="116789" name="Rectangle 53"/>
          <p:cNvSpPr>
            <a:spLocks noChangeArrowheads="1"/>
          </p:cNvSpPr>
          <p:nvPr/>
        </p:nvSpPr>
        <p:spPr bwMode="auto">
          <a:xfrm>
            <a:off x="1960563" y="3087688"/>
            <a:ext cx="8283575" cy="7572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tIns="0" anchor="ctr">
            <a:spAutoFit/>
          </a:bodyPr>
          <a:lstStyle/>
          <a:p>
            <a:r>
              <a:rPr lang="en-US" sz="2300">
                <a:latin typeface="Arial "/>
              </a:rPr>
              <a:t>Đưa ra c</a:t>
            </a:r>
            <a:r>
              <a:rPr lang="en-US" sz="2300"/>
              <a:t>á</a:t>
            </a:r>
            <a:r>
              <a:rPr lang="en-US" sz="2300">
                <a:latin typeface="Arial "/>
              </a:rPr>
              <a:t>c cải tiến để cải thiện thời gian v</a:t>
            </a:r>
            <a:r>
              <a:rPr lang="en-US" sz="2300"/>
              <a:t>à</a:t>
            </a:r>
            <a:r>
              <a:rPr lang="en-US" sz="2300">
                <a:latin typeface="Arial "/>
              </a:rPr>
              <a:t> chi ph</a:t>
            </a:r>
            <a:r>
              <a:rPr lang="en-US" sz="2300"/>
              <a:t>í</a:t>
            </a:r>
            <a:r>
              <a:rPr lang="en-US" sz="2300">
                <a:latin typeface="Arial "/>
              </a:rPr>
              <a:t>. Tạo ra c</a:t>
            </a:r>
            <a:r>
              <a:rPr lang="en-US" sz="2300"/>
              <a:t>á</a:t>
            </a:r>
            <a:r>
              <a:rPr lang="en-US" sz="2300">
                <a:latin typeface="Arial "/>
              </a:rPr>
              <a:t>c giải ph</a:t>
            </a:r>
            <a:r>
              <a:rPr lang="en-US" sz="2300"/>
              <a:t>á</a:t>
            </a:r>
            <a:r>
              <a:rPr lang="en-US" sz="2300">
                <a:latin typeface="Arial "/>
              </a:rPr>
              <a:t>p ho</a:t>
            </a:r>
            <a:r>
              <a:rPr lang="en-US" sz="2300"/>
              <a:t>à</a:t>
            </a:r>
            <a:r>
              <a:rPr lang="en-US" sz="2300">
                <a:latin typeface="Arial "/>
              </a:rPr>
              <a:t>n thiện</a:t>
            </a:r>
          </a:p>
        </p:txBody>
      </p:sp>
      <p:sp>
        <p:nvSpPr>
          <p:cNvPr id="116792" name="Rectangle 56"/>
          <p:cNvSpPr>
            <a:spLocks noChangeArrowheads="1"/>
          </p:cNvSpPr>
          <p:nvPr/>
        </p:nvSpPr>
        <p:spPr bwMode="auto">
          <a:xfrm>
            <a:off x="1987550" y="4002088"/>
            <a:ext cx="8256588" cy="7572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tIns="0" anchor="ctr">
            <a:spAutoFit/>
          </a:bodyPr>
          <a:lstStyle/>
          <a:p>
            <a:r>
              <a:rPr lang="en-US" sz="2300">
                <a:latin typeface="Arial "/>
              </a:rPr>
              <a:t>Sử dụng c</a:t>
            </a:r>
            <a:r>
              <a:rPr lang="en-US" sz="2300"/>
              <a:t>á</a:t>
            </a:r>
            <a:r>
              <a:rPr lang="en-US" sz="2300">
                <a:latin typeface="Arial "/>
              </a:rPr>
              <a:t>c công nghệ, phương ph</a:t>
            </a:r>
            <a:r>
              <a:rPr lang="en-US" sz="2300"/>
              <a:t>á</a:t>
            </a:r>
            <a:r>
              <a:rPr lang="en-US" sz="2300">
                <a:latin typeface="Arial "/>
              </a:rPr>
              <a:t>p v</a:t>
            </a:r>
            <a:r>
              <a:rPr lang="en-US" sz="2300"/>
              <a:t>à</a:t>
            </a:r>
            <a:r>
              <a:rPr lang="en-US" sz="2300">
                <a:latin typeface="Arial "/>
              </a:rPr>
              <a:t> c</a:t>
            </a:r>
            <a:r>
              <a:rPr lang="en-US" sz="2300"/>
              <a:t>á</a:t>
            </a:r>
            <a:r>
              <a:rPr lang="en-US" sz="2300">
                <a:latin typeface="Arial "/>
              </a:rPr>
              <a:t>c công cụ mới để tối ưu h</a:t>
            </a:r>
            <a:r>
              <a:rPr lang="en-US" sz="2300"/>
              <a:t>ó</a:t>
            </a:r>
            <a:r>
              <a:rPr lang="en-US" sz="2300">
                <a:latin typeface="Arial "/>
              </a:rPr>
              <a:t>a quy tr</a:t>
            </a:r>
            <a:r>
              <a:rPr lang="en-US" sz="2300"/>
              <a:t>ì</a:t>
            </a:r>
            <a:r>
              <a:rPr lang="en-US" sz="2300">
                <a:latin typeface="Arial "/>
              </a:rPr>
              <a:t>nh</a:t>
            </a:r>
          </a:p>
        </p:txBody>
      </p:sp>
      <p:sp>
        <p:nvSpPr>
          <p:cNvPr id="116793" name="Rectangle 57"/>
          <p:cNvSpPr>
            <a:spLocks noChangeArrowheads="1"/>
          </p:cNvSpPr>
          <p:nvPr/>
        </p:nvSpPr>
        <p:spPr bwMode="auto">
          <a:xfrm>
            <a:off x="1990725" y="4954588"/>
            <a:ext cx="8261350" cy="7572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tIns="0" anchor="ctr">
            <a:spAutoFit/>
          </a:bodyPr>
          <a:lstStyle/>
          <a:p>
            <a:r>
              <a:rPr lang="en-US" sz="2300">
                <a:latin typeface="Arial "/>
              </a:rPr>
              <a:t>Đề xuất c</a:t>
            </a:r>
            <a:r>
              <a:rPr lang="en-US" sz="2300"/>
              <a:t>á</a:t>
            </a:r>
            <a:r>
              <a:rPr lang="en-US" sz="2300">
                <a:latin typeface="Arial "/>
              </a:rPr>
              <a:t>c c</a:t>
            </a:r>
            <a:r>
              <a:rPr lang="en-US" sz="2300"/>
              <a:t>á</a:t>
            </a:r>
            <a:r>
              <a:rPr lang="en-US" sz="2300">
                <a:latin typeface="Arial "/>
              </a:rPr>
              <a:t>ch để tối ưu h</a:t>
            </a:r>
            <a:r>
              <a:rPr lang="en-US" sz="2300"/>
              <a:t>ó</a:t>
            </a:r>
            <a:r>
              <a:rPr lang="en-US" sz="2300">
                <a:latin typeface="Arial "/>
              </a:rPr>
              <a:t>a c</a:t>
            </a:r>
            <a:r>
              <a:rPr lang="en-US" sz="2300"/>
              <a:t>á</a:t>
            </a:r>
            <a:r>
              <a:rPr lang="en-US" sz="2300">
                <a:latin typeface="Arial "/>
              </a:rPr>
              <a:t>c thủ tục.Thiết kế c</a:t>
            </a:r>
            <a:r>
              <a:rPr lang="en-US" sz="2300"/>
              <a:t>á</a:t>
            </a:r>
            <a:r>
              <a:rPr lang="en-US" sz="2300">
                <a:latin typeface="Arial "/>
              </a:rPr>
              <a:t>c giải ph</a:t>
            </a:r>
            <a:r>
              <a:rPr lang="en-US" sz="2300"/>
              <a:t>á</a:t>
            </a:r>
            <a:r>
              <a:rPr lang="en-US" sz="2300">
                <a:latin typeface="Arial "/>
              </a:rPr>
              <a:t>p để giải quyết c</a:t>
            </a:r>
            <a:r>
              <a:rPr lang="en-US" sz="2300"/>
              <a:t>á</a:t>
            </a:r>
            <a:r>
              <a:rPr lang="en-US" sz="2300">
                <a:latin typeface="Arial "/>
              </a:rPr>
              <a:t>c vấn đề phức tạp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86"/>
                                        </p:tgtEl>
                                        <p:attrNameLst>
                                          <p:attrName>style.visibility</p:attrName>
                                        </p:attrNameLst>
                                      </p:cBhvr>
                                      <p:to>
                                        <p:strVal val="visible"/>
                                      </p:to>
                                    </p:set>
                                    <p:animEffect transition="in" filter="blinds(horizontal)">
                                      <p:cBhvr>
                                        <p:cTn id="7" dur="500"/>
                                        <p:tgtEl>
                                          <p:spTgt spid="1167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linds(horizontal)">
                                      <p:cBhvr>
                                        <p:cTn id="21" dur="500"/>
                                        <p:tgtEl>
                                          <p:spTgt spid="2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par>
                                <p:cTn id="25" presetID="3" presetClass="entr" presetSubtype="1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par>
                                <p:cTn id="28" presetID="3" presetClass="entr" presetSubtype="1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linds(horizontal)">
                                      <p:cBhvr>
                                        <p:cTn id="30" dur="500"/>
                                        <p:tgtEl>
                                          <p:spTgt spid="29"/>
                                        </p:tgtEl>
                                      </p:cBhvr>
                                    </p:animEffect>
                                  </p:childTnLst>
                                </p:cTn>
                              </p:par>
                              <p:par>
                                <p:cTn id="31" presetID="3" presetClass="entr" presetSubtype="1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linds(horizontal)">
                                      <p:cBhvr>
                                        <p:cTn id="33" dur="500"/>
                                        <p:tgtEl>
                                          <p:spTgt spid="30"/>
                                        </p:tgtEl>
                                      </p:cBhvr>
                                    </p:animEffect>
                                  </p:childTnLst>
                                </p:cTn>
                              </p:par>
                              <p:par>
                                <p:cTn id="34" presetID="3" presetClass="entr" presetSubtype="1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linds(horizontal)">
                                      <p:cBhvr>
                                        <p:cTn id="36" dur="500"/>
                                        <p:tgtEl>
                                          <p:spTgt spid="31"/>
                                        </p:tgtEl>
                                      </p:cBhvr>
                                    </p:animEffect>
                                  </p:childTnLst>
                                </p:cTn>
                              </p:par>
                              <p:par>
                                <p:cTn id="37" presetID="3" presetClass="entr" presetSubtype="1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linds(horizontal)">
                                      <p:cBhvr>
                                        <p:cTn id="39" dur="500"/>
                                        <p:tgtEl>
                                          <p:spTgt spid="32"/>
                                        </p:tgtEl>
                                      </p:cBhvr>
                                    </p:animEffect>
                                  </p:childTnLst>
                                </p:cTn>
                              </p:par>
                              <p:par>
                                <p:cTn id="40" presetID="3" presetClass="entr" presetSubtype="1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linds(horizontal)">
                                      <p:cBhvr>
                                        <p:cTn id="42" dur="500"/>
                                        <p:tgtEl>
                                          <p:spTgt spid="48"/>
                                        </p:tgtEl>
                                      </p:cBhvr>
                                    </p:animEffect>
                                  </p:childTnLst>
                                </p:cTn>
                              </p:par>
                              <p:par>
                                <p:cTn id="43" presetID="3" presetClass="entr" presetSubtype="1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blinds(horizontal)">
                                      <p:cBhvr>
                                        <p:cTn id="45" dur="500"/>
                                        <p:tgtEl>
                                          <p:spTgt spid="49"/>
                                        </p:tgtEl>
                                      </p:cBhvr>
                                    </p:animEffect>
                                  </p:childTnLst>
                                </p:cTn>
                              </p:par>
                              <p:par>
                                <p:cTn id="46" presetID="3" presetClass="entr" presetSubtype="1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blinds(horizontal)">
                                      <p:cBhvr>
                                        <p:cTn id="48" dur="500"/>
                                        <p:tgtEl>
                                          <p:spTgt spid="50"/>
                                        </p:tgtEl>
                                      </p:cBhvr>
                                    </p:animEffect>
                                  </p:childTnLst>
                                </p:cTn>
                              </p:par>
                              <p:par>
                                <p:cTn id="49" presetID="3" presetClass="entr" presetSubtype="10"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linds(horizontal)">
                                      <p:cBhvr>
                                        <p:cTn id="51" dur="500"/>
                                        <p:tgtEl>
                                          <p:spTgt spid="51"/>
                                        </p:tgtEl>
                                      </p:cBhvr>
                                    </p:animEffect>
                                  </p:childTnLst>
                                </p:cTn>
                              </p:par>
                              <p:par>
                                <p:cTn id="52" presetID="3" presetClass="entr" presetSubtype="10"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blinds(horizontal)">
                                      <p:cBhvr>
                                        <p:cTn id="54" dur="500"/>
                                        <p:tgtEl>
                                          <p:spTgt spid="5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16787"/>
                                        </p:tgtEl>
                                        <p:attrNameLst>
                                          <p:attrName>style.visibility</p:attrName>
                                        </p:attrNameLst>
                                      </p:cBhvr>
                                      <p:to>
                                        <p:strVal val="visible"/>
                                      </p:to>
                                    </p:set>
                                    <p:animEffect transition="in" filter="blinds(horizontal)">
                                      <p:cBhvr>
                                        <p:cTn id="59" dur="500"/>
                                        <p:tgtEl>
                                          <p:spTgt spid="11678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16788"/>
                                        </p:tgtEl>
                                        <p:attrNameLst>
                                          <p:attrName>style.visibility</p:attrName>
                                        </p:attrNameLst>
                                      </p:cBhvr>
                                      <p:to>
                                        <p:strVal val="visible"/>
                                      </p:to>
                                    </p:set>
                                    <p:animEffect transition="in" filter="blinds(horizontal)">
                                      <p:cBhvr>
                                        <p:cTn id="64" dur="500"/>
                                        <p:tgtEl>
                                          <p:spTgt spid="11678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16789"/>
                                        </p:tgtEl>
                                        <p:attrNameLst>
                                          <p:attrName>style.visibility</p:attrName>
                                        </p:attrNameLst>
                                      </p:cBhvr>
                                      <p:to>
                                        <p:strVal val="visible"/>
                                      </p:to>
                                    </p:set>
                                    <p:animEffect transition="in" filter="blinds(horizontal)">
                                      <p:cBhvr>
                                        <p:cTn id="69" dur="500"/>
                                        <p:tgtEl>
                                          <p:spTgt spid="11678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116792"/>
                                        </p:tgtEl>
                                        <p:attrNameLst>
                                          <p:attrName>style.visibility</p:attrName>
                                        </p:attrNameLst>
                                      </p:cBhvr>
                                      <p:to>
                                        <p:strVal val="visible"/>
                                      </p:to>
                                    </p:set>
                                    <p:animEffect transition="in" filter="blinds(horizontal)">
                                      <p:cBhvr>
                                        <p:cTn id="74" dur="500"/>
                                        <p:tgtEl>
                                          <p:spTgt spid="11679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16793"/>
                                        </p:tgtEl>
                                        <p:attrNameLst>
                                          <p:attrName>style.visibility</p:attrName>
                                        </p:attrNameLst>
                                      </p:cBhvr>
                                      <p:to>
                                        <p:strVal val="visible"/>
                                      </p:to>
                                    </p:set>
                                    <p:animEffect transition="in" filter="blinds(horizontal)">
                                      <p:cBhvr>
                                        <p:cTn id="79" dur="500"/>
                                        <p:tgtEl>
                                          <p:spTgt spid="116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P spid="27" grpId="0" animBg="1"/>
      <p:bldP spid="116786" grpId="0"/>
      <p:bldP spid="116787" grpId="0" animBg="1"/>
      <p:bldP spid="116788" grpId="0" animBg="1"/>
      <p:bldP spid="116789" grpId="0" animBg="1"/>
      <p:bldP spid="116792" grpId="0" animBg="1"/>
      <p:bldP spid="11679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53" name="Rectangle 57"/>
          <p:cNvSpPr>
            <a:spLocks noChangeArrowheads="1"/>
          </p:cNvSpPr>
          <p:nvPr/>
        </p:nvSpPr>
        <p:spPr bwMode="auto">
          <a:xfrm>
            <a:off x="0" y="0"/>
            <a:ext cx="12192000" cy="149542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vi-VN" sz="2300" b="1"/>
              <a:t>Bài tập 4:</a:t>
            </a:r>
            <a:r>
              <a:rPr lang="vi-VN" sz="2300"/>
              <a:t> Ca dao Việt Nam có câu:</a:t>
            </a:r>
          </a:p>
          <a:p>
            <a:r>
              <a:rPr lang="vi-VN" sz="2300"/>
              <a:t>“Đời người có một gang tay</a:t>
            </a:r>
          </a:p>
          <a:p>
            <a:r>
              <a:rPr lang="vi-VN" sz="2300"/>
              <a:t>Ai hay ngủ ngày còn được nửa gang”.</a:t>
            </a:r>
          </a:p>
          <a:p>
            <a:r>
              <a:rPr lang="vi-VN" sz="2300"/>
              <a:t>Em hãy cùng bạn thảo luận và chia sẻ về ý nghĩa của câu ca dao trên.</a:t>
            </a:r>
            <a:endParaRPr lang="en-US" sz="2300"/>
          </a:p>
        </p:txBody>
      </p:sp>
      <p:sp>
        <p:nvSpPr>
          <p:cNvPr id="80957" name="Rectangle 61"/>
          <p:cNvSpPr>
            <a:spLocks noChangeArrowheads="1"/>
          </p:cNvSpPr>
          <p:nvPr/>
        </p:nvSpPr>
        <p:spPr bwMode="auto">
          <a:xfrm>
            <a:off x="7331075" y="2562225"/>
            <a:ext cx="4467225" cy="2006600"/>
          </a:xfrm>
          <a:prstGeom prst="rect">
            <a:avLst/>
          </a:prstGeom>
          <a:noFill/>
          <a:ln w="952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sz="2500"/>
              <a:t>Câu ca dao muốn khuyên mọi người: hãy chăm chỉ, cần cù trong lao động và học tập; không nên lười nhác, lãng phí thời gian. </a:t>
            </a:r>
          </a:p>
        </p:txBody>
      </p:sp>
      <p:pic>
        <p:nvPicPr>
          <p:cNvPr id="80958" name="Picture 62" descr="Sự sáng tạo – Báo Nghệ 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8175"/>
            <a:ext cx="681355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0953"/>
                                        </p:tgtEl>
                                        <p:attrNameLst>
                                          <p:attrName>style.visibility</p:attrName>
                                        </p:attrNameLst>
                                      </p:cBhvr>
                                      <p:to>
                                        <p:strVal val="visible"/>
                                      </p:to>
                                    </p:set>
                                    <p:animEffect transition="in" filter="blinds(horizontal)">
                                      <p:cBhvr>
                                        <p:cTn id="7" dur="500"/>
                                        <p:tgtEl>
                                          <p:spTgt spid="809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0958"/>
                                        </p:tgtEl>
                                        <p:attrNameLst>
                                          <p:attrName>style.visibility</p:attrName>
                                        </p:attrNameLst>
                                      </p:cBhvr>
                                      <p:to>
                                        <p:strVal val="visible"/>
                                      </p:to>
                                    </p:set>
                                    <p:animEffect transition="in" filter="blinds(horizontal)">
                                      <p:cBhvr>
                                        <p:cTn id="12" dur="500"/>
                                        <p:tgtEl>
                                          <p:spTgt spid="809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0957"/>
                                        </p:tgtEl>
                                        <p:attrNameLst>
                                          <p:attrName>style.visibility</p:attrName>
                                        </p:attrNameLst>
                                      </p:cBhvr>
                                      <p:to>
                                        <p:strVal val="visible"/>
                                      </p:to>
                                    </p:set>
                                    <p:animEffect transition="in" filter="blinds(horizontal)">
                                      <p:cBhvr>
                                        <p:cTn id="17" dur="500"/>
                                        <p:tgtEl>
                                          <p:spTgt spid="80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53" grpId="0" animBg="1"/>
      <p:bldP spid="8095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3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492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463" y="3544888"/>
            <a:ext cx="318928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4675" y="5359400"/>
            <a:ext cx="28702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088" y="212725"/>
            <a:ext cx="169545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43838" y="263525"/>
            <a:ext cx="16954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2"/>
          <p:cNvGrpSpPr>
            <a:grpSpLocks/>
          </p:cNvGrpSpPr>
          <p:nvPr/>
        </p:nvGrpSpPr>
        <p:grpSpPr bwMode="auto">
          <a:xfrm>
            <a:off x="508000" y="762000"/>
            <a:ext cx="6400800" cy="4057650"/>
            <a:chOff x="1949253" y="1627716"/>
            <a:chExt cx="3271491" cy="2309600"/>
          </a:xfrm>
        </p:grpSpPr>
        <p:grpSp>
          <p:nvGrpSpPr>
            <p:cNvPr id="7" name="组合 135">
              <a:extLst/>
            </p:cNvPr>
            <p:cNvGrpSpPr/>
            <p:nvPr/>
          </p:nvGrpSpPr>
          <p:grpSpPr>
            <a:xfrm>
              <a:off x="1949253" y="1627716"/>
              <a:ext cx="3271491" cy="2309600"/>
              <a:chOff x="3246438" y="1068388"/>
              <a:chExt cx="5711825" cy="4678363"/>
            </a:xfrm>
            <a:solidFill>
              <a:schemeClr val="tx1"/>
            </a:solidFill>
          </p:grpSpPr>
          <p:sp>
            <p:nvSpPr>
              <p:cNvPr id="9" name="Freeform 5">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0" name="Freeform 6">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1" name="Freeform 7">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2" name="Freeform 8">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3" name="Freeform 9">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4" name="Freeform 10">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5" name="Freeform 11">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grpSp>
            <p:nvGrpSpPr>
              <p:cNvPr id="16" name="组合 143">
                <a:extLst/>
              </p:cNvPr>
              <p:cNvGrpSpPr/>
              <p:nvPr/>
            </p:nvGrpSpPr>
            <p:grpSpPr>
              <a:xfrm>
                <a:off x="3517901" y="1225551"/>
                <a:ext cx="5260975" cy="4090987"/>
                <a:chOff x="3517901" y="1225551"/>
                <a:chExt cx="5260975" cy="4090987"/>
              </a:xfrm>
              <a:grpFill/>
            </p:grpSpPr>
            <p:sp>
              <p:nvSpPr>
                <p:cNvPr id="17" name="Freeform 12">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8" name="Freeform 13">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9" name="Freeform 14">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20" name="Freeform 15">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21" name="Freeform 16">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22" name="Freeform 17">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23" name="Freeform 18">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24" name="Freeform 19">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25" name="Freeform 20">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26" name="Freeform 21">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27" name="Freeform 22">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28" name="Freeform 23">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29" name="Freeform 24">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30" name="Freeform 25">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31" name="Freeform 26">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32" name="Freeform 27">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33" name="Freeform 28">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34" name="Freeform 29">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35" name="Freeform 30">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36" name="Freeform 31">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37" name="Freeform 32">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38" name="Freeform 33">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39" name="Freeform 34">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40" name="Freeform 35">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41" name="Freeform 36">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42" name="Freeform 37">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43" name="Freeform 38">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44" name="Freeform 39">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45" name="Freeform 40">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46" name="Freeform 41">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47" name="Freeform 42">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48" name="Freeform 43">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49" name="Freeform 44">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50" name="Freeform 45">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51" name="Freeform 46">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52" name="Freeform 47">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53" name="Freeform 48">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54" name="Freeform 49">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55" name="Freeform 50">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56" name="Freeform 51">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57" name="Freeform 52">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58" name="Freeform 53">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59" name="Freeform 54">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60" name="Freeform 55">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61" name="Freeform 56">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62" name="Freeform 57">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63" name="Freeform 58">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64" name="Freeform 59">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65" name="Freeform 60">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66" name="Freeform 61">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67" name="Freeform 62">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68" name="Freeform 63">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69" name="Freeform 64">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70" name="Freeform 65">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71" name="Freeform 66">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72" name="Freeform 67">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73" name="Freeform 68">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74" name="Freeform 69">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75" name="Freeform 70">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76" name="Freeform 71">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77" name="Freeform 72">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78" name="Freeform 73">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79" name="Freeform 74">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80" name="Freeform 75">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81" name="Freeform 76">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82" name="Freeform 77">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83" name="Freeform 78">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84" name="Freeform 79">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85" name="Freeform 80">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86" name="Freeform 81">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87" name="Freeform 82">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88" name="Freeform 83">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89" name="Freeform 84">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90" name="Freeform 85">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91" name="Freeform 86">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92" name="Freeform 87">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93" name="Freeform 88">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94" name="Freeform 89">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95" name="Freeform 90">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96" name="Freeform 91">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97" name="Freeform 92">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grpSp>
        </p:grpSp>
        <p:sp>
          <p:nvSpPr>
            <p:cNvPr id="48184" name="文本框 49"/>
            <p:cNvSpPr txBox="1">
              <a:spLocks noChangeArrowheads="1"/>
            </p:cNvSpPr>
            <p:nvPr/>
          </p:nvSpPr>
          <p:spPr bwMode="auto">
            <a:xfrm>
              <a:off x="2105206" y="2078139"/>
              <a:ext cx="2925908" cy="144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3" rIns="91407" bIns="45703">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lnSpc>
                  <a:spcPct val="90000"/>
                </a:lnSpc>
                <a:spcBef>
                  <a:spcPts val="1000"/>
                </a:spcBef>
                <a:buFont typeface="Arial" pitchFamily="34" charset="0"/>
                <a:buNone/>
              </a:pPr>
              <a:r>
                <a:rPr lang="vi-VN" sz="2800" b="1">
                  <a:latin typeface="Calibri" pitchFamily="34" charset="0"/>
                  <a:ea typeface="SimSun" pitchFamily="2" charset="-122"/>
                </a:rPr>
                <a:t>Bài tập 1:</a:t>
              </a:r>
              <a:r>
                <a:rPr lang="vi-VN" sz="2800">
                  <a:latin typeface="Calibri" pitchFamily="34" charset="0"/>
                  <a:ea typeface="SimSun" pitchFamily="2" charset="-122"/>
                </a:rPr>
                <a:t> Em hãy sưu tầm những bài báo, hình ảnh, tư liệu về những tấm gương cần cù, sáng tạo trong lao động để xây dựng thành tập san trưng bày tại lớp. </a:t>
              </a:r>
            </a:p>
            <a:p>
              <a:pPr defTabSz="914400" eaLnBrk="1" hangingPunct="1">
                <a:lnSpc>
                  <a:spcPct val="90000"/>
                </a:lnSpc>
                <a:spcBef>
                  <a:spcPts val="1000"/>
                </a:spcBef>
                <a:buFont typeface="Arial" pitchFamily="34" charset="0"/>
                <a:buNone/>
              </a:pPr>
              <a:r>
                <a:rPr lang="en-US" sz="2800">
                  <a:solidFill>
                    <a:srgbClr val="000000"/>
                  </a:solidFill>
                  <a:latin typeface="Times New Roman" pitchFamily="18" charset="0"/>
                  <a:ea typeface="SimSun" pitchFamily="2" charset="-122"/>
                  <a:cs typeface="Times New Roman" pitchFamily="18" charset="0"/>
                </a:rPr>
                <a:t> </a:t>
              </a:r>
            </a:p>
          </p:txBody>
        </p:sp>
      </p:grpSp>
      <p:grpSp>
        <p:nvGrpSpPr>
          <p:cNvPr id="235" name="组合 3"/>
          <p:cNvGrpSpPr>
            <a:grpSpLocks/>
          </p:cNvGrpSpPr>
          <p:nvPr/>
        </p:nvGrpSpPr>
        <p:grpSpPr bwMode="auto">
          <a:xfrm>
            <a:off x="5948363" y="1600200"/>
            <a:ext cx="6570662" cy="5414963"/>
            <a:chOff x="7522624" y="1711467"/>
            <a:chExt cx="2698523" cy="1980244"/>
          </a:xfrm>
        </p:grpSpPr>
        <p:grpSp>
          <p:nvGrpSpPr>
            <p:cNvPr id="236" name="组合 225">
              <a:extLst/>
            </p:cNvPr>
            <p:cNvGrpSpPr/>
            <p:nvPr/>
          </p:nvGrpSpPr>
          <p:grpSpPr>
            <a:xfrm flipH="1">
              <a:off x="7522624" y="1711467"/>
              <a:ext cx="2698523" cy="1980244"/>
              <a:chOff x="3246438" y="1068388"/>
              <a:chExt cx="5711825" cy="4678363"/>
            </a:xfrm>
            <a:solidFill>
              <a:schemeClr val="tx1"/>
            </a:solidFill>
          </p:grpSpPr>
          <p:sp>
            <p:nvSpPr>
              <p:cNvPr id="101" name="Freeform 5">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02" name="Freeform 6">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03" name="Freeform 7">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04" name="Freeform 8">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05" name="Freeform 9">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06" name="Freeform 10">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07" name="Freeform 11">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grpSp>
            <p:nvGrpSpPr>
              <p:cNvPr id="237" name="组合 233">
                <a:extLst/>
              </p:cNvPr>
              <p:cNvGrpSpPr/>
              <p:nvPr/>
            </p:nvGrpSpPr>
            <p:grpSpPr>
              <a:xfrm>
                <a:off x="3517901" y="1225551"/>
                <a:ext cx="5260975" cy="4090987"/>
                <a:chOff x="3517901" y="1225551"/>
                <a:chExt cx="5260975" cy="4090987"/>
              </a:xfrm>
              <a:grpFill/>
            </p:grpSpPr>
            <p:sp>
              <p:nvSpPr>
                <p:cNvPr id="109" name="Freeform 12">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10" name="Freeform 13">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11" name="Freeform 14">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12" name="Freeform 15">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13" name="Freeform 16">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14" name="Freeform 17">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15" name="Freeform 18">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16" name="Freeform 19">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17" name="Freeform 20">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18" name="Freeform 21">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19" name="Freeform 22">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20" name="Freeform 23">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21" name="Freeform 24">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22" name="Freeform 25">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23" name="Freeform 26">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24" name="Freeform 27">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25" name="Freeform 28">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26" name="Freeform 29">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27" name="Freeform 30">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28" name="Freeform 31">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29" name="Freeform 32">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30" name="Freeform 33">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31" name="Freeform 34">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32" name="Freeform 35">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33" name="Freeform 36">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34" name="Freeform 37">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35" name="Freeform 38">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36" name="Freeform 39">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37" name="Freeform 40">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38" name="Freeform 41">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39" name="Freeform 42">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40" name="Freeform 43">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41" name="Freeform 44">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42" name="Freeform 45">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43" name="Freeform 46">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44" name="Freeform 47">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45" name="Freeform 48">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46" name="Freeform 49">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47" name="Freeform 50">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48" name="Freeform 51">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49" name="Freeform 52">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50" name="Freeform 53">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51" name="Freeform 54">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52" name="Freeform 55">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53" name="Freeform 56">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54" name="Freeform 57">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55" name="Freeform 58">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56" name="Freeform 59">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57" name="Freeform 60">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58" name="Freeform 61">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59" name="Freeform 62">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60" name="Freeform 63">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61" name="Freeform 64">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62" name="Freeform 65">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63" name="Freeform 66">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64" name="Freeform 67">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65" name="Freeform 68">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66" name="Freeform 69">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67" name="Freeform 70">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68" name="Freeform 71">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69" name="Freeform 72">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70" name="Freeform 73">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71" name="Freeform 74">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72" name="Freeform 75">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73" name="Freeform 76">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74" name="Freeform 77">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75" name="Freeform 78">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76" name="Freeform 79">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77" name="Freeform 80">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78" name="Freeform 81">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79" name="Freeform 82">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80" name="Freeform 83">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81" name="Freeform 84">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82" name="Freeform 85">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83" name="Freeform 86">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84" name="Freeform 87">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85" name="Freeform 88">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86" name="Freeform 89">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87" name="Freeform 90">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88" name="Freeform 91">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sp>
              <p:nvSpPr>
                <p:cNvPr id="189" name="Freeform 92">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p:spPr>
              <p:txBody>
                <a:bodyPr lIns="91407" tIns="45703" rIns="91407" bIns="45703"/>
                <a:lstStyle/>
                <a:p>
                  <a:pPr defTabSz="914400" fontAlgn="auto">
                    <a:spcBef>
                      <a:spcPts val="0"/>
                    </a:spcBef>
                    <a:spcAft>
                      <a:spcPts val="0"/>
                    </a:spcAft>
                    <a:defRPr/>
                  </a:pPr>
                  <a:endParaRPr lang="zh-CN" altLang="en-US" sz="2400">
                    <a:solidFill>
                      <a:prstClr val="black"/>
                    </a:solidFill>
                    <a:latin typeface="方正静蕾简体" panose="02000000000000000000" pitchFamily="2" charset="-122"/>
                    <a:ea typeface="方正静蕾简体" panose="02000000000000000000" pitchFamily="2" charset="-122"/>
                    <a:cs typeface="+mn-cs"/>
                  </a:endParaRPr>
                </a:p>
              </p:txBody>
            </p:sp>
          </p:grpSp>
        </p:grpSp>
        <p:sp>
          <p:nvSpPr>
            <p:cNvPr id="48182" name="文本框 49"/>
            <p:cNvSpPr txBox="1">
              <a:spLocks noChangeArrowheads="1"/>
            </p:cNvSpPr>
            <p:nvPr/>
          </p:nvSpPr>
          <p:spPr bwMode="auto">
            <a:xfrm>
              <a:off x="7865800" y="2157339"/>
              <a:ext cx="2221357" cy="54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3" rIns="91407" bIns="45703">
              <a:spAutoFit/>
            </a:bodyPr>
            <a:lstStyle>
              <a:lvl1pPr eaLnBrk="0" hangingPunct="0">
                <a:tabLst>
                  <a:tab pos="241300" algn="l"/>
                </a:tabLst>
                <a:defRPr>
                  <a:solidFill>
                    <a:schemeClr val="tx1"/>
                  </a:solidFill>
                  <a:latin typeface="Arial" pitchFamily="34" charset="0"/>
                  <a:cs typeface="Arial" pitchFamily="34" charset="0"/>
                </a:defRPr>
              </a:lvl1pPr>
              <a:lvl2pPr marL="742950" indent="-285750" eaLnBrk="0" hangingPunct="0">
                <a:tabLst>
                  <a:tab pos="241300" algn="l"/>
                </a:tabLst>
                <a:defRPr>
                  <a:solidFill>
                    <a:schemeClr val="tx1"/>
                  </a:solidFill>
                  <a:latin typeface="Arial" pitchFamily="34" charset="0"/>
                  <a:cs typeface="Arial" pitchFamily="34" charset="0"/>
                </a:defRPr>
              </a:lvl2pPr>
              <a:lvl3pPr marL="1143000" indent="-228600" eaLnBrk="0" hangingPunct="0">
                <a:tabLst>
                  <a:tab pos="241300" algn="l"/>
                </a:tabLst>
                <a:defRPr>
                  <a:solidFill>
                    <a:schemeClr val="tx1"/>
                  </a:solidFill>
                  <a:latin typeface="Arial" pitchFamily="34" charset="0"/>
                  <a:cs typeface="Arial" pitchFamily="34" charset="0"/>
                </a:defRPr>
              </a:lvl3pPr>
              <a:lvl4pPr marL="1600200" indent="-228600" eaLnBrk="0" hangingPunct="0">
                <a:tabLst>
                  <a:tab pos="241300" algn="l"/>
                </a:tabLst>
                <a:defRPr>
                  <a:solidFill>
                    <a:schemeClr val="tx1"/>
                  </a:solidFill>
                  <a:latin typeface="Arial" pitchFamily="34" charset="0"/>
                  <a:cs typeface="Arial" pitchFamily="34" charset="0"/>
                </a:defRPr>
              </a:lvl4pPr>
              <a:lvl5pPr marL="2057400" indent="-228600" eaLnBrk="0" hangingPunct="0">
                <a:tabLst>
                  <a:tab pos="241300" algn="l"/>
                </a:tabLst>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tabLst>
                  <a:tab pos="241300" algn="l"/>
                </a:tabLs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tabLst>
                  <a:tab pos="241300" algn="l"/>
                </a:tabLs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tabLst>
                  <a:tab pos="241300" algn="l"/>
                </a:tabLs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tabLst>
                  <a:tab pos="241300" algn="l"/>
                </a:tabLst>
                <a:defRPr>
                  <a:solidFill>
                    <a:schemeClr val="tx1"/>
                  </a:solidFill>
                  <a:latin typeface="Arial" pitchFamily="34" charset="0"/>
                  <a:cs typeface="Arial" pitchFamily="34" charset="0"/>
                </a:defRPr>
              </a:lvl9pPr>
            </a:lstStyle>
            <a:p>
              <a:pPr eaLnBrk="1" hangingPunct="1">
                <a:lnSpc>
                  <a:spcPct val="127000"/>
                </a:lnSpc>
                <a:spcBef>
                  <a:spcPts val="1000"/>
                </a:spcBef>
                <a:buFont typeface="Arial" pitchFamily="34" charset="0"/>
                <a:buNone/>
              </a:pPr>
              <a:r>
                <a:rPr lang="vi-VN" sz="2400" b="1">
                  <a:latin typeface="Calibri" pitchFamily="34" charset="0"/>
                  <a:ea typeface="SimSun" pitchFamily="2" charset="-122"/>
                </a:rPr>
                <a:t>Bài tập 2: </a:t>
              </a:r>
              <a:r>
                <a:rPr lang="vi-VN" sz="2400">
                  <a:latin typeface="Calibri" pitchFamily="34" charset="0"/>
                  <a:ea typeface="SimSun" pitchFamily="2" charset="-122"/>
                </a:rPr>
                <a:t>Em hãy chia sẻ một việc làm thể hiện sự cần cù, sáng tạo trong lao động của em với bạn bè, thầy cô trong lớp</a:t>
              </a:r>
              <a:endParaRPr lang="en-US" sz="2400">
                <a:latin typeface="#9Slide05 Brannboll Ny"/>
                <a:cs typeface="Calibri" pitchFamily="34" charset="0"/>
              </a:endParaRPr>
            </a:p>
          </p:txBody>
        </p:sp>
      </p:grpSp>
      <p:grpSp>
        <p:nvGrpSpPr>
          <p:cNvPr id="238" name="组合 452"/>
          <p:cNvGrpSpPr>
            <a:grpSpLocks/>
          </p:cNvGrpSpPr>
          <p:nvPr/>
        </p:nvGrpSpPr>
        <p:grpSpPr bwMode="auto">
          <a:xfrm>
            <a:off x="3949700" y="3678238"/>
            <a:ext cx="3005138" cy="3217862"/>
            <a:chOff x="4427538" y="954088"/>
            <a:chExt cx="3333750" cy="3729038"/>
          </a:xfrm>
        </p:grpSpPr>
        <p:sp>
          <p:nvSpPr>
            <p:cNvPr id="191" name="Freeform 5">
              <a:extLst/>
            </p:cNvPr>
            <p:cNvSpPr/>
            <p:nvPr/>
          </p:nvSpPr>
          <p:spPr bwMode="auto">
            <a:xfrm>
              <a:off x="5026310" y="1548305"/>
              <a:ext cx="2145012" cy="2363994"/>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p:spPr>
          <p:txBody>
            <a:bodyPr lIns="91407" tIns="45703" rIns="91407" bIns="45703"/>
            <a:lstStyle/>
            <a:p>
              <a:pPr defTabSz="914400" fontAlgn="auto">
                <a:spcBef>
                  <a:spcPts val="0"/>
                </a:spcBef>
                <a:spcAft>
                  <a:spcPts val="0"/>
                </a:spcAft>
                <a:defRPr/>
              </a:pPr>
              <a:endParaRPr lang="zh-CN" altLang="en-US" dirty="0">
                <a:solidFill>
                  <a:prstClr val="black"/>
                </a:solidFill>
                <a:latin typeface="Calibri" panose="020F0502020204030204"/>
                <a:cs typeface="+mn-cs"/>
              </a:endParaRPr>
            </a:p>
          </p:txBody>
        </p:sp>
        <p:sp>
          <p:nvSpPr>
            <p:cNvPr id="192" name="Freeform 6">
              <a:extLst/>
            </p:cNvPr>
            <p:cNvSpPr>
              <a:spLocks noEditPoints="1"/>
            </p:cNvSpPr>
            <p:nvPr/>
          </p:nvSpPr>
          <p:spPr bwMode="auto">
            <a:xfrm>
              <a:off x="5463061" y="2580368"/>
              <a:ext cx="1275031" cy="1309855"/>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193" name="Freeform 7">
              <a:extLst/>
            </p:cNvPr>
            <p:cNvSpPr/>
            <p:nvPr/>
          </p:nvSpPr>
          <p:spPr bwMode="auto">
            <a:xfrm>
              <a:off x="4999894" y="1325704"/>
              <a:ext cx="285297" cy="316426"/>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194" name="Freeform 8">
              <a:extLst/>
            </p:cNvPr>
            <p:cNvSpPr/>
            <p:nvPr/>
          </p:nvSpPr>
          <p:spPr bwMode="auto">
            <a:xfrm>
              <a:off x="5987867" y="987202"/>
              <a:ext cx="188438" cy="355058"/>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195" name="Freeform 9">
              <a:extLst/>
            </p:cNvPr>
            <p:cNvSpPr/>
            <p:nvPr/>
          </p:nvSpPr>
          <p:spPr bwMode="auto">
            <a:xfrm>
              <a:off x="6868413" y="1318345"/>
              <a:ext cx="320519" cy="353219"/>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196" name="Freeform 10">
              <a:extLst/>
            </p:cNvPr>
            <p:cNvSpPr/>
            <p:nvPr/>
          </p:nvSpPr>
          <p:spPr bwMode="auto">
            <a:xfrm>
              <a:off x="7350953" y="2228988"/>
              <a:ext cx="350458" cy="178450"/>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197" name="Freeform 11">
              <a:extLst/>
            </p:cNvPr>
            <p:cNvSpPr/>
            <p:nvPr/>
          </p:nvSpPr>
          <p:spPr bwMode="auto">
            <a:xfrm>
              <a:off x="7234721" y="3191143"/>
              <a:ext cx="368069" cy="246518"/>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198" name="Freeform 12">
              <a:extLst/>
            </p:cNvPr>
            <p:cNvSpPr>
              <a:spLocks noEditPoints="1"/>
            </p:cNvSpPr>
            <p:nvPr/>
          </p:nvSpPr>
          <p:spPr bwMode="auto">
            <a:xfrm>
              <a:off x="4600125" y="3220578"/>
              <a:ext cx="350458" cy="209724"/>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199" name="Freeform 13">
              <a:extLst/>
            </p:cNvPr>
            <p:cNvSpPr/>
            <p:nvPr/>
          </p:nvSpPr>
          <p:spPr bwMode="auto">
            <a:xfrm>
              <a:off x="4441627" y="2228988"/>
              <a:ext cx="380396" cy="195006"/>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00" name="Freeform 14">
              <a:extLst/>
            </p:cNvPr>
            <p:cNvSpPr/>
            <p:nvPr/>
          </p:nvSpPr>
          <p:spPr bwMode="auto">
            <a:xfrm>
              <a:off x="5619799" y="3903100"/>
              <a:ext cx="972123" cy="14349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01" name="Freeform 15">
              <a:extLst/>
            </p:cNvPr>
            <p:cNvSpPr/>
            <p:nvPr/>
          </p:nvSpPr>
          <p:spPr bwMode="auto">
            <a:xfrm>
              <a:off x="5605710" y="4081550"/>
              <a:ext cx="973884" cy="154533"/>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02" name="Freeform 16">
              <a:extLst/>
            </p:cNvPr>
            <p:cNvSpPr>
              <a:spLocks noEditPoints="1"/>
            </p:cNvSpPr>
            <p:nvPr/>
          </p:nvSpPr>
          <p:spPr bwMode="auto">
            <a:xfrm>
              <a:off x="5619799" y="4230564"/>
              <a:ext cx="926335" cy="402891"/>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03" name="Freeform 17">
              <a:extLst/>
            </p:cNvPr>
            <p:cNvSpPr/>
            <p:nvPr/>
          </p:nvSpPr>
          <p:spPr bwMode="auto">
            <a:xfrm>
              <a:off x="7475991" y="3452378"/>
              <a:ext cx="10567" cy="919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04" name="Freeform 18">
              <a:extLst/>
            </p:cNvPr>
            <p:cNvSpPr/>
            <p:nvPr/>
          </p:nvSpPr>
          <p:spPr bwMode="auto">
            <a:xfrm>
              <a:off x="7490080" y="3461576"/>
              <a:ext cx="10567" cy="1840"/>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05" name="Freeform 19">
              <a:extLst/>
            </p:cNvPr>
            <p:cNvSpPr/>
            <p:nvPr/>
          </p:nvSpPr>
          <p:spPr bwMode="auto">
            <a:xfrm>
              <a:off x="7486557" y="3461576"/>
              <a:ext cx="352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06" name="Freeform 20">
              <a:extLst/>
            </p:cNvPr>
            <p:cNvSpPr/>
            <p:nvPr/>
          </p:nvSpPr>
          <p:spPr bwMode="auto">
            <a:xfrm>
              <a:off x="7475991" y="345237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07" name="Freeform 21">
              <a:extLst/>
            </p:cNvPr>
            <p:cNvSpPr/>
            <p:nvPr/>
          </p:nvSpPr>
          <p:spPr bwMode="auto">
            <a:xfrm>
              <a:off x="7211827" y="3141471"/>
              <a:ext cx="420901" cy="321945"/>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08" name="Freeform 22">
              <a:extLst/>
            </p:cNvPr>
            <p:cNvSpPr/>
            <p:nvPr/>
          </p:nvSpPr>
          <p:spPr bwMode="auto">
            <a:xfrm>
              <a:off x="4559621" y="3145151"/>
              <a:ext cx="417379" cy="316426"/>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09" name="Freeform 23">
              <a:extLst/>
            </p:cNvPr>
            <p:cNvSpPr/>
            <p:nvPr/>
          </p:nvSpPr>
          <p:spPr bwMode="auto">
            <a:xfrm>
              <a:off x="7692605" y="2405598"/>
              <a:ext cx="528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10" name="Freeform 24">
              <a:extLst/>
            </p:cNvPr>
            <p:cNvSpPr/>
            <p:nvPr/>
          </p:nvSpPr>
          <p:spPr bwMode="auto">
            <a:xfrm>
              <a:off x="7697889" y="2396400"/>
              <a:ext cx="10567" cy="919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11" name="Freeform 25">
              <a:extLst/>
            </p:cNvPr>
            <p:cNvSpPr/>
            <p:nvPr/>
          </p:nvSpPr>
          <p:spPr bwMode="auto">
            <a:xfrm>
              <a:off x="7317493" y="2201393"/>
              <a:ext cx="443795" cy="259395"/>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12" name="Freeform 26">
              <a:extLst/>
            </p:cNvPr>
            <p:cNvSpPr/>
            <p:nvPr/>
          </p:nvSpPr>
          <p:spPr bwMode="auto">
            <a:xfrm>
              <a:off x="4427538" y="2194035"/>
              <a:ext cx="431468" cy="266754"/>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13" name="Freeform 27">
              <a:extLst/>
            </p:cNvPr>
            <p:cNvSpPr/>
            <p:nvPr/>
          </p:nvSpPr>
          <p:spPr bwMode="auto">
            <a:xfrm>
              <a:off x="6843758" y="1299949"/>
              <a:ext cx="362785" cy="390013"/>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14" name="Freeform 28">
              <a:extLst/>
            </p:cNvPr>
            <p:cNvSpPr/>
            <p:nvPr/>
          </p:nvSpPr>
          <p:spPr bwMode="auto">
            <a:xfrm>
              <a:off x="5176003" y="1671565"/>
              <a:ext cx="3522" cy="3679"/>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15" name="Freeform 29">
              <a:extLst/>
            </p:cNvPr>
            <p:cNvSpPr/>
            <p:nvPr/>
          </p:nvSpPr>
          <p:spPr bwMode="auto">
            <a:xfrm>
              <a:off x="5160153" y="1660526"/>
              <a:ext cx="3522" cy="3679"/>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16" name="Freeform 30">
              <a:extLst/>
            </p:cNvPr>
            <p:cNvSpPr/>
            <p:nvPr/>
          </p:nvSpPr>
          <p:spPr bwMode="auto">
            <a:xfrm>
              <a:off x="5179525" y="1675244"/>
              <a:ext cx="12327" cy="3679"/>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17" name="Freeform 31">
              <a:extLst/>
            </p:cNvPr>
            <p:cNvSpPr/>
            <p:nvPr/>
          </p:nvSpPr>
          <p:spPr bwMode="auto">
            <a:xfrm>
              <a:off x="5163675" y="1664206"/>
              <a:ext cx="8806" cy="3679"/>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18" name="Freeform 32">
              <a:extLst/>
            </p:cNvPr>
            <p:cNvSpPr/>
            <p:nvPr/>
          </p:nvSpPr>
          <p:spPr bwMode="auto">
            <a:xfrm>
              <a:off x="5172481" y="1667885"/>
              <a:ext cx="3522" cy="3679"/>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19" name="Freeform 33">
              <a:extLst/>
            </p:cNvPr>
            <p:cNvSpPr/>
            <p:nvPr/>
          </p:nvSpPr>
          <p:spPr bwMode="auto">
            <a:xfrm>
              <a:off x="4987566" y="1292590"/>
              <a:ext cx="361025" cy="397372"/>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20" name="Freeform 34">
              <a:extLst/>
            </p:cNvPr>
            <p:cNvSpPr/>
            <p:nvPr/>
          </p:nvSpPr>
          <p:spPr bwMode="auto">
            <a:xfrm>
              <a:off x="5984344" y="954088"/>
              <a:ext cx="223659" cy="432325"/>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21" name="Freeform 35">
              <a:extLst/>
            </p:cNvPr>
            <p:cNvSpPr/>
            <p:nvPr/>
          </p:nvSpPr>
          <p:spPr bwMode="auto">
            <a:xfrm>
              <a:off x="6292536" y="2823206"/>
              <a:ext cx="49311" cy="33114"/>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22" name="Freeform 36">
              <a:extLst/>
            </p:cNvPr>
            <p:cNvSpPr/>
            <p:nvPr/>
          </p:nvSpPr>
          <p:spPr bwMode="auto">
            <a:xfrm>
              <a:off x="6289014" y="2834245"/>
              <a:ext cx="3522" cy="22076"/>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23" name="Freeform 37">
              <a:extLst/>
            </p:cNvPr>
            <p:cNvSpPr>
              <a:spLocks noEditPoints="1"/>
            </p:cNvSpPr>
            <p:nvPr/>
          </p:nvSpPr>
          <p:spPr bwMode="auto">
            <a:xfrm>
              <a:off x="6287252" y="2674192"/>
              <a:ext cx="119754" cy="17845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24" name="Freeform 38">
              <a:extLst/>
            </p:cNvPr>
            <p:cNvSpPr/>
            <p:nvPr/>
          </p:nvSpPr>
          <p:spPr bwMode="auto">
            <a:xfrm>
              <a:off x="5940318" y="2652115"/>
              <a:ext cx="112710" cy="172930"/>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25" name="Freeform 39">
              <a:extLst/>
            </p:cNvPr>
            <p:cNvSpPr>
              <a:spLocks noEditPoints="1"/>
            </p:cNvSpPr>
            <p:nvPr/>
          </p:nvSpPr>
          <p:spPr bwMode="auto">
            <a:xfrm>
              <a:off x="5533505" y="2907832"/>
              <a:ext cx="160260" cy="147175"/>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26" name="Freeform 40">
              <a:extLst/>
            </p:cNvPr>
            <p:cNvSpPr/>
            <p:nvPr/>
          </p:nvSpPr>
          <p:spPr bwMode="auto">
            <a:xfrm>
              <a:off x="6613055" y="2957503"/>
              <a:ext cx="0" cy="3679"/>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27" name="Freeform 41">
              <a:extLst/>
            </p:cNvPr>
            <p:cNvSpPr/>
            <p:nvPr/>
          </p:nvSpPr>
          <p:spPr bwMode="auto">
            <a:xfrm>
              <a:off x="6613055" y="296118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28" name="Freeform 42">
              <a:extLst/>
            </p:cNvPr>
            <p:cNvSpPr/>
            <p:nvPr/>
          </p:nvSpPr>
          <p:spPr bwMode="auto">
            <a:xfrm>
              <a:off x="6616577" y="29611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29" name="Freeform 43">
              <a:extLst/>
            </p:cNvPr>
            <p:cNvSpPr>
              <a:spLocks noEditPoints="1"/>
            </p:cNvSpPr>
            <p:nvPr/>
          </p:nvSpPr>
          <p:spPr bwMode="auto">
            <a:xfrm>
              <a:off x="6503867" y="2939106"/>
              <a:ext cx="151454" cy="152694"/>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30" name="Freeform 44">
              <a:extLst/>
            </p:cNvPr>
            <p:cNvSpPr/>
            <p:nvPr/>
          </p:nvSpPr>
          <p:spPr bwMode="auto">
            <a:xfrm>
              <a:off x="6613055" y="29575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31" name="Freeform 45">
              <a:extLst/>
            </p:cNvPr>
            <p:cNvSpPr/>
            <p:nvPr/>
          </p:nvSpPr>
          <p:spPr bwMode="auto">
            <a:xfrm>
              <a:off x="6613055" y="2961182"/>
              <a:ext cx="352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sp>
          <p:nvSpPr>
            <p:cNvPr id="232" name="Freeform 46">
              <a:extLst/>
            </p:cNvPr>
            <p:cNvSpPr>
              <a:spLocks noEditPoints="1"/>
            </p:cNvSpPr>
            <p:nvPr/>
          </p:nvSpPr>
          <p:spPr bwMode="auto">
            <a:xfrm>
              <a:off x="4999894" y="1544626"/>
              <a:ext cx="2201367" cy="3138500"/>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p:spPr>
          <p:txBody>
            <a:bodyPr lIns="91407" tIns="45703" rIns="91407" bIns="45703"/>
            <a:lstStyle/>
            <a:p>
              <a:pPr defTabSz="914400" fontAlgn="auto">
                <a:spcBef>
                  <a:spcPts val="0"/>
                </a:spcBef>
                <a:spcAft>
                  <a:spcPts val="0"/>
                </a:spcAft>
                <a:defRPr/>
              </a:pPr>
              <a:endParaRPr lang="zh-CN" altLang="en-US">
                <a:solidFill>
                  <a:prstClr val="black"/>
                </a:solidFill>
                <a:latin typeface="Calibri" panose="020F0502020204030204"/>
                <a:cs typeface="+mn-cs"/>
              </a:endParaRPr>
            </a:p>
          </p:txBody>
        </p:sp>
      </p:grpSp>
      <p:sp>
        <p:nvSpPr>
          <p:cNvPr id="234" name="TextBox 233">
            <a:extLst/>
          </p:cNvPr>
          <p:cNvSpPr txBox="1"/>
          <p:nvPr/>
        </p:nvSpPr>
        <p:spPr>
          <a:xfrm>
            <a:off x="2641600" y="0"/>
            <a:ext cx="7388225" cy="769938"/>
          </a:xfrm>
          <a:prstGeom prst="rect">
            <a:avLst/>
          </a:prstGeom>
          <a:noFill/>
        </p:spPr>
        <p:txBody>
          <a:bodyPr>
            <a:spAutoFit/>
          </a:bodyPr>
          <a:lstStyle/>
          <a:p>
            <a:pPr defTabSz="914400" fontAlgn="auto">
              <a:spcBef>
                <a:spcPts val="0"/>
              </a:spcBef>
              <a:spcAft>
                <a:spcPts val="0"/>
              </a:spcAft>
              <a:defRPr/>
            </a:pPr>
            <a:r>
              <a:rPr lang="en-US" altLang="zh-CN" sz="4400" b="1" spc="-300" dirty="0">
                <a:solidFill>
                  <a:srgbClr val="FF0000"/>
                </a:solidFill>
                <a:latin typeface="Times New Roman" pitchFamily="18" charset="0"/>
                <a:ea typeface="【苹果】迟暮朝朝醉晚灯" panose="02000500000000000000"/>
                <a:cs typeface="Times New Roman" pitchFamily="18" charset="0"/>
                <a:sym typeface="+mn-lt"/>
              </a:rPr>
              <a:t>HOẠT ĐỘNG DỰ ÁN</a:t>
            </a:r>
            <a:endParaRPr lang="en-US" sz="4400" b="1" dirty="0">
              <a:solidFill>
                <a:srgbClr val="000000"/>
              </a:solidFill>
              <a:latin typeface="Calibri"/>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1500"/>
                            </p:stCondLst>
                            <p:childTnLst>
                              <p:par>
                                <p:cTn id="19" presetID="14" presetClass="entr" presetSubtype="10" fill="hold" nodeType="afterEffect">
                                  <p:stCondLst>
                                    <p:cond delay="0"/>
                                  </p:stCondLst>
                                  <p:childTnLst>
                                    <p:set>
                                      <p:cBhvr>
                                        <p:cTn id="20" dur="1" fill="hold">
                                          <p:stCondLst>
                                            <p:cond delay="0"/>
                                          </p:stCondLst>
                                        </p:cTn>
                                        <p:tgtEl>
                                          <p:spTgt spid="238"/>
                                        </p:tgtEl>
                                        <p:attrNameLst>
                                          <p:attrName>style.visibility</p:attrName>
                                        </p:attrNameLst>
                                      </p:cBhvr>
                                      <p:to>
                                        <p:strVal val="visible"/>
                                      </p:to>
                                    </p:set>
                                    <p:animEffect transition="in" filter="randombar(horizontal)">
                                      <p:cBhvr>
                                        <p:cTn id="21" dur="750"/>
                                        <p:tgtEl>
                                          <p:spTgt spid="238"/>
                                        </p:tgtEl>
                                      </p:cBhvr>
                                    </p:animEffect>
                                  </p:childTnLst>
                                </p:cTn>
                              </p:par>
                            </p:childTnLst>
                          </p:cTn>
                        </p:par>
                        <p:par>
                          <p:cTn id="22" fill="hold" nodeType="afterGroup">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fade">
                                      <p:cBhvr>
                                        <p:cTn id="3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2"/>
          <p:cNvSpPr>
            <a:spLocks noChangeArrowheads="1"/>
          </p:cNvSpPr>
          <p:nvPr/>
        </p:nvSpPr>
        <p:spPr bwMode="auto">
          <a:xfrm>
            <a:off x="1454150" y="3489325"/>
            <a:ext cx="6997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vi-VN"/>
          </a:p>
        </p:txBody>
      </p:sp>
      <p:pic>
        <p:nvPicPr>
          <p:cNvPr id="24599" name="Picture 23"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388" y="1239838"/>
            <a:ext cx="8615362"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5" descr="png-clipart-computer-icons-icon-design-question-others-miscellaneous-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03200"/>
            <a:ext cx="18161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3" name="Rectangle 27"/>
          <p:cNvSpPr>
            <a:spLocks noChangeArrowheads="1"/>
          </p:cNvSpPr>
          <p:nvPr/>
        </p:nvSpPr>
        <p:spPr bwMode="auto">
          <a:xfrm>
            <a:off x="1773238" y="206375"/>
            <a:ext cx="9866312" cy="863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justLow"/>
            <a:r>
              <a:rPr lang="vi-VN" sz="2500"/>
              <a:t>Em hãy tìm những câu ca dao, tục ngữ, thành ngữ nói về sự cần cù, sáng tạo trong lao động. </a:t>
            </a:r>
            <a:endParaRPr lang="en-US" sz="25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03"/>
                                        </p:tgtEl>
                                        <p:attrNameLst>
                                          <p:attrName>style.visibility</p:attrName>
                                        </p:attrNameLst>
                                      </p:cBhvr>
                                      <p:to>
                                        <p:strVal val="visible"/>
                                      </p:to>
                                    </p:set>
                                    <p:animEffect transition="in" filter="blinds(horizontal)">
                                      <p:cBhvr>
                                        <p:cTn id="7" dur="500"/>
                                        <p:tgtEl>
                                          <p:spTgt spid="246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blinds(horizontal)">
                                      <p:cBhvr>
                                        <p:cTn id="12" dur="500"/>
                                        <p:tgtEl>
                                          <p:spTgt spid="24601"/>
                                        </p:tgtEl>
                                      </p:cBhvr>
                                    </p:animEffect>
                                  </p:childTnLst>
                                </p:cTn>
                              </p:par>
                              <p:par>
                                <p:cTn id="13" presetID="3" presetClass="entr" presetSubtype="10" fill="hold" grpId="1" nodeType="withEffect">
                                  <p:stCondLst>
                                    <p:cond delay="0"/>
                                  </p:stCondLst>
                                  <p:childTnLst>
                                    <p:set>
                                      <p:cBhvr>
                                        <p:cTn id="14" dur="1" fill="hold">
                                          <p:stCondLst>
                                            <p:cond delay="0"/>
                                          </p:stCondLst>
                                        </p:cTn>
                                        <p:tgtEl>
                                          <p:spTgt spid="24603"/>
                                        </p:tgtEl>
                                        <p:attrNameLst>
                                          <p:attrName>style.visibility</p:attrName>
                                        </p:attrNameLst>
                                      </p:cBhvr>
                                      <p:to>
                                        <p:strVal val="visible"/>
                                      </p:to>
                                    </p:set>
                                    <p:animEffect transition="in" filter="blinds(horizontal)">
                                      <p:cBhvr>
                                        <p:cTn id="15" dur="500"/>
                                        <p:tgtEl>
                                          <p:spTgt spid="246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4599"/>
                                        </p:tgtEl>
                                        <p:attrNameLst>
                                          <p:attrName>style.visibility</p:attrName>
                                        </p:attrNameLst>
                                      </p:cBhvr>
                                      <p:to>
                                        <p:strVal val="visible"/>
                                      </p:to>
                                    </p:set>
                                    <p:animEffect transition="in" filter="blinds(horizontal)">
                                      <p:cBhvr>
                                        <p:cTn id="20" dur="5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3" grpId="0" animBg="1"/>
      <p:bldP spid="2460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pic>
        <p:nvPicPr>
          <p:cNvPr id="13315" name="Content Placeholder 5" descr="Ca-Dao-Ve-Can-Cu.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06488" y="442913"/>
            <a:ext cx="10190162" cy="5426075"/>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pic>
        <p:nvPicPr>
          <p:cNvPr id="14339" name="Content Placeholder 3" descr="ca-dao-tuc-ngu-ve-tinh-sieng-nang-kien-tri-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92263" y="928688"/>
            <a:ext cx="9144000" cy="5235575"/>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pic>
        <p:nvPicPr>
          <p:cNvPr id="15363" name="Content Placeholder 3" descr="ca-dao-lao-dong-san-xuat-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89075" y="928688"/>
            <a:ext cx="9807575" cy="49403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454150" y="3489325"/>
            <a:ext cx="6997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vi-VN"/>
          </a:p>
        </p:txBody>
      </p:sp>
      <p:pic>
        <p:nvPicPr>
          <p:cNvPr id="102405" name="Picture 5" descr="png-clipart-computer-icons-icon-design-question-others-miscellaneous-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200"/>
            <a:ext cx="18161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8" descr="Giải thích ý nghĩa câu tục ngữ “cái khó ló cái khôn” có nghĩa là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1522413"/>
            <a:ext cx="7699375"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9" name="Rectangle 9"/>
          <p:cNvSpPr>
            <a:spLocks noChangeArrowheads="1"/>
          </p:cNvSpPr>
          <p:nvPr/>
        </p:nvSpPr>
        <p:spPr bwMode="auto">
          <a:xfrm>
            <a:off x="1785938" y="333375"/>
            <a:ext cx="9866312" cy="863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justLow"/>
            <a:r>
              <a:rPr lang="vi-VN" sz="2500"/>
              <a:t>Em hãy tìm những câu ca dao, tục ngữ, thành ngữ nói về sự cần cù, sáng tạo trong lao động. </a:t>
            </a:r>
            <a:endParaRPr lang="en-US" sz="25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09"/>
                                        </p:tgtEl>
                                        <p:attrNameLst>
                                          <p:attrName>style.visibility</p:attrName>
                                        </p:attrNameLst>
                                      </p:cBhvr>
                                      <p:to>
                                        <p:strVal val="visible"/>
                                      </p:to>
                                    </p:set>
                                    <p:animEffect transition="in" filter="blinds(horizontal)">
                                      <p:cBhvr>
                                        <p:cTn id="7" dur="500"/>
                                        <p:tgtEl>
                                          <p:spTgt spid="1024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2405"/>
                                        </p:tgtEl>
                                        <p:attrNameLst>
                                          <p:attrName>style.visibility</p:attrName>
                                        </p:attrNameLst>
                                      </p:cBhvr>
                                      <p:to>
                                        <p:strVal val="visible"/>
                                      </p:to>
                                    </p:set>
                                    <p:animEffect transition="in" filter="blinds(horizontal)">
                                      <p:cBhvr>
                                        <p:cTn id="12" dur="500"/>
                                        <p:tgtEl>
                                          <p:spTgt spid="102405"/>
                                        </p:tgtEl>
                                      </p:cBhvr>
                                    </p:animEffect>
                                  </p:childTnLst>
                                </p:cTn>
                              </p:par>
                              <p:par>
                                <p:cTn id="13" presetID="3" presetClass="entr" presetSubtype="10" fill="hold" grpId="1" nodeType="withEffect">
                                  <p:stCondLst>
                                    <p:cond delay="0"/>
                                  </p:stCondLst>
                                  <p:childTnLst>
                                    <p:set>
                                      <p:cBhvr>
                                        <p:cTn id="14" dur="1" fill="hold">
                                          <p:stCondLst>
                                            <p:cond delay="0"/>
                                          </p:stCondLst>
                                        </p:cTn>
                                        <p:tgtEl>
                                          <p:spTgt spid="102409"/>
                                        </p:tgtEl>
                                        <p:attrNameLst>
                                          <p:attrName>style.visibility</p:attrName>
                                        </p:attrNameLst>
                                      </p:cBhvr>
                                      <p:to>
                                        <p:strVal val="visible"/>
                                      </p:to>
                                    </p:set>
                                    <p:animEffect transition="in" filter="blinds(horizontal)">
                                      <p:cBhvr>
                                        <p:cTn id="15" dur="500"/>
                                        <p:tgtEl>
                                          <p:spTgt spid="10240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02408"/>
                                        </p:tgtEl>
                                        <p:attrNameLst>
                                          <p:attrName>style.visibility</p:attrName>
                                        </p:attrNameLst>
                                      </p:cBhvr>
                                      <p:to>
                                        <p:strVal val="visible"/>
                                      </p:to>
                                    </p:set>
                                    <p:animEffect transition="in" filter="blinds(horizontal)">
                                      <p:cBhvr>
                                        <p:cTn id="20" dur="500"/>
                                        <p:tgtEl>
                                          <p:spTgt spid="102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9" grpId="0" animBg="1"/>
      <p:bldP spid="10240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Arrow: Pentagon 67"/>
          <p:cNvSpPr>
            <a:spLocks/>
          </p:cNvSpPr>
          <p:nvPr/>
        </p:nvSpPr>
        <p:spPr bwMode="auto">
          <a:xfrm rot="2428">
            <a:off x="3175" y="0"/>
            <a:ext cx="3581400" cy="868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18891" y="0"/>
                </a:lnTo>
                <a:lnTo>
                  <a:pt x="21600" y="10800"/>
                </a:lnTo>
                <a:lnTo>
                  <a:pt x="18891" y="21600"/>
                </a:lnTo>
                <a:lnTo>
                  <a:pt x="0" y="21600"/>
                </a:lnTo>
                <a:lnTo>
                  <a:pt x="0" y="0"/>
                </a:lnTo>
                <a:close/>
              </a:path>
            </a:pathLst>
          </a:custGeom>
          <a:gradFill rotWithShape="0">
            <a:gsLst>
              <a:gs pos="0">
                <a:srgbClr val="C23FC6"/>
              </a:gs>
              <a:gs pos="1100">
                <a:srgbClr val="C23FC6"/>
              </a:gs>
              <a:gs pos="35864">
                <a:srgbClr val="E1359B"/>
              </a:gs>
              <a:gs pos="100000">
                <a:srgbClr val="FF2A70"/>
              </a:gs>
            </a:gsLst>
            <a:lin ang="20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62" name="TextBox 34"/>
          <p:cNvSpPr txBox="1">
            <a:spLocks noChangeArrowheads="1"/>
          </p:cNvSpPr>
          <p:nvPr/>
        </p:nvSpPr>
        <p:spPr bwMode="auto">
          <a:xfrm>
            <a:off x="158750" y="76200"/>
            <a:ext cx="297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a:r>
              <a:rPr lang="vi-VN" sz="4000" b="1">
                <a:solidFill>
                  <a:srgbClr val="FFFFFF"/>
                </a:solidFill>
                <a:ea typeface="Arial "/>
                <a:cs typeface="Arial Rounded MT Bold" pitchFamily="34" charset="0"/>
                <a:sym typeface="Arial Rounded MT Bold" pitchFamily="34" charset="0"/>
              </a:rPr>
              <a:t>KH</a:t>
            </a:r>
            <a:r>
              <a:rPr lang="vi-VN" sz="4000" b="1">
                <a:solidFill>
                  <a:srgbClr val="FFFFFF"/>
                </a:solidFill>
                <a:latin typeface="Arial Rounded MT Bold" pitchFamily="34" charset="0"/>
                <a:ea typeface="Arial "/>
                <a:cs typeface="Arial Rounded MT Bold" pitchFamily="34" charset="0"/>
                <a:sym typeface="Arial Rounded MT Bold" pitchFamily="34" charset="0"/>
              </a:rPr>
              <a:t>Á</a:t>
            </a:r>
            <a:r>
              <a:rPr lang="vi-VN" sz="4000" b="1">
                <a:solidFill>
                  <a:srgbClr val="FFFFFF"/>
                </a:solidFill>
                <a:ea typeface="Arial "/>
                <a:cs typeface="Arial Rounded MT Bold" pitchFamily="34" charset="0"/>
                <a:sym typeface="Arial Rounded MT Bold" pitchFamily="34" charset="0"/>
              </a:rPr>
              <a:t>M PH</a:t>
            </a:r>
            <a:r>
              <a:rPr lang="vi-VN" sz="4000" b="1">
                <a:solidFill>
                  <a:srgbClr val="FFFFFF"/>
                </a:solidFill>
                <a:latin typeface="Arial Rounded MT Bold" pitchFamily="34" charset="0"/>
                <a:ea typeface="Arial "/>
                <a:cs typeface="Arial Rounded MT Bold" pitchFamily="34" charset="0"/>
                <a:sym typeface="Arial Rounded MT Bold" pitchFamily="34" charset="0"/>
              </a:rPr>
              <a:t>Á</a:t>
            </a:r>
            <a:endParaRPr lang="vi-VN" sz="4000" b="1">
              <a:solidFill>
                <a:srgbClr val="FFFFFF"/>
              </a:solidFill>
              <a:ea typeface="Arial "/>
              <a:cs typeface="Arial Rounded MT Bold" pitchFamily="34" charset="0"/>
              <a:sym typeface="Arial Rounded MT Bold" pitchFamily="34" charset="0"/>
            </a:endParaRPr>
          </a:p>
        </p:txBody>
      </p:sp>
      <p:sp>
        <p:nvSpPr>
          <p:cNvPr id="73733" name="Rectangle 5"/>
          <p:cNvSpPr>
            <a:spLocks noChangeArrowheads="1"/>
          </p:cNvSpPr>
          <p:nvPr/>
        </p:nvSpPr>
        <p:spPr bwMode="auto">
          <a:xfrm>
            <a:off x="3800475" y="127000"/>
            <a:ext cx="7858125" cy="76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Low"/>
            <a:r>
              <a:rPr lang="vi-VN" sz="2200" b="1"/>
              <a:t>1. Khái niệm và biểu hiện của cần cù, sáng tạo trong lao động.</a:t>
            </a:r>
            <a:r>
              <a:rPr lang="vi-VN" sz="2200"/>
              <a:t> </a:t>
            </a:r>
            <a:endParaRPr lang="en-US" sz="2200"/>
          </a:p>
        </p:txBody>
      </p:sp>
      <p:sp>
        <p:nvSpPr>
          <p:cNvPr id="73740" name="Rectangle 12"/>
          <p:cNvSpPr>
            <a:spLocks noChangeArrowheads="1"/>
          </p:cNvSpPr>
          <p:nvPr/>
        </p:nvSpPr>
        <p:spPr bwMode="auto">
          <a:xfrm>
            <a:off x="249238" y="1066800"/>
            <a:ext cx="11334750" cy="3956050"/>
          </a:xfrm>
          <a:prstGeom prst="rect">
            <a:avLst/>
          </a:prstGeom>
          <a:noFill/>
          <a:ln w="1587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defTabSz="914400"/>
            <a:r>
              <a:rPr lang="vi-VN" sz="2100" dirty="0"/>
              <a:t>Thiếu tướng Giáo sư Viện sĩ Trần Đại Nghĩa, chính tên là Phạm Quang Lễ, sinh ra ở tỉnh Vĩnh Long. Sau khi tốt nghiệp Trung học ở Sài Gòn, năm 1935 ông tiếp tục học các Trường Đại học Kĩ thuật điện, Viện Nghiên cứu máy bay và Đại học Xoóc-bon. Sau đó ông làm việc ở công trường cầu cống, xưởng chế tạo máy bay vũ khí quân giới, Năm 1912 ông sang Đức làm việc trong xưởng chế tạo máy bay và Viện Nghiên cứu vũ khi Năm 1946, Chủ tịch Hồ Chí Minh sang Pháp, Ông đã về nước cùng với Người, được giao chức Cục trưởng cục Quân giới. Trong kháng chiến chống Pháp, ông đã sáng chế được các vũ khí súng không giật (</a:t>
            </a:r>
            <a:r>
              <a:rPr lang="vi-VN" sz="2100" dirty="0" smtClean="0"/>
              <a:t>SKZ </a:t>
            </a:r>
            <a:r>
              <a:rPr lang="vi-VN" sz="2100" dirty="0"/>
              <a:t>), súng ba dô ca góp phần quan trọng về quân khí để giết giặc... Trong huyền cảnh khắc nghiệt của chiến tranh và tình trạng lạc hậu về mọi mặt, ông đã tận dụng các phương tiện hiện có để góp phần quan trọng cho sự nghiệp giữ nước và dựng nước. Năm 1948, ông được phong hàm Thiếu tướng, năm 1952, được tuyên dương Anh hùng </a:t>
            </a:r>
            <a:r>
              <a:rPr lang="vi-VN" sz="2100" dirty="0" smtClean="0"/>
              <a:t>lao động</a:t>
            </a:r>
            <a:r>
              <a:rPr lang="vi-VN" sz="2100" dirty="0"/>
              <a:t>. Trong dịp này </a:t>
            </a:r>
            <a:r>
              <a:rPr lang="vi-VN" sz="2100" dirty="0" smtClean="0"/>
              <a:t>Bác </a:t>
            </a:r>
            <a:r>
              <a:rPr lang="vi-VN" sz="2100" dirty="0"/>
              <a:t>Hồ đã khen ngợi. </a:t>
            </a:r>
            <a:r>
              <a:rPr lang="vi-VN" sz="2100" dirty="0" smtClean="0"/>
              <a:t>Kĩ sư </a:t>
            </a:r>
            <a:r>
              <a:rPr lang="vi-VN" sz="2100" dirty="0"/>
              <a:t>Nghĩa rất giỏi khoa học máy, nhưng khi thực hành thì không "máy móc”.</a:t>
            </a:r>
          </a:p>
        </p:txBody>
      </p:sp>
      <p:sp>
        <p:nvSpPr>
          <p:cNvPr id="73741" name="Rectangle 13"/>
          <p:cNvSpPr>
            <a:spLocks noChangeArrowheads="1"/>
          </p:cNvSpPr>
          <p:nvPr/>
        </p:nvSpPr>
        <p:spPr bwMode="auto">
          <a:xfrm>
            <a:off x="1239838" y="5178425"/>
            <a:ext cx="103139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vi-VN" sz="2200">
                <a:solidFill>
                  <a:srgbClr val="0000FF"/>
                </a:solidFill>
              </a:rPr>
              <a:t>Em hãy cho biết sự cần cù, sáng tạo trong lao động được thể hiện như thế nào trong từng thông tin trên. </a:t>
            </a:r>
            <a:endParaRPr lang="en-US" sz="2200">
              <a:solidFill>
                <a:srgbClr val="0000FF"/>
              </a:solidFill>
            </a:endParaRPr>
          </a:p>
        </p:txBody>
      </p:sp>
      <p:pic>
        <p:nvPicPr>
          <p:cNvPr id="73749" name="Picture 21" descr="png-clipart-computer-icons-icon-design-question-others-miscellaneous-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7800"/>
            <a:ext cx="12700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0" name="AutoShape 22"/>
          <p:cNvSpPr>
            <a:spLocks noChangeArrowheads="1"/>
          </p:cNvSpPr>
          <p:nvPr/>
        </p:nvSpPr>
        <p:spPr bwMode="auto">
          <a:xfrm flipH="1">
            <a:off x="266700" y="6045200"/>
            <a:ext cx="812800" cy="812800"/>
          </a:xfrm>
          <a:custGeom>
            <a:avLst/>
            <a:gdLst>
              <a:gd name="T0" fmla="*/ 822104867 w 21600"/>
              <a:gd name="T1" fmla="*/ 0 h 21600"/>
              <a:gd name="T2" fmla="*/ 493242788 w 21600"/>
              <a:gd name="T3" fmla="*/ 328809623 h 21600"/>
              <a:gd name="T4" fmla="*/ 328809623 w 21600"/>
              <a:gd name="T5" fmla="*/ 493242788 h 21600"/>
              <a:gd name="T6" fmla="*/ 0 w 21600"/>
              <a:gd name="T7" fmla="*/ 822104867 h 21600"/>
              <a:gd name="T8" fmla="*/ 328809623 w 21600"/>
              <a:gd name="T9" fmla="*/ 1150915807 h 21600"/>
              <a:gd name="T10" fmla="*/ 657673018 w 21600"/>
              <a:gd name="T11" fmla="*/ 986484146 h 21600"/>
              <a:gd name="T12" fmla="*/ 986484146 w 21600"/>
              <a:gd name="T13" fmla="*/ 657673018 h 21600"/>
              <a:gd name="T14" fmla="*/ 1150915807 w 21600"/>
              <a:gd name="T15" fmla="*/ 328809623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751" name="Rectangle 23"/>
          <p:cNvSpPr>
            <a:spLocks noChangeArrowheads="1"/>
          </p:cNvSpPr>
          <p:nvPr/>
        </p:nvSpPr>
        <p:spPr bwMode="auto">
          <a:xfrm>
            <a:off x="1389063" y="5975350"/>
            <a:ext cx="10383837" cy="8540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500"/>
              <a:t>Luôn chủ động suy nghĩ để cải tiến, đổi mới, chế tạo máy bay, vũ khí quân giới.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linds(horizontal)">
                                      <p:cBhvr>
                                        <p:cTn id="10" dur="500"/>
                                        <p:tgtEl>
                                          <p:spTgt spid="6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3733"/>
                                        </p:tgtEl>
                                        <p:attrNameLst>
                                          <p:attrName>style.visibility</p:attrName>
                                        </p:attrNameLst>
                                      </p:cBhvr>
                                      <p:to>
                                        <p:strVal val="visible"/>
                                      </p:to>
                                    </p:set>
                                    <p:animEffect transition="in" filter="blinds(horizontal)">
                                      <p:cBhvr>
                                        <p:cTn id="15" dur="500"/>
                                        <p:tgtEl>
                                          <p:spTgt spid="737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3740"/>
                                        </p:tgtEl>
                                        <p:attrNameLst>
                                          <p:attrName>style.visibility</p:attrName>
                                        </p:attrNameLst>
                                      </p:cBhvr>
                                      <p:to>
                                        <p:strVal val="visible"/>
                                      </p:to>
                                    </p:set>
                                    <p:animEffect transition="in" filter="blinds(horizontal)">
                                      <p:cBhvr>
                                        <p:cTn id="20" dur="500"/>
                                        <p:tgtEl>
                                          <p:spTgt spid="7374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3741"/>
                                        </p:tgtEl>
                                        <p:attrNameLst>
                                          <p:attrName>style.visibility</p:attrName>
                                        </p:attrNameLst>
                                      </p:cBhvr>
                                      <p:to>
                                        <p:strVal val="visible"/>
                                      </p:to>
                                    </p:set>
                                    <p:animEffect transition="in" filter="blinds(horizontal)">
                                      <p:cBhvr>
                                        <p:cTn id="25" dur="500"/>
                                        <p:tgtEl>
                                          <p:spTgt spid="73741"/>
                                        </p:tgtEl>
                                      </p:cBhvr>
                                    </p:animEffect>
                                  </p:childTnLst>
                                </p:cTn>
                              </p:par>
                              <p:par>
                                <p:cTn id="26" presetID="3" presetClass="entr" presetSubtype="10" fill="hold" nodeType="withEffect">
                                  <p:stCondLst>
                                    <p:cond delay="0"/>
                                  </p:stCondLst>
                                  <p:childTnLst>
                                    <p:set>
                                      <p:cBhvr>
                                        <p:cTn id="27" dur="1" fill="hold">
                                          <p:stCondLst>
                                            <p:cond delay="0"/>
                                          </p:stCondLst>
                                        </p:cTn>
                                        <p:tgtEl>
                                          <p:spTgt spid="73749"/>
                                        </p:tgtEl>
                                        <p:attrNameLst>
                                          <p:attrName>style.visibility</p:attrName>
                                        </p:attrNameLst>
                                      </p:cBhvr>
                                      <p:to>
                                        <p:strVal val="visible"/>
                                      </p:to>
                                    </p:set>
                                    <p:animEffect transition="in" filter="blinds(horizontal)">
                                      <p:cBhvr>
                                        <p:cTn id="28" dur="500"/>
                                        <p:tgtEl>
                                          <p:spTgt spid="7374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3750"/>
                                        </p:tgtEl>
                                        <p:attrNameLst>
                                          <p:attrName>style.visibility</p:attrName>
                                        </p:attrNameLst>
                                      </p:cBhvr>
                                      <p:to>
                                        <p:strVal val="visible"/>
                                      </p:to>
                                    </p:set>
                                    <p:animEffect transition="in" filter="blinds(horizontal)">
                                      <p:cBhvr>
                                        <p:cTn id="33" dur="500"/>
                                        <p:tgtEl>
                                          <p:spTgt spid="7375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73751"/>
                                        </p:tgtEl>
                                        <p:attrNameLst>
                                          <p:attrName>style.visibility</p:attrName>
                                        </p:attrNameLst>
                                      </p:cBhvr>
                                      <p:to>
                                        <p:strVal val="visible"/>
                                      </p:to>
                                    </p:set>
                                    <p:animEffect transition="in" filter="blinds(horizontal)">
                                      <p:cBhvr>
                                        <p:cTn id="36" dur="500"/>
                                        <p:tgtEl>
                                          <p:spTgt spid="73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p:bldP spid="73733" grpId="0" animBg="1"/>
      <p:bldP spid="73740" grpId="0" animBg="1"/>
      <p:bldP spid="73741" grpId="0"/>
      <p:bldP spid="73750" grpId="0" animBg="1"/>
      <p:bldP spid="7375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Integral</Template>
  <TotalTime>741</TotalTime>
  <Words>1852</Words>
  <Application>Microsoft Office PowerPoint</Application>
  <PresentationFormat>Widescreen</PresentationFormat>
  <Paragraphs>120</Paragraphs>
  <Slides>38</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38</vt:i4>
      </vt:variant>
    </vt:vector>
  </HeadingPairs>
  <TitlesOfParts>
    <vt:vector size="54" baseType="lpstr">
      <vt:lpstr>맑은 고딕</vt:lpstr>
      <vt:lpstr>宋体</vt:lpstr>
      <vt:lpstr>宋体</vt:lpstr>
      <vt:lpstr>#9Slide05 Brannboll Ny</vt:lpstr>
      <vt:lpstr>【苹果】迟暮朝朝醉晚灯</vt:lpstr>
      <vt:lpstr>Arial</vt:lpstr>
      <vt:lpstr>Arial </vt:lpstr>
      <vt:lpstr>Arial Rounded MT Bold</vt:lpstr>
      <vt:lpstr>Arial Unicode MS</vt:lpstr>
      <vt:lpstr>Calibri</vt:lpstr>
      <vt:lpstr>Calibri Light</vt:lpstr>
      <vt:lpstr>inpin heiti</vt:lpstr>
      <vt:lpstr>SVN-Vanilla Daisy Pro</vt:lpstr>
      <vt:lpstr>Times New Roman</vt:lpstr>
      <vt:lpstr>方正静蕾简体</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 hs xem video về một số tấm gương năng động sáng tạo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12 CHÍNH SÁCH TÀI NGUYÊN VÀ BẢO VỆ MÔI TRƯỜNG</dc:title>
  <dc:creator>VOTIENAN</dc:creator>
  <cp:lastModifiedBy>dell</cp:lastModifiedBy>
  <cp:revision>157</cp:revision>
  <dcterms:created xsi:type="dcterms:W3CDTF">2018-03-25T01:40:10Z</dcterms:created>
  <dcterms:modified xsi:type="dcterms:W3CDTF">2023-10-22T10:45:23Z</dcterms:modified>
</cp:coreProperties>
</file>