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395" r:id="rId3"/>
    <p:sldId id="372" r:id="rId4"/>
    <p:sldId id="397" r:id="rId5"/>
    <p:sldId id="376" r:id="rId6"/>
    <p:sldId id="378" r:id="rId7"/>
    <p:sldId id="377" r:id="rId8"/>
    <p:sldId id="379" r:id="rId9"/>
    <p:sldId id="380" r:id="rId10"/>
    <p:sldId id="387" r:id="rId11"/>
    <p:sldId id="393" r:id="rId12"/>
    <p:sldId id="276" r:id="rId13"/>
    <p:sldId id="386" r:id="rId14"/>
    <p:sldId id="298" r:id="rId15"/>
    <p:sldId id="381" r:id="rId16"/>
    <p:sldId id="375" r:id="rId17"/>
    <p:sldId id="391" r:id="rId18"/>
    <p:sldId id="388" r:id="rId19"/>
    <p:sldId id="392" r:id="rId20"/>
    <p:sldId id="384" r:id="rId21"/>
    <p:sldId id="3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933"/>
    <a:srgbClr val="1596F3"/>
    <a:srgbClr val="00FFCC"/>
    <a:srgbClr val="FFCC99"/>
    <a:srgbClr val="5DD2FF"/>
    <a:srgbClr val="66FFFF"/>
    <a:srgbClr val="0000FF"/>
    <a:srgbClr val="AD4F0F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4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44599"/>
              </p:ext>
            </p:extLst>
          </p:nvPr>
        </p:nvGraphicFramePr>
        <p:xfrm>
          <a:off x="897774" y="1895301"/>
          <a:ext cx="10770027" cy="43130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Vocabulary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kɒnsntreɪt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focused (adj)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fəʊkəst</a:t>
                      </a:r>
                      <a:endParaRPr lang="en-US" sz="3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krɑːft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beforehand (adv)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tế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tiễn,thực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hành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8404" y="214187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2521999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200399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893447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4535002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2666" y="5168886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B6C4-CEEB-0D41-3F9D-F5705187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B093-74C6-9151-7C8B-CC99FC75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7192" y="1046413"/>
            <a:ext cx="110589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tick T (true) or F (false) for each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sentence.Correct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(F) sentences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54302"/>
              </p:ext>
            </p:extLst>
          </p:nvPr>
        </p:nvGraphicFramePr>
        <p:xfrm>
          <a:off x="357052" y="1750289"/>
          <a:ext cx="11235678" cy="47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>
                  <a:extLst>
                    <a:ext uri="{9D8B030D-6E8A-4147-A177-3AD203B41FA5}">
                      <a16:colId xmlns:a16="http://schemas.microsoft.com/office/drawing/2014/main" val="3459058007"/>
                    </a:ext>
                  </a:extLst>
                </a:gridCol>
                <a:gridCol w="916021">
                  <a:extLst>
                    <a:ext uri="{9D8B030D-6E8A-4147-A177-3AD203B41FA5}">
                      <a16:colId xmlns:a16="http://schemas.microsoft.com/office/drawing/2014/main" val="356328949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/>
                        <a:t>1. The school has</a:t>
                      </a:r>
                      <a:r>
                        <a:rPr lang="en-US" sz="3200" baseline="0" dirty="0"/>
                        <a:t> badminton, chess, and arts and crafts clubs.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/>
                        <a:t>2. The badminton</a:t>
                      </a:r>
                      <a:r>
                        <a:rPr lang="en-US" sz="3200" baseline="0" dirty="0"/>
                        <a:t> club activities are after school.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/>
                        <a:t>3.</a:t>
                      </a:r>
                      <a:r>
                        <a:rPr lang="en-US" sz="3200" baseline="0" dirty="0"/>
                        <a:t> Tom stayed playing chess when he was five.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/>
                        <a:t>4. Members of</a:t>
                      </a:r>
                      <a:r>
                        <a:rPr lang="en-US" sz="3200" baseline="0" dirty="0"/>
                        <a:t> the arts and crafts club do community activities.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65618" y="4654335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five years ago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7" y="2475807"/>
            <a:ext cx="714589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6" y="3507701"/>
            <a:ext cx="714589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60" y="4461315"/>
            <a:ext cx="714589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5" y="5339378"/>
            <a:ext cx="714589" cy="7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4395" y="1758286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1.</a:t>
            </a:r>
            <a:r>
              <a:rPr lang="en-US" sz="3200" dirty="0"/>
              <a:t> Tom and Mai are discussing _________. </a:t>
            </a:r>
          </a:p>
          <a:p>
            <a:pPr marL="0" indent="0">
              <a:buNone/>
            </a:pPr>
            <a:r>
              <a:rPr lang="en-US" sz="3200" dirty="0"/>
              <a:t>	A. their leisure time activities   </a:t>
            </a:r>
          </a:p>
          <a:p>
            <a:pPr marL="0" indent="0">
              <a:buNone/>
            </a:pPr>
            <a:r>
              <a:rPr lang="en-US" sz="3200" dirty="0"/>
              <a:t>	B. their school club activities   </a:t>
            </a:r>
          </a:p>
          <a:p>
            <a:pPr marL="0" indent="0">
              <a:buNone/>
            </a:pPr>
            <a:r>
              <a:rPr lang="en-US" sz="3200" dirty="0"/>
              <a:t>	C. their likes and dislikes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2.</a:t>
            </a:r>
            <a:r>
              <a:rPr lang="en-US" sz="3200" dirty="0"/>
              <a:t> Tom started playing chess because ________. </a:t>
            </a:r>
          </a:p>
          <a:p>
            <a:pPr marL="0" indent="0">
              <a:buNone/>
            </a:pPr>
            <a:r>
              <a:rPr lang="en-US" sz="3200" dirty="0"/>
              <a:t>	A. he loved it		</a:t>
            </a:r>
          </a:p>
          <a:p>
            <a:pPr marL="0" indent="0">
              <a:buNone/>
            </a:pPr>
            <a:r>
              <a:rPr lang="en-US" sz="3200" dirty="0"/>
              <a:t>	B. he wanted to stay focused          </a:t>
            </a:r>
          </a:p>
          <a:p>
            <a:pPr marL="0" indent="0">
              <a:buNone/>
            </a:pPr>
            <a:r>
              <a:rPr lang="en-US" sz="3200" dirty="0"/>
              <a:t>	C. his mum wanted him to play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120792"/>
            <a:ext cx="108547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1289885" y="5766458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9886" y="2919473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3</a:t>
            </a:r>
            <a:r>
              <a:rPr lang="en-US" sz="3200" b="1" dirty="0">
                <a:solidFill>
                  <a:srgbClr val="FF9933"/>
                </a:solidFill>
              </a:rPr>
              <a:t>.</a:t>
            </a:r>
            <a:r>
              <a:rPr lang="en-US" sz="3200" dirty="0"/>
              <a:t> Playing chess helps Tom________. </a:t>
            </a:r>
          </a:p>
          <a:p>
            <a:pPr marL="0" indent="0">
              <a:buNone/>
            </a:pPr>
            <a:r>
              <a:rPr lang="en-US" sz="3200"/>
              <a:t>	A. connect </a:t>
            </a:r>
            <a:r>
              <a:rPr lang="en-US" sz="3200" dirty="0"/>
              <a:t>with other members</a:t>
            </a:r>
            <a:r>
              <a:rPr lang="en-US" sz="3200"/>
              <a:t>	</a:t>
            </a:r>
          </a:p>
          <a:p>
            <a:pPr marL="0" indent="0">
              <a:buNone/>
            </a:pPr>
            <a:r>
              <a:rPr lang="en-US" sz="3200"/>
              <a:t>	B</a:t>
            </a:r>
            <a:r>
              <a:rPr lang="en-US" sz="3200" dirty="0"/>
              <a:t>. concentrate </a:t>
            </a:r>
            <a:r>
              <a:rPr lang="en-US" sz="3200"/>
              <a:t>better </a:t>
            </a:r>
          </a:p>
          <a:p>
            <a:pPr marL="0" indent="0">
              <a:buNone/>
            </a:pPr>
            <a:r>
              <a:rPr lang="en-US" sz="3200"/>
              <a:t>	C</a:t>
            </a:r>
            <a:r>
              <a:rPr lang="en-US" sz="3200" dirty="0"/>
              <a:t>. do </a:t>
            </a:r>
            <a:r>
              <a:rPr lang="en-US" sz="3200"/>
              <a:t>community service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4.</a:t>
            </a:r>
            <a:r>
              <a:rPr lang="en-US" sz="3200" dirty="0"/>
              <a:t> The word “</a:t>
            </a:r>
            <a:r>
              <a:rPr lang="en-US" sz="3200" b="1" dirty="0"/>
              <a:t>it</a:t>
            </a:r>
            <a:r>
              <a:rPr lang="en-US" sz="3200" dirty="0"/>
              <a:t>” refers________. </a:t>
            </a:r>
          </a:p>
          <a:p>
            <a:pPr marL="0" indent="0">
              <a:buNone/>
            </a:pPr>
            <a:r>
              <a:rPr lang="en-US" sz="3200"/>
              <a:t>	A. chess </a:t>
            </a:r>
            <a:r>
              <a:rPr lang="en-US" sz="3200" dirty="0"/>
              <a:t>club</a:t>
            </a:r>
            <a:r>
              <a:rPr lang="en-US" sz="3200"/>
              <a:t>	B</a:t>
            </a:r>
            <a:r>
              <a:rPr lang="en-US" sz="3200" dirty="0"/>
              <a:t>. arts and crafts club		C. </a:t>
            </a:r>
            <a:r>
              <a:rPr lang="en-US" sz="3200"/>
              <a:t>community service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5.</a:t>
            </a:r>
            <a:r>
              <a:rPr lang="en-US" sz="3200" dirty="0"/>
              <a:t> Mai will participate in the arts and crafts club to ________. </a:t>
            </a:r>
          </a:p>
          <a:p>
            <a:pPr marL="0" indent="0">
              <a:buNone/>
            </a:pPr>
            <a:r>
              <a:rPr lang="en-US" sz="3200"/>
              <a:t>	A</a:t>
            </a:r>
            <a:r>
              <a:rPr lang="en-US" sz="3200" dirty="0"/>
              <a:t>. help the school</a:t>
            </a:r>
            <a:r>
              <a:rPr lang="en-US" sz="3200"/>
              <a:t>	B</a:t>
            </a:r>
            <a:r>
              <a:rPr lang="en-US" sz="3200" dirty="0"/>
              <a:t>. coach </a:t>
            </a:r>
            <a:r>
              <a:rPr lang="en-US" sz="3200"/>
              <a:t>her friends	C</a:t>
            </a:r>
            <a:r>
              <a:rPr lang="en-US" sz="3200" dirty="0"/>
              <a:t>. do art projects</a:t>
            </a:r>
          </a:p>
        </p:txBody>
      </p:sp>
      <p:sp>
        <p:nvSpPr>
          <p:cNvPr id="2" name="Oval 1"/>
          <p:cNvSpPr/>
          <p:nvPr/>
        </p:nvSpPr>
        <p:spPr>
          <a:xfrm>
            <a:off x="1137549" y="237205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62461" y="4349866"/>
            <a:ext cx="467139" cy="44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45266" y="5697302"/>
            <a:ext cx="467139" cy="435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01853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/>
              <a:t>Example: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What time does the </a:t>
            </a:r>
            <a:r>
              <a:rPr lang="en-US" u="sng" dirty="0"/>
              <a:t>guitar club</a:t>
            </a:r>
            <a:r>
              <a:rPr lang="en-US" dirty="0"/>
              <a:t> meet?</a:t>
            </a:r>
          </a:p>
          <a:p>
            <a:pPr marL="0" indent="0">
              <a:buNone/>
            </a:pPr>
            <a:r>
              <a:rPr lang="en-US" b="1" dirty="0"/>
              <a:t>B: </a:t>
            </a:r>
            <a:r>
              <a:rPr lang="en-US" dirty="0"/>
              <a:t>It meets on </a:t>
            </a:r>
            <a:r>
              <a:rPr lang="en-US" u="sng" dirty="0"/>
              <a:t>Mondays, from 5:00 p.m. to 6:30 p.m.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Where does it meet?</a:t>
            </a:r>
          </a:p>
          <a:p>
            <a:pPr marL="0" indent="0">
              <a:buNone/>
            </a:pPr>
            <a:r>
              <a:rPr lang="en-US" b="1" dirty="0"/>
              <a:t>B: </a:t>
            </a:r>
            <a:r>
              <a:rPr lang="en-US" dirty="0"/>
              <a:t>It meets </a:t>
            </a:r>
            <a:r>
              <a:rPr lang="en-US" u="sng" dirty="0"/>
              <a:t>in the music room, on the second floor.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7429" y="1721046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719338"/>
            <a:ext cx="3905869" cy="4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15066"/>
            <a:ext cx="9861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your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7" y="2081050"/>
            <a:ext cx="6682835" cy="4560851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967218" y="2265709"/>
            <a:ext cx="5398518" cy="3329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The music </a:t>
            </a:r>
            <a:r>
              <a:rPr lang="en-US" dirty="0"/>
              <a:t>club at my school meets on </a:t>
            </a:r>
            <a:r>
              <a:rPr lang="en-US" u="sng" dirty="0"/>
              <a:t>Tuesdays, from 5:00 p.m. to 6:30p.m</a:t>
            </a:r>
            <a:r>
              <a:rPr lang="en-US" dirty="0"/>
              <a:t>. It meets </a:t>
            </a:r>
            <a:r>
              <a:rPr lang="en-US" u="sng" dirty="0"/>
              <a:t>in the music room, on the second floor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What have you learned today? – SS answer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- Do an exercise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979D-07DA-392D-2C88-702B3CB0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0676"/>
            <a:ext cx="10819227" cy="695791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EX:Minh</a:t>
            </a:r>
            <a:r>
              <a:rPr lang="en-US" sz="2400" b="1" dirty="0"/>
              <a:t> and Kate are talking about their club </a:t>
            </a:r>
            <a:r>
              <a:rPr lang="en-US" sz="2400" b="1" dirty="0" err="1"/>
              <a:t>activities.Choose</a:t>
            </a:r>
            <a:r>
              <a:rPr lang="en-US" sz="2400" b="1" dirty="0"/>
              <a:t> A-E to complete their conversation.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71ED85-F101-07BE-D24D-C7929D4F4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62970"/>
              </p:ext>
            </p:extLst>
          </p:nvPr>
        </p:nvGraphicFramePr>
        <p:xfrm>
          <a:off x="1189894" y="815926"/>
          <a:ext cx="9755944" cy="2404610"/>
        </p:xfrm>
        <a:graphic>
          <a:graphicData uri="http://schemas.openxmlformats.org/drawingml/2006/table">
            <a:tbl>
              <a:tblPr/>
              <a:tblGrid>
                <a:gridCol w="9755944">
                  <a:extLst>
                    <a:ext uri="{9D8B030D-6E8A-4147-A177-3AD203B41FA5}">
                      <a16:colId xmlns:a16="http://schemas.microsoft.com/office/drawing/2014/main" val="2227269416"/>
                    </a:ext>
                  </a:extLst>
                </a:gridCol>
              </a:tblGrid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A. It meets on Thursdays, from 5:30 p.m. to 7:00 p.m.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3412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B. I'm a member of the chess club.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60794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C. Yes, that's one reason. Playing chess also teaches me to stay calm and solve problems.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38881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D. It meets in the school hall, on the second floor.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16009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E. </a:t>
                      </a:r>
                      <a:r>
                        <a:rPr lang="en-US" sz="2000" dirty="0" err="1">
                          <a:effectLst/>
                        </a:rPr>
                        <a:t>Mr</a:t>
                      </a:r>
                      <a:r>
                        <a:rPr lang="en-US" sz="2000" dirty="0">
                          <a:effectLst/>
                        </a:rPr>
                        <a:t> Tan. He was a chess champion at the national chess competition last year.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23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94042A-5C83-6412-8802-F00813801426}"/>
              </a:ext>
            </a:extLst>
          </p:cNvPr>
          <p:cNvSpPr txBox="1"/>
          <p:nvPr/>
        </p:nvSpPr>
        <p:spPr>
          <a:xfrm>
            <a:off x="752623" y="3220537"/>
            <a:ext cx="6026244" cy="387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Kate, so what club are you a member of?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(1)            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Great! I'd love to join it too. So, what time does it meet?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(2)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Where does it meet?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(3)  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Who is the coach?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(4) 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Is that the reason why you like to join this club?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(5)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5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979D-07DA-392D-2C88-702B3CB0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0676"/>
            <a:ext cx="10819227" cy="695791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EX:Minh</a:t>
            </a:r>
            <a:r>
              <a:rPr lang="en-US" sz="2400" b="1" dirty="0"/>
              <a:t> and Kate are talking about their club activities. Choose A-E to complete their conversation.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71ED85-F101-07BE-D24D-C7929D4F4A67}"/>
              </a:ext>
            </a:extLst>
          </p:cNvPr>
          <p:cNvGraphicFramePr>
            <a:graphicFrameLocks noGrp="1"/>
          </p:cNvGraphicFramePr>
          <p:nvPr/>
        </p:nvGraphicFramePr>
        <p:xfrm>
          <a:off x="1189894" y="815926"/>
          <a:ext cx="9755944" cy="2404610"/>
        </p:xfrm>
        <a:graphic>
          <a:graphicData uri="http://schemas.openxmlformats.org/drawingml/2006/table">
            <a:tbl>
              <a:tblPr/>
              <a:tblGrid>
                <a:gridCol w="9755944">
                  <a:extLst>
                    <a:ext uri="{9D8B030D-6E8A-4147-A177-3AD203B41FA5}">
                      <a16:colId xmlns:a16="http://schemas.microsoft.com/office/drawing/2014/main" val="2227269416"/>
                    </a:ext>
                  </a:extLst>
                </a:gridCol>
              </a:tblGrid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A. It meets on Thursdays, from 5:30 p.m. to 7:00 p.m.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3412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B. I'm a member of the chess club.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60794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C. Yes, that's one reason. Playing chess also teaches me to stay calm and solve problems.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38881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D. It meets in the school hall, on the second floor.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16009"/>
                  </a:ext>
                </a:extLst>
              </a:tr>
              <a:tr h="48092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E. </a:t>
                      </a:r>
                      <a:r>
                        <a:rPr lang="en-US" sz="2000" dirty="0" err="1">
                          <a:effectLst/>
                        </a:rPr>
                        <a:t>Mr</a:t>
                      </a:r>
                      <a:r>
                        <a:rPr lang="en-US" sz="2000" dirty="0">
                          <a:effectLst/>
                        </a:rPr>
                        <a:t> Tan. He was a chess champion at the national chess competition last year.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23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94042A-5C83-6412-8802-F00813801426}"/>
              </a:ext>
            </a:extLst>
          </p:cNvPr>
          <p:cNvSpPr txBox="1"/>
          <p:nvPr/>
        </p:nvSpPr>
        <p:spPr>
          <a:xfrm>
            <a:off x="752623" y="3220537"/>
            <a:ext cx="95378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Kate, so what club are you a member of?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(1)            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Great! I'd love to join it too. So, what time does it meet?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(2)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Where does it meet?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(3)  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Who is the coach?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(4)               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Minh: Is that the reason why you like to join this club?</a:t>
            </a:r>
          </a:p>
          <a:p>
            <a:pPr algn="just"/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Kate: (5)</a:t>
            </a:r>
            <a:endParaRPr lang="en-US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D105D-F661-0498-06E0-C81BE39A2AD3}"/>
              </a:ext>
            </a:extLst>
          </p:cNvPr>
          <p:cNvSpPr txBox="1"/>
          <p:nvPr/>
        </p:nvSpPr>
        <p:spPr>
          <a:xfrm>
            <a:off x="2676377" y="3429000"/>
            <a:ext cx="9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13D3B-313E-EBCC-559C-CBDBD5A39979}"/>
              </a:ext>
            </a:extLst>
          </p:cNvPr>
          <p:cNvSpPr txBox="1"/>
          <p:nvPr/>
        </p:nvSpPr>
        <p:spPr>
          <a:xfrm>
            <a:off x="2676377" y="4065564"/>
            <a:ext cx="43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4CB86-1EEF-1A06-8891-9B7020A18C18}"/>
              </a:ext>
            </a:extLst>
          </p:cNvPr>
          <p:cNvSpPr txBox="1"/>
          <p:nvPr/>
        </p:nvSpPr>
        <p:spPr>
          <a:xfrm>
            <a:off x="2650074" y="4728957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E27DE-37A9-B6B9-061C-AF5781B4F388}"/>
              </a:ext>
            </a:extLst>
          </p:cNvPr>
          <p:cNvSpPr txBox="1"/>
          <p:nvPr/>
        </p:nvSpPr>
        <p:spPr>
          <a:xfrm>
            <a:off x="2778429" y="531373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8B625-99BF-615B-72D6-20FD03A7616A}"/>
              </a:ext>
            </a:extLst>
          </p:cNvPr>
          <p:cNvSpPr txBox="1"/>
          <p:nvPr/>
        </p:nvSpPr>
        <p:spPr>
          <a:xfrm>
            <a:off x="2666905" y="5898507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21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6229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    : Brainstorming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7760587" y="3709370"/>
            <a:ext cx="2261032" cy="649994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16 Points 2">
            <a:extLst>
              <a:ext uri="{FF2B5EF4-FFF2-40B4-BE49-F238E27FC236}">
                <a16:creationId xmlns:a16="http://schemas.microsoft.com/office/drawing/2014/main" id="{9757B3C4-B5AA-8782-5C20-6730280B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46" y="1269960"/>
            <a:ext cx="5081437" cy="3636184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rot="0" vert="horz" wrap="square" lIns="91425" tIns="45698" rIns="91425" bIns="45698" anchor="t" anchorCtr="0" upright="1">
            <a:noAutofit/>
          </a:bodyPr>
          <a:lstStyle/>
          <a:p>
            <a:pPr marL="0" marR="219710" indent="-127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Write the     names of clubs  at school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19710" indent="-1270" algn="just">
              <a:lnSpc>
                <a:spcPct val="112000"/>
              </a:lnSpc>
              <a:spcBef>
                <a:spcPts val="0"/>
              </a:spcBef>
              <a:spcAft>
                <a:spcPts val="365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13462B-D98A-D137-470C-BF60D49C8793}"/>
              </a:ext>
            </a:extLst>
          </p:cNvPr>
          <p:cNvCxnSpPr>
            <a:cxnSpLocks/>
          </p:cNvCxnSpPr>
          <p:nvPr/>
        </p:nvCxnSpPr>
        <p:spPr>
          <a:xfrm flipV="1">
            <a:off x="7862989" y="1044276"/>
            <a:ext cx="1513128" cy="1424554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E82DB-DF8D-8D64-ED84-957741E67B9F}"/>
              </a:ext>
            </a:extLst>
          </p:cNvPr>
          <p:cNvCxnSpPr>
            <a:cxnSpLocks/>
          </p:cNvCxnSpPr>
          <p:nvPr/>
        </p:nvCxnSpPr>
        <p:spPr>
          <a:xfrm flipH="1">
            <a:off x="1786597" y="2524257"/>
            <a:ext cx="1955409" cy="16621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7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3" y="2176589"/>
            <a:ext cx="9840527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Making the sentences using the vocabulary.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- Do exercises in part C,D on p</a:t>
            </a:r>
            <a:r>
              <a:rPr lang="en-US" sz="4000"/>
              <a:t>.20-24 in  </a:t>
            </a:r>
            <a:r>
              <a:rPr lang="en-US" sz="4000" dirty="0"/>
              <a:t>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7" y="4841157"/>
            <a:ext cx="1451774" cy="1451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5E52C-F66A-5E7D-8206-40B2BE4EE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66" y="4564966"/>
            <a:ext cx="1880366" cy="18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976" y="1207346"/>
            <a:ext cx="7317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questions:(EX 1 p.33 in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book)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0508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750289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925" y="16244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33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85" y="2605881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   p.33-34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67D0B-3B4A-0CBA-B8C5-8CBEEC5779F2}"/>
              </a:ext>
            </a:extLst>
          </p:cNvPr>
          <p:cNvSpPr txBox="1"/>
          <p:nvPr/>
        </p:nvSpPr>
        <p:spPr>
          <a:xfrm>
            <a:off x="7687823" y="112190"/>
            <a:ext cx="464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Tuesday, October 24</a:t>
            </a:r>
            <a:r>
              <a:rPr lang="en-US" sz="2800" baseline="30000" dirty="0"/>
              <a:t>th</a:t>
            </a:r>
            <a:r>
              <a:rPr lang="en-US" sz="2800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7453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7671" y="1592419"/>
            <a:ext cx="57991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concentrate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777" y="434913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tập </a:t>
            </a:r>
            <a:r>
              <a:rPr lang="en-US" sz="4400" dirty="0" err="1"/>
              <a:t>trung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328898" y="3174967"/>
            <a:ext cx="328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071" y="1626226"/>
            <a:ext cx="5506853" cy="4130140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9437" y="5381580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96412" y="15471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focused</a:t>
            </a:r>
            <a:r>
              <a:rPr lang="en-US" sz="6600" b="1">
                <a:solidFill>
                  <a:srgbClr val="AD4F0F"/>
                </a:solidFill>
              </a:rPr>
              <a:t> </a:t>
            </a:r>
            <a:r>
              <a:rPr lang="en-US" sz="5400" b="1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842" y="4395344"/>
            <a:ext cx="267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chuyên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256879" y="3273538"/>
            <a:ext cx="259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1642232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9923" y="5786359"/>
            <a:ext cx="695734" cy="695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62149" y="13151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craft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331673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(</a:t>
            </a:r>
            <a:r>
              <a:rPr lang="en-US" sz="3600" dirty="0" err="1"/>
              <a:t>nghề</a:t>
            </a:r>
            <a:r>
              <a:rPr lang="en-US" sz="3600" dirty="0"/>
              <a:t>, </a:t>
            </a:r>
            <a:r>
              <a:rPr lang="en-US" sz="3600" dirty="0" err="1"/>
              <a:t>đồ</a:t>
            </a:r>
            <a:r>
              <a:rPr lang="en-US" sz="3600" dirty="0"/>
              <a:t>, </a:t>
            </a:r>
            <a:r>
              <a:rPr lang="en-US" sz="3600" dirty="0" err="1"/>
              <a:t>kỹ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) </a:t>
            </a:r>
            <a:r>
              <a:rPr lang="en-US" sz="3600" dirty="0" err="1"/>
              <a:t>thủ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66606" y="3073603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646" y="1875278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8200" y="5739820"/>
            <a:ext cx="723446" cy="723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747" y="1327408"/>
            <a:ext cx="75246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beforehand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adv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21" y="450349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trước</a:t>
            </a:r>
            <a:endParaRPr lang="en-US" sz="13800" dirty="0"/>
          </a:p>
        </p:txBody>
      </p:sp>
      <p:sp>
        <p:nvSpPr>
          <p:cNvPr id="2" name="Rectangle 1"/>
          <p:cNvSpPr/>
          <p:nvPr/>
        </p:nvSpPr>
        <p:spPr>
          <a:xfrm>
            <a:off x="1191776" y="3279641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4792725" y="2634405"/>
            <a:ext cx="7315553" cy="3738187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0918" y="5578013"/>
            <a:ext cx="775698" cy="77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529" y="1452213"/>
            <a:ext cx="66265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practical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</a:t>
            </a:r>
            <a:r>
              <a:rPr lang="en-US" sz="6000" b="1" dirty="0" err="1">
                <a:solidFill>
                  <a:srgbClr val="AD4F0F"/>
                </a:solidFill>
              </a:rPr>
              <a:t>adj</a:t>
            </a:r>
            <a:r>
              <a:rPr lang="en-US" sz="6000" b="1" dirty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553" y="4644176"/>
            <a:ext cx="4050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tiễn,thực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336649" y="3403606"/>
            <a:ext cx="2817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2" y="2400079"/>
            <a:ext cx="6229056" cy="3260522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4254" y="5687022"/>
            <a:ext cx="662486" cy="662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5762</TotalTime>
  <Words>1120</Words>
  <Application>Microsoft Office PowerPoint</Application>
  <PresentationFormat>Widescreen</PresentationFormat>
  <Paragraphs>174</Paragraphs>
  <Slides>21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Myriad Pro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314</cp:revision>
  <dcterms:created xsi:type="dcterms:W3CDTF">2020-12-09T02:04:09Z</dcterms:created>
  <dcterms:modified xsi:type="dcterms:W3CDTF">2023-10-24T05:12:40Z</dcterms:modified>
</cp:coreProperties>
</file>