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607" r:id="rId16"/>
    <p:sldId id="585" r:id="rId17"/>
    <p:sldId id="561" r:id="rId18"/>
    <p:sldId id="562" r:id="rId19"/>
    <p:sldId id="563" r:id="rId20"/>
    <p:sldId id="606" r:id="rId21"/>
    <p:sldId id="587" r:id="rId22"/>
    <p:sldId id="566" r:id="rId23"/>
    <p:sldId id="570" r:id="rId24"/>
    <p:sldId id="569" r:id="rId25"/>
    <p:sldId id="515" r:id="rId26"/>
    <p:sldId id="608" r:id="rId27"/>
    <p:sldId id="521" r:id="rId28"/>
    <p:sldId id="571" r:id="rId29"/>
    <p:sldId id="573" r:id="rId30"/>
    <p:sldId id="574" r:id="rId31"/>
    <p:sldId id="575" r:id="rId32"/>
    <p:sldId id="582" r:id="rId33"/>
    <p:sldId id="545" r:id="rId34"/>
    <p:sldId id="576" r:id="rId35"/>
    <p:sldId id="577" r:id="rId36"/>
    <p:sldId id="578" r:id="rId37"/>
    <p:sldId id="579" r:id="rId38"/>
    <p:sldId id="546" r:id="rId39"/>
    <p:sldId id="580" r:id="rId40"/>
    <p:sldId id="588" r:id="rId41"/>
    <p:sldId id="603" r:id="rId42"/>
    <p:sldId id="604" r:id="rId43"/>
    <p:sldId id="605" r:id="rId44"/>
    <p:sldId id="590" r:id="rId45"/>
    <p:sldId id="591" r:id="rId46"/>
    <p:sldId id="592" r:id="rId47"/>
    <p:sldId id="593" r:id="rId48"/>
    <p:sldId id="594" r:id="rId49"/>
    <p:sldId id="595" r:id="rId50"/>
    <p:sldId id="596" r:id="rId51"/>
    <p:sldId id="597" r:id="rId52"/>
    <p:sldId id="601" r:id="rId53"/>
    <p:sldId id="599" r:id="rId54"/>
    <p:sldId id="602" r:id="rId55"/>
    <p:sldId id="542" r:id="rId56"/>
    <p:sldId id="581" r:id="rId57"/>
    <p:sldId id="52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6" d="100"/>
          <a:sy n="66" d="100"/>
        </p:scale>
        <p:origin x="1260" y="48"/>
      </p:cViewPr>
      <p:guideLst>
        <p:guide orient="horz" pos="2160"/>
        <p:guide pos="2880"/>
      </p:guideLst>
    </p:cSldViewPr>
  </p:slideViewPr>
  <p:outlineViewPr>
    <p:cViewPr>
      <p:scale>
        <a:sx n="33" d="100"/>
        <a:sy n="33" d="100"/>
      </p:scale>
      <p:origin x="0" y="0"/>
    </p:cViewPr>
  </p:outlineViewPr>
  <p:notesTextViewPr>
    <p:cViewPr>
      <p:scale>
        <a:sx n="3" d="2"/>
        <a:sy n="3" d="2"/>
      </p:scale>
      <p:origin x="0" y="-3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Bờ</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bồi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châu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thổ</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Cửu</a:t>
          </a:r>
          <a:r>
            <a:rPr lang="en-US" sz="1800" b="0" kern="1200" dirty="0" smtClean="0">
              <a:solidFill>
                <a:schemeClr val="tx1"/>
              </a:solidFill>
              <a:latin typeface="Cambria" pitchFamily="18" charset="0"/>
              <a:ea typeface="Cambria" pitchFamily="18" charset="0"/>
            </a:rPr>
            <a:t> Long),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bùn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rộng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ngập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thuận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nuôi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thủy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smtClean="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lvl="0" algn="l" defTabSz="889000">
            <a:lnSpc>
              <a:spcPct val="90000"/>
            </a:lnSpc>
            <a:spcBef>
              <a:spcPct val="0"/>
            </a:spcBef>
            <a:spcAft>
              <a:spcPct val="35000"/>
            </a:spcAft>
          </a:pP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Mở</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tại</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các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Nam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a:t>
          </a:r>
        </a:p>
        <a:p>
          <a:pPr lvl="0" algn="l"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 Vùng biển miền Trung sâu và hẹp hơn.</a:t>
          </a:r>
          <a:endParaRPr lang="en-US" sz="2000" b="0" kern="1200" dirty="0" smtClean="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ôn đới gió mùa trên núi</a:t>
          </a:r>
          <a:r>
            <a:rPr lang="en-US" sz="1700" b="1" kern="1200" dirty="0" smtClean="0">
              <a:latin typeface="Cambria" pitchFamily="18" charset="0"/>
              <a:ea typeface="Cambria" pitchFamily="18" charset="0"/>
            </a:rPr>
            <a:t>:</a:t>
          </a:r>
          <a:r>
            <a:rPr lang="vi-VN" sz="1700" kern="1200" dirty="0" smtClean="0">
              <a:latin typeface="Cambria" pitchFamily="18" charset="0"/>
              <a:ea typeface="Cambria" pitchFamily="18" charset="0"/>
            </a:rPr>
            <a:t> sinh vật là các loài thực vật ôn đới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như </a:t>
          </a:r>
          <a:r>
            <a:rPr lang="en-US" sz="1700" kern="1200" dirty="0" smtClean="0">
              <a:latin typeface="Cambria" pitchFamily="18" charset="0"/>
              <a:ea typeface="Cambria" pitchFamily="18" charset="0"/>
            </a:rPr>
            <a:t>đ</a:t>
          </a:r>
          <a:r>
            <a:rPr lang="vi-VN" sz="1700" kern="1200" dirty="0" smtClean="0">
              <a:latin typeface="Cambria" pitchFamily="18" charset="0"/>
              <a:ea typeface="Cambria" pitchFamily="18" charset="0"/>
            </a:rPr>
            <a:t>ỗ quyên, </a:t>
          </a:r>
          <a:r>
            <a:rPr lang="en-US" sz="1700" kern="1200" dirty="0" smtClean="0">
              <a:latin typeface="Cambria" pitchFamily="18" charset="0"/>
              <a:ea typeface="Cambria" pitchFamily="18" charset="0"/>
            </a:rPr>
            <a:t>l</a:t>
          </a:r>
          <a:r>
            <a:rPr lang="vi-VN" sz="1700" kern="1200" dirty="0" smtClean="0">
              <a:latin typeface="Cambria" pitchFamily="18" charset="0"/>
              <a:ea typeface="Cambria" pitchFamily="18" charset="0"/>
            </a:rPr>
            <a:t>ãnh sam, </a:t>
          </a:r>
          <a:r>
            <a:rPr lang="en-US" sz="1700" kern="1200" dirty="0" smtClean="0">
              <a:latin typeface="Cambria" pitchFamily="18" charset="0"/>
              <a:ea typeface="Cambria" pitchFamily="18" charset="0"/>
            </a:rPr>
            <a:t>t</a:t>
          </a:r>
          <a:r>
            <a:rPr lang="vi-VN" sz="1700" kern="1200" dirty="0" smtClean="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cận nhiệt đới gió mùa trên núi</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sinh vật gồm có rừng cận nhiệt lá rộng, rừng lá kim</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rừng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thông</a:t>
          </a:r>
          <a:r>
            <a:rPr lang="en-US" sz="1700" kern="1200" dirty="0" smtClean="0">
              <a:latin typeface="Cambria" pitchFamily="18" charset="0"/>
              <a:ea typeface="Cambria" pitchFamily="18" charset="0"/>
            </a:rPr>
            <a:t> ở </a:t>
          </a:r>
          <a:r>
            <a:rPr lang="en-US" sz="1700" kern="1200" dirty="0" err="1" smtClean="0">
              <a:latin typeface="Cambria" pitchFamily="18" charset="0"/>
              <a:ea typeface="Cambria" pitchFamily="18" charset="0"/>
            </a:rPr>
            <a:t>Đà</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Lạt</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nhiệt đới gió mùa</a:t>
          </a:r>
          <a:r>
            <a:rPr lang="vi-VN" sz="1700" kern="1200" dirty="0" smtClean="0">
              <a:latin typeface="Cambria" pitchFamily="18" charset="0"/>
              <a:ea typeface="Cambria" pitchFamily="18" charset="0"/>
            </a:rPr>
            <a:t>: sinh vật tiêu biểu là hệ sinh thái rừng nhiệt đới ẩm lá rộng thường xanh và rừng nhiệt đới gió mùa</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ở VQG </a:t>
          </a:r>
          <a:r>
            <a:rPr lang="en-US" sz="1700" kern="1200" dirty="0" err="1" smtClean="0">
              <a:latin typeface="Cambria" pitchFamily="18" charset="0"/>
              <a:ea typeface="Cambria" pitchFamily="18" charset="0"/>
            </a:rPr>
            <a:t>Cúc</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Phương</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du lịch: hình thành các điểm du lịch có giá trị.</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địa hình bị chia cắt gây </a:t>
          </a:r>
          <a:r>
            <a:rPr lang="en-US" sz="1800" b="0" i="0" kern="1200" dirty="0" err="1" smtClean="0">
              <a:solidFill>
                <a:schemeClr val="tx1"/>
              </a:solidFill>
              <a:latin typeface="Cambria" pitchFamily="18" charset="0"/>
              <a:ea typeface="Cambria" pitchFamily="18" charset="0"/>
            </a:rPr>
            <a:t>khó</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khăn</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cho</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giao thông</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phê</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nuôi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bò</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sữa</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quét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Đối với nông</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nghiệp</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thủy</a:t>
          </a:r>
          <a:r>
            <a:rPr lang="en-US" sz="1800" kern="1200" dirty="0" smtClean="0">
              <a:solidFill>
                <a:prstClr val="black"/>
              </a:solidFill>
              <a:latin typeface="Cambria" pitchFamily="18" charset="0"/>
              <a:ea typeface="Cambria" pitchFamily="18" charset="0"/>
            </a:rPr>
            <a:t> </a:t>
          </a:r>
          <a:r>
            <a:rPr lang="vi-VN" sz="1800" kern="12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Xây dựng cơ sở hạ tầng và cư trú.</a:t>
          </a:r>
          <a:endParaRPr lang="vi-VN" sz="1800" b="0" kern="1200" dirty="0" smtClean="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t</a:t>
          </a:r>
          <a:r>
            <a:rPr lang="vi-VN" sz="1800" b="0" kern="1200" dirty="0" smtClean="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lúa</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rồng cây ăn quả</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như</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xoài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sầu</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riêng</a:t>
          </a: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ở ĐB. Sông Cửu Long</a:t>
          </a:r>
          <a:r>
            <a:rPr lang="en-US" sz="1800" kern="1200" dirty="0" smtClean="0">
              <a:solidFill>
                <a:schemeClr val="tx1"/>
              </a:solidFill>
              <a:latin typeface="Cambria" pitchFamily="18" charset="0"/>
              <a:ea typeface="Cambria" pitchFamily="18" charset="0"/>
            </a:rPr>
            <a:t>.</a:t>
          </a:r>
          <a:br>
            <a:rPr lang="en-US" sz="1800" kern="1200" dirty="0" smtClean="0">
              <a:solidFill>
                <a:schemeClr val="tx1"/>
              </a:solidFill>
              <a:latin typeface="Cambria" pitchFamily="18" charset="0"/>
              <a:ea typeface="Cambria" pitchFamily="18" charset="0"/>
            </a:rPr>
          </a:b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ngập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bị</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màu</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Cửu</a:t>
          </a:r>
          <a:r>
            <a:rPr lang="en-US" sz="1800" kern="1200" dirty="0" smtClean="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k</a:t>
          </a:r>
          <a:r>
            <a:rPr lang="vi-VN" sz="1800" b="0" kern="120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smtClean="0">
              <a:solidFill>
                <a:schemeClr val="tx1"/>
              </a:solidFill>
              <a:latin typeface="Cambria" pitchFamily="18" charset="0"/>
              <a:ea typeface="Cambria" pitchFamily="18" charset="0"/>
            </a:rPr>
            <a:t>.</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du </a:t>
          </a:r>
          <a:r>
            <a:rPr lang="en-US" sz="1800" kern="1200" dirty="0" err="1" smtClean="0">
              <a:solidFill>
                <a:schemeClr val="tx1"/>
              </a:solidFill>
              <a:latin typeface="Cambria" pitchFamily="18" charset="0"/>
              <a:ea typeface="Cambria" pitchFamily="18" charset="0"/>
            </a:rPr>
            <a:t>lịch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Trang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giao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vận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cảng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ão đổ bộ vào Đà Nẵng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bờ</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Bình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Thuận</a:t>
          </a:r>
          <a:r>
            <a:rPr lang="en-US" sz="1800" kern="1200" dirty="0" smtClean="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19</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26</a:t>
            </a:fld>
            <a:endParaRPr lang="en-US"/>
          </a:p>
        </p:txBody>
      </p:sp>
    </p:spTree>
    <p:extLst>
      <p:ext uri="{BB962C8B-B14F-4D97-AF65-F5344CB8AC3E}">
        <p14:creationId xmlns:p14="http://schemas.microsoft.com/office/powerpoint/2010/main" val="337475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7.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pn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10.png"/><Relationship Id="rId9" Type="http://schemas.microsoft.com/office/2007/relationships/hdphoto" Target="../media/hdphoto2.wdp"/><Relationship Id="rId1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10.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10.pn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0.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0.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trên bản đồ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smtClean="0"/>
              <a:t>Con </a:t>
            </a:r>
            <a:r>
              <a:rPr lang="en-US" sz="1000" b="1" dirty="0" err="1" smtClean="0"/>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r>
              <a:rPr lang="en-US" sz="1000" b="1" dirty="0" smtClean="0"/>
              <a:t> </a:t>
            </a:r>
            <a:r>
              <a:rPr lang="en-US" sz="1000" b="1" dirty="0" err="1" smtClean="0"/>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57400" y="685800"/>
            <a:ext cx="4008275" cy="5791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8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a:t>
            </a:r>
            <a:r>
              <a:rPr lang="vi-VN" sz="2400" dirty="0" smtClean="0">
                <a:latin typeface="Cambria" pitchFamily="18" charset="0"/>
                <a:ea typeface="Cambria" pitchFamily="18" charset="0"/>
                <a:cs typeface="Times New Roman"/>
              </a:rPr>
              <a:t>Đ</a:t>
            </a:r>
            <a:r>
              <a:rPr lang="en-US" sz="2400" dirty="0" err="1" smtClean="0">
                <a:latin typeface="Cambria" pitchFamily="18" charset="0"/>
                <a:ea typeface="Cambria" pitchFamily="18" charset="0"/>
                <a:cs typeface="Times New Roman"/>
              </a:rPr>
              <a:t>ông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Bắc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smtClean="0">
                <a:solidFill>
                  <a:srgbClr val="CC0000"/>
                </a:solidFill>
                <a:latin typeface="Times New Roman" pitchFamily="18" charset="0"/>
                <a:cs typeface="Times New Roman" pitchFamily="18" charset="0"/>
              </a:rPr>
              <a:t>.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a:t>
            </a:r>
            <a:r>
              <a:rPr lang="en-US" sz="2400" dirty="0" err="1" smtClean="0">
                <a:latin typeface="Cambria" pitchFamily="18" charset="0"/>
                <a:ea typeface="Cambria" pitchFamily="18" charset="0"/>
                <a:cs typeface="Times New Roman"/>
              </a:rPr>
              <a:t>uá</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Khu</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vực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đồi</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núi</a:t>
            </a:r>
            <a:endParaRPr lang="en-US" b="1" dirty="0" smtClean="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2" name="Rectangle 21"/>
          <p:cNvSpPr/>
          <p:nvPr/>
        </p:nvSpPr>
        <p:spPr>
          <a:xfrm>
            <a:off x="268865" y="1274088"/>
            <a:ext cx="4912735" cy="3016210"/>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a:solidFill>
                  <a:srgbClr val="00B050"/>
                </a:solidFill>
                <a:latin typeface="Cambria" panose="02040503050406030204" pitchFamily="18" charset="0"/>
                <a:ea typeface="Cambria" panose="02040503050406030204" pitchFamily="18" charset="0"/>
              </a:rPr>
              <a:t>3</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2: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b="1" dirty="0">
                <a:solidFill>
                  <a:srgbClr val="00B050"/>
                </a:solidFill>
                <a:latin typeface="Cambria" panose="02040503050406030204" pitchFamily="18" charset="0"/>
                <a:ea typeface="Cambria" panose="02040503050406030204" pitchFamily="18" charset="0"/>
              </a:rPr>
              <a:t>* NHÓM 3: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so </a:t>
            </a:r>
            <a:r>
              <a:rPr lang="en-US" i="1" dirty="0" err="1">
                <a:solidFill>
                  <a:srgbClr val="FF0000"/>
                </a:solidFill>
                <a:latin typeface="Cambria" panose="02040503050406030204" pitchFamily="18" charset="0"/>
                <a:ea typeface="Cambria" panose="02040503050406030204" pitchFamily="18" charset="0"/>
              </a:rPr>
              <a:t>sánh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bằng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sông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Hồng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bằng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sông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Cửu</a:t>
            </a:r>
            <a:r>
              <a:rPr lang="en-US" i="1" dirty="0">
                <a:solidFill>
                  <a:srgbClr val="FF0000"/>
                </a:solidFill>
                <a:latin typeface="Cambria" panose="02040503050406030204" pitchFamily="18" charset="0"/>
                <a:ea typeface="Cambria" panose="02040503050406030204" pitchFamily="18" charset="0"/>
              </a:rPr>
              <a:t> Long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bằng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ven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biển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miền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Trung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về</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diện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tích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nguồn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gốc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thành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đặc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điểm</a:t>
            </a:r>
            <a:r>
              <a:rPr lang="en-US" i="1" dirty="0">
                <a:solidFill>
                  <a:srgbClr val="FF0000"/>
                </a:solidFill>
                <a:latin typeface="Cambria" panose="02040503050406030204" pitchFamily="18" charset="0"/>
                <a:ea typeface="Cambria" panose="02040503050406030204" pitchFamily="18" charset="0"/>
              </a:rPr>
              <a:t>.</a:t>
            </a:r>
          </a:p>
          <a:p>
            <a:pPr algn="just"/>
            <a:r>
              <a:rPr lang="en-US" b="1" dirty="0">
                <a:solidFill>
                  <a:srgbClr val="00B050"/>
                </a:solidFill>
                <a:latin typeface="Cambria" panose="02040503050406030204" pitchFamily="18" charset="0"/>
                <a:ea typeface="Cambria" panose="02040503050406030204" pitchFamily="18" charset="0"/>
              </a:rPr>
              <a:t>* NHÓM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đặc điểm địa hình </a:t>
            </a:r>
            <a:r>
              <a:rPr lang="en-US" i="1" dirty="0" err="1">
                <a:solidFill>
                  <a:srgbClr val="FF0000"/>
                </a:solidFill>
                <a:latin typeface="Cambria" panose="02040503050406030204" pitchFamily="18" charset="0"/>
                <a:ea typeface="Cambria" panose="02040503050406030204" pitchFamily="18" charset="0"/>
              </a:rPr>
              <a:t>bờ</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biển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thềm lục địa nước ta.</a:t>
            </a:r>
            <a:endParaRPr lang="en-US" i="1" dirty="0">
              <a:solidFill>
                <a:srgbClr val="FF0000"/>
              </a:solidFill>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2496612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061" y="1071539"/>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644659802"/>
              </p:ext>
            </p:extLst>
          </p:nvPr>
        </p:nvGraphicFramePr>
        <p:xfrm>
          <a:off x="362184" y="1524001"/>
          <a:ext cx="8400816" cy="5274414"/>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985306">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69094">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Hồng</a:t>
                      </a:r>
                      <a:r>
                        <a:rPr lang="en-US" sz="1800" dirty="0" smtClean="0">
                          <a:effectLst/>
                          <a:latin typeface="Cambria" pitchFamily="18" charset="0"/>
                          <a:ea typeface="Cambria" pitchFamily="18" charset="0"/>
                          <a:cs typeface="Times New Roman"/>
                        </a:rPr>
                        <a:t>,</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kéo</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dài</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từ</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dãy</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núi</a:t>
                      </a:r>
                      <a:r>
                        <a:rPr lang="en-US" sz="1800" baseline="0" dirty="0" smtClean="0">
                          <a:effectLst/>
                          <a:latin typeface="Cambria" pitchFamily="18" charset="0"/>
                          <a:ea typeface="Cambria" pitchFamily="18" charset="0"/>
                          <a:cs typeface="Times New Roman"/>
                        </a:rPr>
                        <a:t> con </a:t>
                      </a:r>
                      <a:r>
                        <a:rPr lang="en-US" sz="1800" baseline="0" dirty="0" err="1" smtClean="0">
                          <a:effectLst/>
                          <a:latin typeface="Cambria" pitchFamily="18" charset="0"/>
                          <a:ea typeface="Cambria" pitchFamily="18" charset="0"/>
                          <a:cs typeface="Times New Roman"/>
                        </a:rPr>
                        <a:t>Voi</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đến</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vùng</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đồi</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núi</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ven</a:t>
                      </a:r>
                      <a:r>
                        <a:rPr lang="en-US" sz="1800" baseline="0" dirty="0" smtClean="0">
                          <a:effectLst/>
                          <a:latin typeface="Cambria" pitchFamily="18" charset="0"/>
                          <a:ea typeface="Cambria" pitchFamily="18" charset="0"/>
                          <a:cs typeface="Times New Roman"/>
                        </a:rPr>
                        <a:t> </a:t>
                      </a:r>
                      <a:r>
                        <a:rPr lang="en-US" sz="1800" baseline="0" dirty="0" err="1" smtClean="0">
                          <a:effectLst/>
                          <a:latin typeface="Cambria" pitchFamily="18" charset="0"/>
                          <a:ea typeface="Cambria" pitchFamily="18" charset="0"/>
                          <a:cs typeface="Times New Roman"/>
                        </a:rPr>
                        <a:t>biển</a:t>
                      </a:r>
                      <a:r>
                        <a:rPr lang="en-US" sz="1800" baseline="0" dirty="0" smtClean="0">
                          <a:effectLst/>
                          <a:latin typeface="Cambria" pitchFamily="18" charset="0"/>
                          <a:ea typeface="Cambria" pitchFamily="18" charset="0"/>
                          <a:cs typeface="Times New Roman"/>
                        </a:rPr>
                        <a:t> </a:t>
                      </a:r>
                      <a:r>
                        <a:rPr lang="en-US" sz="1800" baseline="0" dirty="0" smtClean="0">
                          <a:effectLst/>
                          <a:latin typeface="Cambria" pitchFamily="18" charset="0"/>
                          <a:ea typeface="Cambria" pitchFamily="18" charset="0"/>
                          <a:cs typeface="Times New Roman"/>
                        </a:rPr>
                        <a:t>QN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4800">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độ</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hưởng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như</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nào</a:t>
            </a:r>
            <a:r>
              <a:rPr lang="en-US" sz="2000" i="1" dirty="0" smtClean="0">
                <a:solidFill>
                  <a:srgbClr val="FF0000"/>
                </a:solidFill>
                <a:latin typeface="Cambria" panose="02040503050406030204" pitchFamily="18" charset="0"/>
                <a:ea typeface="Cambria" panose="02040503050406030204" pitchFamily="18" charset="0"/>
              </a:rPr>
              <a:t>? Cho </a:t>
            </a:r>
            <a:r>
              <a:rPr lang="en-US" sz="2000" i="1" dirty="0" err="1" smtClean="0">
                <a:solidFill>
                  <a:srgbClr val="FF0000"/>
                </a:solidFill>
                <a:latin typeface="Cambria" panose="02040503050406030204" pitchFamily="18" charset="0"/>
                <a:ea typeface="Cambria" panose="02040503050406030204" pitchFamily="18" charset="0"/>
              </a:rPr>
              <a:t>ví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dụ</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Vườn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quốc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gia</a:t>
            </a:r>
            <a:r>
              <a:rPr lang="en-US" dirty="0" smtClean="0">
                <a:solidFill>
                  <a:prstClr val="black"/>
                </a:solidFill>
                <a:latin typeface="Cambria" pitchFamily="18" charset="0"/>
                <a:ea typeface="Cambria" pitchFamily="18" charset="0"/>
              </a:rPr>
              <a:t> (VQG) </a:t>
            </a:r>
            <a:r>
              <a:rPr lang="en-US" dirty="0" err="1" smtClean="0">
                <a:solidFill>
                  <a:prstClr val="black"/>
                </a:solidFill>
                <a:latin typeface="Cambria" pitchFamily="18" charset="0"/>
                <a:ea typeface="Cambria" pitchFamily="18" charset="0"/>
              </a:rPr>
              <a:t>Cúc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Thông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Đỗ</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quyên</a:t>
            </a:r>
            <a:r>
              <a:rPr lang="en-US" dirty="0" smtClean="0">
                <a:solidFill>
                  <a:prstClr val="black"/>
                </a:solidFill>
                <a:latin typeface="Cambria" pitchFamily="18" charset="0"/>
                <a:ea typeface="Cambria" pitchFamily="18" charset="0"/>
              </a:rPr>
              <a:t> Sa Pa</a:t>
            </a:r>
            <a:endParaRPr lang="en-US" dirty="0">
              <a:solidFill>
                <a:prstClr val="black"/>
              </a:solidFill>
              <a:latin typeface="Cambria" pitchFamily="18" charset="0"/>
              <a:ea typeface="Cambria"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độ</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hưởng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đất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như</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nào</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Hoàng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Liên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Trường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Bạch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Mã</a:t>
            </a:r>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hưởng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đến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hậu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như</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nào</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smtClean="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a:t>
            </a:r>
            <a:r>
              <a:rPr lang="en-US" sz="1000" b="1" dirty="0" smtClean="0"/>
              <a:t> </a:t>
            </a:r>
            <a:r>
              <a:rPr lang="en-US" sz="1000" b="1" dirty="0" err="1" smtClean="0"/>
              <a:t>Liên</a:t>
            </a:r>
            <a:r>
              <a:rPr lang="en-US" sz="1000" b="1" dirty="0" smtClean="0"/>
              <a:t> </a:t>
            </a:r>
            <a:r>
              <a:rPr lang="en-US" sz="1000" b="1" dirty="0" err="1" smtClean="0"/>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hiểu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của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d</a:t>
            </a:r>
            <a:r>
              <a:rPr lang="vi-VN" sz="2400" i="1" dirty="0" smtClean="0">
                <a:solidFill>
                  <a:srgbClr val="FF0000"/>
                </a:solidFill>
                <a:latin typeface="Cambria" panose="02040503050406030204" pitchFamily="18" charset="0"/>
                <a:ea typeface="Cambria" panose="02040503050406030204" pitchFamily="18" charset="0"/>
              </a:rPr>
              <a:t>ãy </a:t>
            </a:r>
            <a:r>
              <a:rPr lang="vi-VN" sz="2400" i="1" dirty="0">
                <a:solidFill>
                  <a:srgbClr val="FF0000"/>
                </a:solidFill>
                <a:latin typeface="Cambria" panose="02040503050406030204" pitchFamily="18" charset="0"/>
                <a:ea typeface="Cambria" panose="02040503050406030204" pitchFamily="18" charset="0"/>
              </a:rPr>
              <a:t>Trường Sơn gây hiệu ứng phơn tạo sự khác biệt về mùa mưa giữa 2 sườn </a:t>
            </a:r>
            <a:r>
              <a:rPr lang="vi-VN" sz="2400" i="1" dirty="0" smtClean="0">
                <a:solidFill>
                  <a:srgbClr val="FF0000"/>
                </a:solidFill>
                <a:latin typeface="Cambria" panose="02040503050406030204" pitchFamily="18" charset="0"/>
                <a:ea typeface="Cambria" panose="02040503050406030204" pitchFamily="18" charset="0"/>
              </a:rPr>
              <a:t>núi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đốt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Trung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Nguyên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ven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miền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a:t>
            </a:r>
            <a:r>
              <a:rPr lang="nl-NL" sz="2400" b="1" dirty="0" smtClean="0">
                <a:latin typeface="Cambria" pitchFamily="18" charset="0"/>
                <a:ea typeface="Cambria" pitchFamily="18" charset="0"/>
              </a:rPr>
              <a:t>: </a:t>
            </a:r>
            <a:r>
              <a:rPr lang="nl-NL" sz="2400" dirty="0" smtClean="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a:t>
            </a:r>
            <a:r>
              <a:rPr lang="vi-VN" sz="2400" dirty="0" smtClean="0">
                <a:latin typeface="Cambria" pitchFamily="18" charset="0"/>
                <a:ea typeface="Cambria" pitchFamily="18" charset="0"/>
              </a:rPr>
              <a:t>Mã</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tạo</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sự</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phân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hóa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hậu</a:t>
            </a:r>
            <a:r>
              <a:rPr lang="en-US" sz="2400" dirty="0" smtClean="0">
                <a:latin typeface="Cambria" pitchFamily="18" charset="0"/>
                <a:ea typeface="Cambria" pitchFamily="18" charset="0"/>
              </a:rPr>
              <a:t> ở </a:t>
            </a:r>
            <a:r>
              <a:rPr lang="en-US" sz="2400" dirty="0" err="1" smtClean="0">
                <a:latin typeface="Cambria" pitchFamily="18" charset="0"/>
                <a:ea typeface="Cambria" pitchFamily="18" charset="0"/>
              </a:rPr>
              <a:t>nước</a:t>
            </a:r>
            <a:r>
              <a:rPr lang="en-US" sz="2400" dirty="0" smtClean="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dirty="0" smtClean="0">
                <a:solidFill>
                  <a:srgbClr val="00B050"/>
                </a:solidFill>
                <a:latin typeface="Cambria" panose="02040503050406030204" pitchFamily="18" charset="0"/>
                <a:ea typeface="Cambria" panose="02040503050406030204" pitchFamily="18" charset="0"/>
              </a:rPr>
              <a:t>: 5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những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hạn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chế</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địa hình đồi núi đối với khai thác kinh tế</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b="1" dirty="0" smtClean="0">
                <a:solidFill>
                  <a:srgbClr val="00B050"/>
                </a:solidFill>
                <a:latin typeface="Cambria" panose="02040503050406030204" pitchFamily="18" charset="0"/>
                <a:ea typeface="Cambria" panose="02040503050406030204" pitchFamily="18" charset="0"/>
              </a:rPr>
              <a:t>* NHÓM 3, 4: </a:t>
            </a:r>
            <a:r>
              <a:rPr lang="vi-VN" sz="2400" i="1" dirty="0" smtClean="0">
                <a:solidFill>
                  <a:srgbClr val="FF0000"/>
                </a:solidFill>
                <a:latin typeface="Cambria" panose="02040503050406030204" pitchFamily="18" charset="0"/>
                <a:ea typeface="Cambria" panose="02040503050406030204" pitchFamily="18" charset="0"/>
              </a:rPr>
              <a:t>Quan sát các hình ảnh và kênh chữ SGK, nêu những </a:t>
            </a:r>
            <a:r>
              <a:rPr lang="vi-VN" sz="2400" i="1" dirty="0">
                <a:solidFill>
                  <a:srgbClr val="FF0000"/>
                </a:solidFill>
                <a:latin typeface="Cambria" panose="02040503050406030204" pitchFamily="18" charset="0"/>
                <a:ea typeface="Cambria" panose="02040503050406030204" pitchFamily="18" charset="0"/>
              </a:rPr>
              <a:t>thế mạnh và hạn chế của </a:t>
            </a:r>
            <a:r>
              <a:rPr lang="vi-VN" sz="2400" i="1" dirty="0" smtClean="0">
                <a:solidFill>
                  <a:srgbClr val="FF0000"/>
                </a:solidFill>
                <a:latin typeface="Cambria" panose="02040503050406030204" pitchFamily="18" charset="0"/>
                <a:ea typeface="Cambria" panose="02040503050406030204" pitchFamily="18" charset="0"/>
              </a:rPr>
              <a:t>địa hình </a:t>
            </a:r>
            <a:r>
              <a:rPr lang="en-US" sz="2400" i="1" dirty="0" err="1" smtClean="0">
                <a:solidFill>
                  <a:srgbClr val="FF0000"/>
                </a:solidFill>
                <a:latin typeface="Cambria" panose="02040503050406030204" pitchFamily="18" charset="0"/>
                <a:ea typeface="Cambria" panose="02040503050406030204" pitchFamily="18" charset="0"/>
              </a:rPr>
              <a:t>đồng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bằng</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dirty="0" smtClean="0">
                <a:solidFill>
                  <a:srgbClr val="0099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smtClean="0">
                <a:solidFill>
                  <a:srgbClr val="FF0000"/>
                </a:solidFill>
                <a:latin typeface="Cambria" panose="02040503050406030204" pitchFamily="18" charset="0"/>
                <a:ea typeface="Cambria" panose="02040503050406030204" pitchFamily="18" charset="0"/>
              </a:rPr>
              <a:t>bờ</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biển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a:t>
            </a:r>
            <a:r>
              <a:rPr lang="vi-VN" sz="2400" i="1" dirty="0">
                <a:solidFill>
                  <a:srgbClr val="FF0000"/>
                </a:solidFill>
                <a:latin typeface="Cambria" panose="02040503050406030204" pitchFamily="18" charset="0"/>
                <a:ea typeface="Cambria" panose="02040503050406030204" pitchFamily="18" charset="0"/>
              </a:rPr>
              <a:t>với khai thác kinh tế. Cho ví dụ</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phê</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Chăn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nuôi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bò</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sữa</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Lũ</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quét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lúa</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quả</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Ngập</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lụt</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màu</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smtClean="0">
                <a:solidFill>
                  <a:prstClr val="black"/>
                </a:solidFill>
                <a:latin typeface="Cambria" pitchFamily="18" charset="0"/>
                <a:ea typeface="Cambria" pitchFamily="18" charset="0"/>
              </a:rPr>
              <a:t>Du </a:t>
            </a:r>
            <a:r>
              <a:rPr lang="en-US" dirty="0" err="1" smtClean="0">
                <a:solidFill>
                  <a:prstClr val="black"/>
                </a:solidFill>
                <a:latin typeface="Cambria" pitchFamily="18" charset="0"/>
                <a:ea typeface="Cambria" pitchFamily="18" charset="0"/>
              </a:rPr>
              <a:t>lịch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Nha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Cảng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Hải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Bão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đổ</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bộ</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vào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Nẵng</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bờ</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núi</a:t>
            </a:r>
            <a:endParaRPr lang="en-US" sz="2000" b="1" kern="0" dirty="0" smtClean="0">
              <a:solidFill>
                <a:srgbClr val="009900"/>
              </a:solidFill>
              <a:latin typeface="Cambria" pitchFamily="18" charset="0"/>
              <a:ea typeface="Cambria" pitchFamily="18" charset="0"/>
            </a:endParaRPr>
          </a:p>
          <a:p>
            <a:pPr lvl="0" algn="just"/>
            <a:r>
              <a:rPr lang="en-US" sz="2000" b="1" kern="0" dirty="0" smtClean="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r>
              <a:rPr lang="vi-VN" sz="2000" kern="0" dirty="0" smtClean="0">
                <a:solidFill>
                  <a:prstClr val="black"/>
                </a:solidFill>
                <a:latin typeface="Cambria" pitchFamily="18" charset="0"/>
                <a:ea typeface="Cambria" pitchFamily="18" charset="0"/>
              </a:rPr>
              <a:t>.</a:t>
            </a:r>
            <a:endParaRPr lang="en-US" sz="2000" kern="0" dirty="0" smtClean="0">
              <a:solidFill>
                <a:prstClr val="black"/>
              </a:solidFill>
              <a:latin typeface="Cambria" pitchFamily="18" charset="0"/>
              <a:ea typeface="Cambria" pitchFamily="18" charset="0"/>
            </a:endParaRPr>
          </a:p>
          <a:p>
            <a:pPr lvl="0" algn="just"/>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Hạn</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chế</a:t>
            </a:r>
            <a:r>
              <a:rPr lang="en-US" sz="2000" b="1" dirty="0" smtClean="0">
                <a:latin typeface="Cambria" pitchFamily="18" charset="0"/>
                <a:ea typeface="Cambria" pitchFamily="18" charset="0"/>
              </a:rPr>
              <a:t>: </a:t>
            </a:r>
            <a:r>
              <a:rPr lang="vi-VN" sz="2000" dirty="0" smtClean="0">
                <a:latin typeface="Cambria" pitchFamily="18" charset="0"/>
                <a:ea typeface="Cambria" pitchFamily="18" charset="0"/>
              </a:rPr>
              <a:t>địa </a:t>
            </a:r>
            <a:r>
              <a:rPr lang="vi-VN" sz="2000" dirty="0">
                <a:latin typeface="Cambria" pitchFamily="18" charset="0"/>
                <a:ea typeface="Cambria" pitchFamily="18" charset="0"/>
              </a:rPr>
              <a:t>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đồng</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bằng</a:t>
            </a:r>
            <a:endParaRPr lang="en-US" sz="2000" b="1" kern="0" dirty="0" smtClean="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a:t>
            </a:r>
            <a:r>
              <a:rPr lang="vi-VN" sz="2000" kern="0" dirty="0" smtClean="0">
                <a:solidFill>
                  <a:prstClr val="black"/>
                </a:solidFill>
                <a:latin typeface="Cambria" pitchFamily="18" charset="0"/>
                <a:ea typeface="Cambria" pitchFamily="18" charset="0"/>
              </a:rPr>
              <a:t>nông</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nghiệp</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thủy</a:t>
            </a:r>
            <a:r>
              <a:rPr lang="en-US" sz="2000" kern="0" dirty="0" smtClean="0">
                <a:solidFill>
                  <a:prstClr val="black"/>
                </a:solidFill>
                <a:latin typeface="Cambria" pitchFamily="18" charset="0"/>
                <a:ea typeface="Cambria" pitchFamily="18" charset="0"/>
              </a:rPr>
              <a:t> </a:t>
            </a:r>
            <a:r>
              <a:rPr lang="vi-VN" sz="2000" kern="0" dirty="0" smtClean="0">
                <a:solidFill>
                  <a:prstClr val="black"/>
                </a:solidFill>
                <a:latin typeface="Cambria" pitchFamily="18" charset="0"/>
                <a:ea typeface="Cambria" pitchFamily="18" charset="0"/>
              </a:rPr>
              <a:t>sản</a:t>
            </a:r>
            <a:r>
              <a:rPr lang="vi-VN" sz="2000" kern="0" dirty="0">
                <a:solidFill>
                  <a:prstClr val="black"/>
                </a:solidFill>
                <a:latin typeface="Cambria" pitchFamily="18" charset="0"/>
                <a:ea typeface="Cambria" pitchFamily="18" charset="0"/>
              </a:rPr>
              <a:t>: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r>
              <a:rPr lang="vi-VN" sz="2000" kern="0" dirty="0" smtClean="0">
                <a:solidFill>
                  <a:prstClr val="black"/>
                </a:solidFill>
                <a:latin typeface="Cambria" pitchFamily="18" charset="0"/>
                <a:ea typeface="Cambria" pitchFamily="18" charset="0"/>
              </a:rPr>
              <a:t>.</a:t>
            </a:r>
            <a:endParaRPr lang="vi-VN" sz="2000"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Khai</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thác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kinh</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tế</a:t>
            </a:r>
            <a:r>
              <a:rPr lang="en-US" sz="2200" b="1" kern="0" dirty="0" smtClean="0">
                <a:solidFill>
                  <a:srgbClr val="009900"/>
                </a:solidFill>
                <a:latin typeface="Cambria" pitchFamily="18" charset="0"/>
                <a:ea typeface="Cambria" pitchFamily="18" charset="0"/>
              </a:rPr>
              <a:t> ở </a:t>
            </a:r>
            <a:r>
              <a:rPr lang="en-US" sz="2200" b="1" kern="0" dirty="0" err="1" smtClean="0">
                <a:solidFill>
                  <a:srgbClr val="009900"/>
                </a:solidFill>
                <a:latin typeface="Cambria" pitchFamily="18" charset="0"/>
                <a:ea typeface="Cambria" pitchFamily="18" charset="0"/>
              </a:rPr>
              <a:t>khu</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vực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vùng</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biển</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và</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thềm</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lục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địa</a:t>
            </a:r>
            <a:endParaRPr lang="en-US" sz="2200" b="1" kern="0" dirty="0" smtClean="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T</a:t>
            </a:r>
            <a:r>
              <a:rPr lang="vi-VN" sz="2100" i="1" dirty="0" smtClean="0">
                <a:solidFill>
                  <a:srgbClr val="FF0000"/>
                </a:solidFill>
                <a:latin typeface="Cambria" panose="02040503050406030204" pitchFamily="18" charset="0"/>
                <a:ea typeface="Cambria" panose="02040503050406030204" pitchFamily="18" charset="0"/>
              </a:rPr>
              <a:t>ìm </a:t>
            </a:r>
            <a:r>
              <a:rPr lang="vi-VN" sz="2100" i="1" dirty="0">
                <a:solidFill>
                  <a:srgbClr val="FF0000"/>
                </a:solidFill>
                <a:latin typeface="Cambria" panose="02040503050406030204" pitchFamily="18" charset="0"/>
                <a:ea typeface="Cambria" panose="02040503050406030204" pitchFamily="18" charset="0"/>
              </a:rPr>
              <a:t>hiểu ảnh hưởng của các dạng địa hình của địa phương </a:t>
            </a:r>
            <a:r>
              <a:rPr lang="vi-VN" sz="2100" i="1" dirty="0" smtClean="0">
                <a:solidFill>
                  <a:srgbClr val="FF0000"/>
                </a:solidFill>
                <a:latin typeface="Cambria" panose="02040503050406030204" pitchFamily="18" charset="0"/>
                <a:ea typeface="Cambria" panose="02040503050406030204" pitchFamily="18" charset="0"/>
              </a:rPr>
              <a:t>đến </a:t>
            </a:r>
            <a:r>
              <a:rPr lang="vi-VN" sz="2100" i="1" dirty="0">
                <a:solidFill>
                  <a:srgbClr val="FF0000"/>
                </a:solidFill>
                <a:latin typeface="Cambria" panose="02040503050406030204" pitchFamily="18" charset="0"/>
                <a:ea typeface="Cambria" panose="02040503050406030204" pitchFamily="18" charset="0"/>
              </a:rPr>
              <a:t>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rgbClr val="FF0000"/>
                </a:solidFill>
                <a:latin typeface="Cambria" panose="02040503050406030204" pitchFamily="18" charset="0"/>
                <a:ea typeface="Cambria" panose="02040503050406030204" pitchFamily="18" charset="0"/>
              </a:rPr>
              <a:t>nhiêu</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diện </a:t>
            </a:r>
            <a:r>
              <a:rPr lang="vi-VN" sz="2400" i="1" dirty="0">
                <a:solidFill>
                  <a:srgbClr val="FF0000"/>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1000m chiến 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7377</TotalTime>
  <Words>4666</Words>
  <Application>Microsoft Office PowerPoint</Application>
  <PresentationFormat>On-screen Show (4:3)</PresentationFormat>
  <Paragraphs>502</Paragraphs>
  <Slides>56</Slides>
  <Notes>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SD_LANH</cp:lastModifiedBy>
  <cp:revision>478</cp:revision>
  <dcterms:created xsi:type="dcterms:W3CDTF">2016-02-15T14:28:12Z</dcterms:created>
  <dcterms:modified xsi:type="dcterms:W3CDTF">2023-09-22T04:16:26Z</dcterms:modified>
</cp:coreProperties>
</file>