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98" r:id="rId3"/>
    <p:sldId id="270" r:id="rId4"/>
    <p:sldId id="274" r:id="rId5"/>
    <p:sldId id="281" r:id="rId6"/>
    <p:sldId id="275" r:id="rId7"/>
    <p:sldId id="276" r:id="rId8"/>
    <p:sldId id="273" r:id="rId9"/>
    <p:sldId id="277" r:id="rId10"/>
    <p:sldId id="283" r:id="rId11"/>
    <p:sldId id="282" r:id="rId12"/>
    <p:sldId id="284" r:id="rId13"/>
    <p:sldId id="285" r:id="rId14"/>
    <p:sldId id="286" r:id="rId15"/>
    <p:sldId id="287" r:id="rId16"/>
    <p:sldId id="288" r:id="rId17"/>
    <p:sldId id="289" r:id="rId18"/>
    <p:sldId id="271" r:id="rId19"/>
    <p:sldId id="290" r:id="rId20"/>
    <p:sldId id="291" r:id="rId21"/>
    <p:sldId id="269" r:id="rId22"/>
    <p:sldId id="292" r:id="rId23"/>
    <p:sldId id="294" r:id="rId24"/>
    <p:sldId id="300" r:id="rId25"/>
    <p:sldId id="296" r:id="rId26"/>
  </p:sldIdLst>
  <p:sldSz cx="18288000" cy="10287000"/>
  <p:notesSz cx="6858000" cy="9144000"/>
  <p:embeddedFontLst>
    <p:embeddedFont>
      <p:font typeface="MS Mincho" panose="02020609040205080304" pitchFamily="49" charset="-128"/>
      <p:regular r:id="rId28"/>
    </p:embeddedFont>
    <p:embeddedFont>
      <p:font typeface="Calibri" panose="020F0502020204030204" pitchFamily="34" charset="0"/>
      <p:regular r:id="rId29"/>
      <p:bold r:id="rId30"/>
      <p:italic r:id="rId31"/>
      <p:boldItalic r:id="rId32"/>
    </p:embeddedFont>
    <p:embeddedFont>
      <p:font typeface="GungsuhChe" panose="02030609000101010101" pitchFamily="49" charset="-127"/>
      <p:regular r:id="rId33"/>
    </p:embeddedFont>
    <p:embeddedFont>
      <p:font typeface="#9Slide05 FS Blonde Script" panose="03000503000000000000" pitchFamily="65" charset="0"/>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B854B-35CC-4615-994C-01AFD36D236C}"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252E5-28D1-4ECA-90EB-274C871F6B29}" type="slidenum">
              <a:rPr lang="en-US" smtClean="0"/>
              <a:t>‹#›</a:t>
            </a:fld>
            <a:endParaRPr lang="en-US"/>
          </a:p>
        </p:txBody>
      </p:sp>
    </p:spTree>
    <p:extLst>
      <p:ext uri="{BB962C8B-B14F-4D97-AF65-F5344CB8AC3E}">
        <p14:creationId xmlns:p14="http://schemas.microsoft.com/office/powerpoint/2010/main" val="27296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a:t>
            </a:fld>
            <a:endParaRPr lang="en-US"/>
          </a:p>
        </p:txBody>
      </p:sp>
    </p:spTree>
    <p:extLst>
      <p:ext uri="{BB962C8B-B14F-4D97-AF65-F5344CB8AC3E}">
        <p14:creationId xmlns:p14="http://schemas.microsoft.com/office/powerpoint/2010/main" val="22344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5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11</a:t>
            </a:fld>
            <a:endParaRPr lang="en-US"/>
          </a:p>
        </p:txBody>
      </p:sp>
    </p:spTree>
    <p:extLst>
      <p:ext uri="{BB962C8B-B14F-4D97-AF65-F5344CB8AC3E}">
        <p14:creationId xmlns:p14="http://schemas.microsoft.com/office/powerpoint/2010/main" val="2630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12</a:t>
            </a:fld>
            <a:endParaRPr lang="en-US"/>
          </a:p>
        </p:txBody>
      </p:sp>
    </p:spTree>
    <p:extLst>
      <p:ext uri="{BB962C8B-B14F-4D97-AF65-F5344CB8AC3E}">
        <p14:creationId xmlns:p14="http://schemas.microsoft.com/office/powerpoint/2010/main" val="299998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13</a:t>
            </a:fld>
            <a:endParaRPr lang="en-US"/>
          </a:p>
        </p:txBody>
      </p:sp>
    </p:spTree>
    <p:extLst>
      <p:ext uri="{BB962C8B-B14F-4D97-AF65-F5344CB8AC3E}">
        <p14:creationId xmlns:p14="http://schemas.microsoft.com/office/powerpoint/2010/main" val="176515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14</a:t>
            </a:fld>
            <a:endParaRPr lang="en-US"/>
          </a:p>
        </p:txBody>
      </p:sp>
    </p:spTree>
    <p:extLst>
      <p:ext uri="{BB962C8B-B14F-4D97-AF65-F5344CB8AC3E}">
        <p14:creationId xmlns:p14="http://schemas.microsoft.com/office/powerpoint/2010/main" val="274996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15</a:t>
            </a:fld>
            <a:endParaRPr lang="en-US"/>
          </a:p>
        </p:txBody>
      </p:sp>
    </p:spTree>
    <p:extLst>
      <p:ext uri="{BB962C8B-B14F-4D97-AF65-F5344CB8AC3E}">
        <p14:creationId xmlns:p14="http://schemas.microsoft.com/office/powerpoint/2010/main" val="2752488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16</a:t>
            </a:fld>
            <a:endParaRPr lang="en-US"/>
          </a:p>
        </p:txBody>
      </p:sp>
    </p:spTree>
    <p:extLst>
      <p:ext uri="{BB962C8B-B14F-4D97-AF65-F5344CB8AC3E}">
        <p14:creationId xmlns:p14="http://schemas.microsoft.com/office/powerpoint/2010/main" val="293270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17</a:t>
            </a:fld>
            <a:endParaRPr lang="en-US"/>
          </a:p>
        </p:txBody>
      </p:sp>
    </p:spTree>
    <p:extLst>
      <p:ext uri="{BB962C8B-B14F-4D97-AF65-F5344CB8AC3E}">
        <p14:creationId xmlns:p14="http://schemas.microsoft.com/office/powerpoint/2010/main" val="8746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18</a:t>
            </a:fld>
            <a:endParaRPr lang="en-US"/>
          </a:p>
        </p:txBody>
      </p:sp>
    </p:spTree>
    <p:extLst>
      <p:ext uri="{BB962C8B-B14F-4D97-AF65-F5344CB8AC3E}">
        <p14:creationId xmlns:p14="http://schemas.microsoft.com/office/powerpoint/2010/main" val="158467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19</a:t>
            </a:fld>
            <a:endParaRPr lang="en-US"/>
          </a:p>
        </p:txBody>
      </p:sp>
    </p:spTree>
    <p:extLst>
      <p:ext uri="{BB962C8B-B14F-4D97-AF65-F5344CB8AC3E}">
        <p14:creationId xmlns:p14="http://schemas.microsoft.com/office/powerpoint/2010/main" val="6570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11267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20</a:t>
            </a:fld>
            <a:endParaRPr lang="en-US"/>
          </a:p>
        </p:txBody>
      </p:sp>
    </p:spTree>
    <p:extLst>
      <p:ext uri="{BB962C8B-B14F-4D97-AF65-F5344CB8AC3E}">
        <p14:creationId xmlns:p14="http://schemas.microsoft.com/office/powerpoint/2010/main" val="2105408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21</a:t>
            </a:fld>
            <a:endParaRPr lang="en-US"/>
          </a:p>
        </p:txBody>
      </p:sp>
    </p:spTree>
    <p:extLst>
      <p:ext uri="{BB962C8B-B14F-4D97-AF65-F5344CB8AC3E}">
        <p14:creationId xmlns:p14="http://schemas.microsoft.com/office/powerpoint/2010/main" val="100751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22</a:t>
            </a:fld>
            <a:endParaRPr lang="en-US"/>
          </a:p>
        </p:txBody>
      </p:sp>
    </p:spTree>
    <p:extLst>
      <p:ext uri="{BB962C8B-B14F-4D97-AF65-F5344CB8AC3E}">
        <p14:creationId xmlns:p14="http://schemas.microsoft.com/office/powerpoint/2010/main" val="438173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23</a:t>
            </a:fld>
            <a:endParaRPr lang="en-US"/>
          </a:p>
        </p:txBody>
      </p:sp>
    </p:spTree>
    <p:extLst>
      <p:ext uri="{BB962C8B-B14F-4D97-AF65-F5344CB8AC3E}">
        <p14:creationId xmlns:p14="http://schemas.microsoft.com/office/powerpoint/2010/main" val="26797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182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25</a:t>
            </a:fld>
            <a:endParaRPr lang="en-US"/>
          </a:p>
        </p:txBody>
      </p:sp>
    </p:spTree>
    <p:extLst>
      <p:ext uri="{BB962C8B-B14F-4D97-AF65-F5344CB8AC3E}">
        <p14:creationId xmlns:p14="http://schemas.microsoft.com/office/powerpoint/2010/main" val="238377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3</a:t>
            </a:fld>
            <a:endParaRPr lang="en-US"/>
          </a:p>
        </p:txBody>
      </p:sp>
    </p:spTree>
    <p:extLst>
      <p:ext uri="{BB962C8B-B14F-4D97-AF65-F5344CB8AC3E}">
        <p14:creationId xmlns:p14="http://schemas.microsoft.com/office/powerpoint/2010/main" val="25039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4</a:t>
            </a:fld>
            <a:endParaRPr lang="en-US"/>
          </a:p>
        </p:txBody>
      </p:sp>
    </p:spTree>
    <p:extLst>
      <p:ext uri="{BB962C8B-B14F-4D97-AF65-F5344CB8AC3E}">
        <p14:creationId xmlns:p14="http://schemas.microsoft.com/office/powerpoint/2010/main" val="356229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5</a:t>
            </a:fld>
            <a:endParaRPr lang="en-US"/>
          </a:p>
        </p:txBody>
      </p:sp>
    </p:spTree>
    <p:extLst>
      <p:ext uri="{BB962C8B-B14F-4D97-AF65-F5344CB8AC3E}">
        <p14:creationId xmlns:p14="http://schemas.microsoft.com/office/powerpoint/2010/main" val="157273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6</a:t>
            </a:fld>
            <a:endParaRPr lang="en-US"/>
          </a:p>
        </p:txBody>
      </p:sp>
    </p:spTree>
    <p:extLst>
      <p:ext uri="{BB962C8B-B14F-4D97-AF65-F5344CB8AC3E}">
        <p14:creationId xmlns:p14="http://schemas.microsoft.com/office/powerpoint/2010/main" val="2303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7</a:t>
            </a:fld>
            <a:endParaRPr lang="en-US"/>
          </a:p>
        </p:txBody>
      </p:sp>
    </p:spTree>
    <p:extLst>
      <p:ext uri="{BB962C8B-B14F-4D97-AF65-F5344CB8AC3E}">
        <p14:creationId xmlns:p14="http://schemas.microsoft.com/office/powerpoint/2010/main" val="361254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8</a:t>
            </a:fld>
            <a:endParaRPr lang="en-US"/>
          </a:p>
        </p:txBody>
      </p:sp>
    </p:spTree>
    <p:extLst>
      <p:ext uri="{BB962C8B-B14F-4D97-AF65-F5344CB8AC3E}">
        <p14:creationId xmlns:p14="http://schemas.microsoft.com/office/powerpoint/2010/main" val="26374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9</a:t>
            </a:fld>
            <a:endParaRPr lang="en-US"/>
          </a:p>
        </p:txBody>
      </p:sp>
    </p:spTree>
    <p:extLst>
      <p:ext uri="{BB962C8B-B14F-4D97-AF65-F5344CB8AC3E}">
        <p14:creationId xmlns:p14="http://schemas.microsoft.com/office/powerpoint/2010/main" val="2874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6.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25.png"/><Relationship Id="rId4" Type="http://schemas.openxmlformats.org/officeDocument/2006/relationships/image" Target="../media/image9.sv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11.png"/><Relationship Id="rId10" Type="http://schemas.openxmlformats.org/officeDocument/2006/relationships/image" Target="../media/image38.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53.svg"/><Relationship Id="rId12"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42.png"/><Relationship Id="rId10" Type="http://schemas.openxmlformats.org/officeDocument/2006/relationships/image" Target="../media/image38.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image" Target="../media/image2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35.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13"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5.png"/><Relationship Id="rId15" Type="http://schemas.openxmlformats.org/officeDocument/2006/relationships/image" Target="../media/image47.png"/><Relationship Id="rId4" Type="http://schemas.openxmlformats.org/officeDocument/2006/relationships/image" Target="../media/image65.sv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25.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73.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46.png"/><Relationship Id="rId5" Type="http://schemas.openxmlformats.org/officeDocument/2006/relationships/image" Target="../media/image50.png"/><Relationship Id="rId15" Type="http://schemas.openxmlformats.org/officeDocument/2006/relationships/image" Target="../media/image42.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52.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6.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6.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26"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75.svg"/><Relationship Id="rId25" Type="http://schemas.openxmlformats.org/officeDocument/2006/relationships/image" Target="../media/image53.svg"/><Relationship Id="rId17" Type="http://schemas.openxmlformats.org/officeDocument/2006/relationships/image" Target="../media/image47.svg"/><Relationship Id="rId2" Type="http://schemas.openxmlformats.org/officeDocument/2006/relationships/notesSlide" Target="../notesSlides/notesSlide4.xml"/><Relationship Id="rId29" Type="http://schemas.openxmlformats.org/officeDocument/2006/relationships/image" Target="../media/image20.png"/><Relationship Id="rId1" Type="http://schemas.openxmlformats.org/officeDocument/2006/relationships/slideLayout" Target="../slideLayouts/slideLayout7.xml"/><Relationship Id="rId32" Type="http://schemas.openxmlformats.org/officeDocument/2006/relationships/image" Target="../media/image23.png"/><Relationship Id="rId5" Type="http://schemas.openxmlformats.org/officeDocument/2006/relationships/image" Target="../media/image15.png"/><Relationship Id="rId28" Type="http://schemas.microsoft.com/office/2007/relationships/hdphoto" Target="../media/hdphoto2.wdp"/><Relationship Id="rId15" Type="http://schemas.openxmlformats.org/officeDocument/2006/relationships/image" Target="../media/image45.svg"/><Relationship Id="rId10" Type="http://schemas.openxmlformats.org/officeDocument/2006/relationships/image" Target="../media/image17.png"/><Relationship Id="rId31" Type="http://schemas.openxmlformats.org/officeDocument/2006/relationships/image" Target="../media/image22.png"/><Relationship Id="rId19" Type="http://schemas.openxmlformats.org/officeDocument/2006/relationships/image" Target="../media/image49.svg"/><Relationship Id="rId4" Type="http://schemas.openxmlformats.org/officeDocument/2006/relationships/image" Target="../media/image37.svg"/><Relationship Id="rId9" Type="http://schemas.openxmlformats.org/officeDocument/2006/relationships/image" Target="../media/image77.svg"/><Relationship Id="rId27" Type="http://schemas.openxmlformats.org/officeDocument/2006/relationships/image" Target="../media/image19.png"/><Relationship Id="rId30"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25.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39.sv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17.svg"/><Relationship Id="rId5" Type="http://schemas.openxmlformats.org/officeDocument/2006/relationships/image" Target="../media/image27.png"/><Relationship Id="rId4" Type="http://schemas.openxmlformats.org/officeDocument/2006/relationships/image" Target="../media/image35.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26"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75.svg"/><Relationship Id="rId25" Type="http://schemas.openxmlformats.org/officeDocument/2006/relationships/image" Target="../media/image53.svg"/><Relationship Id="rId2" Type="http://schemas.openxmlformats.org/officeDocument/2006/relationships/notesSlide" Target="../notesSlides/notesSlide8.xml"/><Relationship Id="rId29" Type="http://schemas.openxmlformats.org/officeDocument/2006/relationships/image" Target="../media/image34.png"/><Relationship Id="rId1" Type="http://schemas.openxmlformats.org/officeDocument/2006/relationships/slideLayout" Target="../slideLayouts/slideLayout7.xml"/><Relationship Id="rId28" Type="http://schemas.openxmlformats.org/officeDocument/2006/relationships/image" Target="../media/image33.png"/><Relationship Id="rId10" Type="http://schemas.openxmlformats.org/officeDocument/2006/relationships/image" Target="../media/image17.png"/><Relationship Id="rId9" Type="http://schemas.openxmlformats.org/officeDocument/2006/relationships/image" Target="../media/image77.svg"/><Relationship Id="rId27"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27.sv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7.svg"/><Relationship Id="rId5" Type="http://schemas.openxmlformats.org/officeDocument/2006/relationships/image" Target="../media/image25.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6000" r="100000">
                        <a14:backgroundMark x1="13417" y1="92167" x2="33583" y2="83500"/>
                        <a14:backgroundMark x1="20750" y1="98417" x2="80500" y2="97250"/>
                        <a14:backgroundMark x1="64917" y1="82583" x2="69583" y2="91083"/>
                      </a14:backgroundRemoval>
                    </a14:imgEffect>
                  </a14:imgLayer>
                </a14:imgProps>
              </a:ext>
            </a:extLst>
          </a:blip>
          <a:stretch>
            <a:fillRect/>
          </a:stretch>
        </p:blipFill>
        <p:spPr>
          <a:xfrm>
            <a:off x="9113520" y="0"/>
            <a:ext cx="10264140" cy="10264140"/>
          </a:xfrm>
          <a:prstGeom prst="rect">
            <a:avLst/>
          </a:prstGeom>
        </p:spPr>
      </p:pic>
      <p:pic>
        <p:nvPicPr>
          <p:cNvPr id="18" name="Picture 17"/>
          <p:cNvPicPr>
            <a:picLocks noChangeAspect="1"/>
          </p:cNvPicPr>
          <p:nvPr/>
        </p:nvPicPr>
        <p:blipFill>
          <a:blip r:embed="rId6"/>
          <a:stretch>
            <a:fillRect/>
          </a:stretch>
        </p:blipFill>
        <p:spPr>
          <a:xfrm>
            <a:off x="228600" y="22860"/>
            <a:ext cx="9931633" cy="5355668"/>
          </a:xfrm>
          <a:prstGeom prst="rect">
            <a:avLst/>
          </a:prstGeom>
        </p:spPr>
      </p:pic>
      <p:sp>
        <p:nvSpPr>
          <p:cNvPr id="19" name="TextBox 15"/>
          <p:cNvSpPr txBox="1"/>
          <p:nvPr/>
        </p:nvSpPr>
        <p:spPr>
          <a:xfrm>
            <a:off x="1077220" y="5411548"/>
            <a:ext cx="9362180" cy="3046988"/>
          </a:xfrm>
          <a:prstGeom prst="rect">
            <a:avLst/>
          </a:prstGeom>
        </p:spPr>
        <p:txBody>
          <a:bodyPr wrap="square" lIns="0" tIns="0" rIns="0" bIns="0" rtlCol="0" anchor="t">
            <a:spAutoFit/>
          </a:bodyPr>
          <a:lstStyle/>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Nếu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được</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chọn</a:t>
            </a:r>
            <a:r>
              <a:rPr lang="en-US" sz="4400" dirty="0" smtClean="0">
                <a:solidFill>
                  <a:srgbClr val="271905"/>
                </a:solidFill>
                <a:latin typeface="Times New Roman" panose="02020603050405020304" pitchFamily="18" charset="0"/>
                <a:cs typeface="Times New Roman" panose="02020603050405020304" pitchFamily="18" charset="0"/>
              </a:rPr>
              <a:t> 5 </a:t>
            </a:r>
            <a:r>
              <a:rPr lang="en-US" sz="4400" dirty="0" err="1" smtClean="0">
                <a:solidFill>
                  <a:srgbClr val="271905"/>
                </a:solidFill>
                <a:latin typeface="Times New Roman" panose="02020603050405020304" pitchFamily="18" charset="0"/>
                <a:cs typeface="Times New Roman" panose="02020603050405020304" pitchFamily="18" charset="0"/>
              </a:rPr>
              <a:t>tính</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từ</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để</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miêu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tả</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về</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mẹ</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em</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sẽ</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chọn</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những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tính</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từ</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nào</a:t>
            </a:r>
            <a:r>
              <a:rPr lang="en-US" sz="4400" dirty="0" smtClean="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Hãy</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viết</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ra</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giấy</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và</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gắn</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lên</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cây</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nhé</a:t>
            </a:r>
            <a:r>
              <a:rPr lang="en-US" sz="4400" dirty="0" smtClean="0">
                <a:solidFill>
                  <a:srgbClr val="271905"/>
                </a:solidFill>
                <a:latin typeface="Times New Roman" panose="02020603050405020304" pitchFamily="18" charset="0"/>
                <a:cs typeface="Times New Roman" panose="02020603050405020304" pitchFamily="18" charset="0"/>
              </a:rPr>
              <a:t>!</a:t>
            </a:r>
            <a:endParaRPr lang="en-US" sz="4400" dirty="0">
              <a:solidFill>
                <a:srgbClr val="271905"/>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80924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7"/>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284095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57430">
            <a:off x="16501429" y="8433390"/>
            <a:ext cx="2361591" cy="2994093"/>
          </a:xfrm>
          <a:prstGeom prst="rect">
            <a:avLst/>
          </a:prstGeom>
        </p:spPr>
      </p:pic>
      <p:pic>
        <p:nvPicPr>
          <p:cNvPr id="24" name="Picture 23"/>
          <p:cNvPicPr>
            <a:picLocks noChangeAspect="1"/>
          </p:cNvPicPr>
          <p:nvPr/>
        </p:nvPicPr>
        <p:blipFill>
          <a:blip r:embed="rId7"/>
          <a:stretch>
            <a:fillRect/>
          </a:stretch>
        </p:blipFill>
        <p:spPr>
          <a:xfrm>
            <a:off x="2667000" y="196375"/>
            <a:ext cx="12173859" cy="1539301"/>
          </a:xfrm>
          <a:prstGeom prst="rect">
            <a:avLst/>
          </a:prstGeom>
        </p:spPr>
      </p:pic>
      <p:pic>
        <p:nvPicPr>
          <p:cNvPr id="43" name="Picture 42"/>
          <p:cNvPicPr>
            <a:picLocks noChangeAspect="1"/>
          </p:cNvPicPr>
          <p:nvPr/>
        </p:nvPicPr>
        <p:blipFill>
          <a:blip r:embed="rId8"/>
          <a:stretch>
            <a:fillRect/>
          </a:stretch>
        </p:blipFill>
        <p:spPr>
          <a:xfrm>
            <a:off x="228600" y="2765147"/>
            <a:ext cx="9467909" cy="3700593"/>
          </a:xfrm>
          <a:prstGeom prst="rect">
            <a:avLst/>
          </a:prstGeom>
        </p:spPr>
      </p:pic>
      <p:sp>
        <p:nvSpPr>
          <p:cNvPr id="44" name="Rectangle 43"/>
          <p:cNvSpPr/>
          <p:nvPr/>
        </p:nvSpPr>
        <p:spPr>
          <a:xfrm>
            <a:off x="1893290" y="4914900"/>
            <a:ext cx="6595728" cy="1938992"/>
          </a:xfrm>
          <a:prstGeom prst="rect">
            <a:avLst/>
          </a:prstGeom>
        </p:spPr>
        <p:txBody>
          <a:bodyPr wrap="square">
            <a:spAutoFit/>
          </a:bodyPr>
          <a:lstStyle/>
          <a:p>
            <a:pPr algn="just">
              <a:lnSpc>
                <a:spcPct val="150000"/>
              </a:lnSpc>
              <a:spcAft>
                <a:spcPts val="0"/>
              </a:spcAft>
            </a:pPr>
            <a:r>
              <a:rPr lang="en-US" sz="4000" b="1" dirty="0" err="1" smtClean="0">
                <a:solidFill>
                  <a:srgbClr val="222222"/>
                </a:solidFill>
                <a:latin typeface="Times New Roman" panose="02020603050405020304" pitchFamily="18" charset="0"/>
                <a:cs typeface="Times New Roman" panose="02020603050405020304" pitchFamily="18" charset="0"/>
              </a:rPr>
              <a:t>Yêu</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cầu</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hoàn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PHT</a:t>
            </a:r>
          </a:p>
          <a:p>
            <a:pPr algn="just">
              <a:lnSpc>
                <a:spcPct val="150000"/>
              </a:lnSpc>
              <a:spcAft>
                <a:spcPts val="0"/>
              </a:spcAft>
            </a:pPr>
            <a:r>
              <a:rPr lang="en-US" sz="4000" b="1" dirty="0" err="1" smtClean="0">
                <a:solidFill>
                  <a:srgbClr val="222222"/>
                </a:solidFill>
                <a:latin typeface="Times New Roman" panose="02020603050405020304" pitchFamily="18" charset="0"/>
                <a:cs typeface="Times New Roman" panose="02020603050405020304" pitchFamily="18" charset="0"/>
              </a:rPr>
              <a:t>Thời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gian</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smtClean="0">
                <a:solidFill>
                  <a:srgbClr val="222222"/>
                </a:solidFill>
                <a:latin typeface="Times New Roman" panose="02020603050405020304" pitchFamily="18" charset="0"/>
                <a:cs typeface="Times New Roman" panose="02020603050405020304" pitchFamily="18" charset="0"/>
              </a:rPr>
              <a:t>7 </a:t>
            </a:r>
            <a:r>
              <a:rPr lang="en-US" sz="4000" dirty="0" err="1" smtClean="0">
                <a:solidFill>
                  <a:srgbClr val="222222"/>
                </a:solidFill>
                <a:latin typeface="Times New Roman" panose="02020603050405020304" pitchFamily="18" charset="0"/>
                <a:cs typeface="Times New Roman" panose="02020603050405020304" pitchFamily="18" charset="0"/>
              </a:rPr>
              <a:t>phút</a:t>
            </a:r>
            <a:endParaRPr lang="en-US" sz="40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9"/>
          <a:srcRect l="30674" r="30673"/>
          <a:stretch/>
        </p:blipFill>
        <p:spPr>
          <a:xfrm>
            <a:off x="10567239" y="1707736"/>
            <a:ext cx="5791200" cy="8423564"/>
          </a:xfrm>
          <a:prstGeom prst="rect">
            <a:avLst/>
          </a:prstGeom>
        </p:spPr>
      </p:pic>
    </p:spTree>
    <p:extLst>
      <p:ext uri="{BB962C8B-B14F-4D97-AF65-F5344CB8AC3E}">
        <p14:creationId xmlns:p14="http://schemas.microsoft.com/office/powerpoint/2010/main" val="7256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10"/>
          <a:stretch>
            <a:fillRect/>
          </a:stretch>
        </p:blipFill>
        <p:spPr>
          <a:xfrm>
            <a:off x="2667000" y="196375"/>
            <a:ext cx="12173859" cy="1539301"/>
          </a:xfrm>
          <a:prstGeom prst="rect">
            <a:avLst/>
          </a:prstGeom>
        </p:spPr>
      </p:pic>
      <p:sp>
        <p:nvSpPr>
          <p:cNvPr id="29" name="Rectangle 28"/>
          <p:cNvSpPr/>
          <p:nvPr/>
        </p:nvSpPr>
        <p:spPr>
          <a:xfrm>
            <a:off x="948072" y="1943100"/>
            <a:ext cx="15611714" cy="8402300"/>
          </a:xfrm>
          <a:prstGeom prst="rect">
            <a:avLst/>
          </a:prstGeom>
        </p:spPr>
        <p:txBody>
          <a:bodyPr wrap="square">
            <a:spAutoFit/>
          </a:bodyPr>
          <a:lstStyle/>
          <a:p>
            <a:pPr algn="just">
              <a:lnSpc>
                <a:spcPct val="150000"/>
              </a:lnSpc>
              <a:spcAft>
                <a:spcPts val="0"/>
              </a:spcAft>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bảy</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ngắt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nhịp</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3/4, 4/3, </a:t>
            </a:r>
            <a:r>
              <a:rPr lang="en-US" sz="4000" dirty="0" smtClean="0">
                <a:latin typeface="Times New Roman" panose="02020603050405020304" pitchFamily="18" charset="0"/>
                <a:cs typeface="Times New Roman" panose="02020603050405020304" pitchFamily="18" charset="0"/>
              </a:rPr>
              <a:t>2/5</a:t>
            </a:r>
          </a:p>
          <a:p>
            <a:pPr algn="just">
              <a:lnSpc>
                <a:spcPct val="150000"/>
              </a:lnSpc>
              <a:spcAft>
                <a:spcPts val="0"/>
              </a:spcAft>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gieo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chân</a:t>
            </a:r>
            <a:r>
              <a:rPr lang="en-US" sz="4000" dirty="0" smtClean="0">
                <a:latin typeface="Times New Roman" panose="02020603050405020304" pitchFamily="18" charset="0"/>
                <a:cs typeface="Times New Roman" panose="02020603050405020304" pitchFamily="18" charset="0"/>
              </a:rPr>
              <a:t> (song-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phơi</a:t>
            </a:r>
            <a:r>
              <a:rPr lang="en-US" sz="4000" dirty="0" smtClean="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cục</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phần</a:t>
            </a:r>
            <a:endParaRPr lang="en-US" sz="4000" dirty="0" smtClean="0">
              <a:latin typeface="Times New Roman" panose="02020603050405020304" pitchFamily="18"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1 </a:t>
            </a:r>
            <a:r>
              <a:rPr lang="vi-VN" sz="4000" dirty="0">
                <a:latin typeface="Times New Roman" panose="02020603050405020304" pitchFamily="18" charset="0"/>
                <a:cs typeface="Times New Roman" panose="02020603050405020304" pitchFamily="18" charset="0"/>
              </a:rPr>
              <a:t>(khổ thơ đầu): bức tranh thiên nhiên “nắng mới”.</a:t>
            </a: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2 </a:t>
            </a:r>
            <a:r>
              <a:rPr lang="vi-VN" sz="4000" dirty="0">
                <a:latin typeface="Times New Roman" panose="02020603050405020304" pitchFamily="18" charset="0"/>
                <a:cs typeface="Times New Roman" panose="02020603050405020304" pitchFamily="18" charset="0"/>
              </a:rPr>
              <a:t>(khổ 2, 3): nỗi nhớ của nhân vật trữ tình</a:t>
            </a:r>
            <a:r>
              <a:rPr lang="vi-VN" sz="4000" dirty="0" smtClean="0">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đề</a:t>
            </a:r>
            <a:r>
              <a:rPr lang="en-US" sz="4000" dirty="0" smtClean="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a:t>
            </a:r>
            <a:r>
              <a:rPr lang="en-US" sz="4000" i="1" dirty="0" err="1" smtClean="0">
                <a:latin typeface="Times New Roman" panose="02020603050405020304" pitchFamily="18" charset="0"/>
                <a:cs typeface="Times New Roman" panose="02020603050405020304" pitchFamily="18" charset="0"/>
              </a:rPr>
              <a:t>Nắng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mới</a:t>
            </a:r>
            <a:r>
              <a:rPr lang="en-US" sz="4000" i="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Một hình ảnh gây ấn tượng, khơi nguồn cho cảm xúc của tác giả</a:t>
            </a:r>
          </a:p>
          <a:p>
            <a:pPr algn="just">
              <a:lnSpc>
                <a:spcPct val="150000"/>
              </a:lnSpc>
              <a:spcAft>
                <a:spcPts val="0"/>
              </a:spcAft>
            </a:pPr>
            <a:endParaRPr lang="en-US" sz="4000" dirty="0" smtClean="0">
              <a:latin typeface="Times New Roman" panose="02020603050405020304" pitchFamily="18" charset="0"/>
              <a:cs typeface="Times New Roman" panose="02020603050405020304" pitchFamily="18" charset="0"/>
            </a:endParaRPr>
          </a:p>
        </p:txBody>
      </p:sp>
      <p:pic>
        <p:nvPicPr>
          <p:cNvPr id="30" name="Picture 3"/>
          <p:cNvPicPr>
            <a:picLocks noChangeAspect="1"/>
          </p:cNvPicPr>
          <p:nvPr/>
        </p:nvPicPr>
        <p:blipFill>
          <a:blip r:embed="rId11"/>
          <a:srcRect/>
          <a:stretch>
            <a:fillRect/>
          </a:stretch>
        </p:blipFill>
        <p:spPr>
          <a:xfrm>
            <a:off x="10406754" y="-38100"/>
            <a:ext cx="8868209" cy="8269605"/>
          </a:xfrm>
          <a:prstGeom prst="rect">
            <a:avLst/>
          </a:prstGeom>
        </p:spPr>
      </p:pic>
    </p:spTree>
    <p:extLst>
      <p:ext uri="{BB962C8B-B14F-4D97-AF65-F5344CB8AC3E}">
        <p14:creationId xmlns:p14="http://schemas.microsoft.com/office/powerpoint/2010/main" val="33033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circle(in)">
                                      <p:cBhvr>
                                        <p:cTn id="22" dur="20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fade">
                                      <p:cBhvr>
                                        <p:cTn id="27" dur="1000"/>
                                        <p:tgtEl>
                                          <p:spTgt spid="29">
                                            <p:txEl>
                                              <p:pRg st="4" end="4"/>
                                            </p:txEl>
                                          </p:spTgt>
                                        </p:tgtEl>
                                      </p:cBhvr>
                                    </p:animEffect>
                                    <p:anim calcmode="lin" valueType="num">
                                      <p:cBhvr>
                                        <p:cTn id="28"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fade">
                                      <p:cBhvr>
                                        <p:cTn id="32" dur="1000"/>
                                        <p:tgtEl>
                                          <p:spTgt spid="29">
                                            <p:txEl>
                                              <p:pRg st="5" end="5"/>
                                            </p:txEl>
                                          </p:spTgt>
                                        </p:tgtEl>
                                      </p:cBhvr>
                                    </p:animEffect>
                                    <p:anim calcmode="lin" valueType="num">
                                      <p:cBhvr>
                                        <p:cTn id="33"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xEl>
                                              <p:pRg st="6" end="6"/>
                                            </p:txEl>
                                          </p:spTgt>
                                        </p:tgtEl>
                                        <p:attrNameLst>
                                          <p:attrName>style.visibility</p:attrName>
                                        </p:attrNameLst>
                                      </p:cBhvr>
                                      <p:to>
                                        <p:strVal val="visible"/>
                                      </p:to>
                                    </p:set>
                                    <p:animEffect transition="in" filter="barn(inVertical)">
                                      <p:cBhvr>
                                        <p:cTn id="39"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10"/>
          <a:stretch>
            <a:fillRect/>
          </a:stretch>
        </p:blipFill>
        <p:spPr>
          <a:xfrm>
            <a:off x="2667000" y="196375"/>
            <a:ext cx="12173859" cy="1539301"/>
          </a:xfrm>
          <a:prstGeom prst="rect">
            <a:avLst/>
          </a:prstGeom>
        </p:spPr>
      </p:pic>
      <p:sp>
        <p:nvSpPr>
          <p:cNvPr id="2" name="Rectangle 1"/>
          <p:cNvSpPr/>
          <p:nvPr/>
        </p:nvSpPr>
        <p:spPr>
          <a:xfrm>
            <a:off x="1066800" y="2171700"/>
            <a:ext cx="15544800" cy="5940088"/>
          </a:xfrm>
          <a:prstGeom prst="rect">
            <a:avLst/>
          </a:prstGeom>
        </p:spPr>
        <p:txBody>
          <a:bodyPr wrap="square">
            <a:spAutoFit/>
          </a:bodyPr>
          <a:lstStyle/>
          <a:p>
            <a:pPr algn="just"/>
            <a:r>
              <a:rPr lang="vi-VN" sz="4400" b="1" dirty="0">
                <a:solidFill>
                  <a:srgbClr val="333333"/>
                </a:solidFill>
                <a:latin typeface="+mj-lt"/>
              </a:rPr>
              <a:t>- Mạch cảm xúc:</a:t>
            </a:r>
          </a:p>
          <a:p>
            <a:pPr algn="just"/>
            <a:endParaRPr lang="en-US" sz="4400" dirty="0">
              <a:solidFill>
                <a:srgbClr val="333333"/>
              </a:solidFill>
              <a:latin typeface="+mj-lt"/>
            </a:endParaRPr>
          </a:p>
          <a:p>
            <a:pPr algn="just"/>
            <a:endParaRPr lang="en-US" sz="4400" dirty="0" smtClean="0">
              <a:solidFill>
                <a:srgbClr val="333333"/>
              </a:solidFill>
              <a:latin typeface="+mj-lt"/>
            </a:endParaRPr>
          </a:p>
          <a:p>
            <a:pPr algn="just"/>
            <a:endParaRPr lang="en-US" sz="4400" dirty="0">
              <a:solidFill>
                <a:srgbClr val="333333"/>
              </a:solidFill>
              <a:latin typeface="+mj-lt"/>
            </a:endParaRPr>
          </a:p>
          <a:p>
            <a:pPr algn="just"/>
            <a:endParaRPr lang="en-US" sz="4400" dirty="0" smtClean="0">
              <a:solidFill>
                <a:srgbClr val="333333"/>
              </a:solidFill>
              <a:latin typeface="+mj-lt"/>
            </a:endParaRPr>
          </a:p>
          <a:p>
            <a:pPr algn="just"/>
            <a:endParaRPr lang="en-US" sz="4400" dirty="0" smtClean="0">
              <a:solidFill>
                <a:srgbClr val="333333"/>
              </a:solidFill>
              <a:latin typeface="+mj-lt"/>
            </a:endParaRPr>
          </a:p>
          <a:p>
            <a:pPr algn="just"/>
            <a:endParaRPr lang="en-US" sz="4400" dirty="0">
              <a:solidFill>
                <a:srgbClr val="333333"/>
              </a:solidFill>
              <a:latin typeface="+mj-lt"/>
            </a:endParaRPr>
          </a:p>
          <a:p>
            <a:pPr algn="just"/>
            <a:endParaRPr lang="en-US" sz="2400" dirty="0" smtClean="0">
              <a:solidFill>
                <a:srgbClr val="333333"/>
              </a:solidFill>
              <a:latin typeface="+mj-lt"/>
            </a:endParaRPr>
          </a:p>
          <a:p>
            <a:pPr algn="just"/>
            <a:r>
              <a:rPr lang="vi-VN" sz="4400" dirty="0" smtClean="0">
                <a:solidFill>
                  <a:srgbClr val="333333"/>
                </a:solidFill>
                <a:latin typeface="+mj-lt"/>
              </a:rPr>
              <a:t>- </a:t>
            </a:r>
            <a:r>
              <a:rPr lang="vi-VN" sz="4400" b="1" dirty="0">
                <a:solidFill>
                  <a:srgbClr val="333333"/>
                </a:solidFill>
                <a:latin typeface="+mj-lt"/>
              </a:rPr>
              <a:t>Cảm hứng chủ </a:t>
            </a:r>
            <a:r>
              <a:rPr lang="vi-VN" sz="4400" b="1" dirty="0" smtClean="0">
                <a:solidFill>
                  <a:srgbClr val="333333"/>
                </a:solidFill>
                <a:latin typeface="+mj-lt"/>
              </a:rPr>
              <a:t>đạo</a:t>
            </a:r>
            <a:r>
              <a:rPr lang="en-US" sz="4400" b="1" dirty="0" smtClean="0">
                <a:solidFill>
                  <a:srgbClr val="333333"/>
                </a:solidFill>
                <a:latin typeface="+mj-lt"/>
              </a:rPr>
              <a:t>: </a:t>
            </a:r>
            <a:r>
              <a:rPr lang="vi-VN" sz="4400" b="1" dirty="0" smtClean="0">
                <a:solidFill>
                  <a:srgbClr val="333333"/>
                </a:solidFill>
                <a:latin typeface="+mj-lt"/>
              </a:rPr>
              <a:t> </a:t>
            </a:r>
            <a:r>
              <a:rPr lang="vi-VN" sz="4400" dirty="0">
                <a:solidFill>
                  <a:srgbClr val="333333"/>
                </a:solidFill>
                <a:latin typeface="+mj-lt"/>
              </a:rPr>
              <a:t>của bài thơ là nỗi nhớ về người mẹ đã đi xa.</a:t>
            </a:r>
            <a:endParaRPr lang="vi-VN" sz="4400" b="0" i="0" dirty="0">
              <a:solidFill>
                <a:srgbClr val="333333"/>
              </a:solidFill>
              <a:effectLst/>
              <a:latin typeface="+mj-lt"/>
            </a:endParaRPr>
          </a:p>
        </p:txBody>
      </p:sp>
      <p:pic>
        <p:nvPicPr>
          <p:cNvPr id="7" name="Picture 4"/>
          <p:cNvPicPr>
            <a:picLocks noChangeAspect="1"/>
          </p:cNvPicPr>
          <p:nvPr/>
        </p:nvPicPr>
        <p:blipFill>
          <a:blip r:embed="rId11">
            <a:biLevel thresh="25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1600" y="3055538"/>
            <a:ext cx="4876800" cy="3339962"/>
          </a:xfrm>
          <a:prstGeom prst="rect">
            <a:avLst/>
          </a:prstGeom>
        </p:spPr>
      </p:pic>
      <p:pic>
        <p:nvPicPr>
          <p:cNvPr id="9" name="Picture 4"/>
          <p:cNvPicPr>
            <a:picLocks noChangeAspect="1"/>
          </p:cNvPicPr>
          <p:nvPr/>
        </p:nvPicPr>
        <p:blipFill>
          <a:blip r:embed="rId11">
            <a:biLevel thresh="25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705600" y="3055538"/>
            <a:ext cx="4876800" cy="3339962"/>
          </a:xfrm>
          <a:prstGeom prst="rect">
            <a:avLst/>
          </a:prstGeom>
        </p:spPr>
      </p:pic>
      <p:pic>
        <p:nvPicPr>
          <p:cNvPr id="10" name="Picture 4"/>
          <p:cNvPicPr>
            <a:picLocks noChangeAspect="1"/>
          </p:cNvPicPr>
          <p:nvPr/>
        </p:nvPicPr>
        <p:blipFill>
          <a:blip r:embed="rId11">
            <a:biLevel thresh="25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039600" y="2818454"/>
            <a:ext cx="4876800" cy="3339962"/>
          </a:xfrm>
          <a:prstGeom prst="rect">
            <a:avLst/>
          </a:prstGeom>
        </p:spPr>
      </p:pic>
      <p:sp>
        <p:nvSpPr>
          <p:cNvPr id="6" name="Rectangle 5"/>
          <p:cNvSpPr/>
          <p:nvPr/>
        </p:nvSpPr>
        <p:spPr>
          <a:xfrm>
            <a:off x="1638300" y="3606492"/>
            <a:ext cx="4343400" cy="2123658"/>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1: </a:t>
            </a:r>
            <a:r>
              <a:rPr lang="vi-VN" sz="4400" dirty="0">
                <a:solidFill>
                  <a:srgbClr val="333333"/>
                </a:solidFill>
                <a:latin typeface="Times New Roman" panose="02020603050405020304" pitchFamily="18" charset="0"/>
                <a:cs typeface="Times New Roman" panose="02020603050405020304" pitchFamily="18" charset="0"/>
              </a:rPr>
              <a:t>Hoàn cảnh nảy sinh nỗi nhớ mẹ</a:t>
            </a:r>
            <a:r>
              <a:rPr lang="vi-VN" sz="4400" dirty="0" smtClean="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010400" y="3606492"/>
            <a:ext cx="4343400" cy="2800767"/>
          </a:xfrm>
          <a:prstGeom prst="rect">
            <a:avLst/>
          </a:prstGeom>
        </p:spPr>
        <p:txBody>
          <a:bodyPr wrap="square">
            <a:spAutoFit/>
          </a:bodyPr>
          <a:lstStyle/>
          <a:p>
            <a:pPr algn="just"/>
            <a:r>
              <a:rPr lang="vi-VN" sz="4400" b="1" dirty="0" smtClean="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Phần 2: </a:t>
            </a:r>
            <a:r>
              <a:rPr lang="vi-VN" sz="4400" dirty="0">
                <a:solidFill>
                  <a:srgbClr val="333333"/>
                </a:solidFill>
                <a:latin typeface="Times New Roman" panose="02020603050405020304" pitchFamily="18" charset="0"/>
                <a:cs typeface="Times New Roman" panose="02020603050405020304" pitchFamily="18" charset="0"/>
              </a:rPr>
              <a:t>Nỗi nhớ mẹ và hình ảnh người mẹ trong quá khứ</a:t>
            </a:r>
            <a:r>
              <a:rPr lang="vi-VN" sz="4400" dirty="0" smtClean="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2199620" y="3547506"/>
            <a:ext cx="4343400" cy="2800767"/>
          </a:xfrm>
          <a:prstGeom prst="rect">
            <a:avLst/>
          </a:prstGeom>
        </p:spPr>
        <p:txBody>
          <a:bodyPr wrap="square">
            <a:spAutoFit/>
          </a:bodyPr>
          <a:lstStyle/>
          <a:p>
            <a:pPr algn="just"/>
            <a:r>
              <a:rPr lang="vi-VN" sz="4400" b="1" dirty="0" smtClean="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Phần 3</a:t>
            </a:r>
            <a:r>
              <a:rPr lang="vi-VN" sz="4400" dirty="0">
                <a:solidFill>
                  <a:srgbClr val="333333"/>
                </a:solidFill>
                <a:latin typeface="Times New Roman" panose="02020603050405020304" pitchFamily="18" charset="0"/>
                <a:cs typeface="Times New Roman" panose="02020603050405020304" pitchFamily="18" charset="0"/>
              </a:rPr>
              <a:t>: Hình ảnh của mẹ trong ký ức người con.</a:t>
            </a:r>
          </a:p>
          <a:p>
            <a:pPr algn="just"/>
            <a:endParaRPr lang="en-US"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80">
                                          <p:stCondLst>
                                            <p:cond delay="0"/>
                                          </p:stCondLst>
                                        </p:cTn>
                                        <p:tgtEl>
                                          <p:spTgt spid="13"/>
                                        </p:tgtEl>
                                      </p:cBhvr>
                                    </p:animEffect>
                                    <p:anim calcmode="lin" valueType="num">
                                      <p:cBhvr>
                                        <p:cTn id="7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4" dur="26">
                                          <p:stCondLst>
                                            <p:cond delay="650"/>
                                          </p:stCondLst>
                                        </p:cTn>
                                        <p:tgtEl>
                                          <p:spTgt spid="13"/>
                                        </p:tgtEl>
                                      </p:cBhvr>
                                      <p:to x="100000" y="60000"/>
                                    </p:animScale>
                                    <p:animScale>
                                      <p:cBhvr>
                                        <p:cTn id="85" dur="166" decel="50000">
                                          <p:stCondLst>
                                            <p:cond delay="676"/>
                                          </p:stCondLst>
                                        </p:cTn>
                                        <p:tgtEl>
                                          <p:spTgt spid="13"/>
                                        </p:tgtEl>
                                      </p:cBhvr>
                                      <p:to x="100000" y="100000"/>
                                    </p:animScale>
                                    <p:animScale>
                                      <p:cBhvr>
                                        <p:cTn id="86" dur="26">
                                          <p:stCondLst>
                                            <p:cond delay="1312"/>
                                          </p:stCondLst>
                                        </p:cTn>
                                        <p:tgtEl>
                                          <p:spTgt spid="13"/>
                                        </p:tgtEl>
                                      </p:cBhvr>
                                      <p:to x="100000" y="80000"/>
                                    </p:animScale>
                                    <p:animScale>
                                      <p:cBhvr>
                                        <p:cTn id="87" dur="166" decel="50000">
                                          <p:stCondLst>
                                            <p:cond delay="1338"/>
                                          </p:stCondLst>
                                        </p:cTn>
                                        <p:tgtEl>
                                          <p:spTgt spid="13"/>
                                        </p:tgtEl>
                                      </p:cBhvr>
                                      <p:to x="100000" y="100000"/>
                                    </p:animScale>
                                    <p:animScale>
                                      <p:cBhvr>
                                        <p:cTn id="88" dur="26">
                                          <p:stCondLst>
                                            <p:cond delay="1642"/>
                                          </p:stCondLst>
                                        </p:cTn>
                                        <p:tgtEl>
                                          <p:spTgt spid="13"/>
                                        </p:tgtEl>
                                      </p:cBhvr>
                                      <p:to x="100000" y="90000"/>
                                    </p:animScale>
                                    <p:animScale>
                                      <p:cBhvr>
                                        <p:cTn id="89" dur="166" decel="50000">
                                          <p:stCondLst>
                                            <p:cond delay="1668"/>
                                          </p:stCondLst>
                                        </p:cTn>
                                        <p:tgtEl>
                                          <p:spTgt spid="13"/>
                                        </p:tgtEl>
                                      </p:cBhvr>
                                      <p:to x="100000" y="100000"/>
                                    </p:animScale>
                                    <p:animScale>
                                      <p:cBhvr>
                                        <p:cTn id="90" dur="26">
                                          <p:stCondLst>
                                            <p:cond delay="1808"/>
                                          </p:stCondLst>
                                        </p:cTn>
                                        <p:tgtEl>
                                          <p:spTgt spid="13"/>
                                        </p:tgtEl>
                                      </p:cBhvr>
                                      <p:to x="100000" y="95000"/>
                                    </p:animScale>
                                    <p:animScale>
                                      <p:cBhvr>
                                        <p:cTn id="91" dur="166" decel="50000">
                                          <p:stCondLst>
                                            <p:cond delay="1834"/>
                                          </p:stCondLst>
                                        </p:cTn>
                                        <p:tgtEl>
                                          <p:spTgt spid="13"/>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down)">
                                      <p:cBhvr>
                                        <p:cTn id="94" dur="580">
                                          <p:stCondLst>
                                            <p:cond delay="0"/>
                                          </p:stCondLst>
                                        </p:cTn>
                                        <p:tgtEl>
                                          <p:spTgt spid="10"/>
                                        </p:tgtEl>
                                      </p:cBhvr>
                                    </p:animEffect>
                                    <p:anim calcmode="lin" valueType="num">
                                      <p:cBhvr>
                                        <p:cTn id="9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0" dur="26">
                                          <p:stCondLst>
                                            <p:cond delay="650"/>
                                          </p:stCondLst>
                                        </p:cTn>
                                        <p:tgtEl>
                                          <p:spTgt spid="10"/>
                                        </p:tgtEl>
                                      </p:cBhvr>
                                      <p:to x="100000" y="60000"/>
                                    </p:animScale>
                                    <p:animScale>
                                      <p:cBhvr>
                                        <p:cTn id="101" dur="166" decel="50000">
                                          <p:stCondLst>
                                            <p:cond delay="676"/>
                                          </p:stCondLst>
                                        </p:cTn>
                                        <p:tgtEl>
                                          <p:spTgt spid="10"/>
                                        </p:tgtEl>
                                      </p:cBhvr>
                                      <p:to x="100000" y="100000"/>
                                    </p:animScale>
                                    <p:animScale>
                                      <p:cBhvr>
                                        <p:cTn id="102" dur="26">
                                          <p:stCondLst>
                                            <p:cond delay="1312"/>
                                          </p:stCondLst>
                                        </p:cTn>
                                        <p:tgtEl>
                                          <p:spTgt spid="10"/>
                                        </p:tgtEl>
                                      </p:cBhvr>
                                      <p:to x="100000" y="80000"/>
                                    </p:animScale>
                                    <p:animScale>
                                      <p:cBhvr>
                                        <p:cTn id="103" dur="166" decel="50000">
                                          <p:stCondLst>
                                            <p:cond delay="1338"/>
                                          </p:stCondLst>
                                        </p:cTn>
                                        <p:tgtEl>
                                          <p:spTgt spid="10"/>
                                        </p:tgtEl>
                                      </p:cBhvr>
                                      <p:to x="100000" y="100000"/>
                                    </p:animScale>
                                    <p:animScale>
                                      <p:cBhvr>
                                        <p:cTn id="104" dur="26">
                                          <p:stCondLst>
                                            <p:cond delay="1642"/>
                                          </p:stCondLst>
                                        </p:cTn>
                                        <p:tgtEl>
                                          <p:spTgt spid="10"/>
                                        </p:tgtEl>
                                      </p:cBhvr>
                                      <p:to x="100000" y="90000"/>
                                    </p:animScale>
                                    <p:animScale>
                                      <p:cBhvr>
                                        <p:cTn id="105" dur="166" decel="50000">
                                          <p:stCondLst>
                                            <p:cond delay="1668"/>
                                          </p:stCondLst>
                                        </p:cTn>
                                        <p:tgtEl>
                                          <p:spTgt spid="10"/>
                                        </p:tgtEl>
                                      </p:cBhvr>
                                      <p:to x="100000" y="100000"/>
                                    </p:animScale>
                                    <p:animScale>
                                      <p:cBhvr>
                                        <p:cTn id="106" dur="26">
                                          <p:stCondLst>
                                            <p:cond delay="1808"/>
                                          </p:stCondLst>
                                        </p:cTn>
                                        <p:tgtEl>
                                          <p:spTgt spid="10"/>
                                        </p:tgtEl>
                                      </p:cBhvr>
                                      <p:to x="100000" y="95000"/>
                                    </p:animScale>
                                    <p:animScale>
                                      <p:cBhvr>
                                        <p:cTn id="107" dur="166" decel="50000">
                                          <p:stCondLst>
                                            <p:cond delay="1834"/>
                                          </p:stCondLst>
                                        </p:cTn>
                                        <p:tgtEl>
                                          <p:spTgt spid="1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xEl>
                                              <p:pRg st="8" end="8"/>
                                            </p:txEl>
                                          </p:spTgt>
                                        </p:tgtEl>
                                        <p:attrNameLst>
                                          <p:attrName>style.visibility</p:attrName>
                                        </p:attrNameLst>
                                      </p:cBhvr>
                                      <p:to>
                                        <p:strVal val="visible"/>
                                      </p:to>
                                    </p:set>
                                    <p:animEffect transition="in" filter="barn(inVertical)">
                                      <p:cBhvr>
                                        <p:cTn id="1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7600" y="419100"/>
            <a:ext cx="8303472" cy="1670449"/>
          </a:xfrm>
          <a:prstGeom prst="rect">
            <a:avLst/>
          </a:prstGeom>
        </p:spPr>
      </p:pic>
      <p:sp>
        <p:nvSpPr>
          <p:cNvPr id="5" name="Rectangle 4"/>
          <p:cNvSpPr/>
          <p:nvPr/>
        </p:nvSpPr>
        <p:spPr>
          <a:xfrm>
            <a:off x="762000" y="3406982"/>
            <a:ext cx="16383000" cy="4154984"/>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Thời điểm: </a:t>
            </a:r>
            <a:r>
              <a:rPr lang="vi-VN" sz="4400" dirty="0">
                <a:solidFill>
                  <a:srgbClr val="333333"/>
                </a:solidFill>
                <a:latin typeface="Times New Roman" panose="02020603050405020304" pitchFamily="18" charset="0"/>
                <a:cs typeface="Times New Roman" panose="02020603050405020304" pitchFamily="18" charset="0"/>
              </a:rPr>
              <a:t>mỗi lần, những ngày </a:t>
            </a:r>
            <a:r>
              <a:rPr lang="vi-VN" sz="4400" dirty="0" smtClean="0">
                <a:solidFill>
                  <a:srgbClr val="333333"/>
                </a:solidFill>
                <a:latin typeface="Times New Roman" panose="02020603050405020304" pitchFamily="18" charset="0"/>
                <a:cs typeface="Times New Roman" panose="02020603050405020304" pitchFamily="18" charset="0"/>
              </a:rPr>
              <a:t>không, </a:t>
            </a:r>
            <a:r>
              <a:rPr lang="vi-VN" sz="4400" dirty="0">
                <a:solidFill>
                  <a:srgbClr val="333333"/>
                </a:solidFill>
                <a:latin typeface="Times New Roman" panose="02020603050405020304" pitchFamily="18" charset="0"/>
                <a:cs typeface="Times New Roman" panose="02020603050405020304" pitchFamily="18" charset="0"/>
              </a:rPr>
              <a:t>lúc người còn sống.</a:t>
            </a:r>
          </a:p>
          <a:p>
            <a:pPr algn="just"/>
            <a:r>
              <a:rPr lang="vi-VN" sz="4400" b="1" dirty="0">
                <a:solidFill>
                  <a:srgbClr val="333333"/>
                </a:solidFill>
                <a:latin typeface="Times New Roman" panose="02020603050405020304" pitchFamily="18" charset="0"/>
                <a:cs typeface="Times New Roman" panose="02020603050405020304" pitchFamily="18" charset="0"/>
              </a:rPr>
              <a:t>- Hình ảnh: </a:t>
            </a:r>
            <a:r>
              <a:rPr lang="en-US" sz="4400" dirty="0" err="1" smtClean="0">
                <a:solidFill>
                  <a:srgbClr val="333333"/>
                </a:solidFill>
                <a:latin typeface="Times New Roman" panose="02020603050405020304" pitchFamily="18" charset="0"/>
                <a:cs typeface="Times New Roman" panose="02020603050405020304" pitchFamily="18" charset="0"/>
              </a:rPr>
              <a:t>làng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quê</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nắng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mới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gà</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trưa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Nam</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Âm thanh</a:t>
            </a:r>
            <a:r>
              <a:rPr lang="vi-VN" sz="4400" dirty="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xao</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xác</a:t>
            </a:r>
            <a:r>
              <a:rPr lang="en-US" sz="4400" dirty="0" smtClean="0">
                <a:solidFill>
                  <a:srgbClr val="333333"/>
                </a:solidFill>
                <a:latin typeface="Times New Roman" panose="02020603050405020304" pitchFamily="18" charset="0"/>
                <a:cs typeface="Times New Roman" panose="02020603050405020304" pitchFamily="18" charset="0"/>
              </a:rPr>
              <a:t>, </a:t>
            </a:r>
            <a:r>
              <a:rPr lang="vi-VN" sz="4400" dirty="0" smtClean="0">
                <a:solidFill>
                  <a:srgbClr val="333333"/>
                </a:solidFill>
                <a:latin typeface="Times New Roman" panose="02020603050405020304" pitchFamily="18" charset="0"/>
                <a:cs typeface="Times New Roman" panose="02020603050405020304" pitchFamily="18" charset="0"/>
              </a:rPr>
              <a:t>gà </a:t>
            </a:r>
            <a:r>
              <a:rPr lang="vi-VN" sz="4400" dirty="0">
                <a:solidFill>
                  <a:srgbClr val="333333"/>
                </a:solidFill>
                <a:latin typeface="Times New Roman" panose="02020603050405020304" pitchFamily="18" charset="0"/>
                <a:cs typeface="Times New Roman" panose="02020603050405020304" pitchFamily="18" charset="0"/>
              </a:rPr>
              <a:t>trưa “gáy não nùng</a:t>
            </a:r>
            <a:r>
              <a:rPr lang="vi-VN" sz="4400" dirty="0" smtClean="0">
                <a:solidFill>
                  <a:srgbClr val="333333"/>
                </a:solidFill>
                <a:latin typeface="Times New Roman" panose="02020603050405020304" pitchFamily="18" charset="0"/>
                <a:cs typeface="Times New Roman" panose="02020603050405020304" pitchFamily="18" charset="0"/>
              </a:rPr>
              <a:t>”</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láy</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Tâm trạng: </a:t>
            </a:r>
            <a:r>
              <a:rPr lang="en-US" sz="4400" dirty="0" smtClean="0">
                <a:solidFill>
                  <a:srgbClr val="333333"/>
                </a:solidFill>
                <a:latin typeface="Times New Roman" panose="02020603050405020304" pitchFamily="18" charset="0"/>
                <a:cs typeface="Times New Roman" panose="02020603050405020304" pitchFamily="18" charset="0"/>
              </a:rPr>
              <a:t>“</a:t>
            </a:r>
            <a:r>
              <a:rPr lang="en-US" sz="4400" dirty="0" err="1" smtClean="0">
                <a:solidFill>
                  <a:srgbClr val="333333"/>
                </a:solidFill>
                <a:latin typeface="Times New Roman" panose="02020603050405020304" pitchFamily="18" charset="0"/>
                <a:cs typeface="Times New Roman" panose="02020603050405020304" pitchFamily="18" charset="0"/>
              </a:rPr>
              <a:t>lòng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rượi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buồn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chập</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chờn</a:t>
            </a:r>
            <a:r>
              <a:rPr lang="en-US" sz="4400" dirty="0" smtClean="0">
                <a:solidFill>
                  <a:srgbClr val="333333"/>
                </a:solidFill>
                <a:latin typeface="Times New Roman" panose="02020603050405020304" pitchFamily="18" charset="0"/>
                <a:cs typeface="Times New Roman" panose="02020603050405020304" pitchFamily="18" charset="0"/>
              </a:rPr>
              <a:t> </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4"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a. </a:t>
            </a:r>
            <a:r>
              <a:rPr lang="en-US" sz="4800" b="1" dirty="0" err="1" smtClean="0">
                <a:solidFill>
                  <a:srgbClr val="271905"/>
                </a:solidFill>
                <a:latin typeface="Times New Roman" panose="02020603050405020304" pitchFamily="18" charset="0"/>
                <a:cs typeface="Times New Roman" panose="02020603050405020304" pitchFamily="18" charset="0"/>
              </a:rPr>
              <a:t>Bức</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tranh</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thiên</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nhiên</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nắng</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mới</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khổ</a:t>
            </a:r>
            <a:r>
              <a:rPr lang="en-US" sz="4800" b="1" dirty="0" smtClean="0">
                <a:solidFill>
                  <a:srgbClr val="271905"/>
                </a:solidFill>
                <a:latin typeface="Times New Roman" panose="02020603050405020304" pitchFamily="18" charset="0"/>
                <a:cs typeface="Times New Roman" panose="02020603050405020304" pitchFamily="18" charset="0"/>
              </a:rPr>
              <a:t> 1) </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71561" y="-778479"/>
            <a:ext cx="3287739" cy="3108408"/>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82596" y="1607882"/>
            <a:ext cx="3588741" cy="1781320"/>
          </a:xfrm>
          <a:prstGeom prst="rect">
            <a:avLst/>
          </a:prstGeom>
        </p:spPr>
      </p:pic>
      <p:pic>
        <p:nvPicPr>
          <p:cNvPr id="21"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5863" y="7587366"/>
            <a:ext cx="19507200" cy="3339962"/>
          </a:xfrm>
          <a:prstGeom prst="rect">
            <a:avLst/>
          </a:prstGeom>
        </p:spPr>
      </p:pic>
      <p:sp>
        <p:nvSpPr>
          <p:cNvPr id="22" name="TextBox 24"/>
          <p:cNvSpPr txBox="1"/>
          <p:nvPr/>
        </p:nvSpPr>
        <p:spPr>
          <a:xfrm>
            <a:off x="684636" y="8269687"/>
            <a:ext cx="17069964" cy="1477328"/>
          </a:xfrm>
          <a:prstGeom prst="rect">
            <a:avLst/>
          </a:prstGeom>
        </p:spPr>
        <p:txBody>
          <a:bodyPr wrap="square" lIns="0" tIns="0" rIns="0" bIns="0" rtlCol="0" anchor="t">
            <a:spAutoFit/>
          </a:bodyPr>
          <a:lstStyle/>
          <a:p>
            <a:pPr>
              <a:spcBef>
                <a:spcPct val="0"/>
              </a:spcBef>
            </a:pP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ùa</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nắng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xúc</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dĩ</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vãng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nhòa</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9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77053" y="-450934"/>
            <a:ext cx="3934308" cy="30736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10496" y="7810500"/>
            <a:ext cx="3233554" cy="383994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58060" y="943197"/>
            <a:ext cx="4184786" cy="2328263"/>
          </a:xfrm>
          <a:prstGeom prst="rect">
            <a:avLst/>
          </a:prstGeom>
        </p:spPr>
      </p:pic>
      <p:pic>
        <p:nvPicPr>
          <p:cNvPr id="11" name="Picture 10"/>
          <p:cNvPicPr>
            <a:picLocks noChangeAspect="1"/>
          </p:cNvPicPr>
          <p:nvPr/>
        </p:nvPicPr>
        <p:blipFill>
          <a:blip r:embed="rId14"/>
          <a:stretch>
            <a:fillRect/>
          </a:stretch>
        </p:blipFill>
        <p:spPr>
          <a:xfrm>
            <a:off x="3657600" y="419100"/>
            <a:ext cx="8303472" cy="1670449"/>
          </a:xfrm>
          <a:prstGeom prst="rect">
            <a:avLst/>
          </a:prstGeom>
        </p:spPr>
      </p:pic>
      <p:sp>
        <p:nvSpPr>
          <p:cNvPr id="12"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Nỗi</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nhớ</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của</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nhân</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vật</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trữ</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tình</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khổ</a:t>
            </a:r>
            <a:r>
              <a:rPr lang="en-US" sz="4800" b="1" dirty="0" smtClean="0">
                <a:solidFill>
                  <a:srgbClr val="271905"/>
                </a:solidFill>
                <a:latin typeface="Times New Roman" panose="02020603050405020304" pitchFamily="18" charset="0"/>
                <a:cs typeface="Times New Roman" panose="02020603050405020304" pitchFamily="18" charset="0"/>
              </a:rPr>
              <a:t> 2,3)</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15"/>
          <a:srcRect t="2244"/>
          <a:stretch/>
        </p:blipFill>
        <p:spPr>
          <a:xfrm>
            <a:off x="647701" y="3618043"/>
            <a:ext cx="7238999" cy="5030740"/>
          </a:xfrm>
          <a:prstGeom prst="rect">
            <a:avLst/>
          </a:prstGeom>
        </p:spPr>
      </p:pic>
      <p:sp>
        <p:nvSpPr>
          <p:cNvPr id="14" name="Rectangle 13"/>
          <p:cNvSpPr/>
          <p:nvPr/>
        </p:nvSpPr>
        <p:spPr>
          <a:xfrm>
            <a:off x="8115300" y="3248007"/>
            <a:ext cx="9296400" cy="5770811"/>
          </a:xfrm>
          <a:prstGeom prst="rect">
            <a:avLst/>
          </a:prstGeom>
        </p:spPr>
        <p:txBody>
          <a:bodyPr wrap="square">
            <a:spAutoFit/>
          </a:bodyPr>
          <a:lstStyle/>
          <a:p>
            <a:pPr algn="just">
              <a:lnSpc>
                <a:spcPct val="150000"/>
              </a:lnSpc>
              <a:buSzPts val="2800"/>
              <a:buFont typeface="Calibri"/>
              <a:buChar char="-"/>
            </a:pPr>
            <a:r>
              <a:rPr lang="en-US" sz="4100" b="1" dirty="0" smtClean="0">
                <a:latin typeface="Times New Roman" panose="02020603050405020304" pitchFamily="18" charset="0"/>
                <a:cs typeface="Times New Roman" panose="02020603050405020304" pitchFamily="18" charset="0"/>
              </a:rPr>
              <a:t> </a:t>
            </a:r>
            <a:r>
              <a:rPr lang="en-US" sz="4100" b="1" dirty="0" err="1" smtClean="0">
                <a:latin typeface="Times New Roman" panose="02020603050405020304" pitchFamily="18" charset="0"/>
                <a:cs typeface="Times New Roman" panose="02020603050405020304" pitchFamily="18" charset="0"/>
              </a:rPr>
              <a:t>Hình</a:t>
            </a:r>
            <a:r>
              <a:rPr lang="en-US" sz="4100" b="1" dirty="0" smtClean="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thức</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chia </a:t>
            </a:r>
            <a:r>
              <a:rPr lang="en-US" sz="4100" dirty="0" err="1">
                <a:latin typeface="Times New Roman" panose="02020603050405020304" pitchFamily="18" charset="0"/>
                <a:cs typeface="Times New Roman" panose="02020603050405020304" pitchFamily="18" charset="0"/>
              </a:rPr>
              <a:t>lớp</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làm</a:t>
            </a:r>
            <a:r>
              <a:rPr lang="en-US" sz="4100" dirty="0">
                <a:latin typeface="Times New Roman" panose="02020603050405020304" pitchFamily="18" charset="0"/>
                <a:cs typeface="Times New Roman" panose="02020603050405020304" pitchFamily="18" charset="0"/>
              </a:rPr>
              <a:t> 4 </a:t>
            </a:r>
            <a:r>
              <a:rPr lang="en-US" sz="4100" dirty="0" err="1" smtClean="0">
                <a:latin typeface="Times New Roman" panose="02020603050405020304" pitchFamily="18" charset="0"/>
                <a:cs typeface="Times New Roman" panose="02020603050405020304" pitchFamily="18" charset="0"/>
              </a:rPr>
              <a:t>nhóm</a:t>
            </a:r>
            <a:endParaRPr lang="en-US" sz="4100" dirty="0" smtClean="0">
              <a:latin typeface="Times New Roman" panose="02020603050405020304" pitchFamily="18" charset="0"/>
              <a:cs typeface="Times New Roman" panose="02020603050405020304" pitchFamily="18" charset="0"/>
            </a:endParaRPr>
          </a:p>
          <a:p>
            <a:pPr algn="just">
              <a:lnSpc>
                <a:spcPct val="150000"/>
              </a:lnSpc>
              <a:buSzPts val="2800"/>
              <a:buFont typeface="Calibri"/>
              <a:buChar char="-"/>
            </a:pPr>
            <a:r>
              <a:rPr lang="en-US" sz="4100" dirty="0">
                <a:latin typeface="Times New Roman" panose="02020603050405020304" pitchFamily="18" charset="0"/>
                <a:cs typeface="Times New Roman" panose="02020603050405020304" pitchFamily="18" charset="0"/>
              </a:rPr>
              <a:t> </a:t>
            </a:r>
            <a:r>
              <a:rPr lang="en-US" sz="4100" b="1" dirty="0" err="1" smtClean="0">
                <a:latin typeface="Times New Roman" panose="02020603050405020304" pitchFamily="18" charset="0"/>
                <a:cs typeface="Times New Roman" panose="02020603050405020304" pitchFamily="18" charset="0"/>
              </a:rPr>
              <a:t>Yêu</a:t>
            </a:r>
            <a:r>
              <a:rPr lang="en-US" sz="4100" b="1" dirty="0" smtClean="0">
                <a:latin typeface="Times New Roman" panose="02020603050405020304" pitchFamily="18" charset="0"/>
                <a:cs typeface="Times New Roman" panose="02020603050405020304" pitchFamily="18" charset="0"/>
              </a:rPr>
              <a:t> </a:t>
            </a:r>
            <a:r>
              <a:rPr lang="en-US" sz="4100" b="1" dirty="0" err="1" smtClean="0">
                <a:latin typeface="Times New Roman" panose="02020603050405020304" pitchFamily="18" charset="0"/>
                <a:cs typeface="Times New Roman" panose="02020603050405020304" pitchFamily="18" charset="0"/>
              </a:rPr>
              <a:t>cầu</a:t>
            </a:r>
            <a:r>
              <a:rPr lang="en-US" sz="4100" b="1"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tìm</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hiểu</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về</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nỗi</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nhớ</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của</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nhân</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vật</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tôi</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đối</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tượng</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thời</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điểm</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hình</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ảnh</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người</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mẹ</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tâm</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trạng</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nghệ</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thuật</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nhận</a:t>
            </a:r>
            <a:r>
              <a:rPr lang="en-US" sz="4100" dirty="0" smtClean="0">
                <a:latin typeface="Times New Roman" panose="02020603050405020304" pitchFamily="18" charset="0"/>
                <a:cs typeface="Times New Roman" panose="02020603050405020304" pitchFamily="18" charset="0"/>
              </a:rPr>
              <a:t> </a:t>
            </a:r>
            <a:r>
              <a:rPr lang="en-US" sz="4100" dirty="0" err="1" smtClean="0">
                <a:latin typeface="Times New Roman" panose="02020603050405020304" pitchFamily="18" charset="0"/>
                <a:cs typeface="Times New Roman" panose="02020603050405020304" pitchFamily="18" charset="0"/>
              </a:rPr>
              <a:t>xét</a:t>
            </a:r>
            <a:r>
              <a:rPr lang="en-US" sz="4100" dirty="0" smtClean="0">
                <a:latin typeface="Times New Roman" panose="02020603050405020304" pitchFamily="18" charset="0"/>
                <a:cs typeface="Times New Roman" panose="02020603050405020304" pitchFamily="18" charset="0"/>
              </a:rPr>
              <a:t>)</a:t>
            </a:r>
            <a:endParaRPr lang="en-US" sz="4100" dirty="0">
              <a:latin typeface="Times New Roman" panose="02020603050405020304" pitchFamily="18" charset="0"/>
              <a:cs typeface="Times New Roman" panose="02020603050405020304" pitchFamily="18" charset="0"/>
            </a:endParaRPr>
          </a:p>
          <a:p>
            <a:pPr algn="just">
              <a:lnSpc>
                <a:spcPct val="150000"/>
              </a:lnSpc>
              <a:buSzPts val="2800"/>
              <a:buFont typeface="Calibri"/>
              <a:buChar char="-"/>
            </a:pPr>
            <a:r>
              <a:rPr lang="en-US" sz="4100" b="1" dirty="0" smtClean="0">
                <a:latin typeface="Times New Roman" panose="02020603050405020304" pitchFamily="18" charset="0"/>
                <a:cs typeface="Times New Roman" panose="02020603050405020304" pitchFamily="18" charset="0"/>
              </a:rPr>
              <a:t> </a:t>
            </a:r>
            <a:r>
              <a:rPr lang="en-US" sz="4100" b="1" dirty="0" err="1" smtClean="0">
                <a:latin typeface="Times New Roman" panose="02020603050405020304" pitchFamily="18" charset="0"/>
                <a:cs typeface="Times New Roman" panose="02020603050405020304" pitchFamily="18" charset="0"/>
              </a:rPr>
              <a:t>Thời</a:t>
            </a:r>
            <a:r>
              <a:rPr lang="en-US" sz="4100" b="1" dirty="0" smtClean="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gian</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5 </a:t>
            </a:r>
            <a:r>
              <a:rPr lang="en-US" sz="4100" dirty="0" err="1">
                <a:latin typeface="Times New Roman" panose="02020603050405020304" pitchFamily="18" charset="0"/>
                <a:cs typeface="Times New Roman" panose="02020603050405020304" pitchFamily="18" charset="0"/>
              </a:rPr>
              <a:t>phút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cử</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đại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diện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nhóm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lên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báo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cáo</a:t>
            </a:r>
            <a:endParaRPr lang="vi-VN" sz="4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8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210190" flipV="1">
            <a:off x="16095623" y="-1128911"/>
            <a:ext cx="2805148" cy="3556448"/>
          </a:xfrm>
          <a:prstGeom prst="rect">
            <a:avLst/>
          </a:prstGeom>
        </p:spPr>
      </p:pic>
      <p:pic>
        <p:nvPicPr>
          <p:cNvPr id="33" name="Picture 32"/>
          <p:cNvPicPr>
            <a:picLocks noChangeAspect="1"/>
          </p:cNvPicPr>
          <p:nvPr/>
        </p:nvPicPr>
        <p:blipFill>
          <a:blip r:embed="rId7"/>
          <a:stretch>
            <a:fillRect/>
          </a:stretch>
        </p:blipFill>
        <p:spPr>
          <a:xfrm>
            <a:off x="3657600" y="419100"/>
            <a:ext cx="8303472" cy="1670449"/>
          </a:xfrm>
          <a:prstGeom prst="rect">
            <a:avLst/>
          </a:prstGeom>
        </p:spPr>
      </p:pic>
      <p:sp>
        <p:nvSpPr>
          <p:cNvPr id="34"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Nỗi</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nhớ</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của</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nhân</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vật</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trữ</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tình</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9420997" y="3104975"/>
            <a:ext cx="8077200" cy="6186309"/>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Đối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tượng</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của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nỗi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nhớ</a:t>
            </a:r>
            <a:r>
              <a:rPr lang="vi-VN" sz="4400" b="1"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rPr>
              <a:t>“</a:t>
            </a:r>
            <a:r>
              <a:rPr lang="en-US" sz="4400" dirty="0" err="1" smtClean="0">
                <a:solidFill>
                  <a:srgbClr val="333333"/>
                </a:solidFill>
                <a:latin typeface="Times New Roman" panose="02020603050405020304" pitchFamily="18" charset="0"/>
                <a:cs typeface="Times New Roman" panose="02020603050405020304" pitchFamily="18" charset="0"/>
              </a:rPr>
              <a:t>tôi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nhớ</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mẹ</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tôi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chửa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xóa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mờ</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tiếp</a:t>
            </a:r>
            <a:endParaRPr lang="vi-VN" sz="44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a:t>
            </a:r>
            <a:r>
              <a:rPr lang="en-US" sz="4400" b="1" dirty="0" err="1" smtClean="0">
                <a:solidFill>
                  <a:srgbClr val="333333"/>
                </a:solidFill>
                <a:latin typeface="Times New Roman" panose="02020603050405020304" pitchFamily="18" charset="0"/>
                <a:cs typeface="Times New Roman" panose="02020603050405020304" pitchFamily="18" charset="0"/>
              </a:rPr>
              <a:t>hời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điểm</a:t>
            </a:r>
            <a:r>
              <a:rPr lang="vi-VN" sz="4400" b="1"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rPr>
              <a:t>“</a:t>
            </a:r>
            <a:r>
              <a:rPr lang="en-US" sz="4400" dirty="0" err="1" smtClean="0">
                <a:solidFill>
                  <a:srgbClr val="333333"/>
                </a:solidFill>
                <a:latin typeface="Times New Roman" panose="02020603050405020304" pitchFamily="18" charset="0"/>
                <a:cs typeface="Times New Roman" panose="02020603050405020304" pitchFamily="18" charset="0"/>
              </a:rPr>
              <a:t>thuở</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thiếu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thời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khi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còn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sống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mười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8"/>
          <a:srcRect/>
          <a:stretch>
            <a:fillRect/>
          </a:stretch>
        </p:blipFill>
        <p:spPr>
          <a:xfrm>
            <a:off x="318534" y="2187575"/>
            <a:ext cx="8579928" cy="8021110"/>
          </a:xfrm>
          <a:prstGeom prst="rect">
            <a:avLst/>
          </a:prstGeom>
        </p:spPr>
      </p:pic>
    </p:spTree>
    <p:extLst>
      <p:ext uri="{BB962C8B-B14F-4D97-AF65-F5344CB8AC3E}">
        <p14:creationId xmlns:p14="http://schemas.microsoft.com/office/powerpoint/2010/main" val="21092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circle(in)">
                                      <p:cBhvr>
                                        <p:cTn id="12" dur="20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5002" y="-1069862"/>
            <a:ext cx="4328578" cy="289112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042667" flipH="1">
            <a:off x="15373092" y="8580248"/>
            <a:ext cx="2874456" cy="341350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692994" y="-745039"/>
            <a:ext cx="2714108" cy="27141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3400" y="9403862"/>
            <a:ext cx="4020047" cy="2236608"/>
          </a:xfrm>
          <a:prstGeom prst="rect">
            <a:avLst/>
          </a:prstGeom>
        </p:spPr>
      </p:pic>
      <p:pic>
        <p:nvPicPr>
          <p:cNvPr id="12" name="Picture 11"/>
          <p:cNvPicPr>
            <a:picLocks noChangeAspect="1"/>
          </p:cNvPicPr>
          <p:nvPr/>
        </p:nvPicPr>
        <p:blipFill>
          <a:blip r:embed="rId14"/>
          <a:stretch>
            <a:fillRect/>
          </a:stretch>
        </p:blipFill>
        <p:spPr>
          <a:xfrm>
            <a:off x="3657600" y="419100"/>
            <a:ext cx="8303472" cy="1670449"/>
          </a:xfrm>
          <a:prstGeom prst="rect">
            <a:avLst/>
          </a:prstGeom>
        </p:spPr>
      </p:pic>
      <p:sp>
        <p:nvSpPr>
          <p:cNvPr id="13"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Nỗi</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nhớ</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của</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nhân</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vật</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trữ</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tình</a:t>
            </a:r>
            <a:r>
              <a:rPr lang="en-US" sz="4800" b="1" smtClean="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33400" y="3086100"/>
            <a:ext cx="17190720" cy="5170646"/>
          </a:xfrm>
          <a:prstGeom prst="rect">
            <a:avLst/>
          </a:prstGeom>
        </p:spPr>
        <p:txBody>
          <a:bodyPr wrap="square">
            <a:spAutoFit/>
          </a:bodyPr>
          <a:lstStyle/>
          <a:p>
            <a:pPr algn="just">
              <a:lnSpc>
                <a:spcPct val="150000"/>
              </a:lnSpc>
            </a:pPr>
            <a:r>
              <a:rPr lang="vi-VN"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Hình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ảnh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người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mẹ</a:t>
            </a:r>
            <a:r>
              <a:rPr lang="vi-VN" sz="4400" dirty="0" smtClean="0">
                <a:solidFill>
                  <a:srgbClr val="333333"/>
                </a:solidFill>
                <a:latin typeface="Times New Roman" panose="02020603050405020304" pitchFamily="18" charset="0"/>
                <a:cs typeface="Times New Roman" panose="02020603050405020304" pitchFamily="18" charset="0"/>
              </a:rPr>
              <a:t>:</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áo</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đỏ</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nét</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cười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đen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nhánh</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b="1" dirty="0" smtClean="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Từ</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ngữ</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hình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ảnh</a:t>
            </a:r>
            <a:r>
              <a:rPr lang="vi-VN" sz="4400" b="1"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nắng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mới</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giậu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phơi</a:t>
            </a:r>
            <a:r>
              <a:rPr lang="en-US" sz="4400" dirty="0" smtClean="0">
                <a:solidFill>
                  <a:srgbClr val="333333"/>
                </a:solidFill>
                <a:latin typeface="Times New Roman" panose="02020603050405020304" pitchFamily="18" charset="0"/>
                <a:cs typeface="Times New Roman" panose="02020603050405020304" pitchFamily="18" charset="0"/>
              </a:rPr>
              <a:t>.</a:t>
            </a:r>
          </a:p>
          <a:p>
            <a:pPr algn="just">
              <a:lnSpc>
                <a:spcPct val="150000"/>
              </a:lnSpc>
            </a:pPr>
            <a:r>
              <a:rPr lang="en-US" sz="4400" b="0" i="0" dirty="0" smtClean="0">
                <a:solidFill>
                  <a:srgbClr val="333333"/>
                </a:solidFill>
                <a:effectLst/>
                <a:latin typeface="Times New Roman" panose="02020603050405020304" pitchFamily="18" charset="0"/>
                <a:cs typeface="Times New Roman" panose="02020603050405020304" pitchFamily="18" charset="0"/>
              </a:rPr>
              <a:t>- </a:t>
            </a:r>
            <a:r>
              <a:rPr lang="en-US" sz="4400" b="1" i="0" dirty="0" err="1" smtClean="0">
                <a:solidFill>
                  <a:srgbClr val="333333"/>
                </a:solidFill>
                <a:effectLst/>
                <a:latin typeface="Times New Roman" panose="02020603050405020304" pitchFamily="18" charset="0"/>
                <a:cs typeface="Times New Roman" panose="02020603050405020304" pitchFamily="18" charset="0"/>
              </a:rPr>
              <a:t>Nghệ</a:t>
            </a:r>
            <a:r>
              <a:rPr lang="en-US" sz="4400" b="1" i="0" dirty="0" smtClean="0">
                <a:solidFill>
                  <a:srgbClr val="333333"/>
                </a:solidFill>
                <a:effectLst/>
                <a:latin typeface="Times New Roman" panose="02020603050405020304" pitchFamily="18" charset="0"/>
                <a:cs typeface="Times New Roman" panose="02020603050405020304" pitchFamily="18" charset="0"/>
              </a:rPr>
              <a:t> </a:t>
            </a:r>
            <a:r>
              <a:rPr lang="en-US" sz="4400" b="1" i="0" dirty="0" err="1" smtClean="0">
                <a:solidFill>
                  <a:srgbClr val="333333"/>
                </a:solidFill>
                <a:effectLst/>
                <a:latin typeface="Times New Roman" panose="02020603050405020304" pitchFamily="18" charset="0"/>
                <a:cs typeface="Times New Roman" panose="02020603050405020304" pitchFamily="18" charset="0"/>
              </a:rPr>
              <a:t>thuật</a:t>
            </a:r>
            <a:r>
              <a:rPr lang="en-US" sz="4400" b="0" i="0" dirty="0" smtClean="0">
                <a:solidFill>
                  <a:srgbClr val="333333"/>
                </a:solidFill>
                <a:effectLst/>
                <a:latin typeface="Times New Roman" panose="02020603050405020304" pitchFamily="18" charset="0"/>
                <a:cs typeface="Times New Roman" panose="02020603050405020304" pitchFamily="18" charset="0"/>
              </a:rPr>
              <a:t>: </a:t>
            </a:r>
            <a:r>
              <a:rPr lang="en-US" sz="4400" b="0" i="0" dirty="0" err="1" smtClean="0">
                <a:solidFill>
                  <a:srgbClr val="333333"/>
                </a:solidFill>
                <a:effectLst/>
                <a:latin typeface="Times New Roman" panose="02020603050405020304" pitchFamily="18" charset="0"/>
                <a:cs typeface="Times New Roman" panose="02020603050405020304" pitchFamily="18" charset="0"/>
              </a:rPr>
              <a:t>từ</a:t>
            </a:r>
            <a:r>
              <a:rPr lang="en-US" sz="4400" b="0" i="0" dirty="0" smtClean="0">
                <a:solidFill>
                  <a:srgbClr val="333333"/>
                </a:solidFill>
                <a:effectLst/>
                <a:latin typeface="Times New Roman" panose="02020603050405020304" pitchFamily="18" charset="0"/>
                <a:cs typeface="Times New Roman" panose="02020603050405020304" pitchFamily="18" charset="0"/>
              </a:rPr>
              <a:t> </a:t>
            </a:r>
            <a:r>
              <a:rPr lang="en-US" sz="4400" b="0" i="0" dirty="0" err="1" smtClean="0">
                <a:solidFill>
                  <a:srgbClr val="333333"/>
                </a:solidFill>
                <a:effectLst/>
                <a:latin typeface="Times New Roman" panose="02020603050405020304" pitchFamily="18" charset="0"/>
                <a:cs typeface="Times New Roman" panose="02020603050405020304" pitchFamily="18" charset="0"/>
              </a:rPr>
              <a:t>láy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rPr>
              <a:t>(</a:t>
            </a:r>
            <a:r>
              <a:rPr lang="en-US" sz="4400" dirty="0" err="1" smtClean="0">
                <a:solidFill>
                  <a:srgbClr val="333333"/>
                </a:solidFill>
                <a:latin typeface="Times New Roman" panose="02020603050405020304" pitchFamily="18" charset="0"/>
                <a:cs typeface="Times New Roman" panose="02020603050405020304" pitchFamily="18" charset="0"/>
              </a:rPr>
              <a:t>não</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nùng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xao</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xác</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chập</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chờn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mường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tượng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rõ</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tư</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15" name="Picture 4"/>
          <p:cNvPicPr>
            <a:picLocks noChangeAspect="1"/>
          </p:cNvPicPr>
          <p:nvPr/>
        </p:nvPicPr>
        <p:blipFill>
          <a:blip r:embed="rId15">
            <a:biLevel thresh="25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71411">
            <a:off x="-492178" y="8069546"/>
            <a:ext cx="19507200" cy="3339962"/>
          </a:xfrm>
          <a:prstGeom prst="rect">
            <a:avLst/>
          </a:prstGeom>
        </p:spPr>
      </p:pic>
      <p:sp>
        <p:nvSpPr>
          <p:cNvPr id="16" name="TextBox 24"/>
          <p:cNvSpPr txBox="1"/>
          <p:nvPr/>
        </p:nvSpPr>
        <p:spPr>
          <a:xfrm>
            <a:off x="726440" y="8693142"/>
            <a:ext cx="17069964" cy="738664"/>
          </a:xfrm>
          <a:prstGeom prst="rect">
            <a:avLst/>
          </a:prstGeom>
        </p:spPr>
        <p:txBody>
          <a:bodyPr wrap="square" lIns="0" tIns="0" rIns="0" bIns="0" rtlCol="0" anchor="t">
            <a:spAutoFit/>
          </a:bodyPr>
          <a:lstStyle/>
          <a:p>
            <a:pPr>
              <a:spcBef>
                <a:spcPct val="0"/>
              </a:spcBef>
            </a:pP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xưa</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hiền</a:t>
            </a:r>
            <a:r>
              <a:rPr lang="en-US" sz="4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7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7"/>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194583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9723568" y="1439732"/>
            <a:ext cx="8001001" cy="7483738"/>
          </a:xfrm>
          <a:prstGeom prst="rect">
            <a:avLst/>
          </a:prstGeom>
        </p:spPr>
      </p:pic>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112968" y="1439733"/>
            <a:ext cx="8001001" cy="7483738"/>
          </a:xfrm>
          <a:prstGeom prst="rect">
            <a:avLst/>
          </a:prstGeom>
        </p:spPr>
      </p:pic>
      <p:pic>
        <p:nvPicPr>
          <p:cNvPr id="51" name="Picture 50"/>
          <p:cNvPicPr>
            <a:picLocks noChangeAspect="1"/>
          </p:cNvPicPr>
          <p:nvPr/>
        </p:nvPicPr>
        <p:blipFill>
          <a:blip r:embed="rId5"/>
          <a:stretch>
            <a:fillRect/>
          </a:stretch>
        </p:blipFill>
        <p:spPr>
          <a:xfrm>
            <a:off x="1848777" y="1231821"/>
            <a:ext cx="6529382" cy="1853345"/>
          </a:xfrm>
          <a:prstGeom prst="rect">
            <a:avLst/>
          </a:prstGeom>
        </p:spPr>
      </p:pic>
      <p:pic>
        <p:nvPicPr>
          <p:cNvPr id="52" name="Picture 51"/>
          <p:cNvPicPr>
            <a:picLocks noChangeAspect="1"/>
          </p:cNvPicPr>
          <p:nvPr/>
        </p:nvPicPr>
        <p:blipFill>
          <a:blip r:embed="rId6"/>
          <a:stretch>
            <a:fillRect/>
          </a:stretch>
        </p:blipFill>
        <p:spPr>
          <a:xfrm>
            <a:off x="10871414" y="1181100"/>
            <a:ext cx="6529382" cy="1853345"/>
          </a:xfrm>
          <a:prstGeom prst="rect">
            <a:avLst/>
          </a:prstGeom>
        </p:spPr>
      </p:pic>
      <p:sp>
        <p:nvSpPr>
          <p:cNvPr id="53" name="TextBox 24"/>
          <p:cNvSpPr txBox="1"/>
          <p:nvPr/>
        </p:nvSpPr>
        <p:spPr>
          <a:xfrm>
            <a:off x="2129416" y="3135886"/>
            <a:ext cx="6248743" cy="4956678"/>
          </a:xfrm>
          <a:prstGeom prst="rect">
            <a:avLst/>
          </a:prstGeom>
        </p:spPr>
        <p:txBody>
          <a:bodyPr wrap="square" lIns="0" tIns="0" rIns="0" bIns="0" rtlCol="0" anchor="t">
            <a:spAutoFit/>
          </a:bodyPr>
          <a:lstStyle/>
          <a:p>
            <a:pPr algn="just">
              <a:lnSpc>
                <a:spcPct val="150000"/>
              </a:lnSpc>
              <a:spcBef>
                <a:spcPct val="0"/>
              </a:spcBef>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thất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ngôn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điệu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nhàng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thiết</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a:t>
            </a:r>
            <a:endParaRPr lang="en-US" sz="4400" dirty="0">
              <a:latin typeface="Times New Roman" panose="02020603050405020304" pitchFamily="18" charset="0"/>
              <a:cs typeface="Times New Roman" panose="02020603050405020304" pitchFamily="18" charset="0"/>
            </a:endParaRPr>
          </a:p>
        </p:txBody>
      </p:sp>
      <p:sp>
        <p:nvSpPr>
          <p:cNvPr id="54" name="TextBox 24"/>
          <p:cNvSpPr txBox="1"/>
          <p:nvPr/>
        </p:nvSpPr>
        <p:spPr>
          <a:xfrm>
            <a:off x="10599696" y="3014251"/>
            <a:ext cx="6248743" cy="5078313"/>
          </a:xfrm>
          <a:prstGeom prst="rect">
            <a:avLst/>
          </a:prstGeom>
        </p:spPr>
        <p:txBody>
          <a:bodyPr wrap="square" lIns="0" tIns="0" rIns="0" bIns="0" rtlCol="0" anchor="t">
            <a:spAutoFit/>
          </a:bodyPr>
          <a:lstStyle/>
          <a:p>
            <a:pPr algn="just">
              <a:lnSpc>
                <a:spcPct val="150000"/>
              </a:lnSpc>
              <a:spcBef>
                <a:spcPct val="0"/>
              </a:spcBef>
            </a:pP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kí</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thiết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18534" y="-69427"/>
            <a:ext cx="10994172" cy="10278112"/>
          </a:xfrm>
          <a:prstGeom prst="rect">
            <a:avLst/>
          </a:prstGeom>
        </p:spPr>
      </p:pic>
      <p:pic>
        <p:nvPicPr>
          <p:cNvPr id="5" name="Picture 5"/>
          <p:cNvPicPr>
            <a:picLocks noChangeAspect="1"/>
          </p:cNvPicPr>
          <p:nvPr/>
        </p:nvPicPr>
        <p:blipFill>
          <a:blip r:embed="rId5"/>
          <a:srcRect/>
          <a:stretch>
            <a:fillRect/>
          </a:stretch>
        </p:blipFill>
        <p:spPr>
          <a:xfrm>
            <a:off x="-42110" y="-65732"/>
            <a:ext cx="7525435" cy="6020348"/>
          </a:xfrm>
          <a:prstGeom prst="rect">
            <a:avLst/>
          </a:prstGeom>
        </p:spPr>
      </p:pic>
      <p:pic>
        <p:nvPicPr>
          <p:cNvPr id="6" name="Picture 6"/>
          <p:cNvPicPr>
            <a:picLocks noChangeAspect="1"/>
          </p:cNvPicPr>
          <p:nvPr/>
        </p:nvPicPr>
        <p:blipFill>
          <a:blip r:embed="rId6"/>
          <a:srcRect/>
          <a:stretch>
            <a:fillRect/>
          </a:stretch>
        </p:blipFill>
        <p:spPr>
          <a:xfrm>
            <a:off x="15142086" y="-769444"/>
            <a:ext cx="4999149" cy="3999319"/>
          </a:xfrm>
          <a:prstGeom prst="rect">
            <a:avLst/>
          </a:prstGeom>
        </p:spPr>
      </p:pic>
      <p:pic>
        <p:nvPicPr>
          <p:cNvPr id="11" name="Picture 10"/>
          <p:cNvPicPr>
            <a:picLocks noChangeAspect="1"/>
          </p:cNvPicPr>
          <p:nvPr/>
        </p:nvPicPr>
        <p:blipFill>
          <a:blip r:embed="rId7"/>
          <a:stretch>
            <a:fillRect/>
          </a:stretch>
        </p:blipFill>
        <p:spPr>
          <a:xfrm>
            <a:off x="11270873" y="1125343"/>
            <a:ext cx="6730485" cy="1310393"/>
          </a:xfrm>
          <a:prstGeom prst="rect">
            <a:avLst/>
          </a:prstGeom>
        </p:spPr>
      </p:pic>
      <p:pic>
        <p:nvPicPr>
          <p:cNvPr id="13" name="Picture 12"/>
          <p:cNvPicPr>
            <a:picLocks noChangeAspect="1"/>
          </p:cNvPicPr>
          <p:nvPr/>
        </p:nvPicPr>
        <p:blipFill>
          <a:blip r:embed="rId8"/>
          <a:stretch>
            <a:fillRect/>
          </a:stretch>
        </p:blipFill>
        <p:spPr>
          <a:xfrm>
            <a:off x="10112795" y="2511628"/>
            <a:ext cx="9046640" cy="6216180"/>
          </a:xfrm>
          <a:prstGeom prst="rect">
            <a:avLst/>
          </a:prstGeom>
        </p:spPr>
      </p:pic>
      <p:pic>
        <p:nvPicPr>
          <p:cNvPr id="14" name="Picture 13"/>
          <p:cNvPicPr>
            <a:picLocks noChangeAspect="1"/>
          </p:cNvPicPr>
          <p:nvPr/>
        </p:nvPicPr>
        <p:blipFill>
          <a:blip r:embed="rId9"/>
          <a:stretch>
            <a:fillRect/>
          </a:stretch>
        </p:blipFill>
        <p:spPr>
          <a:xfrm>
            <a:off x="11971891" y="6969468"/>
            <a:ext cx="6029467" cy="1755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665056" y="7710195"/>
            <a:ext cx="2099327" cy="2537648"/>
          </a:xfrm>
          <a:prstGeom prst="rect">
            <a:avLst/>
          </a:prstGeom>
        </p:spPr>
      </p:pic>
    </p:spTree>
    <p:extLst>
      <p:ext uri="{BB962C8B-B14F-4D97-AF65-F5344CB8AC3E}">
        <p14:creationId xmlns:p14="http://schemas.microsoft.com/office/powerpoint/2010/main" val="211381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4724401" y="-3086099"/>
            <a:ext cx="8610601" cy="14097002"/>
          </a:xfrm>
          <a:prstGeom prst="rect">
            <a:avLst/>
          </a:prstGeom>
        </p:spPr>
      </p:pic>
      <p:sp>
        <p:nvSpPr>
          <p:cNvPr id="8" name="Rectangle 7"/>
          <p:cNvSpPr/>
          <p:nvPr/>
        </p:nvSpPr>
        <p:spPr>
          <a:xfrm>
            <a:off x="2590800" y="419100"/>
            <a:ext cx="12877800" cy="7294305"/>
          </a:xfrm>
          <a:prstGeom prst="rect">
            <a:avLst/>
          </a:prstGeom>
        </p:spPr>
        <p:txBody>
          <a:bodyPr wrap="square">
            <a:spAutoFit/>
          </a:bodyPr>
          <a:lstStyle/>
          <a:p>
            <a:pPr algn="ct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3. Cách đọc một bài </a:t>
            </a:r>
            <a:r>
              <a:rPr lang="nl-NL" sz="4800" b="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thơ </a:t>
            </a:r>
            <a:r>
              <a:rPr lang="nl-NL" sz="4800" b="1" smtClean="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sáu/ bảy </a:t>
            </a:r>
            <a:r>
              <a:rPr lang="nl-NL" sz="4800" b="1" dirty="0" smtClean="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chữ</a:t>
            </a:r>
            <a:endPar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endParaRP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hình</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thức</a:t>
            </a:r>
            <a:r>
              <a:rPr lang="en-US" sz="4200" b="1"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tiếng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smtClean="0">
                <a:solidFill>
                  <a:srgbClr val="0D0D0D"/>
                </a:solidFill>
                <a:latin typeface="Times New Roman" panose="02020603050405020304" pitchFamily="18" charset="0"/>
                <a:ea typeface="MS Mincho"/>
                <a:cs typeface="Times New Roman" panose="02020603050405020304" pitchFamily="18" charset="0"/>
              </a:rPr>
              <a:t>số</a:t>
            </a:r>
            <a:r>
              <a:rPr lang="en-US" sz="4200" dirty="0" smtClean="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dòng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định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loại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smtClean="0">
                <a:solidFill>
                  <a:srgbClr val="0D0D0D"/>
                </a:solidFill>
                <a:latin typeface="Times New Roman" panose="02020603050405020304" pitchFamily="18" charset="0"/>
                <a:ea typeface="MS Mincho"/>
                <a:cs typeface="Times New Roman" panose="02020603050405020304" pitchFamily="18" charset="0"/>
              </a:rPr>
              <a:t>thơ</a:t>
            </a:r>
            <a:endParaRPr lang="en-US" sz="4200" dirty="0" smtClean="0">
              <a:solidFill>
                <a:srgbClr val="0D0D0D"/>
              </a:solidFill>
              <a:latin typeface="Times New Roman" panose="02020603050405020304" pitchFamily="18" charset="0"/>
              <a:ea typeface="MS Mincho"/>
              <a:cs typeface="Times New Roman" panose="02020603050405020304" pitchFamily="18" charset="0"/>
            </a:endParaRPr>
          </a:p>
          <a:p>
            <a:pPr algn="just">
              <a:tabLst>
                <a:tab pos="2080260" algn="l"/>
              </a:tabLst>
            </a:pPr>
            <a:r>
              <a:rPr lang="en-US" sz="4200" dirty="0" smtClean="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smtClean="0">
                <a:solidFill>
                  <a:srgbClr val="0D0D0D"/>
                </a:solidFill>
                <a:latin typeface="Times New Roman" panose="02020603050405020304" pitchFamily="18" charset="0"/>
                <a:ea typeface="MS Mincho"/>
                <a:cs typeface="Times New Roman" panose="02020603050405020304" pitchFamily="18" charset="0"/>
              </a:rPr>
              <a:t>về</a:t>
            </a:r>
            <a:r>
              <a:rPr lang="en-US" sz="4200" dirty="0" smtClean="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vần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smtClean="0">
                <a:solidFill>
                  <a:srgbClr val="0D0D0D"/>
                </a:solidFill>
                <a:latin typeface="Times New Roman" panose="02020603050405020304" pitchFamily="18" charset="0"/>
                <a:ea typeface="MS Mincho"/>
                <a:cs typeface="Times New Roman" panose="02020603050405020304" pitchFamily="18" charset="0"/>
              </a:rPr>
              <a:t>nhịp</a:t>
            </a:r>
            <a:r>
              <a:rPr lang="en-US" sz="4200" dirty="0" smtClean="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nội</a:t>
            </a:r>
            <a:r>
              <a:rPr lang="en-US" sz="4200" b="1" dirty="0">
                <a:solidFill>
                  <a:srgbClr val="0D0D0D"/>
                </a:solidFill>
                <a:latin typeface="Times New Roman" panose="02020603050405020304" pitchFamily="18" charset="0"/>
                <a:ea typeface="MS Mincho"/>
                <a:cs typeface="Times New Roman" panose="02020603050405020304" pitchFamily="18" charset="0"/>
              </a:rPr>
              <a:t> dung:</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những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biểu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tượng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hình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ảnh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độc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hiện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nội</a:t>
            </a:r>
            <a:r>
              <a:rPr lang="en-US" sz="4200" dirty="0">
                <a:solidFill>
                  <a:srgbClr val="0D0D0D"/>
                </a:solidFill>
                <a:latin typeface="Times New Roman" panose="02020603050405020304" pitchFamily="18" charset="0"/>
                <a:ea typeface="MS Mincho"/>
                <a:cs typeface="Times New Roman" panose="02020603050405020304" pitchFamily="18" charset="0"/>
              </a:rPr>
              <a:t> dung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giọng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cảm</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xúc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chủ</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thông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nghệ</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thuật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mà</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giả</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truyền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tải</a:t>
            </a:r>
            <a:r>
              <a:rPr lang="en-US" sz="4200" dirty="0">
                <a:solidFill>
                  <a:srgbClr val="0D0D0D"/>
                </a:solidFill>
                <a:latin typeface="Times New Roman" panose="02020603050405020304" pitchFamily="18" charset="0"/>
                <a:ea typeface="MS Mincho"/>
                <a:cs typeface="Times New Roman" panose="02020603050405020304" pitchFamily="18" charset="0"/>
              </a:rPr>
              <a:t> qua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phẩm</a:t>
            </a:r>
            <a:endParaRPr lang="en-US" sz="4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1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8" name="Rectangle 7"/>
          <p:cNvSpPr/>
          <p:nvPr/>
        </p:nvSpPr>
        <p:spPr>
          <a:xfrm>
            <a:off x="5029200" y="570855"/>
            <a:ext cx="12725400" cy="2800767"/>
          </a:xfrm>
          <a:prstGeom prst="rect">
            <a:avLst/>
          </a:prstGeom>
        </p:spPr>
        <p:txBody>
          <a:bodyPr wrap="square">
            <a:spAutoFit/>
          </a:bodyPr>
          <a:lstStyle/>
          <a:p>
            <a:pPr algn="just"/>
            <a:r>
              <a:rPr lang="vi-VN" sz="4400" dirty="0">
                <a:solidFill>
                  <a:srgbClr val="FF0000"/>
                </a:solidFill>
                <a:latin typeface="+mj-lt"/>
              </a:rPr>
              <a:t>Có thể hoán đổi vị trí của hai động từ (hắt, reo) miêu tả hình ảnh “nắng mới” trong khổ thơ thứ nhất (Mỗi lần nắng mới hắt bên song) và thứ hai (Mỗi lần nắng mới reo ngoài nội) được không? Vì sao?</a:t>
            </a:r>
            <a:endParaRPr lang="en-US" sz="4400" dirty="0">
              <a:solidFill>
                <a:srgbClr val="FF0000"/>
              </a:solidFill>
              <a:latin typeface="+mj-lt"/>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2057400" y="114300"/>
            <a:ext cx="8763000" cy="8763000"/>
          </a:xfrm>
          <a:prstGeom prst="rect">
            <a:avLst/>
          </a:prstGeom>
        </p:spPr>
      </p:pic>
      <p:sp>
        <p:nvSpPr>
          <p:cNvPr id="10" name="Rectangle 9"/>
          <p:cNvSpPr/>
          <p:nvPr/>
        </p:nvSpPr>
        <p:spPr>
          <a:xfrm>
            <a:off x="5029200" y="3762137"/>
            <a:ext cx="12725400" cy="6524863"/>
          </a:xfrm>
          <a:prstGeom prst="rect">
            <a:avLst/>
          </a:prstGeom>
        </p:spPr>
        <p:txBody>
          <a:bodyPr wrap="square">
            <a:spAutoFit/>
          </a:bodyPr>
          <a:lstStyle/>
          <a:p>
            <a:pPr algn="just"/>
            <a:r>
              <a:rPr lang="vi-VN" sz="3800" dirty="0">
                <a:solidFill>
                  <a:srgbClr val="333333"/>
                </a:solidFill>
                <a:latin typeface="+mj-lt"/>
              </a:rPr>
              <a:t>- Không thể hoán đổi vị trí của hai động từ (hắt, reo) miêu tả hình ảnh “nắng mới” trong khổ thơ thứ nhất và thứ hai vì chúng mang ý nghĩa và được đặt trong ngữ cảnh khác nhau.</a:t>
            </a:r>
          </a:p>
          <a:p>
            <a:pPr algn="just"/>
            <a:r>
              <a:rPr lang="vi-VN" sz="3800" dirty="0">
                <a:solidFill>
                  <a:srgbClr val="333333"/>
                </a:solidFill>
                <a:latin typeface="+mj-lt"/>
              </a:rPr>
              <a:t>+ Với động từ “hắt” trong câu thơ “Mỗi lần nắng mới hắt bên song”, ý chỉ luồng ánh sáng được chiếu vào song cửa. Đây là chi tiết khơi gợi, đánh thức tâm tư, kỉ niệm ùa về của tác giả khi bắt đầu bài thơ nói về người mẹ.</a:t>
            </a:r>
          </a:p>
          <a:p>
            <a:pPr algn="just"/>
            <a:r>
              <a:rPr lang="vi-VN" sz="3800" dirty="0">
                <a:solidFill>
                  <a:srgbClr val="333333"/>
                </a:solidFill>
                <a:latin typeface="+mj-lt"/>
              </a:rPr>
              <a:t>+ Với động từ “reo” trong câu thơ “Mỗi lần nắng mới reo ngoài nội”, ý chỉ sự nhấn mạnh về hình ảnh nắng gần gũi, thân thiện, tạo nên một không gian sinh động, qua đó ta thấy được tình cảm gắn bó, nỗi nhớ da diết của tác giả.</a:t>
            </a:r>
            <a:endParaRPr lang="vi-VN" sz="3800" b="0" i="0" dirty="0">
              <a:solidFill>
                <a:srgbClr val="333333"/>
              </a:solidFill>
              <a:effectLst/>
              <a:latin typeface="+mj-lt"/>
            </a:endParaRPr>
          </a:p>
        </p:txBody>
      </p:sp>
    </p:spTree>
    <p:extLst>
      <p:ext uri="{BB962C8B-B14F-4D97-AF65-F5344CB8AC3E}">
        <p14:creationId xmlns:p14="http://schemas.microsoft.com/office/powerpoint/2010/main" val="27057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318534" y="-342900"/>
            <a:ext cx="9046640" cy="6216180"/>
          </a:xfrm>
          <a:prstGeom prst="rect">
            <a:avLst/>
          </a:prstGeom>
        </p:spPr>
      </p:pic>
      <p:sp>
        <p:nvSpPr>
          <p:cNvPr id="2" name="Rectangle 1"/>
          <p:cNvSpPr/>
          <p:nvPr/>
        </p:nvSpPr>
        <p:spPr>
          <a:xfrm>
            <a:off x="9272700" y="2609122"/>
            <a:ext cx="8197928" cy="5016758"/>
          </a:xfrm>
          <a:prstGeom prst="rect">
            <a:avLst/>
          </a:prstGeom>
        </p:spPr>
        <p:txBody>
          <a:bodyPr wrap="square">
            <a:spAutoFit/>
          </a:bodyPr>
          <a:lstStyle/>
          <a:p>
            <a:pPr algn="just"/>
            <a:r>
              <a:rPr lang="vi-VN" sz="4000" dirty="0">
                <a:solidFill>
                  <a:srgbClr val="333333"/>
                </a:solidFill>
                <a:latin typeface="+mj-lt"/>
              </a:rPr>
              <a:t>Trong kí ức tuổi thơ của nhân vật “tôi” ở bài Nắng mới, người mẹ hiện lên qua những hình ảnh được lựa chọn, để lại ấn tượng sâu đậm cho tác giả. Với em, hình ảnh, chi tiết nào về người mẹ của mình khiến em thấy yêu thương nhất? Hãy chia sẻ bằng một đoạn văn (khoảng 8 – 10 dòng).</a:t>
            </a:r>
            <a:endParaRPr lang="en-US" sz="4000" dirty="0">
              <a:latin typeface="+mj-lt"/>
            </a:endParaRPr>
          </a:p>
        </p:txBody>
      </p:sp>
    </p:spTree>
    <p:extLst>
      <p:ext uri="{BB962C8B-B14F-4D97-AF65-F5344CB8AC3E}">
        <p14:creationId xmlns:p14="http://schemas.microsoft.com/office/powerpoint/2010/main" val="35322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4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5105400" y="-2324100"/>
            <a:ext cx="8610601" cy="15621001"/>
          </a:xfrm>
          <a:prstGeom prst="rect">
            <a:avLst/>
          </a:prstGeom>
        </p:spPr>
      </p:pic>
      <p:sp>
        <p:nvSpPr>
          <p:cNvPr id="8" name="Rectangle 7"/>
          <p:cNvSpPr/>
          <p:nvPr/>
        </p:nvSpPr>
        <p:spPr>
          <a:xfrm>
            <a:off x="2507654" y="1600498"/>
            <a:ext cx="14332546" cy="7694414"/>
          </a:xfrm>
          <a:prstGeom prst="rect">
            <a:avLst/>
          </a:prstGeom>
        </p:spPr>
        <p:txBody>
          <a:bodyPr wrap="square">
            <a:spAutoFit/>
          </a:bodyPr>
          <a:lstStyle/>
          <a:p>
            <a:pPr algn="just"/>
            <a:r>
              <a:rPr lang="en-US" sz="3800" dirty="0" smtClean="0">
                <a:solidFill>
                  <a:srgbClr val="333333"/>
                </a:solidFill>
                <a:latin typeface="+mj-lt"/>
              </a:rPr>
              <a:t>       </a:t>
            </a:r>
            <a:r>
              <a:rPr lang="vi-VN" sz="3800" dirty="0" smtClean="0">
                <a:solidFill>
                  <a:srgbClr val="333333"/>
                </a:solidFill>
                <a:latin typeface="+mj-lt"/>
              </a:rPr>
              <a:t>Bài </a:t>
            </a:r>
            <a:r>
              <a:rPr lang="vi-VN" sz="3800" dirty="0">
                <a:solidFill>
                  <a:srgbClr val="333333"/>
                </a:solidFill>
                <a:latin typeface="+mj-lt"/>
              </a:rPr>
              <a:t>thơ </a:t>
            </a:r>
            <a:r>
              <a:rPr lang="en-US" sz="3800" dirty="0" smtClean="0">
                <a:solidFill>
                  <a:srgbClr val="333333"/>
                </a:solidFill>
                <a:latin typeface="+mj-lt"/>
              </a:rPr>
              <a:t>“</a:t>
            </a:r>
            <a:r>
              <a:rPr lang="vi-VN" sz="3800" dirty="0" smtClean="0">
                <a:solidFill>
                  <a:srgbClr val="333333"/>
                </a:solidFill>
                <a:latin typeface="+mj-lt"/>
              </a:rPr>
              <a:t>Nắng mới</a:t>
            </a:r>
            <a:r>
              <a:rPr lang="en-US" sz="3800" smtClean="0">
                <a:solidFill>
                  <a:srgbClr val="333333"/>
                </a:solidFill>
                <a:latin typeface="+mj-lt"/>
              </a:rPr>
              <a:t>”</a:t>
            </a:r>
            <a:r>
              <a:rPr lang="vi-VN" sz="3800" smtClean="0">
                <a:solidFill>
                  <a:srgbClr val="333333"/>
                </a:solidFill>
                <a:latin typeface="+mj-lt"/>
              </a:rPr>
              <a:t> </a:t>
            </a:r>
            <a:r>
              <a:rPr lang="vi-VN" sz="3800" dirty="0">
                <a:solidFill>
                  <a:srgbClr val="333333"/>
                </a:solidFill>
                <a:latin typeface="+mj-lt"/>
              </a:rPr>
              <a:t>của tác giả Lưu Trọng Lư đã mang tới cho em nhiều cảm xúc lắng đọng về tình mẫu tử, đặc biệt thông qua hình dáng mẹ và nét cười đen nhánh, rất đỗi quen thuộc. Còn đối với em, hình ảnh đầu tiên hiện lên trong tâm trí em mỗi khi nhớ về mẹ đó là đôi bàn tay gầy guộc, đầy vết chai sạn nhưng luôn thoăn thoắt làm mọi việc. Đôi bàn tay hằng ngày khám bệnh cho bệnh nhân, tối về lại phải chăm sóc gia đình, nấu những bữa cơm nóng hổi rồi về đêm khi ánh trăng tròn lên cao, đôi bàn tay ấy chưa được yên giấc, tiếp tục vỗ vỗ quạt quạt ru tôi chìm vào giấc ngủ. Mặc dù vất vả đến thế nhưng mẹ tôi chẳng than lấy một lời, mẹ quả thật là người cứng rắn, biết cam chịu một cách đáng khâm phục. Với tôi, mẹ như một làn mây che cho tôi mưa nắng, mẹ là ngọn lửa thôi thúc con tim tôi để vững bước trên đường đời. Dù mai nàycó ra sao thì mẹ sẽvẫn mãi ở trong trái tim tôi.</a:t>
            </a:r>
          </a:p>
        </p:txBody>
      </p:sp>
    </p:spTree>
    <p:extLst>
      <p:ext uri="{BB962C8B-B14F-4D97-AF65-F5344CB8AC3E}">
        <p14:creationId xmlns:p14="http://schemas.microsoft.com/office/powerpoint/2010/main" val="351545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5"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algn="ctr">
              <a:buClr>
                <a:srgbClr val="000000"/>
              </a:buClr>
              <a:buFont typeface="Arial"/>
              <a:buNone/>
            </a:pPr>
            <a:r>
              <a:rPr lang="en-US" sz="8100" kern="0" dirty="0" err="1">
                <a:solidFill>
                  <a:srgbClr val="FF0000"/>
                </a:solidFill>
                <a:latin typeface="#9Slide05 FS Blonde Script" panose="03000503000000000000" pitchFamily="65" charset="0"/>
                <a:cs typeface="Arial"/>
                <a:sym typeface="Arial"/>
              </a:rPr>
              <a:t>Rubic</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đánh</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giá</a:t>
            </a:r>
            <a:r>
              <a:rPr lang="en-US" sz="8100" kern="0" dirty="0">
                <a:solidFill>
                  <a:srgbClr val="FF0000"/>
                </a:solidFill>
                <a:latin typeface="#9Slide05 FS Blonde Script" panose="03000503000000000000" pitchFamily="65" charset="0"/>
                <a:cs typeface="Arial"/>
                <a:sym typeface="Arial"/>
              </a:rPr>
              <a:t> </a:t>
            </a:r>
            <a:r>
              <a:rPr lang="en-US" sz="8100" kern="0" dirty="0" err="1" smtClean="0">
                <a:solidFill>
                  <a:srgbClr val="FF0000"/>
                </a:solidFill>
                <a:latin typeface="#9Slide05 FS Blonde Script" panose="03000503000000000000" pitchFamily="65" charset="0"/>
                <a:cs typeface="Arial"/>
                <a:sym typeface="Arial"/>
              </a:rPr>
              <a:t>đoạn</a:t>
            </a:r>
            <a:r>
              <a:rPr lang="en-US" sz="8100" kern="0" dirty="0" smtClean="0">
                <a:solidFill>
                  <a:srgbClr val="FF0000"/>
                </a:solidFill>
                <a:latin typeface="#9Slide05 FS Blonde Script" panose="03000503000000000000" pitchFamily="65" charset="0"/>
                <a:cs typeface="Arial"/>
                <a:sym typeface="Arial"/>
              </a:rPr>
              <a:t> </a:t>
            </a:r>
            <a:r>
              <a:rPr lang="en-US" sz="8100" kern="0" dirty="0" err="1" smtClean="0">
                <a:solidFill>
                  <a:srgbClr val="FF0000"/>
                </a:solidFill>
                <a:latin typeface="#9Slide05 FS Blonde Script" panose="03000503000000000000" pitchFamily="65" charset="0"/>
                <a:cs typeface="Arial"/>
                <a:sym typeface="Arial"/>
              </a:rPr>
              <a:t>văn</a:t>
            </a:r>
            <a:endParaRPr lang="vi-VN" sz="8100" kern="0" dirty="0">
              <a:solidFill>
                <a:srgbClr val="FF0000"/>
              </a:solidFill>
              <a:latin typeface="Times New Roman" panose="02020603050405020304" pitchFamily="18" charset="0"/>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834408972"/>
              </p:ext>
            </p:extLst>
          </p:nvPr>
        </p:nvGraphicFramePr>
        <p:xfrm>
          <a:off x="1296876" y="2490900"/>
          <a:ext cx="15605540" cy="722376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xmlns="" val="20000"/>
                    </a:ext>
                  </a:extLst>
                </a:gridCol>
                <a:gridCol w="10170995">
                  <a:extLst>
                    <a:ext uri="{9D8B030D-6E8A-4147-A177-3AD203B41FA5}">
                      <a16:colId xmlns:a16="http://schemas.microsoft.com/office/drawing/2014/main" xmlns="" val="20001"/>
                    </a:ext>
                  </a:extLst>
                </a:gridCol>
                <a:gridCol w="1639079">
                  <a:extLst>
                    <a:ext uri="{9D8B030D-6E8A-4147-A177-3AD203B41FA5}">
                      <a16:colId xmlns:a16="http://schemas.microsoft.com/office/drawing/2014/main" xmlns="" val="20002"/>
                    </a:ext>
                  </a:extLst>
                </a:gridCol>
                <a:gridCol w="2298965">
                  <a:extLst>
                    <a:ext uri="{9D8B030D-6E8A-4147-A177-3AD203B41FA5}">
                      <a16:colId xmlns:a16="http://schemas.microsoft.com/office/drawing/2014/main" xmlns=""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Tiêu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chí</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đánh</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Thang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Số</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điểm</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đạt</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xmlns=""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smtClean="0">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smtClean="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Đảm</a:t>
                      </a:r>
                      <a:r>
                        <a:rPr lang="en-US" sz="3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8-10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1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1"/>
                  </a:ext>
                </a:extLst>
              </a:tr>
              <a:tr h="1143000">
                <a:tc vMerge="1">
                  <a:txBody>
                    <a:bodyPr/>
                    <a:lstStyle/>
                    <a:p>
                      <a:endParaRPr lang="en-US" dirty="0">
                        <a:solidFill>
                          <a:schemeClr val="tx1"/>
                        </a:solidFill>
                      </a:endParaRPr>
                    </a:p>
                  </a:txBody>
                  <a:tcP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Diễn</a:t>
                      </a:r>
                      <a:r>
                        <a:rPr lang="en-US" sz="3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1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2"/>
                  </a:ext>
                </a:extLst>
              </a:tr>
              <a:tr h="640080">
                <a:tc rowSpan="4">
                  <a:txBody>
                    <a:bodyPr/>
                    <a:lstStyle/>
                    <a:p>
                      <a:r>
                        <a:rPr lang="en-US" sz="3300" b="1" dirty="0" err="1" smtClean="0">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smtClean="0">
                          <a:solidFill>
                            <a:schemeClr val="tx1">
                              <a:lumMod val="50000"/>
                            </a:schemeClr>
                          </a:solidFill>
                          <a:latin typeface="Times New Roman" panose="02020603050405020304" pitchFamily="18" charset="0"/>
                          <a:cs typeface="Times New Roman" panose="02020603050405020304" pitchFamily="18" charset="0"/>
                        </a:rPr>
                        <a:t> dung</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1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3"/>
                  </a:ext>
                </a:extLst>
              </a:tr>
              <a:tr h="640080">
                <a:tc vMerge="1">
                  <a:txBody>
                    <a:bodyPr/>
                    <a:lstStyle/>
                    <a:p>
                      <a:endParaRPr lang="en-US" dirty="0">
                        <a:solidFill>
                          <a:schemeClr val="tx1"/>
                        </a:solidFill>
                      </a:endParaRPr>
                    </a:p>
                  </a:txBody>
                  <a:tcP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Chọn</a:t>
                      </a:r>
                      <a:r>
                        <a:rPr lang="en-US" sz="33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chi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tiết</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gợi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lại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trong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em</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nhiều</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ấn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tượng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bài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2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4"/>
                  </a:ext>
                </a:extLst>
              </a:tr>
              <a:tr h="640080">
                <a:tc vMerge="1">
                  <a:txBody>
                    <a:bodyPr/>
                    <a:lstStyle/>
                    <a:p>
                      <a:endParaRPr lang="en-US" dirty="0">
                        <a:solidFill>
                          <a:schemeClr val="tx1"/>
                        </a:solidFill>
                      </a:endParaRPr>
                    </a:p>
                  </a:txBody>
                  <a:tcP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Liên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tưởng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đến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em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2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5"/>
                  </a:ext>
                </a:extLst>
              </a:tr>
              <a:tr h="1143000">
                <a:tc vMerge="1">
                  <a:txBody>
                    <a:bodyPr/>
                    <a:lstStyle/>
                    <a:p>
                      <a:endParaRPr lang="en-US" dirty="0">
                        <a:solidFill>
                          <a:schemeClr val="tx1"/>
                        </a:solidFill>
                      </a:endParaRPr>
                    </a:p>
                  </a:txBody>
                  <a:tcPr/>
                </a:tc>
                <a:tc>
                  <a:txBody>
                    <a:bodyPr/>
                    <a:lstStyle/>
                    <a:p>
                      <a:r>
                        <a:rPr lang="en-US" sz="3300" dirty="0" err="1" smtClean="0">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smtClean="0">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smtClean="0">
                          <a:solidFill>
                            <a:schemeClr val="tx1"/>
                          </a:solidFill>
                          <a:latin typeface="Times New Roman" panose="02020603050405020304" pitchFamily="18" charset="0"/>
                          <a:cs typeface="Times New Roman" panose="02020603050405020304" pitchFamily="18" charset="0"/>
                        </a:rPr>
                        <a:t>3 </a:t>
                      </a:r>
                      <a:r>
                        <a:rPr lang="en-US" sz="3300" b="1" dirty="0" err="1" smtClean="0">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xmlns="" val="10006"/>
                  </a:ext>
                </a:extLst>
              </a:tr>
              <a:tr h="640080">
                <a:tc gridSpan="4">
                  <a:txBody>
                    <a:bodyPr/>
                    <a:lstStyle/>
                    <a:p>
                      <a:r>
                        <a:rPr lang="en-US" sz="3300" b="1" dirty="0" err="1" smtClean="0">
                          <a:solidFill>
                            <a:srgbClr val="FF0000"/>
                          </a:solidFill>
                          <a:latin typeface="Times New Roman" panose="02020603050405020304" pitchFamily="18" charset="0"/>
                          <a:cs typeface="Times New Roman" panose="02020603050405020304" pitchFamily="18" charset="0"/>
                        </a:rPr>
                        <a:t>Tổng</a:t>
                      </a:r>
                      <a:r>
                        <a:rPr lang="en-US" sz="3300" b="1" dirty="0" smtClean="0">
                          <a:solidFill>
                            <a:srgbClr val="FF0000"/>
                          </a:solidFill>
                          <a:latin typeface="Times New Roman" panose="02020603050405020304" pitchFamily="18" charset="0"/>
                          <a:cs typeface="Times New Roman" panose="02020603050405020304" pitchFamily="18" charset="0"/>
                        </a:rPr>
                        <a:t> </a:t>
                      </a:r>
                      <a:r>
                        <a:rPr lang="en-US" sz="3300" b="1" dirty="0" err="1" smtClean="0">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5756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2" name="Rectangle 1"/>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5" name="Picture 4"/>
          <p:cNvPicPr>
            <a:picLocks noChangeAspect="1"/>
          </p:cNvPicPr>
          <p:nvPr/>
        </p:nvPicPr>
        <p:blipFill rotWithShape="1">
          <a:blip r:embed="rId4"/>
          <a:srcRect l="30674" r="30674"/>
          <a:stretch/>
        </p:blipFill>
        <p:spPr>
          <a:xfrm>
            <a:off x="10744200" y="266700"/>
            <a:ext cx="6705600" cy="9753600"/>
          </a:xfrm>
          <a:prstGeom prst="rect">
            <a:avLst/>
          </a:prstGeom>
        </p:spPr>
      </p:pic>
      <p:sp>
        <p:nvSpPr>
          <p:cNvPr id="6" name="TextBox 5"/>
          <p:cNvSpPr txBox="1"/>
          <p:nvPr/>
        </p:nvSpPr>
        <p:spPr>
          <a:xfrm>
            <a:off x="1447800" y="4686300"/>
            <a:ext cx="6781800" cy="2308324"/>
          </a:xfrm>
          <a:prstGeom prst="rect">
            <a:avLst/>
          </a:prstGeom>
          <a:noFill/>
        </p:spPr>
        <p:txBody>
          <a:bodyPr wrap="square" rtlCol="0">
            <a:spAutoFit/>
          </a:bodyPr>
          <a:lstStyle/>
          <a:p>
            <a:pPr algn="just"/>
            <a:r>
              <a:rPr lang="en-US" sz="4800" dirty="0" err="1" smtClean="0">
                <a:solidFill>
                  <a:prstClr val="black"/>
                </a:solidFill>
                <a:latin typeface="Times New Roman" panose="02020603050405020304" pitchFamily="18" charset="0"/>
                <a:cs typeface="Times New Roman" panose="02020603050405020304" pitchFamily="18" charset="0"/>
              </a:rPr>
              <a:t>Hãy</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những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điều</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em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muốn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nói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với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mẹ</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của</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mình</a:t>
            </a:r>
            <a:r>
              <a:rPr lang="en-US" sz="4800" dirty="0" smtClean="0">
                <a:solidFill>
                  <a:prstClr val="black"/>
                </a:solidFill>
                <a:latin typeface="Times New Roman" panose="02020603050405020304" pitchFamily="18" charset="0"/>
                <a:cs typeface="Times New Roman" panose="02020603050405020304" pitchFamily="18" charset="0"/>
              </a:rPr>
              <a:t>.</a:t>
            </a:r>
            <a:endParaRPr lang="en-US"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54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50158" y="3238500"/>
            <a:ext cx="6512442" cy="7246110"/>
          </a:xfrm>
          <a:prstGeom prst="rect">
            <a:avLst/>
          </a:prstGeom>
        </p:spPr>
      </p:pic>
      <p:pic>
        <p:nvPicPr>
          <p:cNvPr id="11" name="Picture 10"/>
          <p:cNvPicPr>
            <a:picLocks noChangeAspect="1"/>
          </p:cNvPicPr>
          <p:nvPr/>
        </p:nvPicPr>
        <p:blipFill>
          <a:blip r:embed="rId7"/>
          <a:stretch>
            <a:fillRect/>
          </a:stretch>
        </p:blipFill>
        <p:spPr>
          <a:xfrm>
            <a:off x="574830" y="6286500"/>
            <a:ext cx="11210888" cy="2477924"/>
          </a:xfrm>
          <a:prstGeom prst="rect">
            <a:avLst/>
          </a:prstGeom>
        </p:spPr>
      </p:pic>
    </p:spTree>
    <p:extLst>
      <p:ext uri="{BB962C8B-B14F-4D97-AF65-F5344CB8AC3E}">
        <p14:creationId xmlns:p14="http://schemas.microsoft.com/office/powerpoint/2010/main" val="262004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8310870" y="755882"/>
            <a:ext cx="9416405" cy="88076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251879" flipH="1">
            <a:off x="7055472" y="-200826"/>
            <a:ext cx="3445383" cy="925947"/>
          </a:xfrm>
          <a:prstGeom prst="rect">
            <a:avLst/>
          </a:prstGeom>
        </p:spPr>
      </p:pic>
      <p:sp>
        <p:nvSpPr>
          <p:cNvPr id="35" name="TextBox 15"/>
          <p:cNvSpPr txBox="1"/>
          <p:nvPr/>
        </p:nvSpPr>
        <p:spPr>
          <a:xfrm>
            <a:off x="9088880" y="1714438"/>
            <a:ext cx="8036300" cy="6771084"/>
          </a:xfrm>
          <a:prstGeom prst="rect">
            <a:avLst/>
          </a:prstGeom>
        </p:spPr>
        <p:txBody>
          <a:bodyPr wrap="square" lIns="0" tIns="0" rIns="0" bIns="0" rtlCol="0" anchor="t">
            <a:spAutoFit/>
          </a:bodyPr>
          <a:lstStyle/>
          <a:p>
            <a:pPr algn="just">
              <a:spcBef>
                <a:spcPct val="0"/>
              </a:spcBef>
            </a:pP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Gv</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gọi</a:t>
            </a:r>
            <a:r>
              <a:rPr lang="en-US" sz="4000" dirty="0" smtClean="0">
                <a:solidFill>
                  <a:srgbClr val="271905"/>
                </a:solidFill>
                <a:latin typeface="Times New Roman" panose="02020603050405020304" pitchFamily="18" charset="0"/>
                <a:cs typeface="Times New Roman" panose="02020603050405020304" pitchFamily="18" charset="0"/>
              </a:rPr>
              <a:t> 3 HS </a:t>
            </a:r>
            <a:r>
              <a:rPr lang="en-US" sz="4000" dirty="0" err="1" smtClean="0">
                <a:solidFill>
                  <a:srgbClr val="271905"/>
                </a:solidFill>
                <a:latin typeface="Times New Roman" panose="02020603050405020304" pitchFamily="18" charset="0"/>
                <a:cs typeface="Times New Roman" panose="02020603050405020304" pitchFamily="18" charset="0"/>
              </a:rPr>
              <a:t>đọc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trước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lớp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phát</a:t>
            </a:r>
            <a:r>
              <a:rPr lang="en-US" sz="4000" dirty="0" smtClean="0">
                <a:solidFill>
                  <a:srgbClr val="271905"/>
                </a:solidFill>
                <a:latin typeface="Times New Roman" panose="02020603050405020304" pitchFamily="18" charset="0"/>
                <a:cs typeface="Times New Roman" panose="02020603050405020304" pitchFamily="18" charset="0"/>
              </a:rPr>
              <a:t> 3 </a:t>
            </a:r>
            <a:r>
              <a:rPr lang="en-US" sz="4000" dirty="0" err="1" smtClean="0">
                <a:solidFill>
                  <a:srgbClr val="271905"/>
                </a:solidFill>
                <a:latin typeface="Times New Roman" panose="02020603050405020304" pitchFamily="18" charset="0"/>
                <a:cs typeface="Times New Roman" panose="02020603050405020304" pitchFamily="18" charset="0"/>
              </a:rPr>
              <a:t>biểu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tượng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cảm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xúc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các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bạn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bên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dưới</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Mặt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cười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bạn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đọc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Mặt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cười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mắt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trái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tim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bạn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đọc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rất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tốt</a:t>
            </a:r>
            <a:endParaRPr lang="en-US" sz="4000" dirty="0" smtClean="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Mặt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buồn</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bạn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cần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cố</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gắng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hơn</a:t>
            </a:r>
            <a:endParaRPr lang="en-US" sz="4000" dirty="0" smtClean="0">
              <a:solidFill>
                <a:srgbClr val="271905"/>
              </a:solidFill>
              <a:latin typeface="Times New Roman" panose="02020603050405020304" pitchFamily="18" charset="0"/>
              <a:cs typeface="Times New Roman" panose="02020603050405020304" pitchFamily="18" charset="0"/>
            </a:endParaRPr>
          </a:p>
          <a:p>
            <a:pPr algn="just">
              <a:spcBef>
                <a:spcPct val="0"/>
              </a:spcBef>
            </a:pPr>
            <a:endParaRPr lang="en-US" sz="4000" b="1" dirty="0" smtClean="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Hình</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thức</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đọc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diễn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cảm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ngâm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hát</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Thời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gian</a:t>
            </a:r>
            <a:r>
              <a:rPr lang="en-US" sz="4000" dirty="0" smtClean="0">
                <a:solidFill>
                  <a:srgbClr val="271905"/>
                </a:solidFill>
                <a:latin typeface="Times New Roman" panose="02020603050405020304" pitchFamily="18" charset="0"/>
                <a:cs typeface="Times New Roman" panose="02020603050405020304" pitchFamily="18" charset="0"/>
              </a:rPr>
              <a:t>: 5 </a:t>
            </a:r>
            <a:r>
              <a:rPr lang="en-US" sz="4000" dirty="0" err="1" smtClean="0">
                <a:solidFill>
                  <a:srgbClr val="271905"/>
                </a:solidFill>
                <a:latin typeface="Times New Roman" panose="02020603050405020304" pitchFamily="18" charset="0"/>
                <a:cs typeface="Times New Roman" panose="02020603050405020304" pitchFamily="18" charset="0"/>
              </a:rPr>
              <a:t>phút</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26"/>
          <a:stretch>
            <a:fillRect/>
          </a:stretch>
        </p:blipFill>
        <p:spPr>
          <a:xfrm>
            <a:off x="9427671" y="280863"/>
            <a:ext cx="7156543" cy="2072994"/>
          </a:xfrm>
          <a:prstGeom prst="rect">
            <a:avLst/>
          </a:prstGeom>
        </p:spPr>
      </p:pic>
      <p:pic>
        <p:nvPicPr>
          <p:cNvPr id="41" name="Picture 40"/>
          <p:cNvPicPr>
            <a:picLocks noChangeAspect="1"/>
          </p:cNvPicPr>
          <p:nvPr/>
        </p:nvPicPr>
        <p:blipFill rotWithShape="1">
          <a:blip r:embed="rId27">
            <a:extLst>
              <a:ext uri="{BEBA8EAE-BF5A-486C-A8C5-ECC9F3942E4B}">
                <a14:imgProps xmlns:a14="http://schemas.microsoft.com/office/drawing/2010/main">
                  <a14:imgLayer r:embed="rId28">
                    <a14:imgEffect>
                      <a14:backgroundRemoval t="9640" b="99137" l="11500" r="99700">
                        <a14:foregroundMark x1="19300" y1="91655" x2="24200" y2="94820"/>
                      </a14:backgroundRemoval>
                    </a14:imgEffect>
                  </a14:imgLayer>
                </a14:imgProps>
              </a:ext>
            </a:extLst>
          </a:blip>
          <a:srcRect l="13199" t="8561" r="12400" b="6259"/>
          <a:stretch/>
        </p:blipFill>
        <p:spPr>
          <a:xfrm>
            <a:off x="-161222" y="3020182"/>
            <a:ext cx="8948463" cy="7120282"/>
          </a:xfrm>
          <a:prstGeom prst="rect">
            <a:avLst/>
          </a:prstGeom>
        </p:spPr>
      </p:pic>
      <p:sp>
        <p:nvSpPr>
          <p:cNvPr id="43" name="TextBox 15"/>
          <p:cNvSpPr txBox="1"/>
          <p:nvPr/>
        </p:nvSpPr>
        <p:spPr>
          <a:xfrm>
            <a:off x="2133600" y="2345418"/>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a. </a:t>
            </a:r>
            <a:r>
              <a:rPr lang="en-US" sz="4800" b="1" dirty="0" err="1" smtClean="0">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44" name="Picture 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16516" y="8257838"/>
            <a:ext cx="1184724" cy="1189184"/>
          </a:xfrm>
          <a:prstGeom prst="rect">
            <a:avLst/>
          </a:prstGeom>
        </p:spPr>
      </p:pic>
      <p:pic>
        <p:nvPicPr>
          <p:cNvPr id="45" name="Picture 10"/>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2073">
            <a:off x="12636247" y="8373265"/>
            <a:ext cx="1186969" cy="1191437"/>
          </a:xfrm>
          <a:prstGeom prst="rect">
            <a:avLst/>
          </a:prstGeom>
        </p:spPr>
      </p:pic>
      <p:pic>
        <p:nvPicPr>
          <p:cNvPr id="46" name="Picture 1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766537" y="8485522"/>
            <a:ext cx="1244797" cy="1255786"/>
          </a:xfrm>
          <a:prstGeom prst="rect">
            <a:avLst/>
          </a:prstGeom>
        </p:spPr>
      </p:pic>
      <p:pic>
        <p:nvPicPr>
          <p:cNvPr id="47" name="Picture 46"/>
          <p:cNvPicPr>
            <a:picLocks noChangeAspect="1"/>
          </p:cNvPicPr>
          <p:nvPr/>
        </p:nvPicPr>
        <p:blipFill>
          <a:blip r:embed="rId32"/>
          <a:stretch>
            <a:fillRect/>
          </a:stretch>
        </p:blipFill>
        <p:spPr>
          <a:xfrm>
            <a:off x="-227237" y="338228"/>
            <a:ext cx="8931414" cy="1926503"/>
          </a:xfrm>
          <a:prstGeom prst="rect">
            <a:avLst/>
          </a:prstGeom>
        </p:spPr>
      </p:pic>
    </p:spTree>
    <p:extLst>
      <p:ext uri="{BB962C8B-B14F-4D97-AF65-F5344CB8AC3E}">
        <p14:creationId xmlns:p14="http://schemas.microsoft.com/office/powerpoint/2010/main" val="9722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 calcmode="lin" valueType="num">
                                      <p:cBhvr>
                                        <p:cTn id="24" dur="1000" fill="hold"/>
                                        <p:tgtEl>
                                          <p:spTgt spid="42"/>
                                        </p:tgtEl>
                                        <p:attrNameLst>
                                          <p:attrName>style.rotation</p:attrName>
                                        </p:attrNameLst>
                                      </p:cBhvr>
                                      <p:tavLst>
                                        <p:tav tm="0">
                                          <p:val>
                                            <p:fltVal val="90"/>
                                          </p:val>
                                        </p:tav>
                                        <p:tav tm="100000">
                                          <p:val>
                                            <p:fltVal val="0"/>
                                          </p:val>
                                        </p:tav>
                                      </p:tavLst>
                                    </p:anim>
                                    <p:animEffect transition="in" filter="fade">
                                      <p:cBhvr>
                                        <p:cTn id="25" dur="1000"/>
                                        <p:tgtEl>
                                          <p:spTgt spid="42"/>
                                        </p:tgtEl>
                                      </p:cBhvr>
                                    </p:animEffect>
                                  </p:childTnLst>
                                </p:cTn>
                              </p:par>
                              <p:par>
                                <p:cTn id="26" presetID="3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fltVal val="0"/>
                                          </p:val>
                                        </p:tav>
                                        <p:tav tm="100000">
                                          <p:val>
                                            <p:strVal val="#ppt_h"/>
                                          </p:val>
                                        </p:tav>
                                      </p:tavLst>
                                    </p:anim>
                                    <p:anim calcmode="lin" valueType="num">
                                      <p:cBhvr>
                                        <p:cTn id="30" dur="1000" fill="hold"/>
                                        <p:tgtEl>
                                          <p:spTgt spid="39"/>
                                        </p:tgtEl>
                                        <p:attrNameLst>
                                          <p:attrName>style.rotation</p:attrName>
                                        </p:attrNameLst>
                                      </p:cBhvr>
                                      <p:tavLst>
                                        <p:tav tm="0">
                                          <p:val>
                                            <p:fltVal val="90"/>
                                          </p:val>
                                        </p:tav>
                                        <p:tav tm="100000">
                                          <p:val>
                                            <p:fltVal val="0"/>
                                          </p:val>
                                        </p:tav>
                                      </p:tavLst>
                                    </p:anim>
                                    <p:animEffect transition="in" filter="fade">
                                      <p:cBhvr>
                                        <p:cTn id="31" dur="1000"/>
                                        <p:tgtEl>
                                          <p:spTgt spid="39"/>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par>
                                <p:cTn id="38" presetID="3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 calcmode="lin" valueType="num">
                                      <p:cBhvr>
                                        <p:cTn id="42" dur="1000" fill="hold"/>
                                        <p:tgtEl>
                                          <p:spTgt spid="46"/>
                                        </p:tgtEl>
                                        <p:attrNameLst>
                                          <p:attrName>style.rotation</p:attrName>
                                        </p:attrNameLst>
                                      </p:cBhvr>
                                      <p:tavLst>
                                        <p:tav tm="0">
                                          <p:val>
                                            <p:fltVal val="90"/>
                                          </p:val>
                                        </p:tav>
                                        <p:tav tm="100000">
                                          <p:val>
                                            <p:fltVal val="0"/>
                                          </p:val>
                                        </p:tav>
                                      </p:tavLst>
                                    </p:anim>
                                    <p:animEffect transition="in" filter="fade">
                                      <p:cBhvr>
                                        <p:cTn id="43" dur="1000"/>
                                        <p:tgtEl>
                                          <p:spTgt spid="46"/>
                                        </p:tgtEl>
                                      </p:cBhvr>
                                    </p:animEffect>
                                  </p:childTnLst>
                                </p:cTn>
                              </p:par>
                              <p:par>
                                <p:cTn id="44" presetID="31"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par>
                                <p:cTn id="50" presetID="31"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 calcmode="lin" valueType="num">
                                      <p:cBhvr>
                                        <p:cTn id="54" dur="1000" fill="hold"/>
                                        <p:tgtEl>
                                          <p:spTgt spid="44"/>
                                        </p:tgtEl>
                                        <p:attrNameLst>
                                          <p:attrName>style.rotation</p:attrName>
                                        </p:attrNameLst>
                                      </p:cBhvr>
                                      <p:tavLst>
                                        <p:tav tm="0">
                                          <p:val>
                                            <p:fltVal val="90"/>
                                          </p:val>
                                        </p:tav>
                                        <p:tav tm="100000">
                                          <p:val>
                                            <p:fltVal val="0"/>
                                          </p:val>
                                        </p:tav>
                                      </p:tavLst>
                                    </p:anim>
                                    <p:animEffect transition="in" filter="fade">
                                      <p:cBhvr>
                                        <p:cTn id="5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7" name="Rectangle 1"/>
          <p:cNvSpPr>
            <a:spLocks noChangeArrowheads="1"/>
          </p:cNvSpPr>
          <p:nvPr/>
        </p:nvSpPr>
        <p:spPr bwMode="auto">
          <a:xfrm>
            <a:off x="9272700" y="0"/>
            <a:ext cx="8492710" cy="9816752"/>
          </a:xfrm>
          <a:prstGeom prst="rect">
            <a:avLst/>
          </a:prstGeom>
          <a:noFill/>
          <a:ln>
            <a:noFill/>
          </a:ln>
          <a:effectLst/>
        </p:spPr>
        <p:txBody>
          <a:bodyPr vert="horz" wrap="non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hắt</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song,</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xác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gà</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gáy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não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nùng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rượi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dĩ</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vãng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Chập</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nhớ</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thuở</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thiếu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lên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reo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ngoài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đỏ</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phơi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dáng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chửa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xoá</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mờ</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Nét</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đen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nhánh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sau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hè</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thưa</a:t>
            </a:r>
            <a:endPar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226060" y="-190500"/>
            <a:ext cx="9046640" cy="6216180"/>
          </a:xfrm>
          <a:prstGeom prst="rect">
            <a:avLst/>
          </a:prstGeom>
        </p:spPr>
      </p:pic>
    </p:spTree>
    <p:extLst>
      <p:ext uri="{BB962C8B-B14F-4D97-AF65-F5344CB8AC3E}">
        <p14:creationId xmlns:p14="http://schemas.microsoft.com/office/powerpoint/2010/main" val="335430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57430">
            <a:off x="16501429" y="8433390"/>
            <a:ext cx="2361591" cy="2994093"/>
          </a:xfrm>
          <a:prstGeom prst="rect">
            <a:avLst/>
          </a:prstGeom>
        </p:spPr>
      </p:pic>
      <p:sp>
        <p:nvSpPr>
          <p:cNvPr id="23" name="TextBox 15"/>
          <p:cNvSpPr txBox="1"/>
          <p:nvPr/>
        </p:nvSpPr>
        <p:spPr>
          <a:xfrm>
            <a:off x="990600" y="2051126"/>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Chú</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3962400" y="263780"/>
            <a:ext cx="8931414" cy="1926503"/>
          </a:xfrm>
          <a:prstGeom prst="rect">
            <a:avLst/>
          </a:prstGeom>
        </p:spPr>
      </p:pic>
      <p:sp>
        <p:nvSpPr>
          <p:cNvPr id="28" name="TextBox 15"/>
          <p:cNvSpPr txBox="1"/>
          <p:nvPr/>
        </p:nvSpPr>
        <p:spPr>
          <a:xfrm>
            <a:off x="1146824" y="3048322"/>
            <a:ext cx="16607776" cy="6771084"/>
          </a:xfrm>
          <a:prstGeom prst="rect">
            <a:avLst/>
          </a:prstGeom>
        </p:spPr>
        <p:txBody>
          <a:bodyPr wrap="square" lIns="0" tIns="0" rIns="0" bIns="0" rtlCol="0" anchor="t">
            <a:spAutoFit/>
          </a:bodyPr>
          <a:lstStyle/>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Thầy</a:t>
            </a:r>
            <a:r>
              <a:rPr lang="en-US" sz="4000" b="1" dirty="0" smtClean="0">
                <a:solidFill>
                  <a:srgbClr val="271905"/>
                </a:solidFill>
                <a:latin typeface="Times New Roman" panose="02020603050405020304" pitchFamily="18" charset="0"/>
                <a:cs typeface="Times New Roman" panose="02020603050405020304" pitchFamily="18" charset="0"/>
              </a:rPr>
              <a:t> me (</a:t>
            </a:r>
            <a:r>
              <a:rPr lang="en-US" sz="4000" b="1" dirty="0" err="1" smtClean="0">
                <a:solidFill>
                  <a:srgbClr val="271905"/>
                </a:solidFill>
                <a:latin typeface="Times New Roman" panose="02020603050405020304" pitchFamily="18" charset="0"/>
                <a:cs typeface="Times New Roman" panose="02020603050405020304" pitchFamily="18" charset="0"/>
              </a:rPr>
              <a:t>từ</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cũ</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bố</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mẹ</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dùng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xưng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gọi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trong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một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số</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gia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đình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thường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là</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thành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phố</a:t>
            </a:r>
            <a:endParaRPr lang="en-US" sz="4000" dirty="0" smtClean="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Nắng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mới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ánh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nắng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cuối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mùa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mùa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hạ</a:t>
            </a:r>
            <a:endParaRPr lang="en-US" sz="4000" dirty="0" smtClean="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Những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ngày</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không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những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ngày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vật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tôi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trong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bài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còn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nhỏ</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có</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mẹ</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còn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vô</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tư</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chưa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phải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vướng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bận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suy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nghĩ</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gì</a:t>
            </a:r>
            <a:r>
              <a:rPr lang="en-US" sz="4000" dirty="0" smtClean="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Thiếu</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thời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thuở</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nhỏ</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tuổi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thiếu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niên</a:t>
            </a:r>
            <a:endParaRPr lang="en-US" sz="4000" dirty="0" smtClean="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Nội</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cánh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đồng</a:t>
            </a:r>
            <a:endParaRPr lang="en-US" sz="4000" dirty="0" smtClean="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Giậu</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hàng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cây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nhỏ</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rậm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ngăn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sân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vườn</a:t>
            </a:r>
            <a:r>
              <a:rPr lang="en-US" sz="4000" dirty="0" smtClean="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Chửa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chưa</a:t>
            </a:r>
            <a:endParaRPr lang="en-US" sz="4000" dirty="0" smtClean="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Mường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tượng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nhớ</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lại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hoặc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tưởng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tượng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trong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tâm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trí</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hình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ảnh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gì</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đó</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không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rõ</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ràng</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29" name="Picture 3"/>
          <p:cNvPicPr>
            <a:picLocks noChangeAspect="1"/>
          </p:cNvPicPr>
          <p:nvPr/>
        </p:nvPicPr>
        <p:blipFill>
          <a:blip r:embed="rId8"/>
          <a:srcRect/>
          <a:stretch>
            <a:fillRect/>
          </a:stretch>
        </p:blipFill>
        <p:spPr>
          <a:xfrm>
            <a:off x="14034083" y="-1683510"/>
            <a:ext cx="5825687" cy="5432453"/>
          </a:xfrm>
          <a:prstGeom prst="rect">
            <a:avLst/>
          </a:prstGeom>
        </p:spPr>
      </p:pic>
    </p:spTree>
    <p:extLst>
      <p:ext uri="{BB962C8B-B14F-4D97-AF65-F5344CB8AC3E}">
        <p14:creationId xmlns:p14="http://schemas.microsoft.com/office/powerpoint/2010/main" val="9634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41226" y="-979173"/>
            <a:ext cx="3205162" cy="21407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35240" y="9336656"/>
            <a:ext cx="3472974" cy="1897112"/>
          </a:xfrm>
          <a:prstGeom prst="rect">
            <a:avLst/>
          </a:prstGeom>
        </p:spPr>
      </p:pic>
      <p:pic>
        <p:nvPicPr>
          <p:cNvPr id="22" name="Picture 21"/>
          <p:cNvPicPr>
            <a:picLocks noChangeAspect="1"/>
          </p:cNvPicPr>
          <p:nvPr/>
        </p:nvPicPr>
        <p:blipFill>
          <a:blip r:embed="rId8"/>
          <a:stretch>
            <a:fillRect/>
          </a:stretch>
        </p:blipFill>
        <p:spPr>
          <a:xfrm>
            <a:off x="4724400" y="91667"/>
            <a:ext cx="8108383" cy="2139881"/>
          </a:xfrm>
          <a:prstGeom prst="rect">
            <a:avLst/>
          </a:prstGeom>
        </p:spPr>
      </p:pic>
      <p:pic>
        <p:nvPicPr>
          <p:cNvPr id="2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56630" y="2019300"/>
            <a:ext cx="1118654" cy="1185329"/>
          </a:xfrm>
          <a:prstGeom prst="rect">
            <a:avLst/>
          </a:prstGeom>
        </p:spPr>
      </p:pic>
      <p:sp>
        <p:nvSpPr>
          <p:cNvPr id="24"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2">
            <a:extLst>
              <a:ext uri="{BEBA8EAE-BF5A-486C-A8C5-ECC9F3942E4B}">
                <a14:imgProps xmlns:a14="http://schemas.microsoft.com/office/drawing/2010/main">
                  <a14:imgLayer r:embed="rId13">
                    <a14:imgEffect>
                      <a14:backgroundRemoval t="0" b="100000" l="0" r="97778">
                        <a14:foregroundMark x1="88333" y1="40357" x2="88889" y2="48571"/>
                        <a14:foregroundMark x1="19444" y1="90000" x2="89444" y2="92143"/>
                      </a14:backgroundRemoval>
                    </a14:imgEffect>
                  </a14:imgLayer>
                </a14:imgProps>
              </a:ext>
            </a:extLst>
          </a:blip>
          <a:stretch>
            <a:fillRect/>
          </a:stretch>
        </p:blipFill>
        <p:spPr>
          <a:xfrm>
            <a:off x="12192001" y="804333"/>
            <a:ext cx="6096000" cy="9482667"/>
          </a:xfrm>
          <a:prstGeom prst="rect">
            <a:avLst/>
          </a:prstGeom>
        </p:spPr>
      </p:pic>
      <p:sp>
        <p:nvSpPr>
          <p:cNvPr id="27" name="Rectangle 26"/>
          <p:cNvSpPr/>
          <p:nvPr/>
        </p:nvSpPr>
        <p:spPr>
          <a:xfrm>
            <a:off x="1076086" y="3467100"/>
            <a:ext cx="10811113" cy="6555641"/>
          </a:xfrm>
          <a:prstGeom prst="rect">
            <a:avLst/>
          </a:prstGeom>
        </p:spPr>
        <p:txBody>
          <a:bodyPr wrap="square">
            <a:spAutoFit/>
          </a:bodyPr>
          <a:lstStyle/>
          <a:p>
            <a:pPr algn="just">
              <a:lnSpc>
                <a:spcPct val="150000"/>
              </a:lnSpc>
              <a:spcAft>
                <a:spcPts val="0"/>
              </a:spcAft>
            </a:pPr>
            <a:r>
              <a:rPr lang="en-US" sz="4000" b="1" dirty="0" smtClean="0">
                <a:solidFill>
                  <a:srgbClr val="222222"/>
                </a:solidFill>
                <a:latin typeface="Times New Roman" panose="02020603050405020304" pitchFamily="18" charset="0"/>
                <a:cs typeface="Times New Roman" panose="02020603050405020304" pitchFamily="18" charset="0"/>
              </a:rPr>
              <a:t>- </a:t>
            </a:r>
            <a:r>
              <a:rPr lang="vi-VN" sz="4000" b="1" dirty="0" smtClean="0">
                <a:solidFill>
                  <a:srgbClr val="222222"/>
                </a:solidFill>
                <a:latin typeface="Times New Roman" panose="02020603050405020304" pitchFamily="18" charset="0"/>
                <a:cs typeface="Times New Roman" panose="02020603050405020304" pitchFamily="18" charset="0"/>
              </a:rPr>
              <a:t>Lưu </a:t>
            </a:r>
            <a:r>
              <a:rPr lang="vi-VN" sz="4000" b="1" dirty="0">
                <a:solidFill>
                  <a:srgbClr val="222222"/>
                </a:solidFill>
                <a:latin typeface="Times New Roman" panose="02020603050405020304" pitchFamily="18" charset="0"/>
                <a:cs typeface="Times New Roman" panose="02020603050405020304" pitchFamily="18" charset="0"/>
              </a:rPr>
              <a:t>Trọng Lư </a:t>
            </a:r>
            <a:r>
              <a:rPr lang="vi-VN" sz="4000" dirty="0">
                <a:solidFill>
                  <a:srgbClr val="222222"/>
                </a:solidFill>
                <a:latin typeface="Times New Roman" panose="02020603050405020304" pitchFamily="18" charset="0"/>
                <a:cs typeface="Times New Roman" panose="02020603050405020304" pitchFamily="18" charset="0"/>
              </a:rPr>
              <a:t>(19/6/1911–10/8/1991) là một nhà thơ, nhà văn, nhà soạn </a:t>
            </a:r>
            <a:r>
              <a:rPr lang="vi-VN" sz="4000" dirty="0" smtClean="0">
                <a:solidFill>
                  <a:srgbClr val="222222"/>
                </a:solidFill>
                <a:latin typeface="Times New Roman" panose="02020603050405020304" pitchFamily="18" charset="0"/>
                <a:cs typeface="Times New Roman" panose="02020603050405020304" pitchFamily="18" charset="0"/>
              </a:rPr>
              <a:t>kịch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nhạc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sĩ</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tài</a:t>
            </a:r>
            <a:r>
              <a:rPr lang="vi-VN" sz="4000" dirty="0" smtClean="0">
                <a:solidFill>
                  <a:srgbClr val="222222"/>
                </a:solidFill>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Quê</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quán</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smtClean="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trẻo</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thơ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tế</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Tỏa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đôi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gái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arn(inVertic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1000"/>
                                        <p:tgtEl>
                                          <p:spTgt spid="27">
                                            <p:txEl>
                                              <p:pRg st="1" end="1"/>
                                            </p:txEl>
                                          </p:spTgt>
                                        </p:tgtEl>
                                      </p:cBhvr>
                                    </p:animEffect>
                                    <p:anim calcmode="lin" valueType="num">
                                      <p:cBhvr>
                                        <p:cTn id="3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wipe(down)">
                                      <p:cBhvr>
                                        <p:cTn id="43"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251879" flipH="1">
            <a:off x="7055472" y="-200826"/>
            <a:ext cx="3445383" cy="925947"/>
          </a:xfrm>
          <a:prstGeom prst="rect">
            <a:avLst/>
          </a:prstGeom>
        </p:spPr>
      </p:pic>
      <p:pic>
        <p:nvPicPr>
          <p:cNvPr id="35" name="Picture 34"/>
          <p:cNvPicPr>
            <a:picLocks noChangeAspect="1"/>
          </p:cNvPicPr>
          <p:nvPr/>
        </p:nvPicPr>
        <p:blipFill rotWithShape="1">
          <a:blip r:embed="rId26"/>
          <a:srcRect l="3735" t="2142" r="2238" b="2544"/>
          <a:stretch/>
        </p:blipFill>
        <p:spPr>
          <a:xfrm>
            <a:off x="12210231" y="647700"/>
            <a:ext cx="5085535" cy="7419879"/>
          </a:xfrm>
          <a:prstGeom prst="rect">
            <a:avLst/>
          </a:prstGeom>
        </p:spPr>
      </p:pic>
      <p:pic>
        <p:nvPicPr>
          <p:cNvPr id="37" name="Picture 36"/>
          <p:cNvPicPr>
            <a:picLocks noChangeAspect="1"/>
          </p:cNvPicPr>
          <p:nvPr/>
        </p:nvPicPr>
        <p:blipFill>
          <a:blip r:embed="rId27"/>
          <a:stretch>
            <a:fillRect/>
          </a:stretch>
        </p:blipFill>
        <p:spPr>
          <a:xfrm>
            <a:off x="988966" y="647701"/>
            <a:ext cx="4998655" cy="7419879"/>
          </a:xfrm>
          <a:prstGeom prst="rect">
            <a:avLst/>
          </a:prstGeom>
        </p:spPr>
      </p:pic>
      <p:pic>
        <p:nvPicPr>
          <p:cNvPr id="38" name="Picture 37"/>
          <p:cNvPicPr>
            <a:picLocks noChangeAspect="1"/>
          </p:cNvPicPr>
          <p:nvPr/>
        </p:nvPicPr>
        <p:blipFill>
          <a:blip r:embed="rId28"/>
          <a:stretch>
            <a:fillRect/>
          </a:stretch>
        </p:blipFill>
        <p:spPr>
          <a:xfrm>
            <a:off x="6624284" y="647701"/>
            <a:ext cx="4998655" cy="7419879"/>
          </a:xfrm>
          <a:prstGeom prst="rect">
            <a:avLst/>
          </a:prstGeom>
        </p:spPr>
      </p:pic>
      <p:pic>
        <p:nvPicPr>
          <p:cNvPr id="40" name="Picture 39"/>
          <p:cNvPicPr>
            <a:picLocks noChangeAspect="1"/>
          </p:cNvPicPr>
          <p:nvPr/>
        </p:nvPicPr>
        <p:blipFill>
          <a:blip r:embed="rId29"/>
          <a:stretch>
            <a:fillRect/>
          </a:stretch>
        </p:blipFill>
        <p:spPr>
          <a:xfrm>
            <a:off x="1219200" y="8430591"/>
            <a:ext cx="16375275" cy="1524132"/>
          </a:xfrm>
          <a:prstGeom prst="rect">
            <a:avLst/>
          </a:prstGeom>
        </p:spPr>
      </p:pic>
    </p:spTree>
    <p:extLst>
      <p:ext uri="{BB962C8B-B14F-4D97-AF65-F5344CB8AC3E}">
        <p14:creationId xmlns:p14="http://schemas.microsoft.com/office/powerpoint/2010/main" val="33273509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82596" y="1607882"/>
            <a:ext cx="3588741" cy="1781320"/>
          </a:xfrm>
          <a:prstGeom prst="rect">
            <a:avLst/>
          </a:prstGeom>
        </p:spPr>
      </p:pic>
      <p:pic>
        <p:nvPicPr>
          <p:cNvPr id="17" name="Picture 16"/>
          <p:cNvPicPr>
            <a:picLocks noChangeAspect="1"/>
          </p:cNvPicPr>
          <p:nvPr/>
        </p:nvPicPr>
        <p:blipFill>
          <a:blip r:embed="rId8"/>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b.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56630" y="2019300"/>
            <a:ext cx="1118654" cy="1185329"/>
          </a:xfrm>
          <a:prstGeom prst="rect">
            <a:avLst/>
          </a:prstGeom>
        </p:spPr>
      </p:pic>
      <p:sp>
        <p:nvSpPr>
          <p:cNvPr id="20" name="Rectangle 19"/>
          <p:cNvSpPr/>
          <p:nvPr/>
        </p:nvSpPr>
        <p:spPr>
          <a:xfrm>
            <a:off x="1515957" y="5514508"/>
            <a:ext cx="3411643" cy="1828386"/>
          </a:xfrm>
          <a:prstGeom prst="rect">
            <a:avLst/>
          </a:prstGeom>
        </p:spPr>
        <p:txBody>
          <a:bodyPr wrap="square">
            <a:spAutoFit/>
          </a:bodyPr>
          <a:lstStyle/>
          <a:p>
            <a:pPr algn="ctr">
              <a:lnSpc>
                <a:spcPct val="150000"/>
              </a:lnSpc>
              <a:spcAft>
                <a:spcPts val="0"/>
              </a:spcAft>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bảy</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2"/>
          <a:srcRect/>
          <a:stretch>
            <a:fillRect/>
          </a:stretch>
        </p:blipFill>
        <p:spPr>
          <a:xfrm>
            <a:off x="1676400" y="3062545"/>
            <a:ext cx="2777975" cy="2590462"/>
          </a:xfrm>
          <a:prstGeom prst="rect">
            <a:avLst/>
          </a:prstGeom>
        </p:spPr>
      </p:pic>
      <p:pic>
        <p:nvPicPr>
          <p:cNvPr id="10" name="Picture 3"/>
          <p:cNvPicPr>
            <a:picLocks noChangeAspect="1"/>
          </p:cNvPicPr>
          <p:nvPr/>
        </p:nvPicPr>
        <p:blipFill>
          <a:blip r:embed="rId12"/>
          <a:srcRect/>
          <a:stretch>
            <a:fillRect/>
          </a:stretch>
        </p:blipFill>
        <p:spPr>
          <a:xfrm>
            <a:off x="7090510" y="3062545"/>
            <a:ext cx="2777975" cy="2590462"/>
          </a:xfrm>
          <a:prstGeom prst="rect">
            <a:avLst/>
          </a:prstGeom>
        </p:spPr>
      </p:pic>
      <p:pic>
        <p:nvPicPr>
          <p:cNvPr id="11" name="Picture 3"/>
          <p:cNvPicPr>
            <a:picLocks noChangeAspect="1"/>
          </p:cNvPicPr>
          <p:nvPr/>
        </p:nvPicPr>
        <p:blipFill>
          <a:blip r:embed="rId12"/>
          <a:srcRect/>
          <a:stretch>
            <a:fillRect/>
          </a:stretch>
        </p:blipFill>
        <p:spPr>
          <a:xfrm>
            <a:off x="12504620" y="3062545"/>
            <a:ext cx="2777975" cy="2590462"/>
          </a:xfrm>
          <a:prstGeom prst="rect">
            <a:avLst/>
          </a:prstGeom>
        </p:spPr>
      </p:pic>
      <p:sp>
        <p:nvSpPr>
          <p:cNvPr id="12" name="Rectangle 11"/>
          <p:cNvSpPr/>
          <p:nvPr/>
        </p:nvSpPr>
        <p:spPr>
          <a:xfrm>
            <a:off x="6081153" y="5514508"/>
            <a:ext cx="5105400" cy="3675045"/>
          </a:xfrm>
          <a:prstGeom prst="rect">
            <a:avLst/>
          </a:prstGeom>
        </p:spPr>
        <p:txBody>
          <a:bodyPr wrap="square">
            <a:spAutoFit/>
          </a:bodyPr>
          <a:lstStyle/>
          <a:p>
            <a:pPr algn="ctr">
              <a:lnSpc>
                <a:spcPct val="150000"/>
              </a:lnSpc>
              <a:spcAft>
                <a:spcPts val="0"/>
              </a:spcAft>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Xuất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xứ</a:t>
            </a:r>
            <a:r>
              <a:rPr lang="en-US" sz="4000" dirty="0" smtClean="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smtClean="0">
                <a:latin typeface="Times New Roman" panose="02020603050405020304" pitchFamily="18" charset="0"/>
                <a:cs typeface="Times New Roman" panose="02020603050405020304" pitchFamily="18" charset="0"/>
              </a:rPr>
              <a:t>in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a:t>
            </a:r>
            <a:r>
              <a:rPr lang="en-US" sz="4000" dirty="0" smtClean="0">
                <a:latin typeface="Times New Roman" panose="02020603050405020304" pitchFamily="18" charset="0"/>
                <a:cs typeface="Times New Roman" panose="02020603050405020304" pitchFamily="18" charset="0"/>
              </a:rPr>
              <a:t>”, NXB </a:t>
            </a:r>
            <a:r>
              <a:rPr lang="en-US" sz="4000" dirty="0" err="1" smtClean="0">
                <a:latin typeface="Times New Roman" panose="02020603050405020304" pitchFamily="18" charset="0"/>
                <a:cs typeface="Times New Roman" panose="02020603050405020304" pitchFamily="18" charset="0"/>
              </a:rPr>
              <a:t>Hội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Nội</a:t>
            </a:r>
            <a:r>
              <a:rPr lang="en-US" sz="4000" dirty="0" smtClean="0">
                <a:latin typeface="Times New Roman" panose="02020603050405020304" pitchFamily="18" charset="0"/>
                <a:cs typeface="Times New Roman" panose="02020603050405020304" pitchFamily="18" charset="0"/>
              </a:rPr>
              <a:t>, 2014 </a:t>
            </a:r>
          </a:p>
        </p:txBody>
      </p:sp>
      <p:sp>
        <p:nvSpPr>
          <p:cNvPr id="13" name="Rectangle 12"/>
          <p:cNvSpPr/>
          <p:nvPr/>
        </p:nvSpPr>
        <p:spPr>
          <a:xfrm>
            <a:off x="12319786" y="5653007"/>
            <a:ext cx="3505200" cy="2751715"/>
          </a:xfrm>
          <a:prstGeom prst="rect">
            <a:avLst/>
          </a:prstGeom>
        </p:spPr>
        <p:txBody>
          <a:bodyPr wrap="square">
            <a:spAutoFit/>
          </a:bodyPr>
          <a:lstStyle/>
          <a:p>
            <a:pPr algn="ctr">
              <a:lnSpc>
                <a:spcPct val="150000"/>
              </a:lnSpc>
              <a:spcAft>
                <a:spcPts val="0"/>
              </a:spcAft>
            </a:pPr>
            <a:r>
              <a:rPr lang="en-US" sz="4000" b="1" dirty="0" smtClean="0">
                <a:latin typeface="Times New Roman" panose="02020603050405020304" pitchFamily="18" charset="0"/>
                <a:cs typeface="Times New Roman" panose="02020603050405020304" pitchFamily="18" charset="0"/>
              </a:rPr>
              <a:t>- PTBĐ</a:t>
            </a:r>
            <a:r>
              <a:rPr lang="en-US" sz="4000" dirty="0" smtClean="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smtClean="0">
                <a:latin typeface="Times New Roman" panose="02020603050405020304" pitchFamily="18" charset="0"/>
                <a:cs typeface="Times New Roman" panose="02020603050405020304" pitchFamily="18" charset="0"/>
              </a:rPr>
              <a:t>biểu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miêu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tả</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1574</Words>
  <Application>Microsoft Office PowerPoint</Application>
  <PresentationFormat>Custom</PresentationFormat>
  <Paragraphs>159</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MS Mincho</vt:lpstr>
      <vt:lpstr>Calibri</vt:lpstr>
      <vt:lpstr>GungsuhChe</vt:lpstr>
      <vt:lpstr>Times New Roman</vt:lpstr>
      <vt:lpstr>Wingdings</vt:lpstr>
      <vt:lpstr>Arial</vt:lpstr>
      <vt:lpstr>#9Slide05 FS Blonde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Nắng mới</dc:title>
  <cp:lastModifiedBy>AutoBVT</cp:lastModifiedBy>
  <cp:revision>62</cp:revision>
  <dcterms:created xsi:type="dcterms:W3CDTF">2006-08-16T00:00:00Z</dcterms:created>
  <dcterms:modified xsi:type="dcterms:W3CDTF">2023-07-15T08:31:07Z</dcterms:modified>
  <dc:identifier>DAFjiDNs2fM</dc:identifier>
</cp:coreProperties>
</file>