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6" r:id="rId3"/>
    <p:sldId id="256" r:id="rId4"/>
    <p:sldId id="285" r:id="rId5"/>
    <p:sldId id="286" r:id="rId6"/>
    <p:sldId id="287" r:id="rId7"/>
    <p:sldId id="288" r:id="rId8"/>
    <p:sldId id="289" r:id="rId9"/>
    <p:sldId id="307" r:id="rId10"/>
    <p:sldId id="309" r:id="rId11"/>
    <p:sldId id="308" r:id="rId12"/>
    <p:sldId id="314" r:id="rId13"/>
    <p:sldId id="315" r:id="rId14"/>
    <p:sldId id="316" r:id="rId15"/>
    <p:sldId id="317" r:id="rId16"/>
    <p:sldId id="318" r:id="rId17"/>
    <p:sldId id="310" r:id="rId18"/>
    <p:sldId id="311" r:id="rId19"/>
    <p:sldId id="290" r:id="rId20"/>
    <p:sldId id="291" r:id="rId21"/>
    <p:sldId id="292" r:id="rId22"/>
    <p:sldId id="313" r:id="rId23"/>
    <p:sldId id="312" r:id="rId24"/>
    <p:sldId id="294" r:id="rId25"/>
    <p:sldId id="298" r:id="rId26"/>
    <p:sldId id="295" r:id="rId27"/>
    <p:sldId id="299" r:id="rId28"/>
    <p:sldId id="302" r:id="rId29"/>
    <p:sldId id="300" r:id="rId30"/>
    <p:sldId id="304" r:id="rId31"/>
    <p:sldId id="303" r:id="rId32"/>
    <p:sldId id="301" r:id="rId33"/>
    <p:sldId id="305" r:id="rId34"/>
    <p:sldId id="293" r:id="rId35"/>
    <p:sldId id="280" r:id="rId36"/>
    <p:sldId id="281" r:id="rId37"/>
    <p:sldId id="282" r:id="rId38"/>
    <p:sldId id="283" r:id="rId39"/>
    <p:sldId id="2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66F2-FFAA-4BB7-AF02-9FD7061A2D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63B93B-C419-4D27-8949-3F97835E9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9DE3D-3B47-41D5-A88C-6C7762E0EE05}"/>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9DC5B902-77DB-4B1A-A442-318DCB7B8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1A10D-A59D-4717-BB73-06A440AD8EB9}"/>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89030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0F31-983B-4AEB-B3E7-CF933B456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650763-5B9A-461C-86ED-7CD88A0375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E368B-6871-405E-BE1C-D22AC876BF28}"/>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A90C5F58-F9D0-4722-97B6-384FA7CDB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061B5-8A2F-42E3-87A9-8768601F6ACA}"/>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297768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A445C-EF95-4CCA-AD41-AA375A27F4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F39490-BF1D-4AB1-B494-5764370D8E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CF66D-19C8-4F01-96EB-906335F93A24}"/>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51FBEC21-1789-4D14-9147-14EA1E66F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CFA5C-53EE-4CCE-964D-976099FC40BD}"/>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97357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C7EC-E5C5-45F1-93C6-15A56B234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7AFF3-8B32-401D-A8A8-5B81E6ADC8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EBD08-E91B-458E-9B2B-8A5E181912B1}"/>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2740C18F-3F4F-4E29-AC7E-A58AE1460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2881C-AB92-4794-BC0B-2D59979EB070}"/>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373330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B9E-A77C-474A-BF06-6490A2216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4474B7-00B7-4FFA-9749-97BDBF5E3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D1421C-9ACE-42A4-9D53-9F73F4AD5295}"/>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E36F0430-ED7D-42A9-B5BC-7B1C996B2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489D4-C9CD-4CAF-999A-0AB765BDB15A}"/>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388218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DEA5-D341-4C1B-A872-ECD3BF3C2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2E417-4C8A-41C2-A028-910298AF8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E5FA08-F9F0-42EA-86A6-A546471DA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21D4C-FC31-459A-87CD-B68C0A3C224F}"/>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6" name="Footer Placeholder 5">
            <a:extLst>
              <a:ext uri="{FF2B5EF4-FFF2-40B4-BE49-F238E27FC236}">
                <a16:creationId xmlns:a16="http://schemas.microsoft.com/office/drawing/2014/main" id="{C5FD73A9-A635-4DB8-9F92-033CB0071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DB3CF-7F00-4A22-836B-B5DC75E292BF}"/>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164885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CE1E-DBE0-4C56-BA30-A4A45BA1E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8A620-BBAE-4289-8C52-5A7D30F16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C4565-6C67-4AA4-A230-A2D9883B8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46BEA-D27C-45A0-ACEB-77978E3EB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BA493-89E1-4C86-AF87-4424ADD59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632AFD-A95E-44BD-BCFD-33D2D87DA189}"/>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8" name="Footer Placeholder 7">
            <a:extLst>
              <a:ext uri="{FF2B5EF4-FFF2-40B4-BE49-F238E27FC236}">
                <a16:creationId xmlns:a16="http://schemas.microsoft.com/office/drawing/2014/main" id="{947B166E-F778-4B18-B819-3BF08C611F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2B713-0D64-4D6C-8CFD-DFA3CDA328E1}"/>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402879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4E38-20B0-4F17-919D-2E27C74D7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8C3E6-B531-432D-8139-779BFD8E6FF1}"/>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4" name="Footer Placeholder 3">
            <a:extLst>
              <a:ext uri="{FF2B5EF4-FFF2-40B4-BE49-F238E27FC236}">
                <a16:creationId xmlns:a16="http://schemas.microsoft.com/office/drawing/2014/main" id="{7D9E5DD9-6607-4A31-9564-FE9D3DCBB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3A822-F610-418D-87F5-134D853DD17A}"/>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403908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5D966-1705-4133-AEB0-A81782F6ACAE}"/>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3" name="Footer Placeholder 2">
            <a:extLst>
              <a:ext uri="{FF2B5EF4-FFF2-40B4-BE49-F238E27FC236}">
                <a16:creationId xmlns:a16="http://schemas.microsoft.com/office/drawing/2014/main" id="{E916AB81-6FF6-4AB9-B746-775718860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10C9C-064E-4BDB-BAD4-23A3B335B2DB}"/>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189472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4EDB-7825-4D12-81D2-1DC0D190E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02D86A-7573-402C-BBD8-898445525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C8466-8994-4816-9243-FAA0D361C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3BE91-D41D-4084-B87B-EAEF0408F191}"/>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6" name="Footer Placeholder 5">
            <a:extLst>
              <a:ext uri="{FF2B5EF4-FFF2-40B4-BE49-F238E27FC236}">
                <a16:creationId xmlns:a16="http://schemas.microsoft.com/office/drawing/2014/main" id="{E1B0D149-BB77-4F27-92CA-EF8BD60A7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6F997-3DC2-4E00-9FC4-A042F3DC9A6E}"/>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148367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18EF-EDEC-4CC7-BD8B-E83DC500F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740B8-BF10-43C6-BF54-54A5F129A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577DB0-6D7F-4449-BC53-FB01AF15E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B1036-BBBB-4A82-ABC4-3056A8FCFC68}"/>
              </a:ext>
            </a:extLst>
          </p:cNvPr>
          <p:cNvSpPr>
            <a:spLocks noGrp="1"/>
          </p:cNvSpPr>
          <p:nvPr>
            <p:ph type="dt" sz="half" idx="10"/>
          </p:nvPr>
        </p:nvSpPr>
        <p:spPr/>
        <p:txBody>
          <a:bodyPr/>
          <a:lstStyle/>
          <a:p>
            <a:fld id="{904F0210-AC76-45AE-9F51-B08369EAF117}" type="datetimeFigureOut">
              <a:rPr lang="en-US" smtClean="0"/>
              <a:t>31/10/2023</a:t>
            </a:fld>
            <a:endParaRPr lang="en-US"/>
          </a:p>
        </p:txBody>
      </p:sp>
      <p:sp>
        <p:nvSpPr>
          <p:cNvPr id="6" name="Footer Placeholder 5">
            <a:extLst>
              <a:ext uri="{FF2B5EF4-FFF2-40B4-BE49-F238E27FC236}">
                <a16:creationId xmlns:a16="http://schemas.microsoft.com/office/drawing/2014/main" id="{3CAAA7AD-6EF0-413A-B523-F28F2D4D1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F6067-E015-40A0-8269-3CB78273FE7C}"/>
              </a:ext>
            </a:extLst>
          </p:cNvPr>
          <p:cNvSpPr>
            <a:spLocks noGrp="1"/>
          </p:cNvSpPr>
          <p:nvPr>
            <p:ph type="sldNum" sz="quarter" idx="12"/>
          </p:nvPr>
        </p:nvSpPr>
        <p:spPr/>
        <p:txBody>
          <a:bodyPr/>
          <a:lstStyle/>
          <a:p>
            <a:fld id="{12B6549F-CA20-4F06-A135-2EEFB2546C60}" type="slidenum">
              <a:rPr lang="en-US" smtClean="0"/>
              <a:t>‹#›</a:t>
            </a:fld>
            <a:endParaRPr lang="en-US"/>
          </a:p>
        </p:txBody>
      </p:sp>
    </p:spTree>
    <p:extLst>
      <p:ext uri="{BB962C8B-B14F-4D97-AF65-F5344CB8AC3E}">
        <p14:creationId xmlns:p14="http://schemas.microsoft.com/office/powerpoint/2010/main" val="10980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C5CA0-635D-4141-9F1C-F9DFB5C6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C6325-51AD-4169-997A-D7C011AB6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96A5F-8278-456C-B638-64D03B60C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F0210-AC76-45AE-9F51-B08369EAF117}" type="datetimeFigureOut">
              <a:rPr lang="en-US" smtClean="0"/>
              <a:t>31/10/2023</a:t>
            </a:fld>
            <a:endParaRPr lang="en-US"/>
          </a:p>
        </p:txBody>
      </p:sp>
      <p:sp>
        <p:nvSpPr>
          <p:cNvPr id="5" name="Footer Placeholder 4">
            <a:extLst>
              <a:ext uri="{FF2B5EF4-FFF2-40B4-BE49-F238E27FC236}">
                <a16:creationId xmlns:a16="http://schemas.microsoft.com/office/drawing/2014/main" id="{FA284AE8-9AF4-4FC4-AE96-FC39D6B9B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030055-CF0A-4385-9AC8-9096D110F0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6549F-CA20-4F06-A135-2EEFB2546C60}" type="slidenum">
              <a:rPr lang="en-US" smtClean="0"/>
              <a:t>‹#›</a:t>
            </a:fld>
            <a:endParaRPr lang="en-US"/>
          </a:p>
        </p:txBody>
      </p:sp>
    </p:spTree>
    <p:extLst>
      <p:ext uri="{BB962C8B-B14F-4D97-AF65-F5344CB8AC3E}">
        <p14:creationId xmlns:p14="http://schemas.microsoft.com/office/powerpoint/2010/main" val="50711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26126"/>
            <a:ext cx="12192000" cy="705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31C52C2-2CAF-4F1B-9CA8-7434BFDC1A42}"/>
              </a:ext>
            </a:extLst>
          </p:cNvPr>
          <p:cNvSpPr/>
          <p:nvPr/>
        </p:nvSpPr>
        <p:spPr>
          <a:xfrm>
            <a:off x="0" y="3323878"/>
            <a:ext cx="12192000" cy="212365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6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9: MỘT SỐ LƯƠNG THỰC - THỰC PHẨM THÔNG DỤNG</a:t>
            </a:r>
          </a:p>
        </p:txBody>
      </p:sp>
    </p:spTree>
    <p:extLst>
      <p:ext uri="{BB962C8B-B14F-4D97-AF65-F5344CB8AC3E}">
        <p14:creationId xmlns:p14="http://schemas.microsoft.com/office/powerpoint/2010/main" val="368109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FF39DE-5119-4A8C-93BD-D2C097A078F1}"/>
              </a:ext>
            </a:extLst>
          </p:cNvPr>
          <p:cNvSpPr txBox="1"/>
          <p:nvPr/>
        </p:nvSpPr>
        <p:spPr>
          <a:xfrm>
            <a:off x="55419" y="58571"/>
            <a:ext cx="12067309" cy="6832640"/>
          </a:xfrm>
          <a:prstGeom prst="rect">
            <a:avLst/>
          </a:prstGeom>
          <a:noFill/>
        </p:spPr>
        <p:txBody>
          <a:bodyPr wrap="square">
            <a:spAutoFit/>
          </a:bodyPr>
          <a:lstStyle/>
          <a:p>
            <a:pPr marL="0" marR="0" algn="just">
              <a:spcBef>
                <a:spcPts val="0"/>
              </a:spcBef>
              <a:spcAft>
                <a:spcPts val="0"/>
              </a:spcAft>
            </a:pPr>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altLang="en-US" sz="48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bột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béo</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đạm</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vitamin,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bột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béo</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32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FF39DE-5119-4A8C-93BD-D2C097A078F1}"/>
              </a:ext>
            </a:extLst>
          </p:cNvPr>
          <p:cNvSpPr txBox="1"/>
          <p:nvPr/>
        </p:nvSpPr>
        <p:spPr>
          <a:xfrm>
            <a:off x="55419" y="44711"/>
            <a:ext cx="12067309" cy="6832640"/>
          </a:xfrm>
          <a:prstGeom prst="rect">
            <a:avLst/>
          </a:prstGeom>
          <a:noFill/>
        </p:spPr>
        <p:txBody>
          <a:bodyPr wrap="square">
            <a:spAutoFit/>
          </a:bodyPr>
          <a:lstStyle/>
          <a:p>
            <a:pPr marL="0" marR="0" algn="just">
              <a:spcBef>
                <a:spcPts val="0"/>
              </a:spcBef>
              <a:spcAft>
                <a:spcPts val="0"/>
              </a:spcAft>
            </a:pPr>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đạm</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Các</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loại</a:t>
            </a:r>
            <a:r>
              <a:rPr lang="en-US" sz="5400" i="1" dirty="0">
                <a:solidFill>
                  <a:srgbClr val="FF0000"/>
                </a:solidFill>
                <a:effectLst/>
                <a:latin typeface="Times New Roman" panose="02020603050405020304" pitchFamily="18" charset="0"/>
                <a:ea typeface="Calibri" panose="020F0502020204030204" pitchFamily="34" charset="0"/>
              </a:rPr>
              <a:t> vitamin </a:t>
            </a:r>
            <a:r>
              <a:rPr lang="en-US" sz="5400" i="1" dirty="0" err="1">
                <a:solidFill>
                  <a:srgbClr val="FF0000"/>
                </a:solidFill>
                <a:effectLst/>
                <a:latin typeface="Times New Roman" panose="02020603050405020304" pitchFamily="18" charset="0"/>
                <a:ea typeface="Calibri" panose="020F0502020204030204" pitchFamily="34" charset="0"/>
              </a:rPr>
              <a:t>và</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chất</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khoảng</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có</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vai</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trò</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nâng</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cao</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hệ</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miễn</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dịch</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giúp</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chúng</a:t>
            </a:r>
            <a:r>
              <a:rPr lang="en-US" sz="5400" i="1" dirty="0">
                <a:solidFill>
                  <a:srgbClr val="FF0000"/>
                </a:solidFill>
                <a:effectLst/>
                <a:latin typeface="Times New Roman" panose="02020603050405020304" pitchFamily="18" charset="0"/>
                <a:ea typeface="Calibri" panose="020F0502020204030204" pitchFamily="34" charset="0"/>
              </a:rPr>
              <a:t> ta </a:t>
            </a:r>
            <a:r>
              <a:rPr lang="en-US" sz="5400" i="1" dirty="0" err="1">
                <a:solidFill>
                  <a:srgbClr val="FF0000"/>
                </a:solidFill>
                <a:effectLst/>
                <a:latin typeface="Times New Roman" panose="02020603050405020304" pitchFamily="18" charset="0"/>
                <a:ea typeface="Calibri" panose="020F0502020204030204" pitchFamily="34" charset="0"/>
              </a:rPr>
              <a:t>có</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một</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cơ</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thể</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khoẻ</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mạnh</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phòng</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chống</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các</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loại</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bệnh</a:t>
            </a:r>
            <a:r>
              <a:rPr lang="en-US" sz="5400" i="1" dirty="0">
                <a:solidFill>
                  <a:srgbClr val="FF0000"/>
                </a:solidFill>
                <a:effectLst/>
                <a:latin typeface="Times New Roman" panose="02020603050405020304" pitchFamily="18" charset="0"/>
                <a:ea typeface="Calibri" panose="020F0502020204030204" pitchFamily="34" charset="0"/>
              </a:rPr>
              <a:t> </a:t>
            </a:r>
            <a:r>
              <a:rPr lang="en-US" sz="5400" i="1" dirty="0" err="1">
                <a:solidFill>
                  <a:srgbClr val="FF0000"/>
                </a:solidFill>
                <a:effectLst/>
                <a:latin typeface="Times New Roman" panose="02020603050405020304" pitchFamily="18" charset="0"/>
                <a:ea typeface="Calibri" panose="020F0502020204030204" pitchFamily="34" charset="0"/>
              </a:rPr>
              <a:t>tật</a:t>
            </a:r>
            <a:r>
              <a:rPr lang="en-US" sz="5400" i="1" dirty="0">
                <a:solidFill>
                  <a:srgbClr val="FF0000"/>
                </a:solidFill>
                <a:effectLst/>
                <a:latin typeface="Times New Roman" panose="02020603050405020304" pitchFamily="18" charset="0"/>
                <a:ea typeface="Calibri" panose="020F0502020204030204" pitchFamily="34" charset="0"/>
              </a:rPr>
              <a:t>.</a:t>
            </a:r>
            <a:endParaRPr lang="en-US" sz="5400" dirty="0">
              <a:solidFill>
                <a:srgbClr val="FF0000"/>
              </a:solidFill>
            </a:endParaRPr>
          </a:p>
        </p:txBody>
      </p:sp>
    </p:spTree>
    <p:extLst>
      <p:ext uri="{BB962C8B-B14F-4D97-AF65-F5344CB8AC3E}">
        <p14:creationId xmlns:p14="http://schemas.microsoft.com/office/powerpoint/2010/main" val="202359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99545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04275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5840760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3628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305834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0435" r="10574"/>
          <a:stretch>
            <a:fillRect/>
          </a:stretch>
        </p:blipFill>
        <p:spPr bwMode="auto">
          <a:xfrm>
            <a:off x="0" y="0"/>
            <a:ext cx="12192000" cy="705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3240757"/>
            <a:ext cx="12192000" cy="212365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6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9: MỘT </a:t>
            </a:r>
            <a:r>
              <a:rPr lang="en-US" sz="66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 LƯƠNG </a:t>
            </a:r>
            <a:r>
              <a:rPr lang="en-US" sz="6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 THỰC PHẨM THÔNG DỤNG</a:t>
            </a:r>
          </a:p>
        </p:txBody>
      </p:sp>
    </p:spTree>
    <p:extLst>
      <p:ext uri="{BB962C8B-B14F-4D97-AF65-F5344CB8AC3E}">
        <p14:creationId xmlns:p14="http://schemas.microsoft.com/office/powerpoint/2010/main" val="22758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59E62-5912-44CC-A4E4-7A23BB2DA444}"/>
              </a:ext>
            </a:extLst>
          </p:cNvPr>
          <p:cNvSpPr txBox="1"/>
          <p:nvPr/>
        </p:nvSpPr>
        <p:spPr>
          <a:xfrm>
            <a:off x="41565" y="440384"/>
            <a:ext cx="12095018" cy="5632311"/>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xong tiết này chúng ta:</a:t>
            </a:r>
          </a:p>
          <a:p>
            <a:pPr marL="0" marR="0" algn="just">
              <a:spcBef>
                <a:spcPts val="0"/>
              </a:spcBef>
              <a:spcAft>
                <a:spcPts val="0"/>
              </a:spcAft>
              <a:tabLst>
                <a:tab pos="360045" algn="l"/>
                <a:tab pos="720090" algn="l"/>
              </a:tabLst>
            </a:pPr>
            <a:r>
              <a:rPr lang="nl-NL"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Trình bày được tính chất của một số lương thực </a:t>
            </a:r>
            <a:r>
              <a:rPr lang="vi-VN"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thực phẩm thông dụng.</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6000" dirty="0">
                <a:solidFill>
                  <a:srgbClr val="000000"/>
                </a:solidFill>
                <a:effectLst/>
                <a:latin typeface="Times New Roman" panose="02020603050405020304" pitchFamily="18" charset="0"/>
                <a:ea typeface="Calibri" panose="020F0502020204030204" pitchFamily="34" charset="0"/>
              </a:rPr>
              <a:t>+ Biết cách tìm hiểu và rút ra được kết luận về tính chất một số lương thực, thực phẩm thông dụng.</a:t>
            </a:r>
            <a:r>
              <a:rPr lang="nl-NL" sz="6000" b="1" dirty="0">
                <a:solidFill>
                  <a:srgbClr val="000000"/>
                </a:solidFill>
                <a:effectLst/>
                <a:latin typeface="Times New Roman" panose="02020603050405020304" pitchFamily="18" charset="0"/>
                <a:ea typeface="Calibri" panose="020F0502020204030204" pitchFamily="34" charset="0"/>
              </a:rPr>
              <a:t> </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04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404BF6-FD47-4145-AB78-CC82EE9127E0}"/>
              </a:ext>
            </a:extLst>
          </p:cNvPr>
          <p:cNvGraphicFramePr>
            <a:graphicFrameLocks noGrp="1"/>
          </p:cNvGraphicFramePr>
          <p:nvPr>
            <p:extLst>
              <p:ext uri="{D42A27DB-BD31-4B8C-83A1-F6EECF244321}">
                <p14:modId xmlns:p14="http://schemas.microsoft.com/office/powerpoint/2010/main" val="4042069615"/>
              </p:ext>
            </p:extLst>
          </p:nvPr>
        </p:nvGraphicFramePr>
        <p:xfrm>
          <a:off x="41566" y="6017310"/>
          <a:ext cx="12095018" cy="750570"/>
        </p:xfrm>
        <a:graphic>
          <a:graphicData uri="http://schemas.openxmlformats.org/drawingml/2006/table">
            <a:tbl>
              <a:tblPr/>
              <a:tblGrid>
                <a:gridCol w="6375431">
                  <a:extLst>
                    <a:ext uri="{9D8B030D-6E8A-4147-A177-3AD203B41FA5}">
                      <a16:colId xmlns:a16="http://schemas.microsoft.com/office/drawing/2014/main" val="971395001"/>
                    </a:ext>
                  </a:extLst>
                </a:gridCol>
                <a:gridCol w="5719587">
                  <a:extLst>
                    <a:ext uri="{9D8B030D-6E8A-4147-A177-3AD203B41FA5}">
                      <a16:colId xmlns:a16="http://schemas.microsoft.com/office/drawing/2014/main" val="3779923993"/>
                    </a:ext>
                  </a:extLst>
                </a:gridCol>
              </a:tblGrid>
              <a:tr h="727298">
                <a:tc>
                  <a:txBody>
                    <a:bodyPr/>
                    <a:lstStyle/>
                    <a:p>
                      <a:pPr algn="ctr"/>
                      <a:r>
                        <a:rPr lang="vi-VN" sz="4800" dirty="0">
                          <a:effectLst/>
                          <a:latin typeface="Times New Roman" panose="02020603050405020304" pitchFamily="18" charset="0"/>
                          <a:cs typeface="Times New Roman" panose="02020603050405020304" pitchFamily="18" charset="0"/>
                        </a:rPr>
                        <a:t>Dạng tươi sống</a:t>
                      </a:r>
                    </a:p>
                  </a:txBody>
                  <a:tcPr marL="9525" marR="9525" marT="9525" marB="9525" anchor="ctr">
                    <a:lnL>
                      <a:noFill/>
                    </a:lnL>
                    <a:lnR>
                      <a:noFill/>
                    </a:lnR>
                    <a:lnT>
                      <a:noFill/>
                    </a:lnT>
                    <a:lnB>
                      <a:noFill/>
                    </a:lnB>
                    <a:solidFill>
                      <a:srgbClr val="FFFFFF"/>
                    </a:solidFill>
                  </a:tcPr>
                </a:tc>
                <a:tc>
                  <a:txBody>
                    <a:bodyPr/>
                    <a:lstStyle/>
                    <a:p>
                      <a:pPr algn="ctr"/>
                      <a:r>
                        <a:rPr lang="en-US" sz="4800" dirty="0" err="1">
                          <a:effectLst/>
                          <a:latin typeface="Times New Roman" panose="02020603050405020304" pitchFamily="18" charset="0"/>
                          <a:cs typeface="Times New Roman" panose="02020603050405020304" pitchFamily="18" charset="0"/>
                        </a:rPr>
                        <a:t>Dạng</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đã</a:t>
                      </a:r>
                      <a:r>
                        <a:rPr lang="en-US" sz="4800" dirty="0">
                          <a:effectLst/>
                          <a:latin typeface="Times New Roman" panose="02020603050405020304" pitchFamily="18" charset="0"/>
                          <a:cs typeface="Times New Roman" panose="02020603050405020304" pitchFamily="18" charset="0"/>
                        </a:rPr>
                        <a:t> qua </a:t>
                      </a:r>
                      <a:r>
                        <a:rPr lang="en-US" sz="4800" dirty="0" err="1">
                          <a:effectLst/>
                          <a:latin typeface="Times New Roman" panose="02020603050405020304" pitchFamily="18" charset="0"/>
                          <a:cs typeface="Times New Roman" panose="02020603050405020304" pitchFamily="18" charset="0"/>
                        </a:rPr>
                        <a:t>chế</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biến</a:t>
                      </a:r>
                      <a:endParaRPr lang="en-US" sz="4800" dirty="0">
                        <a:effectLst/>
                        <a:latin typeface="Times New Roman" panose="02020603050405020304" pitchFamily="18"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520739284"/>
                  </a:ext>
                </a:extLst>
              </a:tr>
            </a:tbl>
          </a:graphicData>
        </a:graphic>
      </p:graphicFrame>
      <p:pic>
        <p:nvPicPr>
          <p:cNvPr id="6146" name="Picture 2">
            <a:extLst>
              <a:ext uri="{FF2B5EF4-FFF2-40B4-BE49-F238E27FC236}">
                <a16:creationId xmlns:a16="http://schemas.microsoft.com/office/drawing/2014/main" id="{BE9C72FE-B9BE-40AC-8107-7D185A71C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0"/>
            <a:ext cx="6096000" cy="36360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3E212AF4-BB09-4D9A-8CD1-04A5960BD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23658"/>
            <a:ext cx="6054435" cy="3893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6E2BFC-2650-49FD-9B07-6A5AB6F664F2}"/>
              </a:ext>
            </a:extLst>
          </p:cNvPr>
          <p:cNvSpPr txBox="1"/>
          <p:nvPr/>
        </p:nvSpPr>
        <p:spPr>
          <a:xfrm>
            <a:off x="41565" y="41564"/>
            <a:ext cx="12095018" cy="2277547"/>
          </a:xfrm>
          <a:prstGeom prst="rect">
            <a:avLst/>
          </a:prstGeom>
          <a:noFill/>
        </p:spPr>
        <p:txBody>
          <a:bodyPr wrap="square">
            <a:spAutoFit/>
          </a:bodyPr>
          <a:lstStyle/>
          <a:p>
            <a:pPr algn="just"/>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altLang="en-US" sz="4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4400" b="1" i="0" dirty="0">
                <a:solidFill>
                  <a:srgbClr val="FF0000"/>
                </a:solidFill>
                <a:effectLst/>
                <a:latin typeface="Times New Roman" panose="02020603050405020304" pitchFamily="18" charset="0"/>
                <a:cs typeface="Times New Roman" panose="02020603050405020304" pitchFamily="18" charset="0"/>
              </a:rPr>
              <a:t>III. Tính chất của lương thực</a:t>
            </a:r>
            <a:r>
              <a:rPr lang="en-US" sz="4400" b="1" i="0" dirty="0">
                <a:solidFill>
                  <a:srgbClr val="FF0000"/>
                </a:solidFill>
                <a:effectLst/>
                <a:latin typeface="Times New Roman" panose="02020603050405020304" pitchFamily="18" charset="0"/>
                <a:cs typeface="Times New Roman" panose="02020603050405020304" pitchFamily="18" charset="0"/>
              </a:rPr>
              <a:t> </a:t>
            </a:r>
            <a:r>
              <a:rPr lang="vi-VN" sz="4400" b="1" i="0" dirty="0">
                <a:solidFill>
                  <a:srgbClr val="FF0000"/>
                </a:solidFill>
                <a:effectLst/>
                <a:latin typeface="Times New Roman" panose="02020603050405020304" pitchFamily="18" charset="0"/>
                <a:cs typeface="Times New Roman" panose="02020603050405020304" pitchFamily="18" charset="0"/>
              </a:rPr>
              <a:t>- thực phẩm</a:t>
            </a:r>
          </a:p>
          <a:p>
            <a:pPr algn="just"/>
            <a:r>
              <a:rPr lang="vi-VN" sz="4400" b="0" i="0" dirty="0">
                <a:solidFill>
                  <a:srgbClr val="333333"/>
                </a:solidFill>
                <a:effectLst/>
                <a:latin typeface="Times New Roman" panose="02020603050405020304" pitchFamily="18" charset="0"/>
                <a:cs typeface="Times New Roman" panose="02020603050405020304" pitchFamily="18" charset="0"/>
              </a:rPr>
              <a:t>Lương thực- thực phẩm </a:t>
            </a:r>
            <a:r>
              <a:rPr lang="vi-VN" sz="4400" b="1" i="0" dirty="0">
                <a:solidFill>
                  <a:srgbClr val="333333"/>
                </a:solidFill>
                <a:effectLst/>
                <a:latin typeface="Times New Roman" panose="02020603050405020304" pitchFamily="18" charset="0"/>
                <a:cs typeface="Times New Roman" panose="02020603050405020304" pitchFamily="18" charset="0"/>
              </a:rPr>
              <a:t>rất đa dạng</a:t>
            </a:r>
            <a:r>
              <a:rPr lang="vi-VN" sz="4400" b="0" i="0" dirty="0">
                <a:solidFill>
                  <a:srgbClr val="333333"/>
                </a:solidFill>
                <a:effectLst/>
                <a:latin typeface="Times New Roman" panose="02020603050405020304" pitchFamily="18" charset="0"/>
                <a:cs typeface="Times New Roman" panose="02020603050405020304" pitchFamily="18" charset="0"/>
              </a:rPr>
              <a:t>.</a:t>
            </a:r>
          </a:p>
          <a:p>
            <a:pPr algn="just"/>
            <a:r>
              <a:rPr lang="vi-VN" sz="4400" b="0" i="0" dirty="0">
                <a:solidFill>
                  <a:srgbClr val="333333"/>
                </a:solidFill>
                <a:effectLst/>
                <a:latin typeface="Times New Roman" panose="02020603050405020304" pitchFamily="18" charset="0"/>
                <a:cs typeface="Times New Roman" panose="02020603050405020304" pitchFamily="18" charset="0"/>
              </a:rPr>
              <a:t>Chúng có thể ở dạng tươi sống hoặc đã qua chế biến.</a:t>
            </a:r>
          </a:p>
        </p:txBody>
      </p:sp>
      <p:pic>
        <p:nvPicPr>
          <p:cNvPr id="8" name="Picture 2">
            <a:extLst>
              <a:ext uri="{FF2B5EF4-FFF2-40B4-BE49-F238E27FC236}">
                <a16:creationId xmlns:a16="http://schemas.microsoft.com/office/drawing/2014/main" id="{46813375-B2EF-4B34-BFCF-E2D032044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5" y="2123658"/>
            <a:ext cx="6096000" cy="38936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81634343-6E3B-4645-9088-A4B9A2910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565" y="2123658"/>
            <a:ext cx="6054435" cy="38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3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59E62-5912-44CC-A4E4-7A23BB2DA444}"/>
              </a:ext>
            </a:extLst>
          </p:cNvPr>
          <p:cNvSpPr txBox="1"/>
          <p:nvPr/>
        </p:nvSpPr>
        <p:spPr>
          <a:xfrm>
            <a:off x="41565" y="440384"/>
            <a:ext cx="12095018" cy="5909310"/>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xong tiết này chúng ta:</a:t>
            </a:r>
          </a:p>
          <a:p>
            <a:pPr marL="0" marR="0" algn="just">
              <a:spcBef>
                <a:spcPts val="0"/>
              </a:spcBef>
              <a:spcAft>
                <a:spcPts val="0"/>
              </a:spcAft>
              <a:tabLst>
                <a:tab pos="360045" algn="l"/>
                <a:tab pos="720090" algn="l"/>
              </a:tabLst>
            </a:pPr>
            <a:r>
              <a:rPr lang="nl-NL"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uy động vốn kinh nghiệm hoặc quan sát hình ảnh hoặc quan sát thực tế để tìm hiểu để được học trong chủ đề, nhằm kích thích sự tò mò, mong tìm hiểu nội dung mới.</a:t>
            </a:r>
          </a:p>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rPr>
              <a:t>- Kể được tên và phân biệt được lương thực - thực phẩm</a:t>
            </a:r>
            <a:r>
              <a:rPr lang="nl-NL" sz="5400" b="1" dirty="0">
                <a:solidFill>
                  <a:srgbClr val="000000"/>
                </a:solidFill>
                <a:effectLst/>
                <a:latin typeface="Times New Roman" panose="02020603050405020304" pitchFamily="18" charset="0"/>
                <a:ea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11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45B8A-BFC6-4C10-A68D-1E9197997AF1}"/>
              </a:ext>
            </a:extLst>
          </p:cNvPr>
          <p:cNvSpPr txBox="1"/>
          <p:nvPr/>
        </p:nvSpPr>
        <p:spPr>
          <a:xfrm>
            <a:off x="41565" y="41565"/>
            <a:ext cx="5292435" cy="6740307"/>
          </a:xfrm>
          <a:prstGeom prst="rect">
            <a:avLst/>
          </a:prstGeom>
          <a:noFill/>
        </p:spPr>
        <p:txBody>
          <a:bodyPr wrap="square">
            <a:spAutoFit/>
          </a:bodyPr>
          <a:lstStyle/>
          <a:p>
            <a:pPr algn="just"/>
            <a:r>
              <a:rPr lang="en-US" sz="5400" b="0" i="0" dirty="0">
                <a:solidFill>
                  <a:srgbClr val="333333"/>
                </a:solidFill>
                <a:effectLst/>
                <a:latin typeface="Times New Roman" panose="02020603050405020304" pitchFamily="18" charset="0"/>
                <a:cs typeface="Times New Roman" panose="02020603050405020304" pitchFamily="18" charset="0"/>
              </a:rPr>
              <a:t>	</a:t>
            </a:r>
            <a:r>
              <a:rPr lang="vi-VN" sz="5400" b="0" i="0" dirty="0">
                <a:solidFill>
                  <a:srgbClr val="333333"/>
                </a:solidFill>
                <a:effectLst/>
                <a:latin typeface="Times New Roman" panose="02020603050405020304" pitchFamily="18" charset="0"/>
                <a:cs typeface="Times New Roman" panose="02020603050405020304" pitchFamily="18" charset="0"/>
              </a:rPr>
              <a:t>Lương thực- thực phẩm </a:t>
            </a:r>
            <a:r>
              <a:rPr lang="vi-VN" sz="5400" b="1" i="0" dirty="0">
                <a:solidFill>
                  <a:srgbClr val="333333"/>
                </a:solidFill>
                <a:effectLst/>
                <a:latin typeface="Times New Roman" panose="02020603050405020304" pitchFamily="18" charset="0"/>
                <a:cs typeface="Times New Roman" panose="02020603050405020304" pitchFamily="18" charset="0"/>
              </a:rPr>
              <a:t>dễ bị hỏng</a:t>
            </a:r>
            <a:r>
              <a:rPr lang="vi-VN" sz="5400" b="0" i="0" dirty="0">
                <a:solidFill>
                  <a:srgbClr val="333333"/>
                </a:solidFill>
                <a:effectLst/>
                <a:latin typeface="Times New Roman" panose="02020603050405020304" pitchFamily="18" charset="0"/>
                <a:cs typeface="Times New Roman" panose="02020603050405020304" pitchFamily="18" charset="0"/>
              </a:rPr>
              <a:t> rong không khí do nấm và vi khuẩn phân hủy nếu không được bảo quản đúng cách.</a:t>
            </a:r>
            <a:endParaRPr lang="en-US" sz="54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BD68EF72-0775-41CF-BFE2-F44C6D431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1"/>
            <a:ext cx="6858000" cy="674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CBEEE-F671-4481-BB85-21909389B8ED}"/>
              </a:ext>
            </a:extLst>
          </p:cNvPr>
          <p:cNvSpPr txBox="1"/>
          <p:nvPr/>
        </p:nvSpPr>
        <p:spPr>
          <a:xfrm>
            <a:off x="55419" y="0"/>
            <a:ext cx="12067309" cy="3046988"/>
          </a:xfrm>
          <a:prstGeom prst="rect">
            <a:avLst/>
          </a:prstGeom>
          <a:noFill/>
        </p:spPr>
        <p:txBody>
          <a:bodyPr wrap="square">
            <a:spAutoFit/>
          </a:bodyPr>
          <a:lstStyle/>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Một số cách bảo quản lương thực- thực phẩm thông thường là: đông lạnh, hút chân không, hun khói, sấy khô, sử dụng muối hoặc đường....</a:t>
            </a:r>
            <a:endParaRPr lang="en-US" sz="4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ECF3FB-DF02-4B74-8BCD-5DE0DD536A04}"/>
              </a:ext>
            </a:extLst>
          </p:cNvPr>
          <p:cNvGraphicFramePr>
            <a:graphicFrameLocks noGrp="1"/>
          </p:cNvGraphicFramePr>
          <p:nvPr>
            <p:extLst>
              <p:ext uri="{D42A27DB-BD31-4B8C-83A1-F6EECF244321}">
                <p14:modId xmlns:p14="http://schemas.microsoft.com/office/powerpoint/2010/main" val="895825556"/>
              </p:ext>
            </p:extLst>
          </p:nvPr>
        </p:nvGraphicFramePr>
        <p:xfrm>
          <a:off x="55418" y="6266700"/>
          <a:ext cx="12067309" cy="628650"/>
        </p:xfrm>
        <a:graphic>
          <a:graphicData uri="http://schemas.openxmlformats.org/drawingml/2006/table">
            <a:tbl>
              <a:tblPr/>
              <a:tblGrid>
                <a:gridCol w="5482356">
                  <a:extLst>
                    <a:ext uri="{9D8B030D-6E8A-4147-A177-3AD203B41FA5}">
                      <a16:colId xmlns:a16="http://schemas.microsoft.com/office/drawing/2014/main" val="2510185555"/>
                    </a:ext>
                  </a:extLst>
                </a:gridCol>
                <a:gridCol w="6584953">
                  <a:extLst>
                    <a:ext uri="{9D8B030D-6E8A-4147-A177-3AD203B41FA5}">
                      <a16:colId xmlns:a16="http://schemas.microsoft.com/office/drawing/2014/main" val="3503957291"/>
                    </a:ext>
                  </a:extLst>
                </a:gridCol>
              </a:tblGrid>
              <a:tr h="0">
                <a:tc>
                  <a:txBody>
                    <a:bodyPr/>
                    <a:lstStyle/>
                    <a:p>
                      <a:pPr algn="ctr"/>
                      <a:r>
                        <a:rPr lang="en-US" sz="4000" dirty="0" err="1">
                          <a:effectLst/>
                          <a:latin typeface="Times New Roman" panose="02020603050405020304" pitchFamily="18" charset="0"/>
                          <a:cs typeface="Times New Roman" panose="02020603050405020304" pitchFamily="18" charset="0"/>
                        </a:rPr>
                        <a:t>Hút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endParaRPr lang="en-US" sz="4000" dirty="0">
                        <a:effectLst/>
                        <a:latin typeface="Times New Roman" panose="02020603050405020304" pitchFamily="18"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r>
                        <a:rPr lang="en-US" sz="4000" dirty="0" err="1">
                          <a:effectLst/>
                          <a:latin typeface="Times New Roman" panose="02020603050405020304" pitchFamily="18" charset="0"/>
                          <a:cs typeface="Times New Roman" panose="02020603050405020304" pitchFamily="18" charset="0"/>
                        </a:rPr>
                        <a:t>Sấy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a:t>
                      </a:r>
                      <a:endParaRPr lang="en-US" sz="4000" dirty="0">
                        <a:effectLst/>
                        <a:latin typeface="Times New Roman" panose="02020603050405020304" pitchFamily="18"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4111505162"/>
                  </a:ext>
                </a:extLst>
              </a:tr>
            </a:tbl>
          </a:graphicData>
        </a:graphic>
      </p:graphicFrame>
      <p:pic>
        <p:nvPicPr>
          <p:cNvPr id="8194" name="Picture 2">
            <a:extLst>
              <a:ext uri="{FF2B5EF4-FFF2-40B4-BE49-F238E27FC236}">
                <a16:creationId xmlns:a16="http://schemas.microsoft.com/office/drawing/2014/main" id="{9412ED70-8AFD-4F28-88CE-B8CE78013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3018024"/>
            <a:ext cx="6040582" cy="320220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E373475-B7EE-464E-A24B-C4F0D2AC3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6987"/>
            <a:ext cx="6096000" cy="317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1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DD2BEE-2E12-49E1-9143-43E4999715DA}"/>
              </a:ext>
            </a:extLst>
          </p:cNvPr>
          <p:cNvGraphicFramePr>
            <a:graphicFrameLocks noGrp="1"/>
          </p:cNvGraphicFramePr>
          <p:nvPr>
            <p:ph idx="1"/>
            <p:extLst>
              <p:ext uri="{D42A27DB-BD31-4B8C-83A1-F6EECF244321}">
                <p14:modId xmlns:p14="http://schemas.microsoft.com/office/powerpoint/2010/main" val="1024181171"/>
              </p:ext>
            </p:extLst>
          </p:nvPr>
        </p:nvGraphicFramePr>
        <p:xfrm>
          <a:off x="55420" y="446015"/>
          <a:ext cx="12081164" cy="5486400"/>
        </p:xfrm>
        <a:graphic>
          <a:graphicData uri="http://schemas.openxmlformats.org/drawingml/2006/table">
            <a:tbl>
              <a:tblPr firstRow="1" firstCol="1" bandRow="1">
                <a:tableStyleId>{2D5ABB26-0587-4C30-8999-92F81FD0307C}</a:tableStyleId>
              </a:tblPr>
              <a:tblGrid>
                <a:gridCol w="12081164">
                  <a:extLst>
                    <a:ext uri="{9D8B030D-6E8A-4147-A177-3AD203B41FA5}">
                      <a16:colId xmlns:a16="http://schemas.microsoft.com/office/drawing/2014/main" val="122651991"/>
                    </a:ext>
                  </a:extLst>
                </a:gridCol>
              </a:tblGrid>
              <a:tr h="0">
                <a:tc>
                  <a:txBody>
                    <a:bodyPr/>
                    <a:lstStyle/>
                    <a:p>
                      <a:pPr marL="0" marR="0" algn="just">
                        <a:lnSpc>
                          <a:spcPct val="100000"/>
                        </a:lnSpc>
                        <a:spcBef>
                          <a:spcPts val="0"/>
                        </a:spcBef>
                        <a:spcAft>
                          <a:spcPts val="0"/>
                        </a:spcAft>
                      </a:pPr>
                      <a:r>
                        <a:rPr lang="en-US" altLang="en-US" sz="72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7200" b="1" dirty="0" err="1">
                          <a:solidFill>
                            <a:srgbClr val="FF0000"/>
                          </a:solidFill>
                          <a:effectLst/>
                          <a:latin typeface="Times New Roman" panose="02020603050405020304" pitchFamily="18" charset="0"/>
                          <a:cs typeface="Times New Roman" panose="02020603050405020304" pitchFamily="18" charset="0"/>
                        </a:rPr>
                        <a:t>Tính</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chất</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của</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lương</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thực</a:t>
                      </a:r>
                      <a:r>
                        <a:rPr lang="en-US" sz="7200" b="1" dirty="0">
                          <a:solidFill>
                            <a:srgbClr val="FF0000"/>
                          </a:solidFill>
                          <a:effectLst/>
                          <a:latin typeface="Times New Roman" panose="02020603050405020304" pitchFamily="18" charset="0"/>
                          <a:cs typeface="Times New Roman" panose="02020603050405020304" pitchFamily="18" charset="0"/>
                        </a:rPr>
                        <a:t> </a:t>
                      </a:r>
                      <a:r>
                        <a:rPr lang="vi-VN" sz="7200" b="1" dirty="0">
                          <a:solidFill>
                            <a:srgbClr val="FF0000"/>
                          </a:solidFill>
                          <a:effectLst/>
                          <a:latin typeface="Times New Roman" panose="02020603050405020304" pitchFamily="18" charset="0"/>
                          <a:cs typeface="Times New Roman" panose="02020603050405020304" pitchFamily="18" charset="0"/>
                        </a:rPr>
                        <a:t>-</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thực</a:t>
                      </a:r>
                      <a:r>
                        <a:rPr lang="en-US" sz="7200" b="1" dirty="0">
                          <a:solidFill>
                            <a:srgbClr val="FF0000"/>
                          </a:solidFill>
                          <a:effectLst/>
                          <a:latin typeface="Times New Roman" panose="02020603050405020304" pitchFamily="18" charset="0"/>
                          <a:cs typeface="Times New Roman" panose="02020603050405020304" pitchFamily="18" charset="0"/>
                        </a:rPr>
                        <a:t> </a:t>
                      </a:r>
                      <a:r>
                        <a:rPr lang="en-US" sz="7200" b="1" dirty="0" err="1">
                          <a:solidFill>
                            <a:srgbClr val="FF0000"/>
                          </a:solidFill>
                          <a:effectLst/>
                          <a:latin typeface="Times New Roman" panose="02020603050405020304" pitchFamily="18" charset="0"/>
                          <a:cs typeface="Times New Roman" panose="02020603050405020304" pitchFamily="18" charset="0"/>
                        </a:rPr>
                        <a:t>phẩm</a:t>
                      </a:r>
                      <a:r>
                        <a:rPr lang="en-US" sz="7200" b="0" dirty="0">
                          <a:solidFill>
                            <a:srgbClr val="FF0000"/>
                          </a:solidFill>
                          <a:effectLst/>
                          <a:latin typeface="Times New Roman" panose="02020603050405020304" pitchFamily="18" charset="0"/>
                          <a:cs typeface="Times New Roman" panose="02020603050405020304" pitchFamily="18" charset="0"/>
                        </a:rPr>
                        <a:t>:</a:t>
                      </a:r>
                      <a:endParaRPr lang="en-US" sz="7200" b="1" dirty="0">
                        <a:solidFill>
                          <a:srgbClr val="FF0000"/>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Lương</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thực</a:t>
                      </a:r>
                      <a:r>
                        <a:rPr lang="en-US" sz="7200" dirty="0">
                          <a:solidFill>
                            <a:srgbClr val="FF0000"/>
                          </a:solidFill>
                          <a:effectLst/>
                          <a:latin typeface="Times New Roman" panose="02020603050405020304" pitchFamily="18" charset="0"/>
                          <a:cs typeface="Times New Roman" panose="02020603050405020304" pitchFamily="18" charset="0"/>
                        </a:rPr>
                        <a:t> - </a:t>
                      </a:r>
                      <a:r>
                        <a:rPr lang="en-US" sz="7200" dirty="0" err="1">
                          <a:solidFill>
                            <a:srgbClr val="FF0000"/>
                          </a:solidFill>
                          <a:effectLst/>
                          <a:latin typeface="Times New Roman" panose="02020603050405020304" pitchFamily="18" charset="0"/>
                          <a:cs typeface="Times New Roman" panose="02020603050405020304" pitchFamily="18" charset="0"/>
                        </a:rPr>
                        <a:t>thực</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phẩm</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rất</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đa</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dạng</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chúng</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có</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thể</a:t>
                      </a:r>
                      <a:r>
                        <a:rPr lang="en-US" sz="7200" dirty="0">
                          <a:solidFill>
                            <a:srgbClr val="FF0000"/>
                          </a:solidFill>
                          <a:effectLst/>
                          <a:latin typeface="Times New Roman" panose="02020603050405020304" pitchFamily="18" charset="0"/>
                          <a:cs typeface="Times New Roman" panose="02020603050405020304" pitchFamily="18" charset="0"/>
                        </a:rPr>
                        <a:t> ở </a:t>
                      </a:r>
                      <a:r>
                        <a:rPr lang="en-US" sz="7200" dirty="0" err="1">
                          <a:solidFill>
                            <a:srgbClr val="FF0000"/>
                          </a:solidFill>
                          <a:effectLst/>
                          <a:latin typeface="Times New Roman" panose="02020603050405020304" pitchFamily="18" charset="0"/>
                          <a:cs typeface="Times New Roman" panose="02020603050405020304" pitchFamily="18" charset="0"/>
                        </a:rPr>
                        <a:t>dạng</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tươi</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sống</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hoặc</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đã</a:t>
                      </a:r>
                      <a:r>
                        <a:rPr lang="en-US" sz="7200" dirty="0">
                          <a:solidFill>
                            <a:srgbClr val="FF0000"/>
                          </a:solidFill>
                          <a:effectLst/>
                          <a:latin typeface="Times New Roman" panose="02020603050405020304" pitchFamily="18" charset="0"/>
                          <a:cs typeface="Times New Roman" panose="02020603050405020304" pitchFamily="18" charset="0"/>
                        </a:rPr>
                        <a:t> qua </a:t>
                      </a:r>
                      <a:r>
                        <a:rPr lang="en-US" sz="7200" dirty="0" err="1">
                          <a:solidFill>
                            <a:srgbClr val="FF0000"/>
                          </a:solidFill>
                          <a:effectLst/>
                          <a:latin typeface="Times New Roman" panose="02020603050405020304" pitchFamily="18" charset="0"/>
                          <a:cs typeface="Times New Roman" panose="02020603050405020304" pitchFamily="18" charset="0"/>
                        </a:rPr>
                        <a:t>chế</a:t>
                      </a:r>
                      <a:r>
                        <a:rPr lang="en-US" sz="7200" dirty="0">
                          <a:solidFill>
                            <a:srgbClr val="FF0000"/>
                          </a:solidFill>
                          <a:effectLst/>
                          <a:latin typeface="Times New Roman" panose="02020603050405020304" pitchFamily="18" charset="0"/>
                          <a:cs typeface="Times New Roman" panose="02020603050405020304" pitchFamily="18" charset="0"/>
                        </a:rPr>
                        <a:t> </a:t>
                      </a:r>
                      <a:r>
                        <a:rPr lang="en-US" sz="7200" dirty="0" err="1">
                          <a:solidFill>
                            <a:srgbClr val="FF0000"/>
                          </a:solidFill>
                          <a:effectLst/>
                          <a:latin typeface="Times New Roman" panose="02020603050405020304" pitchFamily="18" charset="0"/>
                          <a:cs typeface="Times New Roman" panose="02020603050405020304" pitchFamily="18" charset="0"/>
                        </a:rPr>
                        <a:t>biến</a:t>
                      </a:r>
                      <a:r>
                        <a:rPr lang="en-US" sz="72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125527096"/>
                  </a:ext>
                </a:extLst>
              </a:tr>
            </a:tbl>
          </a:graphicData>
        </a:graphic>
      </p:graphicFrame>
    </p:spTree>
    <p:extLst>
      <p:ext uri="{BB962C8B-B14F-4D97-AF65-F5344CB8AC3E}">
        <p14:creationId xmlns:p14="http://schemas.microsoft.com/office/powerpoint/2010/main" val="145025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DD2BEE-2E12-49E1-9143-43E4999715DA}"/>
              </a:ext>
            </a:extLst>
          </p:cNvPr>
          <p:cNvGraphicFramePr>
            <a:graphicFrameLocks noGrp="1"/>
          </p:cNvGraphicFramePr>
          <p:nvPr>
            <p:ph idx="1"/>
            <p:extLst>
              <p:ext uri="{D42A27DB-BD31-4B8C-83A1-F6EECF244321}">
                <p14:modId xmlns:p14="http://schemas.microsoft.com/office/powerpoint/2010/main" val="3483238362"/>
              </p:ext>
            </p:extLst>
          </p:nvPr>
        </p:nvGraphicFramePr>
        <p:xfrm>
          <a:off x="55420" y="141205"/>
          <a:ext cx="12081164" cy="6400800"/>
        </p:xfrm>
        <a:graphic>
          <a:graphicData uri="http://schemas.openxmlformats.org/drawingml/2006/table">
            <a:tbl>
              <a:tblPr firstRow="1" firstCol="1" bandRow="1">
                <a:tableStyleId>{2D5ABB26-0587-4C30-8999-92F81FD0307C}</a:tableStyleId>
              </a:tblPr>
              <a:tblGrid>
                <a:gridCol w="12081164">
                  <a:extLst>
                    <a:ext uri="{9D8B030D-6E8A-4147-A177-3AD203B41FA5}">
                      <a16:colId xmlns:a16="http://schemas.microsoft.com/office/drawing/2014/main" val="122651991"/>
                    </a:ext>
                  </a:extLst>
                </a:gridCol>
              </a:tblGrid>
              <a:tr h="0">
                <a:tc>
                  <a:txBody>
                    <a:bodyPr/>
                    <a:lstStyle/>
                    <a:p>
                      <a:pPr marL="0" marR="0" algn="just">
                        <a:lnSpc>
                          <a:spcPct val="100000"/>
                        </a:lnSpc>
                        <a:spcBef>
                          <a:spcPts val="0"/>
                        </a:spcBef>
                        <a:spcAft>
                          <a:spcPts val="0"/>
                        </a:spcAft>
                      </a:pPr>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Tính</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chất</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Lương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thực</a:t>
                      </a:r>
                      <a:r>
                        <a:rPr lang="en-US" sz="6000" dirty="0">
                          <a:solidFill>
                            <a:srgbClr val="FF0000"/>
                          </a:solidFill>
                          <a:effectLst/>
                          <a:latin typeface="Times New Roman" panose="02020603050405020304" pitchFamily="18" charset="0"/>
                          <a:cs typeface="Times New Roman" panose="02020603050405020304" pitchFamily="18" charset="0"/>
                        </a:rPr>
                        <a:t> - </a:t>
                      </a:r>
                      <a:r>
                        <a:rPr lang="en-US" sz="6000" dirty="0" err="1">
                          <a:solidFill>
                            <a:srgbClr val="FF0000"/>
                          </a:solidFill>
                          <a:effectLst/>
                          <a:latin typeface="Times New Roman" panose="02020603050405020304" pitchFamily="18" charset="0"/>
                          <a:cs typeface="Times New Roman" panose="02020603050405020304" pitchFamily="18" charset="0"/>
                        </a:rPr>
                        <a:t>thực</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phẩm</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dễ</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bị</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hỏng</a:t>
                      </a:r>
                      <a:r>
                        <a:rPr lang="en-US" sz="6000" dirty="0">
                          <a:solidFill>
                            <a:srgbClr val="FF0000"/>
                          </a:solidFill>
                          <a:effectLst/>
                          <a:latin typeface="Times New Roman" panose="02020603050405020304" pitchFamily="18" charset="0"/>
                          <a:cs typeface="Times New Roman" panose="02020603050405020304" pitchFamily="18" charset="0"/>
                        </a:rPr>
                        <a:t> do </a:t>
                      </a:r>
                      <a:r>
                        <a:rPr lang="en-US" sz="6000" dirty="0" err="1">
                          <a:solidFill>
                            <a:srgbClr val="FF0000"/>
                          </a:solidFill>
                          <a:effectLst/>
                          <a:latin typeface="Times New Roman" panose="02020603050405020304" pitchFamily="18" charset="0"/>
                          <a:cs typeface="Times New Roman" panose="02020603050405020304" pitchFamily="18" charset="0"/>
                        </a:rPr>
                        <a:t>không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bảo</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quản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đúng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cách</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nên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bị</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nấm</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và</a:t>
                      </a:r>
                      <a:r>
                        <a:rPr lang="en-US" sz="6000" dirty="0">
                          <a:solidFill>
                            <a:srgbClr val="FF0000"/>
                          </a:solidFill>
                          <a:effectLst/>
                          <a:latin typeface="Times New Roman" panose="02020603050405020304" pitchFamily="18" charset="0"/>
                          <a:cs typeface="Times New Roman" panose="02020603050405020304" pitchFamily="18" charset="0"/>
                        </a:rPr>
                        <a:t> vi </a:t>
                      </a:r>
                      <a:r>
                        <a:rPr lang="en-US" sz="6000" dirty="0" err="1">
                          <a:solidFill>
                            <a:srgbClr val="FF0000"/>
                          </a:solidFill>
                          <a:effectLst/>
                          <a:latin typeface="Times New Roman" panose="02020603050405020304" pitchFamily="18" charset="0"/>
                          <a:cs typeface="Times New Roman" panose="02020603050405020304" pitchFamily="18" charset="0"/>
                        </a:rPr>
                        <a:t>khuẩn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phân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huy</a:t>
                      </a:r>
                      <a:r>
                        <a:rPr lang="en-US" sz="6000" dirty="0">
                          <a:solidFill>
                            <a:srgbClr val="FF0000"/>
                          </a:solidFill>
                          <a:effectLst/>
                          <a:latin typeface="Times New Roman" panose="02020603050405020304" pitchFamily="18" charset="0"/>
                          <a:cs typeface="Times New Roman" panose="02020603050405020304" pitchFamily="18" charset="0"/>
                        </a:rPr>
                        <a:t>.</a:t>
                      </a:r>
                    </a:p>
                    <a:p>
                      <a:pPr marL="0" marR="0" algn="just">
                        <a:lnSpc>
                          <a:spcPct val="100000"/>
                        </a:lnSpc>
                        <a:spcBef>
                          <a:spcPts val="0"/>
                        </a:spcBef>
                        <a:spcAft>
                          <a:spcPts val="0"/>
                        </a:spcAft>
                      </a:pP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Cách</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bảo</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quản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đông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lạnh</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hút</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chân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không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hun</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khói</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sấy</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khô</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sử</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dụng</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muối</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hoặc</a:t>
                      </a:r>
                      <a:r>
                        <a:rPr lang="en-US" sz="6000" dirty="0">
                          <a:solidFill>
                            <a:srgbClr val="FF0000"/>
                          </a:solidFill>
                          <a:effectLst/>
                          <a:latin typeface="Times New Roman" panose="02020603050405020304" pitchFamily="18" charset="0"/>
                          <a:cs typeface="Times New Roman" panose="02020603050405020304" pitchFamily="18" charset="0"/>
                        </a:rPr>
                        <a:t> </a:t>
                      </a:r>
                      <a:r>
                        <a:rPr lang="en-US" sz="6000" dirty="0" err="1">
                          <a:solidFill>
                            <a:srgbClr val="FF0000"/>
                          </a:solidFill>
                          <a:effectLst/>
                          <a:latin typeface="Times New Roman" panose="02020603050405020304" pitchFamily="18" charset="0"/>
                          <a:cs typeface="Times New Roman" panose="02020603050405020304" pitchFamily="18" charset="0"/>
                        </a:rPr>
                        <a:t>đường</a:t>
                      </a:r>
                      <a:r>
                        <a:rPr lang="en-US" sz="6000" dirty="0">
                          <a:solidFill>
                            <a:srgbClr val="FF0000"/>
                          </a:solidFill>
                          <a:effectLst/>
                          <a:latin typeface="Times New Roman" panose="02020603050405020304" pitchFamily="18" charset="0"/>
                          <a:cs typeface="Times New Roman" panose="02020603050405020304" pitchFamily="18" charset="0"/>
                        </a:rPr>
                        <a:t>.</a:t>
                      </a:r>
                      <a:endPar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527096"/>
                  </a:ext>
                </a:extLst>
              </a:tr>
            </a:tbl>
          </a:graphicData>
        </a:graphic>
      </p:graphicFrame>
    </p:spTree>
    <p:extLst>
      <p:ext uri="{BB962C8B-B14F-4D97-AF65-F5344CB8AC3E}">
        <p14:creationId xmlns:p14="http://schemas.microsoft.com/office/powerpoint/2010/main" val="212479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72176722"/>
              </p:ext>
            </p:extLst>
          </p:nvPr>
        </p:nvGraphicFramePr>
        <p:xfrm>
          <a:off x="58262" y="6123718"/>
          <a:ext cx="12053455" cy="717487"/>
        </p:xfrm>
        <a:graphic>
          <a:graphicData uri="http://schemas.openxmlformats.org/drawingml/2006/table">
            <a:tbl>
              <a:tblPr firstRow="1" firstCol="1" bandRow="1">
                <a:tableStyleId>{2D5ABB26-0587-4C30-8999-92F81FD0307C}</a:tableStyleId>
              </a:tblPr>
              <a:tblGrid>
                <a:gridCol w="5974899">
                  <a:extLst>
                    <a:ext uri="{9D8B030D-6E8A-4147-A177-3AD203B41FA5}">
                      <a16:colId xmlns:a16="http://schemas.microsoft.com/office/drawing/2014/main" val="1435681037"/>
                    </a:ext>
                  </a:extLst>
                </a:gridCol>
                <a:gridCol w="6078556">
                  <a:extLst>
                    <a:ext uri="{9D8B030D-6E8A-4147-A177-3AD203B41FA5}">
                      <a16:colId xmlns:a16="http://schemas.microsoft.com/office/drawing/2014/main" val="604213326"/>
                    </a:ext>
                  </a:extLst>
                </a:gridCol>
              </a:tblGrid>
              <a:tr h="651161">
                <a:tc>
                  <a:txBody>
                    <a:bodyPr/>
                    <a:lstStyle/>
                    <a:p>
                      <a:pPr>
                        <a:lnSpc>
                          <a:spcPct val="107000"/>
                        </a:lnSpc>
                        <a:spcAft>
                          <a:spcPts val="0"/>
                        </a:spcAft>
                      </a:pPr>
                      <a:r>
                        <a:rPr lang="fr-FR" sz="4400" dirty="0" err="1">
                          <a:effectLst/>
                          <a:latin typeface="Times New Roman" panose="02020603050405020304" pitchFamily="18" charset="0"/>
                          <a:cs typeface="Times New Roman" panose="02020603050405020304" pitchFamily="18" charset="0"/>
                        </a:rPr>
                        <a:t>Gạo</a:t>
                      </a:r>
                      <a:r>
                        <a:rPr lang="fr-FR" sz="4400" dirty="0">
                          <a:effectLst/>
                          <a:latin typeface="Times New Roman" panose="02020603050405020304" pitchFamily="18" charset="0"/>
                          <a:cs typeface="Times New Roman" panose="02020603050405020304" pitchFamily="18" charset="0"/>
                        </a:rPr>
                        <a:t> là…</a:t>
                      </a:r>
                      <a:endParaRPr lang="en-US" sz="4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fr-FR" sz="4400" dirty="0" err="1">
                          <a:effectLst/>
                          <a:latin typeface="Times New Roman" panose="02020603050405020304" pitchFamily="18" charset="0"/>
                          <a:cs typeface="Times New Roman" panose="02020603050405020304" pitchFamily="18" charset="0"/>
                        </a:rPr>
                        <a:t>Cá</a:t>
                      </a:r>
                      <a:r>
                        <a:rPr lang="fr-FR" sz="4400" dirty="0">
                          <a:effectLst/>
                          <a:latin typeface="Times New Roman" panose="02020603050405020304" pitchFamily="18" charset="0"/>
                          <a:cs typeface="Times New Roman" panose="02020603050405020304" pitchFamily="18" charset="0"/>
                        </a:rPr>
                        <a:t> là …</a:t>
                      </a:r>
                      <a:endParaRPr lang="en-US" sz="4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8134746"/>
                  </a:ext>
                </a:extLst>
              </a:tr>
            </a:tbl>
          </a:graphicData>
        </a:graphic>
      </p:graphicFrame>
      <p:pic>
        <p:nvPicPr>
          <p:cNvPr id="6151" name="Picture 35" descr="https://hoc24.vn/source/KHTN%206/Ch%C6%B0%C6%A1ng%203/g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5" y="1134727"/>
            <a:ext cx="6258015" cy="42546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34" descr="https://hoc24.vn/source/KHTN%206/Ch%C6%B0%C6%A1ng%203/20190712_155901_651597_1_7cabien-1_jlhy-max-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71" y="1134727"/>
            <a:ext cx="5881313" cy="4194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35206" y="37507"/>
            <a:ext cx="12156725" cy="8078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altLang="en-US" sz="4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vi-VN" altLang="en-US" sz="40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40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0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kumimoji="0" lang="vi-VN" altLang="en-US" sz="40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000" b="0" i="1"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Lương thực, thực phẩm</a:t>
            </a:r>
            <a:r>
              <a:rPr kumimoji="0" lang="vi-VN" altLang="en-US" sz="40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0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 …</a:t>
            </a:r>
            <a:endPar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071E9BB-518E-4D44-BE76-019BEA4E2C31}"/>
              </a:ext>
            </a:extLst>
          </p:cNvPr>
          <p:cNvSpPr txBox="1"/>
          <p:nvPr/>
        </p:nvSpPr>
        <p:spPr>
          <a:xfrm>
            <a:off x="1527463" y="6073578"/>
            <a:ext cx="2905991" cy="769441"/>
          </a:xfrm>
          <a:prstGeom prst="rect">
            <a:avLst/>
          </a:prstGeom>
          <a:noFill/>
        </p:spPr>
        <p:txBody>
          <a:bodyPr wrap="square">
            <a:spAutoFit/>
          </a:bodyPr>
          <a:lstStyle/>
          <a:p>
            <a:pPr algn="ctr"/>
            <a:r>
              <a:rPr kumimoji="0" lang="vi-VN" altLang="en-US" sz="4400" b="0" i="1"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Lương thực</a:t>
            </a:r>
            <a:endParaRPr lang="en-US" sz="4400" dirty="0"/>
          </a:p>
        </p:txBody>
      </p:sp>
      <p:sp>
        <p:nvSpPr>
          <p:cNvPr id="15" name="TextBox 14">
            <a:extLst>
              <a:ext uri="{FF2B5EF4-FFF2-40B4-BE49-F238E27FC236}">
                <a16:creationId xmlns:a16="http://schemas.microsoft.com/office/drawing/2014/main" id="{06CEEE3E-F811-424A-8BFF-8E7D15FA0E8C}"/>
              </a:ext>
            </a:extLst>
          </p:cNvPr>
          <p:cNvSpPr txBox="1"/>
          <p:nvPr/>
        </p:nvSpPr>
        <p:spPr>
          <a:xfrm>
            <a:off x="7338863" y="6085450"/>
            <a:ext cx="2691828" cy="769441"/>
          </a:xfrm>
          <a:prstGeom prst="rect">
            <a:avLst/>
          </a:prstGeom>
          <a:noFill/>
        </p:spPr>
        <p:txBody>
          <a:bodyPr wrap="square">
            <a:spAutoFit/>
          </a:bodyPr>
          <a:lstStyle/>
          <a:p>
            <a:r>
              <a:rPr kumimoji="0" lang="vi-VN" altLang="en-US" sz="4400" b="0" i="1"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a:t>
            </a:r>
            <a:r>
              <a:rPr kumimoji="0" lang="vi-VN" altLang="en-US" sz="44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p>
        </p:txBody>
      </p:sp>
    </p:spTree>
    <p:extLst>
      <p:ext uri="{BB962C8B-B14F-4D97-AF65-F5344CB8AC3E}">
        <p14:creationId xmlns:p14="http://schemas.microsoft.com/office/powerpoint/2010/main" val="4897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circle(in)">
                                      <p:cBhvr>
                                        <p:cTn id="10" dur="2000"/>
                                        <p:tgtEl>
                                          <p:spTgt spid="6151"/>
                                        </p:tgtEl>
                                      </p:cBhvr>
                                    </p:animEffect>
                                  </p:childTnLst>
                                </p:cTn>
                              </p:par>
                              <p:par>
                                <p:cTn id="11" presetID="6" presetClass="entr" presetSubtype="16"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circle(in)">
                                      <p:cBhvr>
                                        <p:cTn id="13" dur="2000"/>
                                        <p:tgtEl>
                                          <p:spTgt spid="6150"/>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3" descr="https://hoc24.vn/source/KHTN%206/Ch%C6%B0%C6%A1ng%203/xa-lach-vang-vuon-babylon%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 y="783943"/>
            <a:ext cx="4059383" cy="60627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32" descr="https://hoc24.vn/source/KHTN%206/Ch%C6%B0%C6%A1ng%203/deshi_premimum_meat-500x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234" y="783943"/>
            <a:ext cx="4059383" cy="6062707"/>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1" descr="https://hoc24.vn/source/KHTN%206/Ch%C6%B0%C6%A1ng%203/815bc3d4890e00177561b37a7cd02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617" y="783943"/>
            <a:ext cx="4059383" cy="60627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3325" y="79138"/>
            <a:ext cx="120316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4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fr-FR" altLang="en-US" sz="4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kumimoji="0" lang="fr-FR" altLang="en-US" sz="48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en-US" sz="48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fr-FR"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B7D5DDF-4D90-4509-ADC4-AAE43C41F8C5}"/>
              </a:ext>
            </a:extLst>
          </p:cNvPr>
          <p:cNvSpPr/>
          <p:nvPr/>
        </p:nvSpPr>
        <p:spPr>
          <a:xfrm>
            <a:off x="96980" y="910135"/>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8E61DA-7886-4A9D-868C-EF9CABB28440}"/>
              </a:ext>
            </a:extLst>
          </p:cNvPr>
          <p:cNvSpPr/>
          <p:nvPr/>
        </p:nvSpPr>
        <p:spPr>
          <a:xfrm>
            <a:off x="11671473" y="910134"/>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0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circle(in)">
                                      <p:cBhvr>
                                        <p:cTn id="10" dur="2000"/>
                                        <p:tgtEl>
                                          <p:spTgt spid="7171"/>
                                        </p:tgtEl>
                                      </p:cBhvr>
                                    </p:animEffect>
                                  </p:childTnLst>
                                </p:cTn>
                              </p:par>
                              <p:par>
                                <p:cTn id="11" presetID="6" presetClass="entr" presetSubtype="16"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par>
                                <p:cTn id="14" presetID="6" presetClass="entr" presetSubtype="16" fill="hold" nodeType="withEffect">
                                  <p:stCondLst>
                                    <p:cond delay="0"/>
                                  </p:stCondLst>
                                  <p:childTnLst>
                                    <p:set>
                                      <p:cBhvr>
                                        <p:cTn id="15" dur="1" fill="hold">
                                          <p:stCondLst>
                                            <p:cond delay="0"/>
                                          </p:stCondLst>
                                        </p:cTn>
                                        <p:tgtEl>
                                          <p:spTgt spid="7169"/>
                                        </p:tgtEl>
                                        <p:attrNameLst>
                                          <p:attrName>style.visibility</p:attrName>
                                        </p:attrNameLst>
                                      </p:cBhvr>
                                      <p:to>
                                        <p:strVal val="visible"/>
                                      </p:to>
                                    </p:set>
                                    <p:animEffect transition="in" filter="circle(in)">
                                      <p:cBhvr>
                                        <p:cTn id="16" dur="2000"/>
                                        <p:tgtEl>
                                          <p:spTgt spid="716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30" descr="https://hoc24.vn/source/KHTN%206/Ch%C6%B0%C6%A1ng%203/PNGKhothietke-net-03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837"/>
            <a:ext cx="4045527" cy="57975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9" descr="https://hoc24.vn/source/KHTN%206/Ch%C6%B0%C6%A1ng%203/uc-g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03" y="910135"/>
            <a:ext cx="4045527" cy="594786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28" descr="https://hoc24.vn/source/KHTN%206/Ch%C6%B0%C6%A1ng%203/PNGKhothietke-net-03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2618" y="910135"/>
            <a:ext cx="4045527" cy="59573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75548" y="39603"/>
            <a:ext cx="119370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4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altLang="en-US" sz="48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09990D7-E773-447A-93AA-4F597E6F8F2C}"/>
              </a:ext>
            </a:extLst>
          </p:cNvPr>
          <p:cNvSpPr/>
          <p:nvPr/>
        </p:nvSpPr>
        <p:spPr>
          <a:xfrm>
            <a:off x="5638798" y="1131808"/>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67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95756"/>
              </p:ext>
            </p:extLst>
          </p:nvPr>
        </p:nvGraphicFramePr>
        <p:xfrm>
          <a:off x="54091" y="1729487"/>
          <a:ext cx="12095680" cy="773811"/>
        </p:xfrm>
        <a:graphic>
          <a:graphicData uri="http://schemas.openxmlformats.org/drawingml/2006/table">
            <a:tbl>
              <a:tblPr firstRow="1" firstCol="1" bandRow="1">
                <a:tableStyleId>{2D5ABB26-0587-4C30-8999-92F81FD0307C}</a:tableStyleId>
              </a:tblPr>
              <a:tblGrid>
                <a:gridCol w="3023340">
                  <a:extLst>
                    <a:ext uri="{9D8B030D-6E8A-4147-A177-3AD203B41FA5}">
                      <a16:colId xmlns:a16="http://schemas.microsoft.com/office/drawing/2014/main" val="4145288476"/>
                    </a:ext>
                  </a:extLst>
                </a:gridCol>
                <a:gridCol w="3023340">
                  <a:extLst>
                    <a:ext uri="{9D8B030D-6E8A-4147-A177-3AD203B41FA5}">
                      <a16:colId xmlns:a16="http://schemas.microsoft.com/office/drawing/2014/main" val="3989333716"/>
                    </a:ext>
                  </a:extLst>
                </a:gridCol>
                <a:gridCol w="3024500">
                  <a:extLst>
                    <a:ext uri="{9D8B030D-6E8A-4147-A177-3AD203B41FA5}">
                      <a16:colId xmlns:a16="http://schemas.microsoft.com/office/drawing/2014/main" val="678847226"/>
                    </a:ext>
                  </a:extLst>
                </a:gridCol>
                <a:gridCol w="3024500">
                  <a:extLst>
                    <a:ext uri="{9D8B030D-6E8A-4147-A177-3AD203B41FA5}">
                      <a16:colId xmlns:a16="http://schemas.microsoft.com/office/drawing/2014/main" val="2325381828"/>
                    </a:ext>
                  </a:extLst>
                </a:gridCol>
              </a:tblGrid>
              <a:tr h="0">
                <a:tc>
                  <a:txBody>
                    <a:bodyPr/>
                    <a:lstStyle/>
                    <a:p>
                      <a:pPr>
                        <a:lnSpc>
                          <a:spcPct val="115000"/>
                        </a:lnSpc>
                        <a:spcAft>
                          <a:spcPts val="750"/>
                        </a:spcAft>
                      </a:pPr>
                      <a:r>
                        <a:rPr lang="en-US" sz="4800">
                          <a:effectLst/>
                          <a:latin typeface="Times New Roman" panose="02020603050405020304" pitchFamily="18" charset="0"/>
                          <a:cs typeface="Times New Roman" panose="02020603050405020304" pitchFamily="18" charset="0"/>
                        </a:rPr>
                        <a:t>a.</a:t>
                      </a:r>
                      <a:r>
                        <a:rPr lang="vi-VN" sz="4800">
                          <a:effectLst/>
                          <a:latin typeface="Times New Roman" panose="02020603050405020304" pitchFamily="18" charset="0"/>
                          <a:cs typeface="Times New Roman" panose="02020603050405020304" pitchFamily="18" charset="0"/>
                        </a:rPr>
                        <a:t> Thịt.</a:t>
                      </a:r>
                      <a:endParaRPr lang="en-US"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4800" dirty="0">
                          <a:effectLst/>
                          <a:latin typeface="Times New Roman" panose="02020603050405020304" pitchFamily="18" charset="0"/>
                          <a:cs typeface="Times New Roman" panose="02020603050405020304" pitchFamily="18" charset="0"/>
                        </a:rPr>
                        <a:t>b. </a:t>
                      </a:r>
                      <a:r>
                        <a:rPr lang="vi-VN" sz="4800" dirty="0">
                          <a:effectLst/>
                          <a:latin typeface="Times New Roman" panose="02020603050405020304" pitchFamily="18" charset="0"/>
                          <a:cs typeface="Times New Roman" panose="02020603050405020304" pitchFamily="18" charset="0"/>
                        </a:rPr>
                        <a:t>Trứng.</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4800">
                          <a:effectLst/>
                          <a:latin typeface="Times New Roman" panose="02020603050405020304" pitchFamily="18" charset="0"/>
                          <a:cs typeface="Times New Roman" panose="02020603050405020304" pitchFamily="18" charset="0"/>
                        </a:rPr>
                        <a:t>c. </a:t>
                      </a:r>
                      <a:r>
                        <a:rPr lang="vi-VN" sz="4800">
                          <a:effectLst/>
                          <a:latin typeface="Times New Roman" panose="02020603050405020304" pitchFamily="18" charset="0"/>
                          <a:cs typeface="Times New Roman" panose="02020603050405020304" pitchFamily="18" charset="0"/>
                        </a:rPr>
                        <a:t>Gạo.</a:t>
                      </a:r>
                      <a:endParaRPr lang="en-US"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4800" dirty="0">
                          <a:effectLst/>
                          <a:latin typeface="Times New Roman" panose="02020603050405020304" pitchFamily="18" charset="0"/>
                          <a:cs typeface="Times New Roman" panose="02020603050405020304" pitchFamily="18" charset="0"/>
                        </a:rPr>
                        <a:t>d. </a:t>
                      </a:r>
                      <a:r>
                        <a:rPr lang="vi-VN" sz="4800" dirty="0">
                          <a:effectLst/>
                          <a:latin typeface="Times New Roman" panose="02020603050405020304" pitchFamily="18" charset="0"/>
                          <a:cs typeface="Times New Roman" panose="02020603050405020304" pitchFamily="18" charset="0"/>
                        </a:rPr>
                        <a:t>Rau củ.</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6223567"/>
                  </a:ext>
                </a:extLst>
              </a:tr>
            </a:tbl>
          </a:graphicData>
        </a:graphic>
      </p:graphicFrame>
      <p:sp>
        <p:nvSpPr>
          <p:cNvPr id="3" name="Rectangle 1"/>
          <p:cNvSpPr>
            <a:spLocks noChangeArrowheads="1"/>
          </p:cNvSpPr>
          <p:nvPr/>
        </p:nvSpPr>
        <p:spPr bwMode="auto">
          <a:xfrm>
            <a:off x="27043" y="50822"/>
            <a:ext cx="120956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4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kumimoji="0" lang="en-US" altLang="en-US" sz="48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vitamin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8786175"/>
              </p:ext>
            </p:extLst>
          </p:nvPr>
        </p:nvGraphicFramePr>
        <p:xfrm>
          <a:off x="58715" y="3448360"/>
          <a:ext cx="12022443" cy="3327591"/>
        </p:xfrm>
        <a:graphic>
          <a:graphicData uri="http://schemas.openxmlformats.org/drawingml/2006/table">
            <a:tbl>
              <a:tblPr firstRow="1" firstCol="1" bandRow="1">
                <a:tableStyleId>{2D5ABB26-0587-4C30-8999-92F81FD0307C}</a:tableStyleId>
              </a:tblPr>
              <a:tblGrid>
                <a:gridCol w="12022443">
                  <a:extLst>
                    <a:ext uri="{9D8B030D-6E8A-4147-A177-3AD203B41FA5}">
                      <a16:colId xmlns:a16="http://schemas.microsoft.com/office/drawing/2014/main" val="203407823"/>
                    </a:ext>
                  </a:extLst>
                </a:gridCol>
              </a:tblGrid>
              <a:tr h="0">
                <a:tc>
                  <a:txBody>
                    <a:bodyPr/>
                    <a:lstStyle/>
                    <a:p>
                      <a:pPr algn="just">
                        <a:lnSpc>
                          <a:spcPct val="115000"/>
                        </a:lnSpc>
                        <a:spcAft>
                          <a:spcPts val="750"/>
                        </a:spcAft>
                      </a:pPr>
                      <a:r>
                        <a:rPr lang="en-US" sz="4400" dirty="0">
                          <a:effectLst/>
                          <a:latin typeface="Times New Roman" panose="02020603050405020304" pitchFamily="18" charset="0"/>
                          <a:cs typeface="Times New Roman" panose="02020603050405020304" pitchFamily="18" charset="0"/>
                        </a:rPr>
                        <a:t>a. T</a:t>
                      </a:r>
                      <a:r>
                        <a:rPr lang="vi-VN" sz="4400" dirty="0">
                          <a:effectLst/>
                          <a:latin typeface="Times New Roman" panose="02020603050405020304" pitchFamily="18" charset="0"/>
                          <a:cs typeface="Times New Roman" panose="02020603050405020304" pitchFamily="18" charset="0"/>
                        </a:rPr>
                        <a:t>inh bột.</a:t>
                      </a:r>
                    </a:p>
                    <a:p>
                      <a:pPr algn="just">
                        <a:lnSpc>
                          <a:spcPct val="115000"/>
                        </a:lnSpc>
                        <a:spcAft>
                          <a:spcPts val="750"/>
                        </a:spcAft>
                      </a:pPr>
                      <a:r>
                        <a:rPr lang="en-US" sz="4400" dirty="0">
                          <a:effectLst/>
                          <a:latin typeface="Times New Roman" panose="02020603050405020304" pitchFamily="18" charset="0"/>
                          <a:cs typeface="Times New Roman" panose="02020603050405020304" pitchFamily="18" charset="0"/>
                        </a:rPr>
                        <a:t>b. C</a:t>
                      </a:r>
                      <a:r>
                        <a:rPr lang="vi-VN" sz="4400" dirty="0">
                          <a:effectLst/>
                          <a:latin typeface="Times New Roman" panose="02020603050405020304" pitchFamily="18" charset="0"/>
                          <a:cs typeface="Times New Roman" panose="02020603050405020304" pitchFamily="18" charset="0"/>
                        </a:rPr>
                        <a:t>hất béo</a:t>
                      </a:r>
                    </a:p>
                    <a:p>
                      <a:pPr algn="just">
                        <a:lnSpc>
                          <a:spcPct val="115000"/>
                        </a:lnSpc>
                        <a:spcAft>
                          <a:spcPts val="750"/>
                        </a:spcAft>
                      </a:pPr>
                      <a:r>
                        <a:rPr lang="en-US" sz="4400" dirty="0">
                          <a:effectLst/>
                          <a:latin typeface="Times New Roman" panose="02020603050405020304" pitchFamily="18" charset="0"/>
                          <a:cs typeface="Times New Roman" panose="02020603050405020304" pitchFamily="18" charset="0"/>
                        </a:rPr>
                        <a:t>c. C</a:t>
                      </a:r>
                      <a:r>
                        <a:rPr lang="vi-VN" sz="4400" dirty="0">
                          <a:effectLst/>
                          <a:latin typeface="Times New Roman" panose="02020603050405020304" pitchFamily="18" charset="0"/>
                          <a:cs typeface="Times New Roman" panose="02020603050405020304" pitchFamily="18" charset="0"/>
                        </a:rPr>
                        <a:t>hất đạm.</a:t>
                      </a:r>
                    </a:p>
                    <a:p>
                      <a:pPr algn="just">
                        <a:lnSpc>
                          <a:spcPct val="115000"/>
                        </a:lnSpc>
                        <a:spcAft>
                          <a:spcPts val="750"/>
                        </a:spcAft>
                      </a:pPr>
                      <a:r>
                        <a:rPr lang="fr-FR" sz="4400" dirty="0">
                          <a:effectLst/>
                          <a:latin typeface="Times New Roman" panose="02020603050405020304" pitchFamily="18" charset="0"/>
                          <a:cs typeface="Times New Roman" panose="02020603050405020304" pitchFamily="18" charset="0"/>
                        </a:rPr>
                        <a:t>d. </a:t>
                      </a:r>
                      <a:r>
                        <a:rPr lang="en-US" sz="4400" dirty="0">
                          <a:effectLst/>
                          <a:latin typeface="Times New Roman" panose="02020603050405020304" pitchFamily="18" charset="0"/>
                          <a:cs typeface="Times New Roman" panose="02020603050405020304" pitchFamily="18" charset="0"/>
                        </a:rPr>
                        <a:t>V</a:t>
                      </a:r>
                      <a:r>
                        <a:rPr lang="vi-VN" sz="4400" dirty="0">
                          <a:effectLst/>
                          <a:latin typeface="Times New Roman" panose="02020603050405020304" pitchFamily="18" charset="0"/>
                          <a:cs typeface="Times New Roman" panose="02020603050405020304" pitchFamily="18" charset="0"/>
                        </a:rPr>
                        <a:t>itamin và chất khoáng.</a:t>
                      </a:r>
                      <a:endParaRPr lang="en-US" sz="4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70916"/>
                  </a:ext>
                </a:extLst>
              </a:tr>
            </a:tbl>
          </a:graphicData>
        </a:graphic>
      </p:graphicFrame>
      <p:sp>
        <p:nvSpPr>
          <p:cNvPr id="5" name="Rectangle 2"/>
          <p:cNvSpPr>
            <a:spLocks noChangeArrowheads="1"/>
          </p:cNvSpPr>
          <p:nvPr/>
        </p:nvSpPr>
        <p:spPr bwMode="auto">
          <a:xfrm>
            <a:off x="54754" y="2724019"/>
            <a:ext cx="120264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Câu </a:t>
            </a:r>
            <a:r>
              <a:rPr kumimoji="0" lang="en-US" altLang="en-US" sz="4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vi-VN" altLang="en-US" sz="440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a:t>
            </a:r>
            <a:r>
              <a:rPr kumimoji="0" lang="vi-VN" altLang="en-US" sz="4400" b="1"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a:t>
            </a:r>
            <a:r>
              <a:rPr kumimoji="0" lang="vi-VN" altLang="en-US" sz="44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Bánh mì có chứa nhiều:   </a:t>
            </a:r>
            <a:endParaRPr kumimoji="0" lang="vi-VN" altLang="en-US" sz="4400" b="0" i="0" u="none" strike="noStrike" cap="none" normalizeH="0" baseline="0" dirty="0">
              <a:ln>
                <a:noFill/>
              </a:ln>
              <a:solidFill>
                <a:schemeClr val="tx1"/>
              </a:solidFill>
              <a:effectLst/>
              <a:latin typeface="+mj-lt"/>
            </a:endParaRPr>
          </a:p>
        </p:txBody>
      </p:sp>
      <p:sp>
        <p:nvSpPr>
          <p:cNvPr id="6" name="Rectangle: Rounded Corners 5">
            <a:extLst>
              <a:ext uri="{FF2B5EF4-FFF2-40B4-BE49-F238E27FC236}">
                <a16:creationId xmlns:a16="http://schemas.microsoft.com/office/drawing/2014/main" id="{F7700126-5DFC-4751-B411-0D42093E942F}"/>
              </a:ext>
            </a:extLst>
          </p:cNvPr>
          <p:cNvSpPr/>
          <p:nvPr/>
        </p:nvSpPr>
        <p:spPr>
          <a:xfrm>
            <a:off x="9019309" y="1870365"/>
            <a:ext cx="623454" cy="55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33C8756-7309-4400-B09B-D20FFBE693F7}"/>
              </a:ext>
            </a:extLst>
          </p:cNvPr>
          <p:cNvSpPr/>
          <p:nvPr/>
        </p:nvSpPr>
        <p:spPr>
          <a:xfrm>
            <a:off x="27042" y="3493461"/>
            <a:ext cx="568043" cy="574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6460713"/>
              </p:ext>
            </p:extLst>
          </p:nvPr>
        </p:nvGraphicFramePr>
        <p:xfrm>
          <a:off x="96319" y="2161301"/>
          <a:ext cx="11882319" cy="3364992"/>
        </p:xfrm>
        <a:graphic>
          <a:graphicData uri="http://schemas.openxmlformats.org/drawingml/2006/table">
            <a:tbl>
              <a:tblPr firstRow="1" firstCol="1" bandRow="1">
                <a:tableStyleId>{2D5ABB26-0587-4C30-8999-92F81FD0307C}</a:tableStyleId>
              </a:tblPr>
              <a:tblGrid>
                <a:gridCol w="4392554">
                  <a:extLst>
                    <a:ext uri="{9D8B030D-6E8A-4147-A177-3AD203B41FA5}">
                      <a16:colId xmlns:a16="http://schemas.microsoft.com/office/drawing/2014/main" val="115233315"/>
                    </a:ext>
                  </a:extLst>
                </a:gridCol>
                <a:gridCol w="7489765">
                  <a:extLst>
                    <a:ext uri="{9D8B030D-6E8A-4147-A177-3AD203B41FA5}">
                      <a16:colId xmlns:a16="http://schemas.microsoft.com/office/drawing/2014/main" val="1812093578"/>
                    </a:ext>
                  </a:extLst>
                </a:gridCol>
              </a:tblGrid>
              <a:tr h="493217">
                <a:tc>
                  <a:txBody>
                    <a:bodyPr/>
                    <a:lstStyle/>
                    <a:p>
                      <a:pPr>
                        <a:lnSpc>
                          <a:spcPct val="115000"/>
                        </a:lnSpc>
                        <a:spcAft>
                          <a:spcPts val="0"/>
                        </a:spcAft>
                      </a:pPr>
                      <a:r>
                        <a:rPr lang="vi-VN" sz="4800" dirty="0">
                          <a:effectLst/>
                          <a:latin typeface="+mj-lt"/>
                        </a:rPr>
                        <a:t>1. </a:t>
                      </a:r>
                      <a:r>
                        <a:rPr lang="en-US" sz="4800" dirty="0">
                          <a:effectLst/>
                          <a:latin typeface="Times New Roman" panose="02020603050405020304" pitchFamily="18" charset="0"/>
                          <a:cs typeface="Times New Roman" panose="02020603050405020304" pitchFamily="18" charset="0"/>
                        </a:rPr>
                        <a:t>Bánh </a:t>
                      </a:r>
                      <a:r>
                        <a:rPr lang="en-US" sz="4800" dirty="0" err="1">
                          <a:effectLst/>
                          <a:latin typeface="Times New Roman" panose="02020603050405020304" pitchFamily="18" charset="0"/>
                          <a:cs typeface="Times New Roman" panose="02020603050405020304" pitchFamily="18" charset="0"/>
                        </a:rPr>
                        <a:t>mì</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ctr">
                        <a:lnSpc>
                          <a:spcPct val="115000"/>
                        </a:lnSpc>
                        <a:spcAft>
                          <a:spcPts val="0"/>
                        </a:spcAft>
                      </a:pPr>
                      <a:r>
                        <a:rPr lang="vi-VN" sz="4800" dirty="0">
                          <a:effectLst/>
                          <a:latin typeface="+mj-lt"/>
                        </a:rPr>
                        <a:t>a. </a:t>
                      </a:r>
                      <a:r>
                        <a:rPr lang="en-US" sz="4800" dirty="0" err="1">
                          <a:effectLst/>
                          <a:latin typeface="Times New Roman" panose="02020603050405020304" pitchFamily="18" charset="0"/>
                          <a:cs typeface="Times New Roman" panose="02020603050405020304" pitchFamily="18" charset="0"/>
                        </a:rPr>
                        <a:t>Chất</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đạm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3202630"/>
                  </a:ext>
                </a:extLst>
              </a:tr>
              <a:tr h="493217">
                <a:tc>
                  <a:txBody>
                    <a:bodyPr/>
                    <a:lstStyle/>
                    <a:p>
                      <a:pPr>
                        <a:lnSpc>
                          <a:spcPct val="115000"/>
                        </a:lnSpc>
                        <a:spcAft>
                          <a:spcPts val="0"/>
                        </a:spcAft>
                      </a:pPr>
                      <a:r>
                        <a:rPr lang="vi-VN" sz="4800" dirty="0">
                          <a:effectLst/>
                          <a:latin typeface="+mj-lt"/>
                        </a:rPr>
                        <a:t>2</a:t>
                      </a:r>
                      <a:r>
                        <a:rPr lang="en-US" sz="4800" dirty="0">
                          <a:effectLst/>
                          <a:latin typeface="+mj-lt"/>
                        </a:rPr>
                        <a:t>.</a:t>
                      </a:r>
                      <a:r>
                        <a:rPr lang="vi-VN" sz="4800" dirty="0">
                          <a:effectLst/>
                          <a:latin typeface="+mj-lt"/>
                        </a:rPr>
                        <a:t> </a:t>
                      </a:r>
                      <a:r>
                        <a:rPr lang="en-US" sz="4800" dirty="0" err="1">
                          <a:effectLst/>
                          <a:latin typeface="Times New Roman" panose="02020603050405020304" pitchFamily="18" charset="0"/>
                          <a:cs typeface="Times New Roman" panose="02020603050405020304" pitchFamily="18" charset="0"/>
                        </a:rPr>
                        <a:t>Phô</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mai</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ctr">
                        <a:lnSpc>
                          <a:spcPct val="115000"/>
                        </a:lnSpc>
                        <a:spcAft>
                          <a:spcPts val="0"/>
                        </a:spcAft>
                      </a:pPr>
                      <a:r>
                        <a:rPr lang="vi-VN" sz="4800" dirty="0">
                          <a:effectLst/>
                          <a:latin typeface="+mj-lt"/>
                        </a:rPr>
                        <a:t>b. </a:t>
                      </a:r>
                      <a:r>
                        <a:rPr lang="en-US" sz="4800" dirty="0" err="1">
                          <a:effectLst/>
                          <a:latin typeface="Times New Roman" panose="02020603050405020304" pitchFamily="18" charset="0"/>
                          <a:cs typeface="Times New Roman" panose="02020603050405020304" pitchFamily="18" charset="0"/>
                        </a:rPr>
                        <a:t>Chất</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béo</a:t>
                      </a:r>
                      <a:r>
                        <a:rPr lang="vi-VN" sz="4800" dirty="0">
                          <a:effectLst/>
                          <a:latin typeface="+mj-lt"/>
                        </a:rPr>
                        <a:t>.  </a:t>
                      </a:r>
                      <a:endParaRPr lang="en-US" sz="4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516490"/>
                  </a:ext>
                </a:extLst>
              </a:tr>
              <a:tr h="493217">
                <a:tc>
                  <a:txBody>
                    <a:bodyPr/>
                    <a:lstStyle/>
                    <a:p>
                      <a:pPr>
                        <a:lnSpc>
                          <a:spcPct val="115000"/>
                        </a:lnSpc>
                        <a:spcAft>
                          <a:spcPts val="0"/>
                        </a:spcAft>
                      </a:pPr>
                      <a:r>
                        <a:rPr lang="vi-VN" sz="4800" dirty="0">
                          <a:effectLst/>
                          <a:latin typeface="+mj-lt"/>
                        </a:rPr>
                        <a:t>3. </a:t>
                      </a:r>
                      <a:r>
                        <a:rPr lang="en-US" sz="4800" dirty="0" err="1">
                          <a:effectLst/>
                          <a:latin typeface="Times New Roman" panose="02020603050405020304" pitchFamily="18" charset="0"/>
                          <a:cs typeface="Times New Roman" panose="02020603050405020304" pitchFamily="18" charset="0"/>
                        </a:rPr>
                        <a:t>Cá</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ctr">
                        <a:lnSpc>
                          <a:spcPct val="115000"/>
                        </a:lnSpc>
                        <a:spcAft>
                          <a:spcPts val="0"/>
                        </a:spcAft>
                      </a:pPr>
                      <a:r>
                        <a:rPr lang="vi-VN" sz="4800" dirty="0">
                          <a:effectLst/>
                          <a:latin typeface="+mj-lt"/>
                        </a:rPr>
                        <a:t>c. </a:t>
                      </a:r>
                      <a:r>
                        <a:rPr lang="fr-FR" sz="4800" dirty="0" err="1">
                          <a:effectLst/>
                          <a:latin typeface="Times New Roman" panose="02020603050405020304" pitchFamily="18" charset="0"/>
                          <a:cs typeface="Times New Roman" panose="02020603050405020304" pitchFamily="18" charset="0"/>
                        </a:rPr>
                        <a:t>Vitamin</a:t>
                      </a:r>
                      <a:r>
                        <a:rPr lang="fr-FR" sz="4800" dirty="0">
                          <a:effectLst/>
                          <a:latin typeface="Times New Roman" panose="02020603050405020304" pitchFamily="18" charset="0"/>
                          <a:cs typeface="Times New Roman" panose="02020603050405020304" pitchFamily="18" charset="0"/>
                        </a:rPr>
                        <a:t> </a:t>
                      </a:r>
                      <a:r>
                        <a:rPr lang="fr-FR" sz="4800" dirty="0" err="1">
                          <a:effectLst/>
                          <a:latin typeface="Times New Roman" panose="02020603050405020304" pitchFamily="18" charset="0"/>
                          <a:cs typeface="Times New Roman" panose="02020603050405020304" pitchFamily="18" charset="0"/>
                        </a:rPr>
                        <a:t>và</a:t>
                      </a:r>
                      <a:r>
                        <a:rPr lang="fr-FR" sz="4800" dirty="0">
                          <a:effectLst/>
                          <a:latin typeface="Times New Roman" panose="02020603050405020304" pitchFamily="18" charset="0"/>
                          <a:cs typeface="Times New Roman" panose="02020603050405020304" pitchFamily="18" charset="0"/>
                        </a:rPr>
                        <a:t> </a:t>
                      </a:r>
                      <a:r>
                        <a:rPr lang="fr-FR" sz="4800" dirty="0" err="1">
                          <a:effectLst/>
                          <a:latin typeface="Times New Roman" panose="02020603050405020304" pitchFamily="18" charset="0"/>
                          <a:cs typeface="Times New Roman" panose="02020603050405020304" pitchFamily="18" charset="0"/>
                        </a:rPr>
                        <a:t>chất</a:t>
                      </a:r>
                      <a:r>
                        <a:rPr lang="fr-FR" sz="4800" dirty="0">
                          <a:effectLst/>
                          <a:latin typeface="Times New Roman" panose="02020603050405020304" pitchFamily="18" charset="0"/>
                          <a:cs typeface="Times New Roman" panose="02020603050405020304" pitchFamily="18" charset="0"/>
                        </a:rPr>
                        <a:t> </a:t>
                      </a:r>
                      <a:r>
                        <a:rPr lang="fr-FR" sz="4800" dirty="0" err="1">
                          <a:effectLst/>
                          <a:latin typeface="Times New Roman" panose="02020603050405020304" pitchFamily="18" charset="0"/>
                          <a:cs typeface="Times New Roman" panose="02020603050405020304" pitchFamily="18" charset="0"/>
                        </a:rPr>
                        <a:t>khoáng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5275513"/>
                  </a:ext>
                </a:extLst>
              </a:tr>
              <a:tr h="493217">
                <a:tc>
                  <a:txBody>
                    <a:bodyPr/>
                    <a:lstStyle/>
                    <a:p>
                      <a:pPr algn="just">
                        <a:lnSpc>
                          <a:spcPct val="115000"/>
                        </a:lnSpc>
                        <a:spcAft>
                          <a:spcPts val="0"/>
                        </a:spcAft>
                      </a:pPr>
                      <a:r>
                        <a:rPr lang="en-US" sz="4800" dirty="0">
                          <a:effectLst/>
                          <a:latin typeface="Times New Roman" panose="02020603050405020304" pitchFamily="18" charset="0"/>
                          <a:cs typeface="Times New Roman" panose="02020603050405020304" pitchFamily="18" charset="0"/>
                        </a:rPr>
                        <a:t>4</a:t>
                      </a:r>
                      <a:r>
                        <a:rPr lang="en-US" sz="4800" dirty="0">
                          <a:effectLst/>
                          <a:latin typeface="+mj-lt"/>
                        </a:rPr>
                        <a:t>. </a:t>
                      </a:r>
                      <a:r>
                        <a:rPr lang="en-US" sz="4800" dirty="0">
                          <a:effectLst/>
                          <a:latin typeface="Times New Roman" panose="02020603050405020304" pitchFamily="18" charset="0"/>
                          <a:cs typeface="Times New Roman" panose="02020603050405020304" pitchFamily="18" charset="0"/>
                        </a:rPr>
                        <a:t>Rau</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fontAlgn="ctr">
                        <a:lnSpc>
                          <a:spcPct val="115000"/>
                        </a:lnSpc>
                        <a:spcAft>
                          <a:spcPts val="0"/>
                        </a:spcAft>
                      </a:pPr>
                      <a:r>
                        <a:rPr lang="en-US" sz="4800" dirty="0">
                          <a:effectLst/>
                          <a:latin typeface="Times New Roman" panose="02020603050405020304" pitchFamily="18" charset="0"/>
                          <a:cs typeface="Times New Roman" panose="02020603050405020304" pitchFamily="18" charset="0"/>
                        </a:rPr>
                        <a:t>d. </a:t>
                      </a:r>
                      <a:r>
                        <a:rPr lang="en-US" sz="4800" dirty="0" err="1">
                          <a:effectLst/>
                          <a:latin typeface="Times New Roman" panose="02020603050405020304" pitchFamily="18" charset="0"/>
                          <a:cs typeface="Times New Roman" panose="02020603050405020304" pitchFamily="18" charset="0"/>
                        </a:rPr>
                        <a:t>Tinh</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bột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216754"/>
                  </a:ext>
                </a:extLst>
              </a:tr>
            </a:tbl>
          </a:graphicData>
        </a:graphic>
      </p:graphicFrame>
      <p:sp>
        <p:nvSpPr>
          <p:cNvPr id="7" name="Rectangle 3"/>
          <p:cNvSpPr>
            <a:spLocks noChangeArrowheads="1"/>
          </p:cNvSpPr>
          <p:nvPr/>
        </p:nvSpPr>
        <p:spPr bwMode="auto">
          <a:xfrm>
            <a:off x="29028" y="60661"/>
            <a:ext cx="1209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4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altLang="en-US" sz="48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altLang="en-US" sz="48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kumimoji="0" lang="en-US"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39895D1-BA5D-4F4F-AC17-8F56D131C428}"/>
              </a:ext>
            </a:extLst>
          </p:cNvPr>
          <p:cNvSpPr txBox="1"/>
          <p:nvPr/>
        </p:nvSpPr>
        <p:spPr>
          <a:xfrm>
            <a:off x="3782292" y="880148"/>
            <a:ext cx="595745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kumimoji="0" lang="en-US" altLang="en-US" sz="8000" b="1" i="0" u="none" strike="noStrike" normalizeH="0" baseline="0" dirty="0">
                <a:ln w="22225">
                  <a:solidFill>
                    <a:schemeClr val="accent2"/>
                  </a:solidFill>
                  <a:prstDash val="solid"/>
                </a:ln>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1d, 2b, 3a, 4c</a:t>
            </a:r>
            <a:endParaRPr lang="en-US" sz="8000" b="1" dirty="0">
              <a:ln w="22225">
                <a:solidFill>
                  <a:schemeClr val="accent2"/>
                </a:solidFill>
                <a:prstDash val="solid"/>
              </a:ln>
              <a:solidFill>
                <a:schemeClr val="tx1"/>
              </a:solidFill>
            </a:endParaRPr>
          </a:p>
        </p:txBody>
      </p:sp>
    </p:spTree>
    <p:extLst>
      <p:ext uri="{BB962C8B-B14F-4D97-AF65-F5344CB8AC3E}">
        <p14:creationId xmlns:p14="http://schemas.microsoft.com/office/powerpoint/2010/main" val="4155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7" descr="https://hoc24.vn/source/KHTN%206/Ch%C6%B0%C6%A1ng%203/815bc3d4890e00177561b37a7cd0293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11" y="1042464"/>
            <a:ext cx="4168911" cy="27675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6" descr="https://hoc24.vn/source/KHTN%206/Ch%C6%B0%C6%A1ng%203/14_e5f9137b490f46ddaeb5b61e0039d49d_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33" y="1020661"/>
            <a:ext cx="4003955" cy="2789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5" descr="https://hoc24.vn/source/KHTN%206/Ch%C6%B0%C6%A1ng%203/unna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090" y="3810000"/>
            <a:ext cx="4003955" cy="3044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descr="https://hoc24.vn/source/KHTN%206/Ch%C6%B0%C6%A1ng%203/UTB8VKZOHVfFXKJk43Otq6xIPFX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8" y="1042464"/>
            <a:ext cx="4003955" cy="2767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72698" y="47922"/>
            <a:ext cx="120487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Câu </a:t>
            </a:r>
            <a:r>
              <a:rPr kumimoji="0" lang="en-US" altLang="en-US" sz="4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kumimoji="0" lang="vi-VN" altLang="en-US" sz="440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a:t>
            </a:r>
            <a:r>
              <a:rPr kumimoji="0" lang="vi-VN" altLang="en-US" sz="4400" b="1"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a:t>
            </a:r>
            <a:r>
              <a:rPr kumimoji="0" lang="vi-VN" altLang="en-US" sz="44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Loại thực phẩm nào sau </a:t>
            </a:r>
            <a:r>
              <a:rPr kumimoji="0" lang="vi-VN"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vi-VN" altLang="en-US" sz="44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giàu chất đạm?</a:t>
            </a:r>
            <a:endParaRPr kumimoji="0" lang="vi-VN" altLang="en-US" sz="4400" b="0" i="0" u="none" strike="noStrike" cap="none" normalizeH="0" baseline="0" dirty="0">
              <a:ln>
                <a:noFill/>
              </a:ln>
              <a:solidFill>
                <a:schemeClr val="tx1"/>
              </a:solidFill>
              <a:effectLst/>
              <a:latin typeface="+mj-lt"/>
            </a:endParaRPr>
          </a:p>
        </p:txBody>
      </p:sp>
      <p:pic>
        <p:nvPicPr>
          <p:cNvPr id="7" name="Picture 22" descr="https://hoc24.vn/source/KHTN%206/Ch%C6%B0%C6%A1ng%203/lua-chon-hut-chan-khong.jpg">
            <a:extLst>
              <a:ext uri="{FF2B5EF4-FFF2-40B4-BE49-F238E27FC236}">
                <a16:creationId xmlns:a16="http://schemas.microsoft.com/office/drawing/2014/main" id="{8E6FF54A-06ED-4DB6-8355-8F4BE8F45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8046" y="3835660"/>
            <a:ext cx="4003954" cy="2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https://hoc24.vn/source/KHTN%206/Ch%C6%B0%C6%A1ng%203/5d8bb2b176d947411574792836b2924b.jpg">
            <a:extLst>
              <a:ext uri="{FF2B5EF4-FFF2-40B4-BE49-F238E27FC236}">
                <a16:creationId xmlns:a16="http://schemas.microsoft.com/office/drawing/2014/main" id="{670CD764-6273-47F6-89B5-0917CF479C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808441"/>
            <a:ext cx="4003955" cy="30495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9388C6A-135B-4932-BFD8-E6CFD4D4F7F2}"/>
              </a:ext>
            </a:extLst>
          </p:cNvPr>
          <p:cNvSpPr/>
          <p:nvPr/>
        </p:nvSpPr>
        <p:spPr>
          <a:xfrm>
            <a:off x="2507671" y="1827561"/>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BF6A200-5BE8-409B-A56B-6A7126F7DCD9}"/>
              </a:ext>
            </a:extLst>
          </p:cNvPr>
          <p:cNvSpPr/>
          <p:nvPr/>
        </p:nvSpPr>
        <p:spPr>
          <a:xfrm>
            <a:off x="3366654" y="4035101"/>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FA3FD8-2F25-4CD9-ADBC-7AA39A05EBDA}"/>
              </a:ext>
            </a:extLst>
          </p:cNvPr>
          <p:cNvSpPr/>
          <p:nvPr/>
        </p:nvSpPr>
        <p:spPr>
          <a:xfrm>
            <a:off x="5811981" y="4341048"/>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8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heel(1)">
                                      <p:cBhvr>
                                        <p:cTn id="7" dur="2000"/>
                                        <p:tgtEl>
                                          <p:spTgt spid="20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B2AE8C-DA0C-4003-8D7D-24AF3FD42CE6}"/>
              </a:ext>
            </a:extLst>
          </p:cNvPr>
          <p:cNvSpPr txBox="1"/>
          <p:nvPr/>
        </p:nvSpPr>
        <p:spPr>
          <a:xfrm>
            <a:off x="0" y="0"/>
            <a:ext cx="12192000" cy="830997"/>
          </a:xfrm>
          <a:prstGeom prst="rect">
            <a:avLst/>
          </a:prstGeom>
          <a:noFill/>
        </p:spPr>
        <p:txBody>
          <a:bodyPr wrap="square">
            <a:spAutoFit/>
          </a:bodyPr>
          <a:lstStyle/>
          <a:p>
            <a:pPr algn="just"/>
            <a:r>
              <a:rPr lang="en-US" altLang="en-US" sz="48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4800" b="1" i="0" dirty="0">
                <a:solidFill>
                  <a:srgbClr val="FF0000"/>
                </a:solidFill>
                <a:effectLst/>
                <a:latin typeface="+mj-lt"/>
              </a:rPr>
              <a:t>I. Các lương thực- Thực phẩm thông dụng</a:t>
            </a:r>
          </a:p>
        </p:txBody>
      </p:sp>
      <p:pic>
        <p:nvPicPr>
          <p:cNvPr id="1026" name="Picture 2">
            <a:extLst>
              <a:ext uri="{FF2B5EF4-FFF2-40B4-BE49-F238E27FC236}">
                <a16:creationId xmlns:a16="http://schemas.microsoft.com/office/drawing/2014/main" id="{22753C9B-3D7E-455A-A4C1-26277C10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821771"/>
            <a:ext cx="4172372" cy="31207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F83714B-9B62-462F-BF39-E87025789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1" y="3942514"/>
            <a:ext cx="4003964" cy="2893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149EE5-EF8A-43EE-A373-EDF6756EF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669" y="3823854"/>
            <a:ext cx="3695931" cy="30341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D11D02E-0F82-4548-9453-B1FC60FA5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669" y="792899"/>
            <a:ext cx="3650671" cy="3030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683F037-B4DC-4014-8024-0706D70B2AE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95363" y="8092496"/>
            <a:ext cx="19050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3420CC62-9296-4294-B77E-CCB6797D4E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363" y="9921296"/>
            <a:ext cx="19050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A2D4AEAF-1484-497F-AB74-52227198C3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455" y="3942515"/>
            <a:ext cx="4417214" cy="286898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A45A4D3B-CDDD-4565-A9E4-94744C0FC5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928" y="830997"/>
            <a:ext cx="4291211" cy="31207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E4CF0F-A7A8-48D2-8299-0880D79B6CD7}"/>
              </a:ext>
            </a:extLst>
          </p:cNvPr>
          <p:cNvSpPr txBox="1"/>
          <p:nvPr/>
        </p:nvSpPr>
        <p:spPr>
          <a:xfrm>
            <a:off x="48491" y="2760170"/>
            <a:ext cx="12071849"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4000" b="1" i="0" dirty="0">
                <a:solidFill>
                  <a:srgbClr val="333333"/>
                </a:solidFill>
                <a:effectLst/>
                <a:latin typeface="+mj-lt"/>
              </a:rPr>
              <a:t>Lương thực</a:t>
            </a:r>
            <a:r>
              <a:rPr lang="en-US" sz="4000" i="0" dirty="0">
                <a:solidFill>
                  <a:srgbClr val="333333"/>
                </a:solidFill>
                <a:effectLst/>
                <a:latin typeface="+mj-lt"/>
              </a:rPr>
              <a:t>:</a:t>
            </a:r>
            <a:r>
              <a:rPr lang="vi-VN" sz="4000" b="0" i="0" dirty="0">
                <a:solidFill>
                  <a:srgbClr val="333333"/>
                </a:solidFill>
                <a:effectLst/>
                <a:latin typeface="+mj-lt"/>
              </a:rPr>
              <a:t> như gạo, ngô, khoai, sắn,...có chứa tinh bột.</a:t>
            </a:r>
          </a:p>
          <a:p>
            <a:pPr algn="just"/>
            <a:r>
              <a:rPr lang="vi-VN" sz="4000" b="1" i="0" dirty="0">
                <a:solidFill>
                  <a:srgbClr val="333333"/>
                </a:solidFill>
                <a:effectLst/>
                <a:latin typeface="+mj-lt"/>
              </a:rPr>
              <a:t>Thực phẩm</a:t>
            </a:r>
            <a:r>
              <a:rPr lang="en-US" sz="4000" i="0" dirty="0">
                <a:solidFill>
                  <a:srgbClr val="333333"/>
                </a:solidFill>
                <a:effectLst/>
                <a:latin typeface="+mj-lt"/>
              </a:rPr>
              <a:t>:</a:t>
            </a:r>
            <a:r>
              <a:rPr lang="vi-VN" sz="4000" b="0" i="0" dirty="0">
                <a:solidFill>
                  <a:srgbClr val="333333"/>
                </a:solidFill>
                <a:effectLst/>
                <a:latin typeface="+mj-lt"/>
              </a:rPr>
              <a:t> như thịt, cá, trứng, sữa được dùng để làm các món ăn.</a:t>
            </a:r>
          </a:p>
        </p:txBody>
      </p:sp>
    </p:spTree>
    <p:extLst>
      <p:ext uri="{BB962C8B-B14F-4D97-AF65-F5344CB8AC3E}">
        <p14:creationId xmlns:p14="http://schemas.microsoft.com/office/powerpoint/2010/main" val="28664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circle(in)">
                                      <p:cBhvr>
                                        <p:cTn id="13" dur="2000"/>
                                        <p:tgtEl>
                                          <p:spTgt spid="1035"/>
                                        </p:tgtEl>
                                      </p:cBhvr>
                                    </p:animEffect>
                                  </p:childTnLst>
                                </p:cTn>
                              </p:par>
                              <p:par>
                                <p:cTn id="14" presetID="6" presetClass="entr" presetSubtype="16"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circle(in)">
                                      <p:cBhvr>
                                        <p:cTn id="16" dur="2000"/>
                                        <p:tgtEl>
                                          <p:spTgt spid="1029"/>
                                        </p:tgtEl>
                                      </p:cBhvr>
                                    </p:animEffect>
                                  </p:childTnLst>
                                </p:cTn>
                              </p:par>
                              <p:par>
                                <p:cTn id="17" presetID="6" presetClass="entr" presetSubtype="16"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ircle(in)">
                                      <p:cBhvr>
                                        <p:cTn id="19" dur="2000"/>
                                        <p:tgtEl>
                                          <p:spTgt spid="1027"/>
                                        </p:tgtEl>
                                      </p:cBhvr>
                                    </p:animEffect>
                                  </p:childTnLst>
                                </p:cTn>
                              </p:par>
                              <p:par>
                                <p:cTn id="20" presetID="6" presetClass="entr" presetSubtype="16" fill="hold" nodeType="with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circle(in)">
                                      <p:cBhvr>
                                        <p:cTn id="22" dur="2000"/>
                                        <p:tgtEl>
                                          <p:spTgt spid="1033"/>
                                        </p:tgtEl>
                                      </p:cBhvr>
                                    </p:animEffect>
                                  </p:childTnLst>
                                </p:cTn>
                              </p:par>
                              <p:par>
                                <p:cTn id="23" presetID="6" presetClass="entr" presetSubtype="16"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circle(in)">
                                      <p:cBhvr>
                                        <p:cTn id="25" dur="2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7" descr="https://hoc24.vn/source/KHTN%206/Ch%C6%B0%C6%A1ng%203/815bc3d4890e00177561b37a7cd0293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11" y="1042464"/>
            <a:ext cx="4168911" cy="27675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6" descr="https://hoc24.vn/source/KHTN%206/Ch%C6%B0%C6%A1ng%203/14_e5f9137b490f46ddaeb5b61e0039d49d_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33" y="1020661"/>
            <a:ext cx="4003955" cy="2789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5" descr="https://hoc24.vn/source/KHTN%206/Ch%C6%B0%C6%A1ng%203/unna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090" y="3810000"/>
            <a:ext cx="4003955" cy="3044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descr="https://hoc24.vn/source/KHTN%206/Ch%C6%B0%C6%A1ng%203/UTB8VKZOHVfFXKJk43Otq6xIPFX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8" y="1042464"/>
            <a:ext cx="4003955" cy="2767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72698" y="4993"/>
            <a:ext cx="120487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000"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Câu </a:t>
            </a:r>
            <a:r>
              <a:rPr kumimoji="0" lang="en-US" altLang="en-US" sz="4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kumimoji="0" lang="vi-VN" altLang="en-US" sz="400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a:t>
            </a:r>
            <a:r>
              <a:rPr kumimoji="0" lang="vi-VN" altLang="en-US" sz="4000" b="1"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a:t>
            </a:r>
            <a:r>
              <a:rPr kumimoji="0" lang="vi-VN" altLang="en-US" sz="40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Loại thực phẩm nào sau </a:t>
            </a:r>
            <a:r>
              <a:rPr kumimoji="0" lang="vi-VN" altLang="en-US" sz="40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vi-VN" altLang="en-US" sz="40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giàu </a:t>
            </a:r>
            <a:r>
              <a:rPr kumimoji="0" lang="en-US" altLang="en-US" sz="40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Vitamin &amp; </a:t>
            </a:r>
            <a:r>
              <a:rPr kumimoji="0" lang="en-US" altLang="en-US" sz="40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kumimoji="0" lang="en-US" altLang="en-US" sz="4000" b="0" i="0" u="none" strike="noStrike" cap="none" normalizeH="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cap="none" normalizeH="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kumimoji="0" lang="vi-VN" altLang="en-US" sz="40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Picture 22" descr="https://hoc24.vn/source/KHTN%206/Ch%C6%B0%C6%A1ng%203/lua-chon-hut-chan-khong.jpg">
            <a:extLst>
              <a:ext uri="{FF2B5EF4-FFF2-40B4-BE49-F238E27FC236}">
                <a16:creationId xmlns:a16="http://schemas.microsoft.com/office/drawing/2014/main" id="{8E6FF54A-06ED-4DB6-8355-8F4BE8F45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8046" y="3835660"/>
            <a:ext cx="4003954" cy="2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https://hoc24.vn/source/KHTN%206/Ch%C6%B0%C6%A1ng%203/5d8bb2b176d947411574792836b2924b.jpg">
            <a:extLst>
              <a:ext uri="{FF2B5EF4-FFF2-40B4-BE49-F238E27FC236}">
                <a16:creationId xmlns:a16="http://schemas.microsoft.com/office/drawing/2014/main" id="{670CD764-6273-47F6-89B5-0917CF479C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808441"/>
            <a:ext cx="4003955" cy="30495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9388C6A-135B-4932-BFD8-E6CFD4D4F7F2}"/>
              </a:ext>
            </a:extLst>
          </p:cNvPr>
          <p:cNvSpPr/>
          <p:nvPr/>
        </p:nvSpPr>
        <p:spPr>
          <a:xfrm>
            <a:off x="6096000" y="1843029"/>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1F165B2-CD79-4B2A-8CEE-DBCDEB342913}"/>
              </a:ext>
            </a:extLst>
          </p:cNvPr>
          <p:cNvSpPr/>
          <p:nvPr/>
        </p:nvSpPr>
        <p:spPr>
          <a:xfrm>
            <a:off x="9734703" y="4433829"/>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6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heel(1)">
                                      <p:cBhvr>
                                        <p:cTn id="7" dur="2000"/>
                                        <p:tgtEl>
                                          <p:spTgt spid="20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7" descr="https://hoc24.vn/source/KHTN%206/Ch%C6%B0%C6%A1ng%203/815bc3d4890e00177561b37a7cd0293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11" y="1042464"/>
            <a:ext cx="4168911" cy="27675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6" descr="https://hoc24.vn/source/KHTN%206/Ch%C6%B0%C6%A1ng%203/14_e5f9137b490f46ddaeb5b61e0039d49d_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33" y="1020661"/>
            <a:ext cx="4003955" cy="2789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5" descr="https://hoc24.vn/source/KHTN%206/Ch%C6%B0%C6%A1ng%203/unna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090" y="3810000"/>
            <a:ext cx="4003955" cy="3044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descr="https://hoc24.vn/source/KHTN%206/Ch%C6%B0%C6%A1ng%203/UTB8VKZOHVfFXKJk43Otq6xIPFX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8" y="1042464"/>
            <a:ext cx="4003955" cy="2767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72698" y="55731"/>
            <a:ext cx="1204870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Câu </a:t>
            </a:r>
            <a:r>
              <a:rPr kumimoji="0" lang="en-US" altLang="en-US" sz="4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kumimoji="0" lang="vi-VN" altLang="en-US" sz="440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a:t>
            </a:r>
            <a:r>
              <a:rPr kumimoji="0" lang="vi-VN" altLang="en-US" sz="4400" b="1"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a:t>
            </a:r>
            <a:r>
              <a:rPr kumimoji="0" lang="vi-VN" altLang="en-US" sz="44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Loại thực phẩm nào sau </a:t>
            </a:r>
            <a:r>
              <a:rPr kumimoji="0" lang="vi-VN"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vi-VN" altLang="en-US" sz="4400" b="0" i="0" u="none" strike="noStrike" cap="none" normalizeH="0" baseline="0" dirty="0">
                <a:ln>
                  <a:noFill/>
                </a:ln>
                <a:solidFill>
                  <a:srgbClr val="333333"/>
                </a:solidFill>
                <a:effectLst/>
                <a:latin typeface="+mj-lt"/>
                <a:ea typeface="Times New Roman" panose="02020603050405020304" pitchFamily="18" charset="0"/>
                <a:cs typeface="Times New Roman" panose="02020603050405020304" pitchFamily="18" charset="0"/>
              </a:rPr>
              <a:t> giàu chất </a:t>
            </a:r>
            <a:r>
              <a:rPr lang="en-US" altLang="en-US" sz="4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4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bột</a:t>
            </a:r>
            <a:r>
              <a:rPr kumimoji="0" lang="vi-VN"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Picture 22" descr="https://hoc24.vn/source/KHTN%206/Ch%C6%B0%C6%A1ng%203/lua-chon-hut-chan-khong.jpg">
            <a:extLst>
              <a:ext uri="{FF2B5EF4-FFF2-40B4-BE49-F238E27FC236}">
                <a16:creationId xmlns:a16="http://schemas.microsoft.com/office/drawing/2014/main" id="{8E6FF54A-06ED-4DB6-8355-8F4BE8F45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8046" y="3835660"/>
            <a:ext cx="4003954" cy="2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https://hoc24.vn/source/KHTN%206/Ch%C6%B0%C6%A1ng%203/5d8bb2b176d947411574792836b2924b.jpg">
            <a:extLst>
              <a:ext uri="{FF2B5EF4-FFF2-40B4-BE49-F238E27FC236}">
                <a16:creationId xmlns:a16="http://schemas.microsoft.com/office/drawing/2014/main" id="{670CD764-6273-47F6-89B5-0917CF479C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808441"/>
            <a:ext cx="4003955" cy="30495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9388C6A-135B-4932-BFD8-E6CFD4D4F7F2}"/>
              </a:ext>
            </a:extLst>
          </p:cNvPr>
          <p:cNvSpPr/>
          <p:nvPr/>
        </p:nvSpPr>
        <p:spPr>
          <a:xfrm>
            <a:off x="9615043" y="2147829"/>
            <a:ext cx="457202" cy="2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heel(1)">
                                      <p:cBhvr>
                                        <p:cTn id="7" dur="2000"/>
                                        <p:tgtEl>
                                          <p:spTgt spid="20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70049947"/>
              </p:ext>
            </p:extLst>
          </p:nvPr>
        </p:nvGraphicFramePr>
        <p:xfrm>
          <a:off x="16042" y="3046128"/>
          <a:ext cx="12032524" cy="3022791"/>
        </p:xfrm>
        <a:graphic>
          <a:graphicData uri="http://schemas.openxmlformats.org/drawingml/2006/table">
            <a:tbl>
              <a:tblPr firstRow="1" firstCol="1" bandRow="1">
                <a:tableStyleId>{2D5ABB26-0587-4C30-8999-92F81FD0307C}</a:tableStyleId>
              </a:tblPr>
              <a:tblGrid>
                <a:gridCol w="12032524">
                  <a:extLst>
                    <a:ext uri="{9D8B030D-6E8A-4147-A177-3AD203B41FA5}">
                      <a16:colId xmlns:a16="http://schemas.microsoft.com/office/drawing/2014/main" val="4009044884"/>
                    </a:ext>
                  </a:extLst>
                </a:gridCol>
              </a:tblGrid>
              <a:tr h="467799">
                <a:tc>
                  <a:txBody>
                    <a:bodyPr/>
                    <a:lstStyle/>
                    <a:p>
                      <a:pPr>
                        <a:lnSpc>
                          <a:spcPct val="115000"/>
                        </a:lnSpc>
                        <a:spcAft>
                          <a:spcPts val="0"/>
                        </a:spcAft>
                      </a:pPr>
                      <a:r>
                        <a:rPr lang="en-US" sz="4400" dirty="0">
                          <a:effectLst/>
                          <a:latin typeface="Times New Roman" panose="02020603050405020304" pitchFamily="18" charset="0"/>
                          <a:cs typeface="Times New Roman" panose="02020603050405020304" pitchFamily="18" charset="0"/>
                        </a:rPr>
                        <a:t>a. </a:t>
                      </a:r>
                      <a:r>
                        <a:rPr lang="en-US" sz="4400" dirty="0" err="1">
                          <a:effectLst/>
                          <a:latin typeface="Times New Roman" panose="02020603050405020304" pitchFamily="18" charset="0"/>
                          <a:cs typeface="Times New Roman" panose="02020603050405020304" pitchFamily="18" charset="0"/>
                        </a:rPr>
                        <a:t>Đông</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lạnh</a:t>
                      </a:r>
                      <a:r>
                        <a:rPr lang="en-US" sz="4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4400" dirty="0">
                          <a:effectLst/>
                          <a:latin typeface="Times New Roman" panose="02020603050405020304" pitchFamily="18" charset="0"/>
                          <a:cs typeface="Times New Roman" panose="02020603050405020304" pitchFamily="18" charset="0"/>
                        </a:rPr>
                        <a:t>b. S</a:t>
                      </a:r>
                      <a:r>
                        <a:rPr lang="vi-VN" sz="4400" dirty="0">
                          <a:effectLst/>
                          <a:latin typeface="Times New Roman" panose="02020603050405020304" pitchFamily="18" charset="0"/>
                          <a:cs typeface="Times New Roman" panose="02020603050405020304" pitchFamily="18" charset="0"/>
                        </a:rPr>
                        <a:t>ấy khô.</a:t>
                      </a:r>
                    </a:p>
                    <a:p>
                      <a:pPr>
                        <a:lnSpc>
                          <a:spcPct val="115000"/>
                        </a:lnSpc>
                        <a:spcAft>
                          <a:spcPts val="0"/>
                        </a:spcAft>
                      </a:pPr>
                      <a:r>
                        <a:rPr lang="en-US" sz="4400" dirty="0">
                          <a:effectLst/>
                          <a:latin typeface="Times New Roman" panose="02020603050405020304" pitchFamily="18" charset="0"/>
                          <a:cs typeface="Times New Roman" panose="02020603050405020304" pitchFamily="18" charset="0"/>
                        </a:rPr>
                        <a:t>c. H</a:t>
                      </a:r>
                      <a:r>
                        <a:rPr lang="vi-VN" sz="4400" dirty="0">
                          <a:effectLst/>
                          <a:latin typeface="Times New Roman" panose="02020603050405020304" pitchFamily="18" charset="0"/>
                          <a:cs typeface="Times New Roman" panose="02020603050405020304" pitchFamily="18" charset="0"/>
                        </a:rPr>
                        <a:t>út chân không.</a:t>
                      </a:r>
                    </a:p>
                    <a:p>
                      <a:pPr>
                        <a:lnSpc>
                          <a:spcPct val="115000"/>
                        </a:lnSpc>
                        <a:spcAft>
                          <a:spcPts val="0"/>
                        </a:spcAft>
                      </a:pPr>
                      <a:r>
                        <a:rPr lang="en-US" sz="4400" dirty="0" err="1">
                          <a:effectLst/>
                          <a:latin typeface="Times New Roman" panose="02020603050405020304" pitchFamily="18" charset="0"/>
                          <a:cs typeface="Times New Roman" panose="02020603050405020304" pitchFamily="18" charset="0"/>
                        </a:rPr>
                        <a:t>d.Ư</a:t>
                      </a:r>
                      <a:r>
                        <a:rPr lang="vi-VN" sz="4400" dirty="0">
                          <a:effectLst/>
                          <a:latin typeface="Times New Roman" panose="02020603050405020304" pitchFamily="18" charset="0"/>
                          <a:cs typeface="Times New Roman" panose="02020603050405020304" pitchFamily="18" charset="0"/>
                        </a:rPr>
                        <a:t>ớp muối.</a:t>
                      </a:r>
                      <a:endParaRPr lang="en-US" sz="4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976490"/>
                  </a:ext>
                </a:extLst>
              </a:tr>
            </a:tbl>
          </a:graphicData>
        </a:graphic>
      </p:graphicFrame>
      <p:sp>
        <p:nvSpPr>
          <p:cNvPr id="5" name="Rectangle 7"/>
          <p:cNvSpPr>
            <a:spLocks noChangeArrowheads="1"/>
          </p:cNvSpPr>
          <p:nvPr/>
        </p:nvSpPr>
        <p:spPr bwMode="auto">
          <a:xfrm>
            <a:off x="96253" y="79097"/>
            <a:ext cx="1199757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4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a:t>
            </a:r>
            <a:r>
              <a:rPr kumimoji="0" lang="en-US" altLang="en-US" sz="440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400" b="1"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4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4" name="Picture 23" descr="https://hoc24.vn/source/KHTN%206/Ch%C6%B0%C6%A1ng%203/an-vai-co-nong-kho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326" y="2879865"/>
            <a:ext cx="7842671" cy="3942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DCA1B9C-9F03-435F-917A-BE9F141C4F02}"/>
              </a:ext>
            </a:extLst>
          </p:cNvPr>
          <p:cNvSpPr/>
          <p:nvPr/>
        </p:nvSpPr>
        <p:spPr>
          <a:xfrm>
            <a:off x="0" y="3880377"/>
            <a:ext cx="529389" cy="611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6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heel(1)">
                                      <p:cBhvr>
                                        <p:cTn id="13" dur="20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33DA26B-DF73-4407-9B7B-328EA2C186EA}"/>
              </a:ext>
            </a:extLst>
          </p:cNvPr>
          <p:cNvSpPr>
            <a:spLocks noChangeArrowheads="1"/>
          </p:cNvSpPr>
          <p:nvPr/>
        </p:nvSpPr>
        <p:spPr bwMode="auto">
          <a:xfrm>
            <a:off x="51131" y="42905"/>
            <a:ext cx="12108785"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4436"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4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10</a:t>
            </a:r>
            <a:r>
              <a:rPr kumimoji="0" lang="en-US" altLang="en-US" sz="4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lang="en-US" altLang="en-US" sz="4400" dirty="0">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Cho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biết</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các</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thực</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phẩm</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dưới</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đây</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đang</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được</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bảo</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quản</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theo</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cách</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nào</a:t>
            </a:r>
            <a:r>
              <a:rPr kumimoji="0" lang="en-US" altLang="en-US" sz="4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8EC76797-F8B9-43D1-B404-EAB661E4C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1" y="1699377"/>
            <a:ext cx="3946353" cy="51317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AFF95CD7-0AE8-4448-AE7D-32D0B2D1E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5" y="1699377"/>
            <a:ext cx="4102768" cy="5131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57B275-0AD8-49C4-AE9D-5EBD8BD5D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232" y="1699377"/>
            <a:ext cx="4102768" cy="51317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2D22FDA-B769-4C5A-A851-1C6A7071A94C}"/>
              </a:ext>
            </a:extLst>
          </p:cNvPr>
          <p:cNvSpPr txBox="1"/>
          <p:nvPr/>
        </p:nvSpPr>
        <p:spPr>
          <a:xfrm>
            <a:off x="-8028" y="6186115"/>
            <a:ext cx="394635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6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Hút</a:t>
            </a:r>
            <a:r>
              <a:rPr lang="en-US" sz="36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chân</a:t>
            </a:r>
            <a:r>
              <a:rPr lang="en-US" sz="36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không</a:t>
            </a:r>
            <a:r>
              <a:rPr lang="en-US" sz="36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5ABA48D4-180C-4A05-8D4C-50CD9E6B8356}"/>
              </a:ext>
            </a:extLst>
          </p:cNvPr>
          <p:cNvSpPr txBox="1"/>
          <p:nvPr/>
        </p:nvSpPr>
        <p:spPr>
          <a:xfrm>
            <a:off x="4324608" y="1646204"/>
            <a:ext cx="3129464"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4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Hun </a:t>
            </a:r>
            <a:r>
              <a:rPr lang="en-US" sz="44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khói</a:t>
            </a:r>
            <a:r>
              <a:rPr lang="en-US" sz="44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70BE46F3-9780-48BF-B007-C0E6C412F48B}"/>
              </a:ext>
            </a:extLst>
          </p:cNvPr>
          <p:cNvSpPr txBox="1"/>
          <p:nvPr/>
        </p:nvSpPr>
        <p:spPr>
          <a:xfrm>
            <a:off x="8899351" y="5951439"/>
            <a:ext cx="2875553" cy="83099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8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Sấy</a:t>
            </a:r>
            <a:r>
              <a:rPr lang="en-US" sz="48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khô</a:t>
            </a:r>
            <a:r>
              <a:rPr lang="en-US" sz="48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88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BEAF2-2651-4CCC-98C2-9310DC64D0AD}"/>
              </a:ext>
            </a:extLst>
          </p:cNvPr>
          <p:cNvSpPr txBox="1"/>
          <p:nvPr/>
        </p:nvSpPr>
        <p:spPr>
          <a:xfrm>
            <a:off x="41565" y="374075"/>
            <a:ext cx="12081164" cy="5909310"/>
          </a:xfrm>
          <a:prstGeom prst="rect">
            <a:avLst/>
          </a:prstGeom>
          <a:noFill/>
        </p:spPr>
        <p:txBody>
          <a:bodyPr wrap="square">
            <a:spAutoFit/>
          </a:bodyPr>
          <a:lstStyle/>
          <a:p>
            <a:pPr algn="just"/>
            <a:r>
              <a:rPr lang="vi-VN" sz="5400" b="1" i="0" dirty="0">
                <a:solidFill>
                  <a:srgbClr val="FF0000"/>
                </a:solidFill>
                <a:effectLst/>
                <a:latin typeface="Times New Roman" panose="02020603050405020304" pitchFamily="18" charset="0"/>
                <a:cs typeface="Times New Roman" panose="02020603050405020304" pitchFamily="18" charset="0"/>
              </a:rPr>
              <a:t>1</a:t>
            </a:r>
            <a:r>
              <a:rPr lang="vi-VN" sz="5400" b="0" i="0" dirty="0">
                <a:solidFill>
                  <a:srgbClr val="FF0000"/>
                </a:solidFill>
                <a:effectLst/>
                <a:latin typeface="Times New Roman" panose="02020603050405020304" pitchFamily="18" charset="0"/>
                <a:cs typeface="Times New Roman" panose="02020603050405020304" pitchFamily="18" charset="0"/>
              </a:rPr>
              <a:t>. Lương thực</a:t>
            </a:r>
            <a:r>
              <a:rPr lang="en-US" sz="5400" b="0" i="0" dirty="0">
                <a:solidFill>
                  <a:srgbClr val="FF0000"/>
                </a:solidFill>
                <a:effectLst/>
                <a:latin typeface="Times New Roman" panose="02020603050405020304" pitchFamily="18" charset="0"/>
                <a:cs typeface="Times New Roman" panose="02020603050405020304" pitchFamily="18" charset="0"/>
              </a:rPr>
              <a:t> </a:t>
            </a:r>
            <a:r>
              <a:rPr lang="vi-VN" sz="5400" b="0" i="0" dirty="0">
                <a:solidFill>
                  <a:srgbClr val="FF0000"/>
                </a:solidFill>
                <a:effectLst/>
                <a:latin typeface="Times New Roman" panose="02020603050405020304" pitchFamily="18" charset="0"/>
                <a:cs typeface="Times New Roman" panose="02020603050405020304" pitchFamily="18" charset="0"/>
              </a:rPr>
              <a:t>- thực phẩm cung cấp các chất thiết yếu như tinh bột, đường, chất béo, chất đạm, vitamin, chất khoáng cho con người.</a:t>
            </a:r>
          </a:p>
          <a:p>
            <a:pPr algn="just"/>
            <a:r>
              <a:rPr lang="vi-VN" sz="5400" b="1" i="0" dirty="0">
                <a:solidFill>
                  <a:srgbClr val="FF0000"/>
                </a:solidFill>
                <a:effectLst/>
                <a:latin typeface="Times New Roman" panose="02020603050405020304" pitchFamily="18" charset="0"/>
                <a:cs typeface="Times New Roman" panose="02020603050405020304" pitchFamily="18" charset="0"/>
              </a:rPr>
              <a:t>2</a:t>
            </a:r>
            <a:r>
              <a:rPr lang="vi-VN" sz="5400" b="0" i="0" dirty="0">
                <a:solidFill>
                  <a:srgbClr val="FF0000"/>
                </a:solidFill>
                <a:effectLst/>
                <a:latin typeface="Times New Roman" panose="02020603050405020304" pitchFamily="18" charset="0"/>
                <a:cs typeface="Times New Roman" panose="02020603050405020304" pitchFamily="18" charset="0"/>
              </a:rPr>
              <a:t>. Lương thực- thực phẩm rất đa dạng.</a:t>
            </a:r>
          </a:p>
          <a:p>
            <a:pPr algn="just"/>
            <a:r>
              <a:rPr lang="vi-VN" sz="5400" b="1" i="0" dirty="0">
                <a:solidFill>
                  <a:srgbClr val="FF0000"/>
                </a:solidFill>
                <a:effectLst/>
                <a:latin typeface="Times New Roman" panose="02020603050405020304" pitchFamily="18" charset="0"/>
                <a:cs typeface="Times New Roman" panose="02020603050405020304" pitchFamily="18" charset="0"/>
              </a:rPr>
              <a:t>3</a:t>
            </a:r>
            <a:r>
              <a:rPr lang="vi-VN" sz="5400" b="0" i="0" dirty="0">
                <a:solidFill>
                  <a:srgbClr val="FF0000"/>
                </a:solidFill>
                <a:effectLst/>
                <a:latin typeface="Times New Roman" panose="02020603050405020304" pitchFamily="18" charset="0"/>
                <a:cs typeface="Times New Roman" panose="02020603050405020304" pitchFamily="18" charset="0"/>
              </a:rPr>
              <a:t>. Lương thực- thực phẩm dễ bị hỏng nên cần có phương pháp bảo quản thích hợp.</a:t>
            </a:r>
          </a:p>
        </p:txBody>
      </p:sp>
    </p:spTree>
    <p:extLst>
      <p:ext uri="{BB962C8B-B14F-4D97-AF65-F5344CB8AC3E}">
        <p14:creationId xmlns:p14="http://schemas.microsoft.com/office/powerpoint/2010/main" val="1305056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30990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1015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1)">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24201"/>
            <a:ext cx="4457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p:cNvSpPr txBox="1">
            <a:spLocks noChangeArrowheads="1"/>
          </p:cNvSpPr>
          <p:nvPr/>
        </p:nvSpPr>
        <p:spPr bwMode="auto">
          <a:xfrm>
            <a:off x="38100" y="2602331"/>
            <a:ext cx="754380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Sử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dụng</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hơp</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lí</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thuốc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bảo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vệ</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thực</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r>
              <a:rPr lang="en-US" sz="3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vật</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Times New Roman" pitchFamily="18" charset="0"/>
              </a:rPr>
              <a:t>  </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l="30087" t="17708" r="30089" b="23958"/>
          <a:stretch>
            <a:fillRect/>
          </a:stretch>
        </p:blipFill>
        <p:spPr bwMode="auto">
          <a:xfrm>
            <a:off x="3753853" y="1"/>
            <a:ext cx="386614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l="40044" t="23958" r="40630" b="30208"/>
          <a:stretch>
            <a:fillRect/>
          </a:stretch>
        </p:blipFill>
        <p:spPr bwMode="auto">
          <a:xfrm>
            <a:off x="1" y="0"/>
            <a:ext cx="37538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1"/>
          <p:cNvSpPr txBox="1">
            <a:spLocks noChangeArrowheads="1"/>
          </p:cNvSpPr>
          <p:nvPr/>
        </p:nvSpPr>
        <p:spPr bwMode="auto">
          <a:xfrm>
            <a:off x="7639050" y="5738982"/>
            <a:ext cx="4533900" cy="107721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C0C0C0"/>
                  </a:outerShdw>
                </a:effectLst>
                <a:cs typeface="Times New Roman" pitchFamily="18" charset="0"/>
              </a:rPr>
              <a:t>Sử</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dụng</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thực</a:t>
            </a:r>
            <a:r>
              <a:rPr lang="en-US" sz="3200" dirty="0">
                <a:effectLst>
                  <a:outerShdw blurRad="38100" dist="38100" dir="2700000" algn="tl">
                    <a:srgbClr val="C0C0C0"/>
                  </a:outerShdw>
                </a:effectLst>
                <a:cs typeface="Times New Roman" pitchFamily="18" charset="0"/>
              </a:rPr>
              <a:t> </a:t>
            </a:r>
            <a:r>
              <a:rPr lang="en-US" sz="3200" dirty="0" err="1">
                <a:effectLst>
                  <a:outerShdw blurRad="38100" dist="38100" dir="2700000" algn="tl">
                    <a:srgbClr val="C0C0C0"/>
                  </a:outerShdw>
                </a:effectLst>
                <a:cs typeface="Times New Roman" pitchFamily="18" charset="0"/>
              </a:rPr>
              <a:t>phẩm</a:t>
            </a:r>
            <a:r>
              <a:rPr lang="en-US" sz="3200" dirty="0">
                <a:effectLst>
                  <a:outerShdw blurRad="38100" dist="38100" dir="2700000" algn="tl">
                    <a:srgbClr val="C0C0C0"/>
                  </a:outerShdw>
                </a:effectLst>
                <a:cs typeface="Times New Roman" pitchFamily="18" charset="0"/>
              </a:rPr>
              <a:t>            an </a:t>
            </a:r>
            <a:r>
              <a:rPr lang="en-US" sz="3200" dirty="0" err="1">
                <a:effectLst>
                  <a:outerShdw blurRad="38100" dist="38100" dir="2700000" algn="tl">
                    <a:srgbClr val="C0C0C0"/>
                  </a:outerShdw>
                </a:effectLst>
                <a:cs typeface="Times New Roman" pitchFamily="18" charset="0"/>
              </a:rPr>
              <a:t>toàn</a:t>
            </a:r>
            <a:r>
              <a:rPr lang="en-US" sz="3200" i="1" dirty="0">
                <a:effectLst>
                  <a:outerShdw blurRad="38100" dist="38100" dir="2700000" algn="tl">
                    <a:srgbClr val="C0C0C0"/>
                  </a:outerShdw>
                </a:effectLst>
                <a:cs typeface="Times New Roman" pitchFamily="18" charset="0"/>
              </a:rPr>
              <a:t> </a:t>
            </a:r>
          </a:p>
        </p:txBody>
      </p:sp>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l="28331" t="21875" r="28917" b="27083"/>
          <a:stretch>
            <a:fillRect/>
          </a:stretch>
        </p:blipFill>
        <p:spPr bwMode="auto">
          <a:xfrm>
            <a:off x="4591050" y="3170071"/>
            <a:ext cx="3048000"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 y="6138698"/>
            <a:ext cx="7619999"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lgn="l">
              <a:spcBef>
                <a:spcPct val="0"/>
              </a:spcBef>
              <a:defRPr>
                <a:solidFill>
                  <a:schemeClr val="tx1"/>
                </a:solidFill>
                <a:latin typeface="Arial" charset="0"/>
                <a:cs typeface="Arial" charset="0"/>
              </a:defRPr>
            </a:lvl1pPr>
            <a:lvl2pPr marL="742950" indent="-285750" algn="l">
              <a:spcBef>
                <a:spcPct val="0"/>
              </a:spcBef>
              <a:defRPr>
                <a:solidFill>
                  <a:schemeClr val="tx1"/>
                </a:solidFill>
                <a:latin typeface="Arial" charset="0"/>
                <a:cs typeface="Arial" charset="0"/>
              </a:defRPr>
            </a:lvl2pPr>
            <a:lvl3pPr marL="1143000" indent="-228600" algn="l">
              <a:spcBef>
                <a:spcPct val="0"/>
              </a:spcBef>
              <a:defRPr>
                <a:solidFill>
                  <a:schemeClr val="tx1"/>
                </a:solidFill>
                <a:latin typeface="Arial" charset="0"/>
                <a:cs typeface="Arial" charset="0"/>
              </a:defRPr>
            </a:lvl3pPr>
            <a:lvl4pPr marL="1600200" indent="-228600" algn="l">
              <a:spcBef>
                <a:spcPct val="0"/>
              </a:spcBef>
              <a:defRPr>
                <a:solidFill>
                  <a:schemeClr val="tx1"/>
                </a:solidFill>
                <a:latin typeface="Arial" charset="0"/>
                <a:cs typeface="Arial" charset="0"/>
              </a:defRPr>
            </a:lvl4pPr>
            <a:lvl5pPr marL="2057400" indent="-228600" algn="l">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Tích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tham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gia</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bảo</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vệ</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môi</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34949446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12128504" cy="81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3" y="0"/>
            <a:ext cx="12141204" cy="80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7" y="-23459"/>
            <a:ext cx="12842876" cy="812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3" y="-20301"/>
            <a:ext cx="12134854" cy="80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96" y="-1"/>
            <a:ext cx="12255496" cy="808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49" y="-20301"/>
            <a:ext cx="12220572" cy="80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2" y="-20302"/>
            <a:ext cx="12157075" cy="81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28" y="0"/>
            <a:ext cx="12220571" cy="81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19" y="-3158"/>
            <a:ext cx="12290418" cy="80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49" y="0"/>
            <a:ext cx="12303122" cy="80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3097" y="-20301"/>
            <a:ext cx="12903196" cy="81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9925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60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nodeType="afterGroup">
                            <p:stCondLst>
                              <p:cond delay="8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nodeType="afterGroup">
                            <p:stCondLst>
                              <p:cond delay="10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2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nodeType="afterGroup">
                            <p:stCondLst>
                              <p:cond delay="14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ppt_x</p:attrName>
                                        </p:attrNameLst>
                                      </p:cBhvr>
                                      <p:tavLst>
                                        <p:tav tm="0">
                                          <p:val>
                                            <p:strVal val="#ppt_x"/>
                                          </p:val>
                                        </p:tav>
                                        <p:tav tm="100000">
                                          <p:val>
                                            <p:strVal val="#ppt_x"/>
                                          </p:val>
                                        </p:tav>
                                      </p:tavLst>
                                    </p:anim>
                                    <p:anim calcmode="lin" valueType="num">
                                      <p:cBhvr>
                                        <p:cTn id="41" dur="2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6000"/>
                            </p:stCondLst>
                            <p:childTnLst>
                              <p:par>
                                <p:cTn id="43" presetID="6"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par>
                          <p:cTn id="46" fill="hold" nodeType="afterGroup">
                            <p:stCondLst>
                              <p:cond delay="18000"/>
                            </p:stCondLst>
                            <p:childTnLst>
                              <p:par>
                                <p:cTn id="47" presetID="6"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nodeType="afterGroup">
                            <p:stCondLst>
                              <p:cond delay="20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1018933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BB87D-144C-496C-8810-58F1A94CB9F3}"/>
              </a:ext>
            </a:extLst>
          </p:cNvPr>
          <p:cNvSpPr txBox="1"/>
          <p:nvPr/>
        </p:nvSpPr>
        <p:spPr>
          <a:xfrm>
            <a:off x="41565" y="0"/>
            <a:ext cx="12095018" cy="923330"/>
          </a:xfrm>
          <a:prstGeom prst="rect">
            <a:avLst/>
          </a:prstGeom>
          <a:noFill/>
        </p:spPr>
        <p:txBody>
          <a:bodyPr wrap="square">
            <a:spAutoFit/>
          </a:bodyPr>
          <a:lstStyle/>
          <a:p>
            <a:pPr algn="just"/>
            <a:r>
              <a:rPr lang="en-US" altLang="en-US" sz="54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5400" b="1" i="0" dirty="0">
                <a:solidFill>
                  <a:srgbClr val="FF0000"/>
                </a:solidFill>
                <a:effectLst/>
                <a:latin typeface="+mj-lt"/>
              </a:rPr>
              <a:t>II. Vai trò của lương thực- thực phẩm</a:t>
            </a:r>
          </a:p>
        </p:txBody>
      </p:sp>
      <p:pic>
        <p:nvPicPr>
          <p:cNvPr id="2050" name="Picture 2">
            <a:extLst>
              <a:ext uri="{FF2B5EF4-FFF2-40B4-BE49-F238E27FC236}">
                <a16:creationId xmlns:a16="http://schemas.microsoft.com/office/drawing/2014/main" id="{38F20C5E-F6EA-417B-AF63-565E719AC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71" y="1006460"/>
            <a:ext cx="4779819" cy="5740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452698-82B7-4136-AA10-367437FB0C26}"/>
              </a:ext>
            </a:extLst>
          </p:cNvPr>
          <p:cNvSpPr txBox="1"/>
          <p:nvPr/>
        </p:nvSpPr>
        <p:spPr>
          <a:xfrm>
            <a:off x="41564" y="1085025"/>
            <a:ext cx="7370617" cy="5170646"/>
          </a:xfrm>
          <a:prstGeom prst="rect">
            <a:avLst/>
          </a:prstGeom>
          <a:noFill/>
        </p:spPr>
        <p:txBody>
          <a:bodyPr wrap="square">
            <a:spAutoFit/>
          </a:bodyPr>
          <a:lstStyle/>
          <a:p>
            <a:pPr algn="just"/>
            <a:r>
              <a:rPr lang="vi-VN" sz="6600" b="0" i="0" dirty="0">
                <a:solidFill>
                  <a:srgbClr val="333333"/>
                </a:solidFill>
                <a:effectLst/>
                <a:latin typeface="+mj-lt"/>
              </a:rPr>
              <a:t>a</a:t>
            </a:r>
            <a:r>
              <a:rPr lang="en-US" sz="6600" b="0" i="0" dirty="0">
                <a:solidFill>
                  <a:srgbClr val="333333"/>
                </a:solidFill>
                <a:effectLst/>
                <a:latin typeface="+mj-lt"/>
              </a:rPr>
              <a:t>.</a:t>
            </a:r>
            <a:r>
              <a:rPr lang="vi-VN" sz="6600" b="0" i="0" dirty="0">
                <a:solidFill>
                  <a:srgbClr val="333333"/>
                </a:solidFill>
                <a:effectLst/>
                <a:latin typeface="+mj-lt"/>
              </a:rPr>
              <a:t> </a:t>
            </a:r>
            <a:r>
              <a:rPr lang="vi-VN" sz="6600" b="1" i="0" dirty="0">
                <a:solidFill>
                  <a:srgbClr val="333333"/>
                </a:solidFill>
                <a:effectLst/>
                <a:latin typeface="+mj-lt"/>
              </a:rPr>
              <a:t>Tinh bột, đường</a:t>
            </a:r>
            <a:r>
              <a:rPr lang="en-US" sz="6600" i="0" dirty="0">
                <a:solidFill>
                  <a:srgbClr val="333333"/>
                </a:solidFill>
                <a:effectLst/>
                <a:latin typeface="+mj-lt"/>
              </a:rPr>
              <a:t>:</a:t>
            </a:r>
            <a:r>
              <a:rPr lang="vi-VN" sz="6600" b="0" i="0" dirty="0">
                <a:solidFill>
                  <a:srgbClr val="333333"/>
                </a:solidFill>
                <a:effectLst/>
                <a:latin typeface="+mj-lt"/>
              </a:rPr>
              <a:t> cung cấp năng lượng cần thiết cho cơ các hoạt động của cơ thể.</a:t>
            </a:r>
          </a:p>
        </p:txBody>
      </p:sp>
    </p:spTree>
    <p:extLst>
      <p:ext uri="{BB962C8B-B14F-4D97-AF65-F5344CB8AC3E}">
        <p14:creationId xmlns:p14="http://schemas.microsoft.com/office/powerpoint/2010/main" val="31493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1A120-CB44-462A-B13D-C7118F40FE32}"/>
              </a:ext>
            </a:extLst>
          </p:cNvPr>
          <p:cNvSpPr>
            <a:spLocks noChangeArrowheads="1"/>
          </p:cNvSpPr>
          <p:nvPr/>
        </p:nvSpPr>
        <p:spPr bwMode="auto">
          <a:xfrm>
            <a:off x="0" y="85867"/>
            <a:ext cx="5805714" cy="6555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b. </a:t>
            </a:r>
            <a:r>
              <a:rPr kumimoji="0" lang="en-US" altLang="en-US" sz="60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Chất</a:t>
            </a:r>
            <a:r>
              <a:rPr kumimoji="0" lang="en-US" altLang="en-US" sz="60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béo</a:t>
            </a:r>
            <a:r>
              <a:rPr kumimoji="0" lang="en-US" altLang="en-US" sz="60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có</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vai</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trò</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dự</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trữ</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cung</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cấp</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năng</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lượng</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cho</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cơ</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và</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các</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hoạt</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động</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sống</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của</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cơ</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thể</a:t>
            </a:r>
            <a:r>
              <a:rPr kumimoji="0" lang="en-US" altLang="en-US" sz="6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6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AF52EBFF-7015-43E0-9E91-AB8B5D8F3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6041E-92FD-4CEC-895F-33DE36B1AC16}"/>
              </a:ext>
            </a:extLst>
          </p:cNvPr>
          <p:cNvSpPr txBox="1"/>
          <p:nvPr/>
        </p:nvSpPr>
        <p:spPr>
          <a:xfrm>
            <a:off x="29027" y="116112"/>
            <a:ext cx="6850743" cy="6555641"/>
          </a:xfrm>
          <a:prstGeom prst="rect">
            <a:avLst/>
          </a:prstGeom>
          <a:noFill/>
        </p:spPr>
        <p:txBody>
          <a:bodyPr wrap="square">
            <a:spAutoFit/>
          </a:bodyPr>
          <a:lstStyle/>
          <a:p>
            <a:pPr algn="just"/>
            <a:r>
              <a:rPr lang="vi-VN" sz="6000" b="0" i="0" dirty="0">
                <a:solidFill>
                  <a:srgbClr val="333333"/>
                </a:solidFill>
                <a:effectLst/>
                <a:latin typeface="Times New Roman" panose="02020603050405020304" pitchFamily="18" charset="0"/>
                <a:cs typeface="Times New Roman" panose="02020603050405020304" pitchFamily="18" charset="0"/>
              </a:rPr>
              <a:t>c</a:t>
            </a:r>
            <a:r>
              <a:rPr lang="en-US" sz="6000" b="0" i="0" dirty="0">
                <a:solidFill>
                  <a:srgbClr val="333333"/>
                </a:solidFill>
                <a:effectLst/>
                <a:latin typeface="Times New Roman" panose="02020603050405020304" pitchFamily="18" charset="0"/>
                <a:cs typeface="Times New Roman" panose="02020603050405020304" pitchFamily="18" charset="0"/>
              </a:rPr>
              <a:t>. </a:t>
            </a:r>
            <a:r>
              <a:rPr lang="vi-VN" sz="6000" b="0" i="0" dirty="0">
                <a:solidFill>
                  <a:srgbClr val="333333"/>
                </a:solidFill>
                <a:effectLst/>
                <a:latin typeface="Times New Roman" panose="02020603050405020304" pitchFamily="18" charset="0"/>
                <a:cs typeface="Times New Roman" panose="02020603050405020304" pitchFamily="18" charset="0"/>
              </a:rPr>
              <a:t> </a:t>
            </a:r>
            <a:r>
              <a:rPr lang="vi-VN" sz="6000" b="1" i="0" dirty="0">
                <a:solidFill>
                  <a:srgbClr val="333333"/>
                </a:solidFill>
                <a:effectLst/>
                <a:latin typeface="Times New Roman" panose="02020603050405020304" pitchFamily="18" charset="0"/>
                <a:cs typeface="Times New Roman" panose="02020603050405020304" pitchFamily="18" charset="0"/>
              </a:rPr>
              <a:t>Chất đạm</a:t>
            </a:r>
            <a:r>
              <a:rPr lang="vi-VN" sz="6000" b="0" i="0" dirty="0">
                <a:solidFill>
                  <a:srgbClr val="333333"/>
                </a:solidFill>
                <a:effectLst/>
                <a:latin typeface="Times New Roman" panose="02020603050405020304" pitchFamily="18" charset="0"/>
                <a:cs typeface="Times New Roman" panose="02020603050405020304" pitchFamily="18" charset="0"/>
              </a:rPr>
              <a:t> là một thành phần cấu tạo nên cơ thể sinh vật. Chúng cung cấp năng lượng và tham gia hầu hết các hoạt động sống của sinh vật.</a:t>
            </a:r>
            <a:endParaRPr lang="en-US" sz="60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7DF08B88-9D60-4968-BA58-150F16B56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770" y="47171"/>
            <a:ext cx="5312230" cy="681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005BE2-8FB2-4880-946A-97CE12296E74}"/>
              </a:ext>
            </a:extLst>
          </p:cNvPr>
          <p:cNvSpPr txBox="1"/>
          <p:nvPr/>
        </p:nvSpPr>
        <p:spPr>
          <a:xfrm>
            <a:off x="41565" y="969824"/>
            <a:ext cx="7107379" cy="4524315"/>
          </a:xfrm>
          <a:prstGeom prst="rect">
            <a:avLst/>
          </a:prstGeom>
          <a:noFill/>
        </p:spPr>
        <p:txBody>
          <a:bodyPr wrap="square">
            <a:spAutoFit/>
          </a:bodyPr>
          <a:lstStyle/>
          <a:p>
            <a:pPr algn="just"/>
            <a:r>
              <a:rPr lang="vi-VN" sz="4800" b="0" i="0" dirty="0">
                <a:solidFill>
                  <a:srgbClr val="333333"/>
                </a:solidFill>
                <a:effectLst/>
                <a:latin typeface="Times New Roman" panose="02020603050405020304" pitchFamily="18" charset="0"/>
                <a:cs typeface="Times New Roman" panose="02020603050405020304" pitchFamily="18" charset="0"/>
              </a:rPr>
              <a:t>d</a:t>
            </a:r>
            <a:r>
              <a:rPr lang="en-US" sz="4800" dirty="0">
                <a:solidFill>
                  <a:srgbClr val="333333"/>
                </a:solidFill>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Cácloại </a:t>
            </a:r>
            <a:r>
              <a:rPr lang="vi-VN" sz="4800" b="1" i="0" dirty="0">
                <a:solidFill>
                  <a:srgbClr val="333333"/>
                </a:solidFill>
                <a:effectLst/>
                <a:latin typeface="Times New Roman" panose="02020603050405020304" pitchFamily="18" charset="0"/>
                <a:cs typeface="Times New Roman" panose="02020603050405020304" pitchFamily="18" charset="0"/>
              </a:rPr>
              <a:t>vitamin </a:t>
            </a:r>
            <a:r>
              <a:rPr lang="vi-VN" sz="4800" b="0" i="0" dirty="0">
                <a:solidFill>
                  <a:srgbClr val="333333"/>
                </a:solidFill>
                <a:effectLst/>
                <a:latin typeface="Times New Roman" panose="02020603050405020304" pitchFamily="18" charset="0"/>
                <a:cs typeface="Times New Roman" panose="02020603050405020304" pitchFamily="18" charset="0"/>
              </a:rPr>
              <a:t>và </a:t>
            </a:r>
            <a:r>
              <a:rPr lang="vi-VN" sz="4800" b="1" i="0" dirty="0">
                <a:solidFill>
                  <a:srgbClr val="333333"/>
                </a:solidFill>
                <a:effectLst/>
                <a:latin typeface="Times New Roman" panose="02020603050405020304" pitchFamily="18" charset="0"/>
                <a:cs typeface="Times New Roman" panose="02020603050405020304" pitchFamily="18" charset="0"/>
              </a:rPr>
              <a:t>chất khoáng </a:t>
            </a:r>
            <a:r>
              <a:rPr lang="vi-VN" sz="4800" b="0" i="0" dirty="0">
                <a:solidFill>
                  <a:srgbClr val="333333"/>
                </a:solidFill>
                <a:effectLst/>
                <a:latin typeface="Times New Roman" panose="02020603050405020304" pitchFamily="18" charset="0"/>
                <a:cs typeface="Times New Roman" panose="02020603050405020304" pitchFamily="18" charset="0"/>
              </a:rPr>
              <a:t>có vai trò nâng cao hệ miễn dịch, giúp chúng ta có một cơ thể khỏe mạnh, phòng chống các loại bệnh tật.</a:t>
            </a:r>
            <a:endParaRPr lang="en-US" sz="48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03C72E9D-9920-4DF8-A297-0E87F7425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944" y="69270"/>
            <a:ext cx="5001492"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8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1E7976-547F-4C05-A108-260D0048188E}"/>
              </a:ext>
            </a:extLst>
          </p:cNvPr>
          <p:cNvSpPr txBox="1"/>
          <p:nvPr/>
        </p:nvSpPr>
        <p:spPr>
          <a:xfrm>
            <a:off x="41565" y="221674"/>
            <a:ext cx="12081164" cy="2554545"/>
          </a:xfrm>
          <a:prstGeom prst="rect">
            <a:avLst/>
          </a:prstGeom>
          <a:noFill/>
        </p:spPr>
        <p:txBody>
          <a:bodyPr wrap="square">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1</a:t>
            </a:r>
            <a:r>
              <a:rPr lang="en-US" sz="4000" b="0" i="0" dirty="0">
                <a:solidFill>
                  <a:srgbClr val="333333"/>
                </a:solidFill>
                <a:effectLst/>
                <a:latin typeface="Times New Roman" panose="02020603050405020304" pitchFamily="18" charset="0"/>
                <a:cs typeface="Times New Roman" panose="02020603050405020304" pitchFamily="18" charset="0"/>
              </a:rPr>
              <a:t>: </a:t>
            </a:r>
            <a:r>
              <a:rPr lang="vi-VN" sz="4000" b="0" i="0" dirty="0">
                <a:solidFill>
                  <a:srgbClr val="333333"/>
                </a:solidFill>
                <a:effectLst/>
                <a:latin typeface="Times New Roman" panose="02020603050405020304" pitchFamily="18" charset="0"/>
                <a:cs typeface="Times New Roman" panose="02020603050405020304" pitchFamily="18" charset="0"/>
              </a:rPr>
              <a:t>Loại lương thực- thực phẩm nào dưới đây giàu chất đạm?</a:t>
            </a:r>
          </a:p>
          <a:p>
            <a:pPr algn="just"/>
            <a:r>
              <a:rPr lang="en-US" sz="4000" b="0" i="0" dirty="0">
                <a:solidFill>
                  <a:srgbClr val="333333"/>
                </a:solidFill>
                <a:effectLst/>
                <a:latin typeface="Times New Roman" panose="02020603050405020304" pitchFamily="18" charset="0"/>
                <a:cs typeface="Times New Roman" panose="02020603050405020304" pitchFamily="18" charset="0"/>
              </a:rPr>
              <a:t>a. </a:t>
            </a:r>
            <a:r>
              <a:rPr lang="vi-VN" sz="4000" b="0" i="0" dirty="0">
                <a:solidFill>
                  <a:srgbClr val="333333"/>
                </a:solidFill>
                <a:effectLst/>
                <a:latin typeface="Times New Roman" panose="02020603050405020304" pitchFamily="18" charset="0"/>
                <a:cs typeface="Times New Roman" panose="02020603050405020304" pitchFamily="18" charset="0"/>
              </a:rPr>
              <a:t>Rau, củ, quả.</a:t>
            </a:r>
            <a:r>
              <a:rPr lang="en-US" sz="4000" b="0" i="0" dirty="0">
                <a:solidFill>
                  <a:srgbClr val="333333"/>
                </a:solidFill>
                <a:effectLst/>
                <a:latin typeface="Times New Roman" panose="02020603050405020304" pitchFamily="18" charset="0"/>
                <a:cs typeface="Times New Roman" panose="02020603050405020304" pitchFamily="18" charset="0"/>
              </a:rPr>
              <a:t>                                      b. </a:t>
            </a:r>
            <a:r>
              <a:rPr lang="vi-VN" sz="4000" b="0" i="0" dirty="0">
                <a:solidFill>
                  <a:srgbClr val="333333"/>
                </a:solidFill>
                <a:effectLst/>
                <a:latin typeface="Times New Roman" panose="02020603050405020304" pitchFamily="18" charset="0"/>
                <a:cs typeface="Times New Roman" panose="02020603050405020304" pitchFamily="18" charset="0"/>
              </a:rPr>
              <a:t>Ngô, khoai, sắn.</a:t>
            </a:r>
            <a:endParaRPr lang="en-US" sz="4000" b="0" i="0" dirty="0">
              <a:solidFill>
                <a:srgbClr val="333333"/>
              </a:solidFill>
              <a:effectLst/>
              <a:latin typeface="Times New Roman" panose="02020603050405020304" pitchFamily="18" charset="0"/>
              <a:cs typeface="Times New Roman" panose="02020603050405020304" pitchFamily="18" charset="0"/>
            </a:endParaRPr>
          </a:p>
          <a:p>
            <a:pPr algn="just"/>
            <a:r>
              <a:rPr lang="en-US" sz="4000" b="0" i="0" dirty="0">
                <a:solidFill>
                  <a:srgbClr val="333333"/>
                </a:solidFill>
                <a:effectLst/>
                <a:latin typeface="Times New Roman" panose="02020603050405020304" pitchFamily="18" charset="0"/>
                <a:cs typeface="Times New Roman" panose="02020603050405020304" pitchFamily="18" charset="0"/>
              </a:rPr>
              <a:t>c. </a:t>
            </a:r>
            <a:r>
              <a:rPr lang="vi-VN" sz="4000" b="0" i="0" dirty="0">
                <a:solidFill>
                  <a:srgbClr val="333333"/>
                </a:solidFill>
                <a:effectLst/>
                <a:latin typeface="Times New Roman" panose="02020603050405020304" pitchFamily="18" charset="0"/>
                <a:cs typeface="Times New Roman" panose="02020603050405020304" pitchFamily="18" charset="0"/>
              </a:rPr>
              <a:t>Dầu mỡ, phô mai.</a:t>
            </a:r>
            <a:r>
              <a:rPr lang="en-US" sz="4000" b="0" i="0" dirty="0">
                <a:solidFill>
                  <a:srgbClr val="333333"/>
                </a:solidFill>
                <a:effectLst/>
                <a:latin typeface="Times New Roman" panose="02020603050405020304" pitchFamily="18" charset="0"/>
                <a:cs typeface="Times New Roman" panose="02020603050405020304" pitchFamily="18" charset="0"/>
              </a:rPr>
              <a:t>                              d. </a:t>
            </a:r>
            <a:r>
              <a:rPr lang="vi-VN" sz="4000" b="0" i="0" dirty="0">
                <a:solidFill>
                  <a:srgbClr val="333333"/>
                </a:solidFill>
                <a:effectLst/>
                <a:latin typeface="Times New Roman" panose="02020603050405020304" pitchFamily="18" charset="0"/>
                <a:cs typeface="Times New Roman" panose="02020603050405020304" pitchFamily="18" charset="0"/>
              </a:rPr>
              <a:t>Thịt, cá, trứng.</a:t>
            </a:r>
          </a:p>
        </p:txBody>
      </p:sp>
      <p:sp>
        <p:nvSpPr>
          <p:cNvPr id="5" name="TextBox 4">
            <a:extLst>
              <a:ext uri="{FF2B5EF4-FFF2-40B4-BE49-F238E27FC236}">
                <a16:creationId xmlns:a16="http://schemas.microsoft.com/office/drawing/2014/main" id="{7300B2BF-86D0-4D23-A5A7-66C44E9BF982}"/>
              </a:ext>
            </a:extLst>
          </p:cNvPr>
          <p:cNvSpPr txBox="1"/>
          <p:nvPr/>
        </p:nvSpPr>
        <p:spPr>
          <a:xfrm>
            <a:off x="-27708" y="3078307"/>
            <a:ext cx="12164290" cy="3785652"/>
          </a:xfrm>
          <a:prstGeom prst="rect">
            <a:avLst/>
          </a:prstGeom>
          <a:noFill/>
        </p:spPr>
        <p:txBody>
          <a:bodyPr wrap="square">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2</a:t>
            </a:r>
            <a:r>
              <a:rPr lang="en-US" sz="4000" b="0" i="0" dirty="0">
                <a:solidFill>
                  <a:srgbClr val="333333"/>
                </a:solidFill>
                <a:effectLst/>
                <a:latin typeface="Times New Roman" panose="02020603050405020304" pitchFamily="18" charset="0"/>
                <a:cs typeface="Times New Roman" panose="02020603050405020304" pitchFamily="18" charset="0"/>
              </a:rPr>
              <a:t>: </a:t>
            </a:r>
            <a:r>
              <a:rPr lang="vi-VN" sz="4000" b="0" i="0" dirty="0">
                <a:solidFill>
                  <a:srgbClr val="333333"/>
                </a:solidFill>
                <a:effectLst/>
                <a:latin typeface="Times New Roman" panose="02020603050405020304" pitchFamily="18" charset="0"/>
                <a:cs typeface="Times New Roman" panose="02020603050405020304" pitchFamily="18" charset="0"/>
              </a:rPr>
              <a:t>Khi cơ thể thiếu vitamin C thì nên bổ sung loại lương thực- thực phẩm nào dưới đây?</a:t>
            </a:r>
          </a:p>
          <a:p>
            <a:pPr algn="just"/>
            <a:r>
              <a:rPr lang="en-US" sz="4000" b="0" i="0" dirty="0">
                <a:solidFill>
                  <a:srgbClr val="333333"/>
                </a:solidFill>
                <a:effectLst/>
                <a:latin typeface="Times New Roman" panose="02020603050405020304" pitchFamily="18" charset="0"/>
                <a:cs typeface="Times New Roman" panose="02020603050405020304" pitchFamily="18" charset="0"/>
              </a:rPr>
              <a:t>a. </a:t>
            </a:r>
            <a:r>
              <a:rPr lang="vi-VN" sz="4000" b="0" i="0" dirty="0">
                <a:solidFill>
                  <a:srgbClr val="333333"/>
                </a:solidFill>
                <a:effectLst/>
                <a:latin typeface="Times New Roman" panose="02020603050405020304" pitchFamily="18" charset="0"/>
                <a:cs typeface="Times New Roman" panose="02020603050405020304" pitchFamily="18" charset="0"/>
              </a:rPr>
              <a:t>Khoai tây, khoai lang.</a:t>
            </a:r>
          </a:p>
          <a:p>
            <a:pPr algn="just"/>
            <a:r>
              <a:rPr lang="en-US" sz="4000" b="0" i="0" dirty="0">
                <a:solidFill>
                  <a:srgbClr val="333333"/>
                </a:solidFill>
                <a:effectLst/>
                <a:latin typeface="Times New Roman" panose="02020603050405020304" pitchFamily="18" charset="0"/>
                <a:cs typeface="Times New Roman" panose="02020603050405020304" pitchFamily="18" charset="0"/>
              </a:rPr>
              <a:t>b. </a:t>
            </a:r>
            <a:r>
              <a:rPr lang="vi-VN" sz="4000" b="0" i="0" dirty="0">
                <a:solidFill>
                  <a:srgbClr val="333333"/>
                </a:solidFill>
                <a:effectLst/>
                <a:latin typeface="Times New Roman" panose="02020603050405020304" pitchFamily="18" charset="0"/>
                <a:cs typeface="Times New Roman" panose="02020603050405020304" pitchFamily="18" charset="0"/>
              </a:rPr>
              <a:t>Cam, ổi, dâu tây.</a:t>
            </a:r>
          </a:p>
          <a:p>
            <a:pPr algn="just"/>
            <a:r>
              <a:rPr lang="en-US" sz="4000" b="0" i="0" dirty="0">
                <a:solidFill>
                  <a:srgbClr val="333333"/>
                </a:solidFill>
                <a:effectLst/>
                <a:latin typeface="Times New Roman" panose="02020603050405020304" pitchFamily="18" charset="0"/>
                <a:cs typeface="Times New Roman" panose="02020603050405020304" pitchFamily="18" charset="0"/>
              </a:rPr>
              <a:t>c. </a:t>
            </a:r>
            <a:r>
              <a:rPr lang="vi-VN" sz="4000" b="0" i="0" dirty="0">
                <a:solidFill>
                  <a:srgbClr val="333333"/>
                </a:solidFill>
                <a:effectLst/>
                <a:latin typeface="Times New Roman" panose="02020603050405020304" pitchFamily="18" charset="0"/>
                <a:cs typeface="Times New Roman" panose="02020603050405020304" pitchFamily="18" charset="0"/>
              </a:rPr>
              <a:t>Lạc, đậu.</a:t>
            </a:r>
          </a:p>
          <a:p>
            <a:pPr algn="just"/>
            <a:r>
              <a:rPr lang="en-US" sz="4000" b="0" i="0" dirty="0">
                <a:solidFill>
                  <a:srgbClr val="333333"/>
                </a:solidFill>
                <a:effectLst/>
                <a:latin typeface="Times New Roman" panose="02020603050405020304" pitchFamily="18" charset="0"/>
                <a:cs typeface="Times New Roman" panose="02020603050405020304" pitchFamily="18" charset="0"/>
              </a:rPr>
              <a:t>d. </a:t>
            </a:r>
            <a:r>
              <a:rPr lang="vi-VN" sz="4000" b="0" i="0" dirty="0">
                <a:solidFill>
                  <a:srgbClr val="333333"/>
                </a:solidFill>
                <a:effectLst/>
                <a:latin typeface="Times New Roman" panose="02020603050405020304" pitchFamily="18" charset="0"/>
                <a:cs typeface="Times New Roman" panose="02020603050405020304" pitchFamily="18" charset="0"/>
              </a:rPr>
              <a:t>Sữa, phô mai.</a:t>
            </a:r>
          </a:p>
        </p:txBody>
      </p:sp>
      <p:sp>
        <p:nvSpPr>
          <p:cNvPr id="6" name="Rectangle: Rounded Corners 5">
            <a:extLst>
              <a:ext uri="{FF2B5EF4-FFF2-40B4-BE49-F238E27FC236}">
                <a16:creationId xmlns:a16="http://schemas.microsoft.com/office/drawing/2014/main" id="{E4F0C8EC-8AB7-43DE-873E-C9206FA6FA29}"/>
              </a:ext>
            </a:extLst>
          </p:cNvPr>
          <p:cNvSpPr/>
          <p:nvPr/>
        </p:nvSpPr>
        <p:spPr>
          <a:xfrm>
            <a:off x="8091055" y="2161309"/>
            <a:ext cx="471054" cy="471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EDA3687-C299-45AE-B407-F051A1D98BD5}"/>
              </a:ext>
            </a:extLst>
          </p:cNvPr>
          <p:cNvSpPr/>
          <p:nvPr/>
        </p:nvSpPr>
        <p:spPr>
          <a:xfrm>
            <a:off x="13855" y="4971133"/>
            <a:ext cx="471054" cy="471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1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65AB41-50C4-4205-A439-67C48DB3C7E6}"/>
              </a:ext>
            </a:extLst>
          </p:cNvPr>
          <p:cNvSpPr txBox="1"/>
          <p:nvPr/>
        </p:nvSpPr>
        <p:spPr>
          <a:xfrm>
            <a:off x="41565" y="124695"/>
            <a:ext cx="12095018" cy="6555641"/>
          </a:xfrm>
          <a:prstGeom prst="rect">
            <a:avLst/>
          </a:prstGeom>
          <a:noFill/>
        </p:spPr>
        <p:txBody>
          <a:bodyPr wrap="square">
            <a:spAutoFit/>
          </a:bodyPr>
          <a:lstStyle/>
          <a:p>
            <a:pPr marL="0" marR="0" algn="just">
              <a:spcBef>
                <a:spcPts val="0"/>
              </a:spcBef>
              <a:spcAft>
                <a:spcPts val="0"/>
              </a:spcAft>
            </a:pPr>
            <a:r>
              <a:rPr lang="en-US" altLang="en-US" sz="60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gạo</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khoai</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bột</a:t>
            </a: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Lương</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thực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như</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thịt</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cá</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trứng</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sữa</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tôm</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rau</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củ</a:t>
            </a:r>
            <a:r>
              <a:rPr lang="en-US" sz="6000" dirty="0">
                <a:solidFill>
                  <a:srgbClr val="FF0000"/>
                </a:solidFill>
                <a:effectLst/>
                <a:latin typeface="Times New Roman" panose="02020603050405020304" pitchFamily="18" charset="0"/>
                <a:ea typeface="Calibri" panose="020F0502020204030204" pitchFamily="34" charset="0"/>
              </a:rPr>
              <a:t>…</a:t>
            </a:r>
            <a:r>
              <a:rPr lang="en-US" sz="6000" dirty="0" err="1">
                <a:solidFill>
                  <a:srgbClr val="FF0000"/>
                </a:solidFill>
                <a:effectLst/>
                <a:latin typeface="Times New Roman" panose="02020603050405020304" pitchFamily="18" charset="0"/>
                <a:ea typeface="Calibri" panose="020F0502020204030204" pitchFamily="34" charset="0"/>
              </a:rPr>
              <a:t>được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dùng</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để</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làm</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các</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món</a:t>
            </a:r>
            <a:r>
              <a:rPr lang="en-US" sz="6000"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FF0000"/>
                </a:solidFill>
                <a:effectLst/>
                <a:latin typeface="Times New Roman" panose="02020603050405020304" pitchFamily="18" charset="0"/>
                <a:ea typeface="Calibri" panose="020F0502020204030204" pitchFamily="34" charset="0"/>
              </a:rPr>
              <a:t>ăn</a:t>
            </a:r>
            <a:r>
              <a:rPr lang="en-US" sz="6000" dirty="0">
                <a:solidFill>
                  <a:srgbClr val="FF0000"/>
                </a:solidFill>
                <a:effectLst/>
                <a:latin typeface="Times New Roman" panose="02020603050405020304" pitchFamily="18" charset="0"/>
                <a:ea typeface="Calibri" panose="020F0502020204030204" pitchFamily="34" charset="0"/>
              </a:rPr>
              <a:t>.</a:t>
            </a:r>
            <a:endParaRPr lang="en-US" sz="6000" dirty="0">
              <a:solidFill>
                <a:srgbClr val="FF0000"/>
              </a:solidFill>
            </a:endParaRPr>
          </a:p>
        </p:txBody>
      </p:sp>
    </p:spTree>
    <p:extLst>
      <p:ext uri="{BB962C8B-B14F-4D97-AF65-F5344CB8AC3E}">
        <p14:creationId xmlns:p14="http://schemas.microsoft.com/office/powerpoint/2010/main" val="2720787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1005</Words>
  <Application>Microsoft Office PowerPoint</Application>
  <PresentationFormat>Widescreen</PresentationFormat>
  <Paragraphs>97</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PGD</dc:creator>
  <cp:lastModifiedBy>Admin</cp:lastModifiedBy>
  <cp:revision>13</cp:revision>
  <dcterms:created xsi:type="dcterms:W3CDTF">2022-01-02T12:07:26Z</dcterms:created>
  <dcterms:modified xsi:type="dcterms:W3CDTF">2023-10-31T07:35:25Z</dcterms:modified>
</cp:coreProperties>
</file>