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353" r:id="rId2"/>
    <p:sldId id="256" r:id="rId3"/>
    <p:sldId id="279" r:id="rId4"/>
    <p:sldId id="276" r:id="rId5"/>
    <p:sldId id="352" r:id="rId6"/>
    <p:sldId id="298" r:id="rId7"/>
    <p:sldId id="351" r:id="rId8"/>
    <p:sldId id="327" r:id="rId9"/>
    <p:sldId id="357" r:id="rId10"/>
    <p:sldId id="314" r:id="rId11"/>
    <p:sldId id="354" r:id="rId12"/>
    <p:sldId id="35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2A9"/>
    <a:srgbClr val="EF4B66"/>
    <a:srgbClr val="FBD2D2"/>
    <a:srgbClr val="D36113"/>
    <a:srgbClr val="AD4F0F"/>
    <a:srgbClr val="3B87CD"/>
    <a:srgbClr val="E0702A"/>
    <a:srgbClr val="5DD2FF"/>
    <a:srgbClr val="00B0F0"/>
    <a:srgbClr val="159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4660"/>
  </p:normalViewPr>
  <p:slideViewPr>
    <p:cSldViewPr snapToGrid="0" showGuides="1">
      <p:cViewPr varScale="1">
        <p:scale>
          <a:sx n="63" d="100"/>
          <a:sy n="63" d="100"/>
        </p:scale>
        <p:origin x="969" y="5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06/10/2023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dirty="0"/>
          </a:p>
        </p:txBody>
      </p:sp>
    </p:spTree>
    <p:extLst>
      <p:ext uri="{BB962C8B-B14F-4D97-AF65-F5344CB8AC3E}">
        <p14:creationId xmlns:p14="http://schemas.microsoft.com/office/powerpoint/2010/main" val="4136692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65079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992972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241705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06/10/2023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06/10/2023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06/10/2023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06/10/2023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06/10/2023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06/10/2023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8058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3531"/>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93489" y="1319212"/>
            <a:ext cx="1725911"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Wrap-up</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628983" y="2272921"/>
            <a:ext cx="10345348" cy="2677656"/>
          </a:xfrm>
          <a:prstGeom prst="rect">
            <a:avLst/>
          </a:prstGeom>
          <a:noFill/>
        </p:spPr>
        <p:txBody>
          <a:bodyPr wrap="square" rtlCol="0">
            <a:spAutoFit/>
          </a:bodyPr>
          <a:lstStyle/>
          <a:p>
            <a:pPr>
              <a:lnSpc>
                <a:spcPct val="150000"/>
              </a:lnSpc>
            </a:pPr>
            <a:r>
              <a:rPr lang="en-US" sz="2800" dirty="0"/>
              <a:t>What have we learnt in this lesson?</a:t>
            </a:r>
          </a:p>
          <a:p>
            <a:pPr marL="457200" indent="-457200">
              <a:lnSpc>
                <a:spcPct val="150000"/>
              </a:lnSpc>
              <a:buFont typeface="Wingdings" panose="05000000000000000000" pitchFamily="2" charset="2"/>
              <a:buChar char="ü"/>
            </a:pPr>
            <a:r>
              <a:rPr lang="en-US" sz="2800"/>
              <a:t>Listen </a:t>
            </a:r>
            <a:r>
              <a:rPr lang="en-US" sz="2800" dirty="0"/>
              <a:t>to someone’s opinion about life in </a:t>
            </a:r>
            <a:r>
              <a:rPr lang="en-US" sz="2800"/>
              <a:t>the countryside</a:t>
            </a:r>
            <a:endParaRPr lang="en-US" sz="2800" dirty="0"/>
          </a:p>
          <a:p>
            <a:pPr marL="457200" indent="-457200">
              <a:lnSpc>
                <a:spcPct val="150000"/>
              </a:lnSpc>
              <a:buFont typeface="Wingdings" panose="05000000000000000000" pitchFamily="2" charset="2"/>
              <a:buChar char="ü"/>
            </a:pPr>
            <a:r>
              <a:rPr lang="en-US" sz="2800"/>
              <a:t>Write </a:t>
            </a:r>
            <a:r>
              <a:rPr lang="en-US" sz="2800" dirty="0"/>
              <a:t>a paragraph about what someone likes or dislikes about life in the countryside</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093" y="1157448"/>
            <a:ext cx="2875924" cy="193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3531"/>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94043" y="1331913"/>
            <a:ext cx="2929317"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Home Assignments</a:t>
            </a: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2" name="TextBox 21"/>
          <p:cNvSpPr txBox="1"/>
          <p:nvPr/>
        </p:nvSpPr>
        <p:spPr>
          <a:xfrm>
            <a:off x="1149944" y="2038651"/>
            <a:ext cx="8149852" cy="671851"/>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2800"/>
              <a:t>Do exercises in the workbook.</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640" y="2430333"/>
            <a:ext cx="3549868" cy="3549868"/>
          </a:xfrm>
          <a:prstGeom prst="rect">
            <a:avLst/>
          </a:prstGeom>
        </p:spPr>
      </p:pic>
    </p:spTree>
    <p:extLst>
      <p:ext uri="{BB962C8B-B14F-4D97-AF65-F5344CB8AC3E}">
        <p14:creationId xmlns:p14="http://schemas.microsoft.com/office/powerpoint/2010/main" val="38938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facebook.com/www.tienganhglobalsuccess.vn/</a:t>
            </a:r>
            <a:endParaRPr lang="en-GB"/>
          </a:p>
        </p:txBody>
      </p:sp>
    </p:spTree>
    <p:extLst>
      <p:ext uri="{BB962C8B-B14F-4D97-AF65-F5344CB8AC3E}">
        <p14:creationId xmlns:p14="http://schemas.microsoft.com/office/powerpoint/2010/main" val="101141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531" y="3531"/>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 Single Corner Rectangle 25"/>
            <p:cNvSpPr/>
            <p:nvPr/>
          </p:nvSpPr>
          <p:spPr>
            <a:xfrm flipV="1">
              <a:off x="0" y="11148"/>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252247" y="169354"/>
            <a:ext cx="8300415" cy="707886"/>
          </a:xfrm>
          <a:prstGeom prst="rect">
            <a:avLst/>
          </a:prstGeom>
          <a:noFill/>
        </p:spPr>
        <p:txBody>
          <a:bodyPr wrap="square" rtlCol="0">
            <a:spAutoFit/>
          </a:bodyPr>
          <a:lstStyle/>
          <a:p>
            <a:r>
              <a:rPr lang="en-US" sz="4000" b="1" dirty="0">
                <a:solidFill>
                  <a:schemeClr val="bg1"/>
                </a:solidFill>
                <a:latin typeface="Myriad Pro" pitchFamily="34" charset="0"/>
              </a:rPr>
              <a:t>LIFE IN THE COUNTRYSIDE</a:t>
            </a:r>
          </a:p>
        </p:txBody>
      </p:sp>
      <p:sp>
        <p:nvSpPr>
          <p:cNvPr id="42" name="TextBox 41"/>
          <p:cNvSpPr txBox="1"/>
          <p:nvPr/>
        </p:nvSpPr>
        <p:spPr>
          <a:xfrm>
            <a:off x="2251660" y="6722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2</a:t>
            </a:r>
          </a:p>
        </p:txBody>
      </p:sp>
      <p:pic>
        <p:nvPicPr>
          <p:cNvPr id="3" name="Hình ảnh 2">
            <a:extLst>
              <a:ext uri="{FF2B5EF4-FFF2-40B4-BE49-F238E27FC236}">
                <a16:creationId xmlns:a16="http://schemas.microsoft.com/office/drawing/2014/main" id="{BFB1AF79-88AF-29E9-2DC8-55A06807E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6700" y="2819400"/>
            <a:ext cx="4038600" cy="4038600"/>
          </a:xfrm>
          <a:prstGeom prst="rect">
            <a:avLst/>
          </a:prstGeom>
        </p:spPr>
      </p:pic>
      <p:sp>
        <p:nvSpPr>
          <p:cNvPr id="16" name="Rounded Rectangle 15"/>
          <p:cNvSpPr/>
          <p:nvPr/>
        </p:nvSpPr>
        <p:spPr>
          <a:xfrm>
            <a:off x="3927147" y="1726624"/>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7000"/>
                    </a14:imgEffect>
                  </a14:imgLayer>
                </a14:imgProps>
              </a:ext>
              <a:ext uri="{28A0092B-C50C-407E-A947-70E740481C1C}">
                <a14:useLocalDpi xmlns:a14="http://schemas.microsoft.com/office/drawing/2010/main" val="0"/>
              </a:ext>
            </a:extLst>
          </a:blip>
          <a:stretch>
            <a:fillRect/>
          </a:stretch>
        </p:blipFill>
        <p:spPr>
          <a:xfrm>
            <a:off x="3330051" y="1558228"/>
            <a:ext cx="964452" cy="916490"/>
          </a:xfrm>
          <a:prstGeom prst="rect">
            <a:avLst/>
          </a:prstGeom>
        </p:spPr>
      </p:pic>
      <p:sp>
        <p:nvSpPr>
          <p:cNvPr id="18" name="TextBox 17"/>
          <p:cNvSpPr txBox="1"/>
          <p:nvPr/>
        </p:nvSpPr>
        <p:spPr>
          <a:xfrm>
            <a:off x="4279234" y="1839293"/>
            <a:ext cx="2280187" cy="400110"/>
          </a:xfrm>
          <a:prstGeom prst="rect">
            <a:avLst/>
          </a:prstGeom>
          <a:noFill/>
        </p:spPr>
        <p:txBody>
          <a:bodyPr wrap="square" rtlCol="0">
            <a:spAutoFit/>
          </a:bodyPr>
          <a:lstStyle/>
          <a:p>
            <a:r>
              <a:rPr lang="en-US" sz="2000" b="1">
                <a:solidFill>
                  <a:schemeClr val="bg1"/>
                </a:solidFill>
              </a:rPr>
              <a:t>LESSON 6: SKILLS 2</a:t>
            </a:r>
            <a:endParaRPr lang="en-US" sz="2000" b="1" dirty="0">
              <a:solidFill>
                <a:schemeClr val="bg1"/>
              </a:solidFill>
            </a:endParaRPr>
          </a:p>
        </p:txBody>
      </p:sp>
    </p:spTree>
    <p:extLst>
      <p:ext uri="{BB962C8B-B14F-4D97-AF65-F5344CB8AC3E}">
        <p14:creationId xmlns:p14="http://schemas.microsoft.com/office/powerpoint/2010/main" val="25262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p:cNvGrpSpPr/>
          <p:nvPr/>
        </p:nvGrpSpPr>
        <p:grpSpPr>
          <a:xfrm>
            <a:off x="-3531" y="3531"/>
            <a:ext cx="12192000" cy="1083309"/>
            <a:chOff x="0" y="-3"/>
            <a:chExt cx="12192000" cy="1083309"/>
          </a:xfrm>
        </p:grpSpPr>
        <p:sp>
          <p:nvSpPr>
            <p:cNvPr id="33" name="Round Single Corner Rectangle 3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ound Single Corner Rectangle 3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1" name="Rectangle 13">
            <a:extLst>
              <a:ext uri="{FF2B5EF4-FFF2-40B4-BE49-F238E27FC236}">
                <a16:creationId xmlns:a16="http://schemas.microsoft.com/office/drawing/2014/main" id="{F6BAC1F4-6BAD-5434-22E5-0C292797706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20">
            <a:extLst>
              <a:ext uri="{FF2B5EF4-FFF2-40B4-BE49-F238E27FC236}">
                <a16:creationId xmlns:a16="http://schemas.microsoft.com/office/drawing/2014/main" id="{6ABF3936-29EC-E042-D7B1-E1256EC2474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3" name="Rectangle 21">
            <a:extLst>
              <a:ext uri="{FF2B5EF4-FFF2-40B4-BE49-F238E27FC236}">
                <a16:creationId xmlns:a16="http://schemas.microsoft.com/office/drawing/2014/main" id="{D79822EA-E4F5-A3AA-02BD-0951DB54F172}"/>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4" name="Rectangle 22">
            <a:extLst>
              <a:ext uri="{FF2B5EF4-FFF2-40B4-BE49-F238E27FC236}">
                <a16:creationId xmlns:a16="http://schemas.microsoft.com/office/drawing/2014/main" id="{1D26D575-3B01-4AD1-E0D1-683667B63782}"/>
              </a:ext>
            </a:extLst>
          </p:cNvPr>
          <p:cNvSpPr>
            <a:spLocks noChangeArrowheads="1"/>
          </p:cNvSpPr>
          <p:nvPr/>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9" name="Rectangle 23">
            <a:extLst>
              <a:ext uri="{FF2B5EF4-FFF2-40B4-BE49-F238E27FC236}">
                <a16:creationId xmlns:a16="http://schemas.microsoft.com/office/drawing/2014/main" id="{E245F985-AE66-2757-50AA-D8CE076DD947}"/>
              </a:ext>
            </a:extLst>
          </p:cNvPr>
          <p:cNvSpPr>
            <a:spLocks noChangeArrowheads="1"/>
          </p:cNvSpPr>
          <p:nvPr/>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0" name="Rectangle 24">
            <a:extLst>
              <a:ext uri="{FF2B5EF4-FFF2-40B4-BE49-F238E27FC236}">
                <a16:creationId xmlns:a16="http://schemas.microsoft.com/office/drawing/2014/main" id="{992A3D68-40F6-B13F-F46D-D6F0B9896CA8}"/>
              </a:ext>
            </a:extLst>
          </p:cNvPr>
          <p:cNvSpPr>
            <a:spLocks noChangeArrowheads="1"/>
          </p:cNvSpPr>
          <p:nvPr/>
        </p:nvSpPr>
        <p:spPr bwMode="auto">
          <a:xfrm>
            <a:off x="0" y="228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1" name="Rectangle 25">
            <a:extLst>
              <a:ext uri="{FF2B5EF4-FFF2-40B4-BE49-F238E27FC236}">
                <a16:creationId xmlns:a16="http://schemas.microsoft.com/office/drawing/2014/main" id="{BC858E41-DDE3-AC3D-709D-5E01A760076C}"/>
              </a:ext>
            </a:extLst>
          </p:cNvPr>
          <p:cNvSpPr>
            <a:spLocks noChangeArrowheads="1"/>
          </p:cNvSpPr>
          <p:nvPr/>
        </p:nvSpPr>
        <p:spPr bwMode="auto">
          <a:xfrm>
            <a:off x="0" y="2743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Hộp Văn bản 3">
            <a:extLst>
              <a:ext uri="{FF2B5EF4-FFF2-40B4-BE49-F238E27FC236}">
                <a16:creationId xmlns:a16="http://schemas.microsoft.com/office/drawing/2014/main" id="{5096A844-235D-8C96-EDF9-E539F100F479}"/>
              </a:ext>
            </a:extLst>
          </p:cNvPr>
          <p:cNvSpPr txBox="1"/>
          <p:nvPr/>
        </p:nvSpPr>
        <p:spPr>
          <a:xfrm>
            <a:off x="163369" y="3451541"/>
            <a:ext cx="4132696" cy="830997"/>
          </a:xfrm>
          <a:prstGeom prst="rect">
            <a:avLst/>
          </a:prstGeom>
          <a:noFill/>
        </p:spPr>
        <p:txBody>
          <a:bodyPr wrap="square">
            <a:spAutoFit/>
          </a:bodyPr>
          <a:lstStyle/>
          <a:p>
            <a:r>
              <a:rPr lang="en-US" sz="4800" b="1" dirty="0">
                <a:solidFill>
                  <a:srgbClr val="EF4B66"/>
                </a:solidFill>
                <a:latin typeface="Bahnschrift" panose="020B0502040204020203" pitchFamily="34" charset="0"/>
              </a:rPr>
              <a:t>MIMING GAME</a:t>
            </a:r>
            <a:endParaRPr lang="en-US" sz="4800" b="1" dirty="0">
              <a:solidFill>
                <a:srgbClr val="EF4B66"/>
              </a:solidFill>
              <a:effectLst/>
              <a:latin typeface="Bahnschrift" panose="020B0502040204020203" pitchFamily="34" charset="0"/>
            </a:endParaRPr>
          </a:p>
        </p:txBody>
      </p:sp>
      <p:pic>
        <p:nvPicPr>
          <p:cNvPr id="3" name="Hình ảnh 2">
            <a:extLst>
              <a:ext uri="{FF2B5EF4-FFF2-40B4-BE49-F238E27FC236}">
                <a16:creationId xmlns:a16="http://schemas.microsoft.com/office/drawing/2014/main" id="{62BAC15F-AE3D-7669-6FC4-7B29F7316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117" y="1659891"/>
            <a:ext cx="4589173" cy="4589173"/>
          </a:xfrm>
          <a:prstGeom prst="rect">
            <a:avLst/>
          </a:prstGeom>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3531" y="3531"/>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24609" y="1224737"/>
            <a:ext cx="6579802"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Discuss the following question.</a:t>
            </a:r>
          </a:p>
        </p:txBody>
      </p:sp>
      <p:sp>
        <p:nvSpPr>
          <p:cNvPr id="16" name="Rounded Rectangle 15"/>
          <p:cNvSpPr/>
          <p:nvPr/>
        </p:nvSpPr>
        <p:spPr>
          <a:xfrm>
            <a:off x="288549" y="1187985"/>
            <a:ext cx="502606" cy="502606"/>
          </a:xfrm>
          <a:prstGeom prst="round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8" name="TextBox 7"/>
          <p:cNvSpPr txBox="1"/>
          <p:nvPr/>
        </p:nvSpPr>
        <p:spPr>
          <a:xfrm>
            <a:off x="487066" y="199630"/>
            <a:ext cx="5255811"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6">
            <a:extLst>
              <a:ext uri="{FF2B5EF4-FFF2-40B4-BE49-F238E27FC236}">
                <a16:creationId xmlns:a16="http://schemas.microsoft.com/office/drawing/2014/main" id="{1B113A39-FD56-C6BE-1AD3-D3643C2D06C9}"/>
              </a:ext>
            </a:extLst>
          </p:cNvPr>
          <p:cNvSpPr txBox="1"/>
          <p:nvPr/>
        </p:nvSpPr>
        <p:spPr>
          <a:xfrm>
            <a:off x="288549" y="111228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Rectangle 1">
            <a:extLst>
              <a:ext uri="{FF2B5EF4-FFF2-40B4-BE49-F238E27FC236}">
                <a16:creationId xmlns:a16="http://schemas.microsoft.com/office/drawing/2014/main" id="{7CCA15E0-B754-2E42-2C34-1BC0C0779008}"/>
              </a:ext>
            </a:extLst>
          </p:cNvPr>
          <p:cNvSpPr>
            <a:spLocks noChangeArrowheads="1"/>
          </p:cNvSpPr>
          <p:nvPr/>
        </p:nvSpPr>
        <p:spPr bwMode="auto">
          <a:xfrm>
            <a:off x="4733925" y="2462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vi-VN" sz="1800" b="0" i="0" u="none" strike="noStrike" cap="none" normalizeH="0" baseline="0">
                <a:ln>
                  <a:noFill/>
                </a:ln>
                <a:solidFill>
                  <a:schemeClr val="tx1"/>
                </a:solidFill>
                <a:effectLst/>
                <a:latin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sp>
        <p:nvSpPr>
          <p:cNvPr id="3" name="Rounded Rectangle 15">
            <a:extLst>
              <a:ext uri="{FF2B5EF4-FFF2-40B4-BE49-F238E27FC236}">
                <a16:creationId xmlns:a16="http://schemas.microsoft.com/office/drawing/2014/main" id="{FF937253-10E2-8269-58D3-E349800667DF}"/>
              </a:ext>
            </a:extLst>
          </p:cNvPr>
          <p:cNvSpPr/>
          <p:nvPr/>
        </p:nvSpPr>
        <p:spPr>
          <a:xfrm>
            <a:off x="308336" y="118798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352940" y="1101136"/>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6" name="Hình ảnh 5">
            <a:extLst>
              <a:ext uri="{FF2B5EF4-FFF2-40B4-BE49-F238E27FC236}">
                <a16:creationId xmlns:a16="http://schemas.microsoft.com/office/drawing/2014/main" id="{E18E9B71-EB1F-8026-C697-395A758B0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755" y="2049965"/>
            <a:ext cx="4417741" cy="4417741"/>
          </a:xfrm>
          <a:prstGeom prst="rect">
            <a:avLst/>
          </a:prstGeom>
        </p:spPr>
      </p:pic>
      <p:sp>
        <p:nvSpPr>
          <p:cNvPr id="7" name="Hộp Văn bản 6">
            <a:extLst>
              <a:ext uri="{FF2B5EF4-FFF2-40B4-BE49-F238E27FC236}">
                <a16:creationId xmlns:a16="http://schemas.microsoft.com/office/drawing/2014/main" id="{166BDE68-FC17-87DA-5739-5361D13C502D}"/>
              </a:ext>
            </a:extLst>
          </p:cNvPr>
          <p:cNvSpPr txBox="1"/>
          <p:nvPr/>
        </p:nvSpPr>
        <p:spPr>
          <a:xfrm>
            <a:off x="454545" y="2462213"/>
            <a:ext cx="5845894" cy="2308324"/>
          </a:xfrm>
          <a:prstGeom prst="rect">
            <a:avLst/>
          </a:prstGeom>
          <a:noFill/>
        </p:spPr>
        <p:txBody>
          <a:bodyPr wrap="square">
            <a:spAutoFit/>
          </a:bodyPr>
          <a:lstStyle/>
          <a:p>
            <a:r>
              <a:rPr lang="en-US" sz="4800" b="1" i="1" dirty="0">
                <a:solidFill>
                  <a:schemeClr val="accent6">
                    <a:lumMod val="75000"/>
                  </a:schemeClr>
                </a:solidFill>
                <a:latin typeface="Times New Roman" panose="02020603050405020304" pitchFamily="18" charset="0"/>
                <a:ea typeface="Times New Roman" panose="02020603050405020304" pitchFamily="18" charset="0"/>
              </a:rPr>
              <a:t>What do you like or dislike about life</a:t>
            </a:r>
          </a:p>
          <a:p>
            <a:r>
              <a:rPr lang="en-US" sz="4800" b="1" i="1" dirty="0">
                <a:solidFill>
                  <a:schemeClr val="accent6">
                    <a:lumMod val="75000"/>
                  </a:schemeClr>
                </a:solidFill>
                <a:latin typeface="Times New Roman" panose="02020603050405020304" pitchFamily="18" charset="0"/>
                <a:ea typeface="Times New Roman" panose="02020603050405020304" pitchFamily="18" charset="0"/>
              </a:rPr>
              <a:t>in the countryside?</a:t>
            </a:r>
            <a:endParaRPr lang="vi-VN" sz="4800" b="1" dirty="0">
              <a:solidFill>
                <a:schemeClr val="accent6">
                  <a:lumMod val="75000"/>
                </a:schemeClr>
              </a:solidFill>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stretch>
            <a:fillRect/>
          </a:stretch>
        </p:blipFill>
        <p:spPr>
          <a:xfrm>
            <a:off x="369899" y="2633001"/>
            <a:ext cx="9810750" cy="3038475"/>
          </a:xfrm>
          <a:prstGeom prst="rect">
            <a:avLst/>
          </a:prstGeom>
        </p:spPr>
      </p:pic>
      <p:grpSp>
        <p:nvGrpSpPr>
          <p:cNvPr id="17" name="Group 16"/>
          <p:cNvGrpSpPr/>
          <p:nvPr/>
        </p:nvGrpSpPr>
        <p:grpSpPr>
          <a:xfrm>
            <a:off x="-3531" y="3531"/>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92292" y="1350541"/>
            <a:ext cx="1109250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three people talking about life in the countryside. Choose the </a:t>
            </a:r>
            <a:r>
              <a:rPr lang="en-US" sz="2400" b="1">
                <a:effectLst>
                  <a:glow rad="88900">
                    <a:schemeClr val="bg1"/>
                  </a:glow>
                </a:effectLst>
                <a:cs typeface="Arial" panose="020B0604020202020204" pitchFamily="34" charset="0"/>
              </a:rPr>
              <a:t>opinion (A - C) </a:t>
            </a:r>
            <a:r>
              <a:rPr lang="en-US" sz="2400" b="1" dirty="0">
                <a:effectLst>
                  <a:glow rad="88900">
                    <a:schemeClr val="bg1"/>
                  </a:glow>
                </a:effectLst>
                <a:cs typeface="Arial" panose="020B0604020202020204" pitchFamily="34" charset="0"/>
              </a:rPr>
              <a:t>that each speaker (1 - 3</a:t>
            </a:r>
            <a:r>
              <a:rPr lang="en-US" sz="2400" b="1">
                <a:effectLst>
                  <a:glow rad="88900">
                    <a:schemeClr val="bg1"/>
                  </a:glow>
                </a:effectLst>
                <a:cs typeface="Arial" panose="020B0604020202020204" pitchFamily="34" charset="0"/>
              </a:rPr>
              <a:t>) expresses. </a:t>
            </a:r>
            <a:endParaRPr lang="en-US" sz="2400" b="1" dirty="0">
              <a:effectLst>
                <a:glow rad="88900">
                  <a:schemeClr val="bg1"/>
                </a:glow>
              </a:effectLst>
              <a:cs typeface="Arial" panose="020B0604020202020204" pitchFamily="34" charset="0"/>
            </a:endParaRPr>
          </a:p>
        </p:txBody>
      </p:sp>
      <p:sp>
        <p:nvSpPr>
          <p:cNvPr id="8" name="TextBox 7"/>
          <p:cNvSpPr txBox="1"/>
          <p:nvPr/>
        </p:nvSpPr>
        <p:spPr>
          <a:xfrm>
            <a:off x="487066" y="199630"/>
            <a:ext cx="525581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3" name="Rounded Rectangle 15">
            <a:extLst>
              <a:ext uri="{FF2B5EF4-FFF2-40B4-BE49-F238E27FC236}">
                <a16:creationId xmlns:a16="http://schemas.microsoft.com/office/drawing/2014/main" id="{FF937253-10E2-8269-58D3-E349800667DF}"/>
              </a:ext>
            </a:extLst>
          </p:cNvPr>
          <p:cNvSpPr/>
          <p:nvPr/>
        </p:nvSpPr>
        <p:spPr>
          <a:xfrm>
            <a:off x="392396" y="145194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434031" y="133863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7" name="Hộp Văn bản 6">
            <a:extLst>
              <a:ext uri="{FF2B5EF4-FFF2-40B4-BE49-F238E27FC236}">
                <a16:creationId xmlns:a16="http://schemas.microsoft.com/office/drawing/2014/main" id="{E2C37818-0955-DA5D-4BAF-68C5C830219E}"/>
              </a:ext>
            </a:extLst>
          </p:cNvPr>
          <p:cNvSpPr txBox="1"/>
          <p:nvPr/>
        </p:nvSpPr>
        <p:spPr>
          <a:xfrm>
            <a:off x="7162958" y="2802167"/>
            <a:ext cx="542535" cy="707886"/>
          </a:xfrm>
          <a:prstGeom prst="rect">
            <a:avLst/>
          </a:prstGeom>
          <a:noFill/>
        </p:spPr>
        <p:txBody>
          <a:bodyPr wrap="square">
            <a:spAutoFit/>
          </a:bodyPr>
          <a:lstStyle/>
          <a:p>
            <a:r>
              <a:rPr lang="en-US" sz="4000" b="1" i="1">
                <a:solidFill>
                  <a:srgbClr val="D36113"/>
                </a:solidFill>
                <a:latin typeface="Times New Roman" panose="02020603050405020304" pitchFamily="18" charset="0"/>
                <a:ea typeface="Times New Roman" panose="02020603050405020304" pitchFamily="18" charset="0"/>
              </a:rPr>
              <a:t>B</a:t>
            </a:r>
            <a:endParaRPr lang="en-US" sz="4000" b="1" i="1" dirty="0">
              <a:solidFill>
                <a:srgbClr val="D36113"/>
              </a:solidFill>
              <a:latin typeface="Times New Roman" panose="02020603050405020304" pitchFamily="18" charset="0"/>
              <a:ea typeface="Times New Roman" panose="02020603050405020304" pitchFamily="18" charset="0"/>
            </a:endParaRPr>
          </a:p>
        </p:txBody>
      </p:sp>
      <p:sp>
        <p:nvSpPr>
          <p:cNvPr id="21" name="Hộp Văn bản 6">
            <a:extLst>
              <a:ext uri="{FF2B5EF4-FFF2-40B4-BE49-F238E27FC236}">
                <a16:creationId xmlns:a16="http://schemas.microsoft.com/office/drawing/2014/main" id="{E2C37818-0955-DA5D-4BAF-68C5C830219E}"/>
              </a:ext>
            </a:extLst>
          </p:cNvPr>
          <p:cNvSpPr txBox="1"/>
          <p:nvPr/>
        </p:nvSpPr>
        <p:spPr>
          <a:xfrm>
            <a:off x="7162957" y="3798295"/>
            <a:ext cx="542535" cy="707886"/>
          </a:xfrm>
          <a:prstGeom prst="rect">
            <a:avLst/>
          </a:prstGeom>
          <a:noFill/>
        </p:spPr>
        <p:txBody>
          <a:bodyPr wrap="square">
            <a:spAutoFit/>
          </a:bodyPr>
          <a:lstStyle/>
          <a:p>
            <a:r>
              <a:rPr lang="en-US" sz="4000" b="1" i="1">
                <a:solidFill>
                  <a:srgbClr val="D36113"/>
                </a:solidFill>
                <a:latin typeface="Times New Roman" panose="02020603050405020304" pitchFamily="18" charset="0"/>
                <a:ea typeface="Times New Roman" panose="02020603050405020304" pitchFamily="18" charset="0"/>
              </a:rPr>
              <a:t>A</a:t>
            </a:r>
            <a:endParaRPr lang="en-US" sz="4000" b="1" i="1" dirty="0">
              <a:solidFill>
                <a:srgbClr val="D36113"/>
              </a:solidFill>
              <a:latin typeface="Times New Roman" panose="02020603050405020304" pitchFamily="18" charset="0"/>
              <a:ea typeface="Times New Roman" panose="02020603050405020304" pitchFamily="18" charset="0"/>
            </a:endParaRPr>
          </a:p>
        </p:txBody>
      </p:sp>
      <p:sp>
        <p:nvSpPr>
          <p:cNvPr id="22" name="Hộp Văn bản 6">
            <a:extLst>
              <a:ext uri="{FF2B5EF4-FFF2-40B4-BE49-F238E27FC236}">
                <a16:creationId xmlns:a16="http://schemas.microsoft.com/office/drawing/2014/main" id="{E2C37818-0955-DA5D-4BAF-68C5C830219E}"/>
              </a:ext>
            </a:extLst>
          </p:cNvPr>
          <p:cNvSpPr txBox="1"/>
          <p:nvPr/>
        </p:nvSpPr>
        <p:spPr>
          <a:xfrm>
            <a:off x="7162956" y="4801303"/>
            <a:ext cx="542535" cy="707886"/>
          </a:xfrm>
          <a:prstGeom prst="rect">
            <a:avLst/>
          </a:prstGeom>
          <a:noFill/>
        </p:spPr>
        <p:txBody>
          <a:bodyPr wrap="square">
            <a:spAutoFit/>
          </a:bodyPr>
          <a:lstStyle/>
          <a:p>
            <a:r>
              <a:rPr lang="en-US" sz="4000" b="1" i="1">
                <a:solidFill>
                  <a:srgbClr val="D36113"/>
                </a:solidFill>
                <a:latin typeface="Times New Roman" panose="02020603050405020304" pitchFamily="18" charset="0"/>
                <a:ea typeface="Times New Roman" panose="02020603050405020304" pitchFamily="18" charset="0"/>
              </a:rPr>
              <a:t>C</a:t>
            </a:r>
            <a:endParaRPr lang="en-US" sz="4000" b="1" i="1" dirty="0">
              <a:solidFill>
                <a:srgbClr val="D36113"/>
              </a:solidFill>
              <a:latin typeface="Times New Roman" panose="02020603050405020304" pitchFamily="18" charset="0"/>
              <a:ea typeface="Times New Roman" panose="02020603050405020304" pitchFamily="18" charset="0"/>
            </a:endParaRPr>
          </a:p>
        </p:txBody>
      </p:sp>
      <p:pic>
        <p:nvPicPr>
          <p:cNvPr id="9" name="0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98769" y="1730160"/>
            <a:ext cx="609600" cy="609600"/>
          </a:xfrm>
          <a:prstGeom prst="rect">
            <a:avLst/>
          </a:prstGeom>
        </p:spPr>
      </p:pic>
    </p:spTree>
    <p:extLst>
      <p:ext uri="{BB962C8B-B14F-4D97-AF65-F5344CB8AC3E}">
        <p14:creationId xmlns:p14="http://schemas.microsoft.com/office/powerpoint/2010/main" val="231546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00001" fill="hold"/>
                                        <p:tgtEl>
                                          <p:spTgt spid="9"/>
                                        </p:tgtEl>
                                      </p:cBhvr>
                                    </p:cmd>
                                  </p:childTnLst>
                                </p:cTn>
                              </p:par>
                            </p:childTnLst>
                          </p:cTn>
                        </p:par>
                      </p:childTnLst>
                    </p:cTn>
                  </p:par>
                </p:childTnLst>
              </p:cTn>
              <p:nextCondLst>
                <p:cond evt="onClick" delay="0">
                  <p:tgtEl>
                    <p:spTgt spid="9"/>
                  </p:tgtEl>
                </p:cond>
              </p:nextCondLst>
            </p:seq>
            <p:audio>
              <p:cMediaNode vol="80000">
                <p:cTn id="20" fill="hold" display="0">
                  <p:stCondLst>
                    <p:cond delay="indefinite"/>
                  </p:stCondLst>
                  <p:endCondLst>
                    <p:cond evt="onStopAudio" delay="0">
                      <p:tgtEl>
                        <p:sldTgt/>
                      </p:tgtEl>
                    </p:cond>
                  </p:endCondLst>
                </p:cTn>
                <p:tgtEl>
                  <p:spTgt spid="9"/>
                </p:tgtEl>
              </p:cMediaNode>
            </p:audio>
          </p:childTnLst>
        </p:cTn>
      </p:par>
    </p:tnLst>
    <p:bldLst>
      <p:bldP spid="7"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257F610-F40B-F000-102E-D5E5BA46C05B}"/>
              </a:ext>
            </a:extLst>
          </p:cNvPr>
          <p:cNvSpPr txBox="1"/>
          <p:nvPr/>
        </p:nvSpPr>
        <p:spPr>
          <a:xfrm>
            <a:off x="652444" y="1595827"/>
            <a:ext cx="10702250" cy="5170646"/>
          </a:xfrm>
          <a:prstGeom prst="rect">
            <a:avLst/>
          </a:prstGeom>
          <a:noFill/>
        </p:spPr>
        <p:txBody>
          <a:bodyPr wrap="square">
            <a:spAutoFit/>
          </a:bodyPr>
          <a:lstStyle/>
          <a:p>
            <a:pPr>
              <a:lnSpc>
                <a:spcPct val="150000"/>
              </a:lnSpc>
            </a:pPr>
            <a:r>
              <a:rPr lang="en-US" sz="2200" b="1" i="0">
                <a:solidFill>
                  <a:srgbClr val="F26548"/>
                </a:solidFill>
                <a:effectLst/>
              </a:rPr>
              <a:t>1. </a:t>
            </a:r>
            <a:r>
              <a:rPr lang="en-US" sz="2200" b="0" i="0">
                <a:solidFill>
                  <a:srgbClr val="242021"/>
                </a:solidFill>
                <a:effectLst/>
              </a:rPr>
              <a:t>According </a:t>
            </a:r>
            <a:r>
              <a:rPr lang="en-US" sz="2200" b="0" i="0" dirty="0">
                <a:solidFill>
                  <a:srgbClr val="242021"/>
                </a:solidFill>
                <a:effectLst/>
              </a:rPr>
              <a:t>to speaker 1, there is a great sense of </a:t>
            </a:r>
            <a:r>
              <a:rPr lang="en-US" sz="2200" b="0" i="0" dirty="0">
                <a:solidFill>
                  <a:srgbClr val="949599"/>
                </a:solidFill>
                <a:effectLst/>
              </a:rPr>
              <a:t>______ </a:t>
            </a:r>
            <a:r>
              <a:rPr lang="en-US" sz="2200" b="0" i="0" dirty="0">
                <a:solidFill>
                  <a:srgbClr val="242021"/>
                </a:solidFill>
                <a:effectLst/>
              </a:rPr>
              <a:t>in his village.</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security 		</a:t>
            </a:r>
            <a:r>
              <a:rPr lang="en-US" sz="2200" b="0" i="0">
                <a:solidFill>
                  <a:srgbClr val="242021"/>
                </a:solidFill>
                <a:effectLst/>
              </a:rPr>
              <a:t>	</a:t>
            </a:r>
            <a:r>
              <a:rPr lang="en-US" sz="2200" b="0" i="0">
                <a:solidFill>
                  <a:srgbClr val="1FB0E6"/>
                </a:solidFill>
                <a:effectLst/>
              </a:rPr>
              <a:t>B</a:t>
            </a:r>
            <a:r>
              <a:rPr lang="en-US" sz="2200" b="0" i="0" dirty="0">
                <a:solidFill>
                  <a:srgbClr val="1FB0E6"/>
                </a:solidFill>
                <a:effectLst/>
              </a:rPr>
              <a:t>. </a:t>
            </a:r>
            <a:r>
              <a:rPr lang="en-US" sz="2200" b="0" i="0" dirty="0">
                <a:solidFill>
                  <a:srgbClr val="242021"/>
                </a:solidFill>
                <a:effectLst/>
              </a:rPr>
              <a:t>duty			</a:t>
            </a:r>
            <a:r>
              <a:rPr lang="en-US" sz="2200" b="0" i="0" dirty="0">
                <a:solidFill>
                  <a:srgbClr val="1FB0E6"/>
                </a:solidFill>
                <a:effectLst/>
              </a:rPr>
              <a:t>C</a:t>
            </a:r>
            <a:r>
              <a:rPr lang="en-US" sz="2200" b="0" i="0">
                <a:solidFill>
                  <a:srgbClr val="1FB0E6"/>
                </a:solidFill>
                <a:effectLst/>
              </a:rPr>
              <a:t>. </a:t>
            </a:r>
            <a:r>
              <a:rPr lang="en-US" sz="2200" b="0" i="0">
                <a:solidFill>
                  <a:srgbClr val="242021"/>
                </a:solidFill>
                <a:effectLst/>
              </a:rPr>
              <a:t>community</a:t>
            </a:r>
            <a:br>
              <a:rPr lang="en-US" sz="2200" b="0" i="0" dirty="0">
                <a:solidFill>
                  <a:srgbClr val="242021"/>
                </a:solidFill>
                <a:effectLst/>
              </a:rPr>
            </a:br>
            <a:r>
              <a:rPr lang="en-US" sz="2200" b="1" i="0" dirty="0">
                <a:solidFill>
                  <a:srgbClr val="F26548"/>
                </a:solidFill>
                <a:effectLst/>
              </a:rPr>
              <a:t>2. </a:t>
            </a:r>
            <a:r>
              <a:rPr lang="en-US" sz="2200" b="0" i="0" dirty="0">
                <a:solidFill>
                  <a:srgbClr val="242021"/>
                </a:solidFill>
                <a:effectLst/>
              </a:rPr>
              <a:t>Speaker 1 says that people in his village</a:t>
            </a:r>
            <a:r>
              <a:rPr lang="en-US" sz="2200" dirty="0">
                <a:solidFill>
                  <a:srgbClr val="242021"/>
                </a:solidFill>
              </a:rPr>
              <a:t> </a:t>
            </a:r>
            <a:r>
              <a:rPr lang="en-US" sz="2200" b="0" i="0" dirty="0">
                <a:solidFill>
                  <a:srgbClr val="242021"/>
                </a:solidFill>
                <a:effectLst/>
              </a:rPr>
              <a:t>are very </a:t>
            </a:r>
            <a:r>
              <a:rPr lang="en-US" sz="2200" b="0" i="0" dirty="0">
                <a:solidFill>
                  <a:srgbClr val="949599"/>
                </a:solidFill>
                <a:effectLst/>
              </a:rPr>
              <a:t>______</a:t>
            </a:r>
            <a:r>
              <a:rPr lang="en-US" sz="2200" b="0" i="0" dirty="0">
                <a:solidFill>
                  <a:srgbClr val="242021"/>
                </a:solidFill>
                <a:effectLst/>
              </a:rPr>
              <a:t>.</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supportive 			</a:t>
            </a:r>
            <a:r>
              <a:rPr lang="en-US" sz="2200" b="0" i="0" dirty="0">
                <a:solidFill>
                  <a:srgbClr val="1FB0E6"/>
                </a:solidFill>
                <a:effectLst/>
              </a:rPr>
              <a:t>B. </a:t>
            </a:r>
            <a:r>
              <a:rPr lang="en-US" sz="2200" b="0" i="0" dirty="0">
                <a:solidFill>
                  <a:srgbClr val="242021"/>
                </a:solidFill>
                <a:effectLst/>
              </a:rPr>
              <a:t>unsociable		</a:t>
            </a:r>
            <a:r>
              <a:rPr lang="en-US" sz="2200" b="0" i="0" dirty="0">
                <a:solidFill>
                  <a:srgbClr val="1FB0E6"/>
                </a:solidFill>
                <a:effectLst/>
              </a:rPr>
              <a:t>C. </a:t>
            </a:r>
            <a:r>
              <a:rPr lang="en-US" sz="2200" b="0" i="0" dirty="0">
                <a:solidFill>
                  <a:srgbClr val="242021"/>
                </a:solidFill>
                <a:effectLst/>
              </a:rPr>
              <a:t>well-trained</a:t>
            </a:r>
            <a:r>
              <a:rPr lang="en-US" sz="2200" dirty="0"/>
              <a:t> </a:t>
            </a:r>
            <a:br>
              <a:rPr lang="en-US" sz="2200" dirty="0"/>
            </a:br>
            <a:r>
              <a:rPr lang="en-US" sz="2200" b="1" i="0" dirty="0">
                <a:solidFill>
                  <a:srgbClr val="F26548"/>
                </a:solidFill>
                <a:effectLst/>
              </a:rPr>
              <a:t>3. </a:t>
            </a:r>
            <a:r>
              <a:rPr lang="en-US" sz="2200" b="0" i="0" dirty="0">
                <a:solidFill>
                  <a:srgbClr val="242021"/>
                </a:solidFill>
                <a:effectLst/>
              </a:rPr>
              <a:t>In speaker 2’s opinion, </a:t>
            </a:r>
            <a:r>
              <a:rPr lang="en-US" sz="2200" b="0" i="0" dirty="0">
                <a:solidFill>
                  <a:srgbClr val="949599"/>
                </a:solidFill>
                <a:effectLst/>
              </a:rPr>
              <a:t>______ </a:t>
            </a:r>
            <a:r>
              <a:rPr lang="en-US" sz="2200" b="0" i="0" dirty="0">
                <a:solidFill>
                  <a:srgbClr val="242021"/>
                </a:solidFill>
                <a:effectLst/>
              </a:rPr>
              <a:t>is a big problem in the countryside.</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the cost of living 		</a:t>
            </a:r>
            <a:r>
              <a:rPr lang="en-US" sz="2200" b="0" i="0" dirty="0">
                <a:solidFill>
                  <a:srgbClr val="1FB0E6"/>
                </a:solidFill>
                <a:effectLst/>
              </a:rPr>
              <a:t>B. </a:t>
            </a:r>
            <a:r>
              <a:rPr lang="en-US" sz="2200" b="0" i="0" dirty="0">
                <a:solidFill>
                  <a:srgbClr val="242021"/>
                </a:solidFill>
                <a:effectLst/>
              </a:rPr>
              <a:t>safety	</a:t>
            </a:r>
            <a:r>
              <a:rPr lang="en-US" sz="2200" b="0" i="0">
                <a:solidFill>
                  <a:srgbClr val="242021"/>
                </a:solidFill>
                <a:effectLst/>
              </a:rPr>
              <a:t>	</a:t>
            </a:r>
            <a:r>
              <a:rPr lang="en-US" sz="2200" b="0" i="0">
                <a:solidFill>
                  <a:srgbClr val="1FB0E6"/>
                </a:solidFill>
                <a:effectLst/>
              </a:rPr>
              <a:t>C</a:t>
            </a:r>
            <a:r>
              <a:rPr lang="en-US" sz="2200" b="0" i="0" dirty="0">
                <a:solidFill>
                  <a:srgbClr val="1FB0E6"/>
                </a:solidFill>
                <a:effectLst/>
              </a:rPr>
              <a:t>. </a:t>
            </a:r>
            <a:r>
              <a:rPr lang="en-US" sz="2200" b="0" i="0" dirty="0">
                <a:solidFill>
                  <a:srgbClr val="242021"/>
                </a:solidFill>
                <a:effectLst/>
              </a:rPr>
              <a:t>transportation</a:t>
            </a:r>
            <a:br>
              <a:rPr lang="en-US" sz="2200" b="0" i="0" dirty="0">
                <a:solidFill>
                  <a:srgbClr val="242021"/>
                </a:solidFill>
                <a:effectLst/>
              </a:rPr>
            </a:br>
            <a:r>
              <a:rPr lang="en-US" sz="2200" b="1" i="0" dirty="0">
                <a:solidFill>
                  <a:srgbClr val="F26548"/>
                </a:solidFill>
                <a:effectLst/>
              </a:rPr>
              <a:t>4. </a:t>
            </a:r>
            <a:r>
              <a:rPr lang="en-US" sz="2200" b="0" i="0" dirty="0">
                <a:solidFill>
                  <a:srgbClr val="242021"/>
                </a:solidFill>
                <a:effectLst/>
              </a:rPr>
              <a:t>Speaker 2 says that they should </a:t>
            </a:r>
            <a:r>
              <a:rPr lang="en-US" sz="2200" b="0" i="0" dirty="0">
                <a:solidFill>
                  <a:srgbClr val="949599"/>
                </a:solidFill>
                <a:effectLst/>
              </a:rPr>
              <a:t>______ </a:t>
            </a:r>
            <a:r>
              <a:rPr lang="en-US" sz="2200" b="0" i="0" dirty="0">
                <a:solidFill>
                  <a:srgbClr val="242021"/>
                </a:solidFill>
                <a:effectLst/>
              </a:rPr>
              <a:t>in the countryside.</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improve the lives of people	</a:t>
            </a:r>
            <a:r>
              <a:rPr lang="en-US" sz="2200" b="0" i="0" dirty="0">
                <a:solidFill>
                  <a:srgbClr val="1FB0E6"/>
                </a:solidFill>
                <a:effectLst/>
              </a:rPr>
              <a:t>B. </a:t>
            </a:r>
            <a:r>
              <a:rPr lang="en-US" sz="2200" b="0" i="0" dirty="0">
                <a:solidFill>
                  <a:srgbClr val="242021"/>
                </a:solidFill>
                <a:effectLst/>
              </a:rPr>
              <a:t>prevent crime</a:t>
            </a:r>
            <a:r>
              <a:rPr lang="en-US" sz="2200" b="0" i="0">
                <a:solidFill>
                  <a:srgbClr val="242021"/>
                </a:solidFill>
                <a:effectLst/>
              </a:rPr>
              <a:t>	</a:t>
            </a:r>
            <a:r>
              <a:rPr lang="en-US" sz="2200" b="0" i="0">
                <a:solidFill>
                  <a:srgbClr val="1FB0E6"/>
                </a:solidFill>
                <a:effectLst/>
              </a:rPr>
              <a:t>C</a:t>
            </a:r>
            <a:r>
              <a:rPr lang="en-US" sz="2200" b="0" i="0" dirty="0">
                <a:solidFill>
                  <a:srgbClr val="1FB0E6"/>
                </a:solidFill>
                <a:effectLst/>
              </a:rPr>
              <a:t>. </a:t>
            </a:r>
            <a:r>
              <a:rPr lang="en-US" sz="2200" b="0" i="0" dirty="0">
                <a:solidFill>
                  <a:srgbClr val="242021"/>
                </a:solidFill>
                <a:effectLst/>
              </a:rPr>
              <a:t>protect nature</a:t>
            </a:r>
            <a:br>
              <a:rPr lang="en-US" sz="2200" b="0" i="0" dirty="0">
                <a:solidFill>
                  <a:srgbClr val="242021"/>
                </a:solidFill>
                <a:effectLst/>
              </a:rPr>
            </a:br>
            <a:r>
              <a:rPr lang="en-US" sz="2200" b="1" i="0" dirty="0">
                <a:solidFill>
                  <a:srgbClr val="F26548"/>
                </a:solidFill>
                <a:effectLst/>
              </a:rPr>
              <a:t>5</a:t>
            </a:r>
            <a:r>
              <a:rPr lang="en-US" sz="2200" b="1" i="0">
                <a:solidFill>
                  <a:srgbClr val="F26548"/>
                </a:solidFill>
                <a:effectLst/>
              </a:rPr>
              <a:t>. </a:t>
            </a:r>
            <a:r>
              <a:rPr lang="en-US" sz="2200" dirty="0">
                <a:solidFill>
                  <a:srgbClr val="242021"/>
                </a:solidFill>
              </a:rPr>
              <a:t>A</a:t>
            </a:r>
            <a:r>
              <a:rPr lang="en-US" sz="2200" b="0" i="0">
                <a:solidFill>
                  <a:srgbClr val="242021"/>
                </a:solidFill>
                <a:effectLst/>
              </a:rPr>
              <a:t>ccording </a:t>
            </a:r>
            <a:r>
              <a:rPr lang="en-US" sz="2200" b="0" i="0" dirty="0">
                <a:solidFill>
                  <a:srgbClr val="242021"/>
                </a:solidFill>
                <a:effectLst/>
              </a:rPr>
              <a:t>to speaker 3, life in the countryside is peaceful and </a:t>
            </a:r>
            <a:r>
              <a:rPr lang="en-US" sz="2200" b="0" i="0" dirty="0">
                <a:solidFill>
                  <a:srgbClr val="949599"/>
                </a:solidFill>
                <a:effectLst/>
              </a:rPr>
              <a:t>______</a:t>
            </a:r>
            <a:r>
              <a:rPr lang="en-US" sz="2200" b="0" i="0" dirty="0">
                <a:solidFill>
                  <a:srgbClr val="242021"/>
                </a:solidFill>
                <a:effectLst/>
              </a:rPr>
              <a:t>.</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slow 				</a:t>
            </a:r>
            <a:r>
              <a:rPr lang="en-US" sz="2200" b="0" i="0" dirty="0">
                <a:solidFill>
                  <a:srgbClr val="1FB0E6"/>
                </a:solidFill>
                <a:effectLst/>
              </a:rPr>
              <a:t>B. </a:t>
            </a:r>
            <a:r>
              <a:rPr lang="en-US" sz="2200" b="0" i="0" dirty="0">
                <a:solidFill>
                  <a:srgbClr val="242021"/>
                </a:solidFill>
                <a:effectLst/>
              </a:rPr>
              <a:t>simple 	</a:t>
            </a:r>
            <a:r>
              <a:rPr lang="en-US" sz="2200" b="0" i="0">
                <a:solidFill>
                  <a:srgbClr val="242021"/>
                </a:solidFill>
                <a:effectLst/>
              </a:rPr>
              <a:t>	</a:t>
            </a:r>
            <a:r>
              <a:rPr lang="en-US" sz="2200" b="0" i="0">
                <a:solidFill>
                  <a:srgbClr val="1FB0E6"/>
                </a:solidFill>
                <a:effectLst/>
              </a:rPr>
              <a:t>C</a:t>
            </a:r>
            <a:r>
              <a:rPr lang="en-US" sz="2200" b="0" i="0" dirty="0">
                <a:solidFill>
                  <a:srgbClr val="1FB0E6"/>
                </a:solidFill>
                <a:effectLst/>
              </a:rPr>
              <a:t>. </a:t>
            </a:r>
            <a:r>
              <a:rPr lang="en-US" sz="2200" b="0" i="0" dirty="0">
                <a:solidFill>
                  <a:srgbClr val="242021"/>
                </a:solidFill>
                <a:effectLst/>
              </a:rPr>
              <a:t>safe</a:t>
            </a:r>
            <a:r>
              <a:rPr lang="en-US" sz="2200" dirty="0"/>
              <a:t> </a:t>
            </a:r>
            <a:endParaRPr lang="vi-VN" sz="2200" dirty="0"/>
          </a:p>
        </p:txBody>
      </p:sp>
      <p:grpSp>
        <p:nvGrpSpPr>
          <p:cNvPr id="15" name="Group 14"/>
          <p:cNvGrpSpPr/>
          <p:nvPr/>
        </p:nvGrpSpPr>
        <p:grpSpPr>
          <a:xfrm>
            <a:off x="-3531" y="3531"/>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409519" y="114170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947797" y="1159768"/>
            <a:ext cx="69361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again and choose the correct answer A, B, or C. </a:t>
            </a:r>
          </a:p>
        </p:txBody>
      </p:sp>
      <p:sp>
        <p:nvSpPr>
          <p:cNvPr id="17" name="TextBox 16"/>
          <p:cNvSpPr txBox="1"/>
          <p:nvPr/>
        </p:nvSpPr>
        <p:spPr>
          <a:xfrm>
            <a:off x="442972" y="103665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6" y="207665"/>
            <a:ext cx="523350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2" name="Oval 1"/>
          <p:cNvSpPr/>
          <p:nvPr/>
        </p:nvSpPr>
        <p:spPr>
          <a:xfrm>
            <a:off x="6998165" y="2235200"/>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3" name="Oval 22"/>
          <p:cNvSpPr/>
          <p:nvPr/>
        </p:nvSpPr>
        <p:spPr>
          <a:xfrm>
            <a:off x="587632" y="3218110"/>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4" name="Oval 23"/>
          <p:cNvSpPr/>
          <p:nvPr/>
        </p:nvSpPr>
        <p:spPr>
          <a:xfrm>
            <a:off x="6998164" y="4235761"/>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5" name="Oval 24"/>
          <p:cNvSpPr/>
          <p:nvPr/>
        </p:nvSpPr>
        <p:spPr>
          <a:xfrm>
            <a:off x="587631" y="5245861"/>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6" name="Oval 25"/>
          <p:cNvSpPr/>
          <p:nvPr/>
        </p:nvSpPr>
        <p:spPr>
          <a:xfrm>
            <a:off x="4245231" y="6236461"/>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pic>
        <p:nvPicPr>
          <p:cNvPr id="5" name="0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93384" y="1122119"/>
            <a:ext cx="609600" cy="609600"/>
          </a:xfrm>
          <a:prstGeom prst="rect">
            <a:avLst/>
          </a:prstGeom>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98125" fill="hold"/>
                                        <p:tgtEl>
                                          <p:spTgt spid="5"/>
                                        </p:tgtEl>
                                      </p:cBhvr>
                                    </p:cmd>
                                  </p:childTnLst>
                                </p:cTn>
                              </p:par>
                            </p:childTnLst>
                          </p:cTn>
                        </p:par>
                      </p:childTnLst>
                    </p:cTn>
                  </p:par>
                </p:childTnLst>
              </p:cTn>
              <p:nextCondLst>
                <p:cond evt="onClick" delay="0">
                  <p:tgtEl>
                    <p:spTgt spid="5"/>
                  </p:tgtEl>
                </p:cond>
              </p:nextCondLst>
            </p:seq>
            <p:audio>
              <p:cMediaNode vol="80000">
                <p:cTn id="33" fill="hold" display="0">
                  <p:stCondLst>
                    <p:cond delay="indefinite"/>
                  </p:stCondLst>
                  <p:endCondLst>
                    <p:cond evt="onStopAudio" delay="0">
                      <p:tgtEl>
                        <p:sldTgt/>
                      </p:tgtEl>
                    </p:cond>
                  </p:endCondLst>
                </p:cTn>
                <p:tgtEl>
                  <p:spTgt spid="5"/>
                </p:tgtEl>
              </p:cMediaNode>
            </p:audio>
          </p:childTnLst>
        </p:cTn>
      </p:par>
    </p:tnLst>
    <p:bldLst>
      <p:bldP spid="2" grpId="0" animBg="1"/>
      <p:bldP spid="23" grpId="0" animBg="1"/>
      <p:bldP spid="24"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531" y="3531"/>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345756" y="129057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848362" y="1313733"/>
            <a:ext cx="1126861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a:t>
            </a:r>
            <a:r>
              <a:rPr lang="en-US" sz="2400" b="1">
                <a:effectLst>
                  <a:glow rad="88900">
                    <a:schemeClr val="bg1"/>
                  </a:glow>
                </a:effectLst>
                <a:cs typeface="Arial" panose="020B0604020202020204" pitchFamily="34" charset="0"/>
              </a:rPr>
              <a:t>. Discuss </a:t>
            </a:r>
            <a:r>
              <a:rPr lang="en-US" sz="2400" b="1" dirty="0">
                <a:effectLst>
                  <a:glow rad="88900">
                    <a:schemeClr val="bg1"/>
                  </a:glow>
                </a:effectLst>
                <a:cs typeface="Arial" panose="020B0604020202020204" pitchFamily="34" charset="0"/>
              </a:rPr>
              <a:t>and write what you like or dislike about life in the countryside.</a:t>
            </a:r>
          </a:p>
        </p:txBody>
      </p:sp>
      <p:sp>
        <p:nvSpPr>
          <p:cNvPr id="17" name="TextBox 16"/>
          <p:cNvSpPr txBox="1"/>
          <p:nvPr/>
        </p:nvSpPr>
        <p:spPr>
          <a:xfrm>
            <a:off x="393498" y="118955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207665"/>
            <a:ext cx="863463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pic>
        <p:nvPicPr>
          <p:cNvPr id="3" name="Hình ảnh 2">
            <a:extLst>
              <a:ext uri="{FF2B5EF4-FFF2-40B4-BE49-F238E27FC236}">
                <a16:creationId xmlns:a16="http://schemas.microsoft.com/office/drawing/2014/main" id="{A3CF6DED-CD8B-C594-E23E-AC1A121279F6}"/>
              </a:ext>
            </a:extLst>
          </p:cNvPr>
          <p:cNvPicPr>
            <a:picLocks noChangeAspect="1"/>
          </p:cNvPicPr>
          <p:nvPr/>
        </p:nvPicPr>
        <p:blipFill rotWithShape="1">
          <a:blip r:embed="rId3">
            <a:extLst>
              <a:ext uri="{28A0092B-C50C-407E-A947-70E740481C1C}">
                <a14:useLocalDpi xmlns:a14="http://schemas.microsoft.com/office/drawing/2010/main" val="0"/>
              </a:ext>
            </a:extLst>
          </a:blip>
          <a:srcRect l="4464" t="6330" r="4203" b="7805"/>
          <a:stretch/>
        </p:blipFill>
        <p:spPr>
          <a:xfrm>
            <a:off x="131467" y="2525482"/>
            <a:ext cx="5456533" cy="3352800"/>
          </a:xfrm>
          <a:prstGeom prst="rect">
            <a:avLst/>
          </a:prstGeom>
        </p:spPr>
      </p:pic>
      <p:graphicFrame>
        <p:nvGraphicFramePr>
          <p:cNvPr id="4" name="Bảng 3">
            <a:extLst>
              <a:ext uri="{FF2B5EF4-FFF2-40B4-BE49-F238E27FC236}">
                <a16:creationId xmlns:a16="http://schemas.microsoft.com/office/drawing/2014/main" id="{725C4B58-C836-5C2B-A714-CC9A20F61973}"/>
              </a:ext>
            </a:extLst>
          </p:cNvPr>
          <p:cNvGraphicFramePr>
            <a:graphicFrameLocks noGrp="1"/>
          </p:cNvGraphicFramePr>
          <p:nvPr>
            <p:extLst>
              <p:ext uri="{D42A27DB-BD31-4B8C-83A1-F6EECF244321}">
                <p14:modId xmlns:p14="http://schemas.microsoft.com/office/powerpoint/2010/main" val="2848143049"/>
              </p:ext>
            </p:extLst>
          </p:nvPr>
        </p:nvGraphicFramePr>
        <p:xfrm>
          <a:off x="5588000" y="2002291"/>
          <a:ext cx="6422669" cy="4019085"/>
        </p:xfrm>
        <a:graphic>
          <a:graphicData uri="http://schemas.openxmlformats.org/drawingml/2006/table">
            <a:tbl>
              <a:tblPr/>
              <a:tblGrid>
                <a:gridCol w="3352800">
                  <a:extLst>
                    <a:ext uri="{9D8B030D-6E8A-4147-A177-3AD203B41FA5}">
                      <a16:colId xmlns:a16="http://schemas.microsoft.com/office/drawing/2014/main" val="809260382"/>
                    </a:ext>
                  </a:extLst>
                </a:gridCol>
                <a:gridCol w="3069869">
                  <a:extLst>
                    <a:ext uri="{9D8B030D-6E8A-4147-A177-3AD203B41FA5}">
                      <a16:colId xmlns:a16="http://schemas.microsoft.com/office/drawing/2014/main" val="3195512827"/>
                    </a:ext>
                  </a:extLst>
                </a:gridCol>
              </a:tblGrid>
              <a:tr h="549931">
                <a:tc>
                  <a:txBody>
                    <a:bodyPr/>
                    <a:lstStyle/>
                    <a:p>
                      <a:pPr algn="ctr"/>
                      <a:r>
                        <a:rPr lang="vi-VN" sz="2600" b="1" i="0" dirty="0">
                          <a:solidFill>
                            <a:schemeClr val="bg1"/>
                          </a:solidFill>
                          <a:effectLst/>
                          <a:latin typeface="ChronicaPro-Medium"/>
                        </a:rPr>
                        <a:t>LIKE </a:t>
                      </a:r>
                      <a:endParaRPr lang="vi-VN" sz="2600" b="1" dirty="0">
                        <a:solidFill>
                          <a:schemeClr val="bg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4B66"/>
                    </a:solidFill>
                  </a:tcPr>
                </a:tc>
                <a:tc>
                  <a:txBody>
                    <a:bodyPr/>
                    <a:lstStyle/>
                    <a:p>
                      <a:pPr algn="ctr"/>
                      <a:r>
                        <a:rPr lang="vi-VN" sz="2600" b="1" i="0">
                          <a:solidFill>
                            <a:schemeClr val="bg1"/>
                          </a:solidFill>
                          <a:effectLst/>
                          <a:latin typeface="ChronicaPro-Medium"/>
                        </a:rPr>
                        <a:t>DISLIKE</a:t>
                      </a:r>
                      <a:endParaRPr lang="vi-VN" sz="2600" b="1">
                        <a:solidFill>
                          <a:schemeClr val="bg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4B66"/>
                    </a:solidFill>
                  </a:tcPr>
                </a:tc>
                <a:extLst>
                  <a:ext uri="{0D108BD9-81ED-4DB2-BD59-A6C34878D82A}">
                    <a16:rowId xmlns:a16="http://schemas.microsoft.com/office/drawing/2014/main" val="1202720813"/>
                  </a:ext>
                </a:extLst>
              </a:tr>
              <a:tr h="3469154">
                <a:tc>
                  <a:txBody>
                    <a:bodyPr/>
                    <a:lstStyle/>
                    <a:p>
                      <a:r>
                        <a:rPr lang="en-US" sz="2600" b="0" i="0">
                          <a:solidFill>
                            <a:srgbClr val="242021"/>
                          </a:solidFill>
                          <a:effectLst/>
                          <a:latin typeface="ChronicaPro-Book"/>
                        </a:rPr>
                        <a:t>– low cost</a:t>
                      </a:r>
                      <a:r>
                        <a:rPr lang="en-US" sz="2600" b="0" i="0" baseline="0">
                          <a:solidFill>
                            <a:srgbClr val="242021"/>
                          </a:solidFill>
                          <a:effectLst/>
                          <a:latin typeface="ChronicaPro-Book"/>
                        </a:rPr>
                        <a:t> of living</a:t>
                      </a:r>
                    </a:p>
                    <a:p>
                      <a:r>
                        <a:rPr lang="en-US" sz="2600" b="0" i="0">
                          <a:solidFill>
                            <a:srgbClr val="242021"/>
                          </a:solidFill>
                          <a:effectLst/>
                          <a:latin typeface="ChronicaPro-Book"/>
                        </a:rPr>
                        <a:t>– many cheap things</a:t>
                      </a:r>
                      <a:endParaRPr lang="en-US" sz="2600" b="0" i="0" baseline="0">
                        <a:solidFill>
                          <a:srgbClr val="242021"/>
                        </a:solidFill>
                        <a:effectLst/>
                        <a:latin typeface="ChronicaPro-Book"/>
                      </a:endParaRPr>
                    </a:p>
                    <a:p>
                      <a:endParaRPr lang="en-US" sz="2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2D2"/>
                    </a:solidFill>
                  </a:tcPr>
                </a:tc>
                <a:tc>
                  <a:txBody>
                    <a:bodyPr/>
                    <a:lstStyle/>
                    <a:p>
                      <a:r>
                        <a:rPr lang="en-US" sz="2600" b="0" i="0">
                          <a:solidFill>
                            <a:srgbClr val="242021"/>
                          </a:solidFill>
                          <a:effectLst/>
                          <a:latin typeface="ChronicaPro-Book"/>
                        </a:rPr>
                        <a:t>– not many entertainment</a:t>
                      </a:r>
                      <a:br>
                        <a:rPr lang="en-US" sz="2600" b="0" i="0" dirty="0">
                          <a:solidFill>
                            <a:srgbClr val="242021"/>
                          </a:solidFill>
                          <a:effectLst/>
                          <a:latin typeface="ChronicaPro-Book"/>
                        </a:rPr>
                      </a:br>
                      <a:r>
                        <a:rPr lang="en-US" sz="2600" b="0" i="0" dirty="0">
                          <a:solidFill>
                            <a:srgbClr val="242021"/>
                          </a:solidFill>
                          <a:effectLst/>
                          <a:latin typeface="ChronicaPro-Book"/>
                        </a:rPr>
                        <a:t>places, such as</a:t>
                      </a:r>
                      <a:br>
                        <a:rPr lang="en-US" sz="2600" b="0" i="0" dirty="0">
                          <a:solidFill>
                            <a:srgbClr val="242021"/>
                          </a:solidFill>
                          <a:effectLst/>
                          <a:latin typeface="ChronicaPro-Book"/>
                        </a:rPr>
                      </a:br>
                      <a:r>
                        <a:rPr lang="en-US" sz="2600" b="0" i="0" dirty="0">
                          <a:solidFill>
                            <a:srgbClr val="242021"/>
                          </a:solidFill>
                          <a:effectLst/>
                          <a:latin typeface="ChronicaPro-Book"/>
                        </a:rPr>
                        <a:t>theatres, cinemas,</a:t>
                      </a:r>
                      <a:br>
                        <a:rPr lang="en-US" sz="2600" b="0" i="0" dirty="0">
                          <a:solidFill>
                            <a:srgbClr val="242021"/>
                          </a:solidFill>
                          <a:effectLst/>
                          <a:latin typeface="ChronicaPro-Book"/>
                        </a:rPr>
                      </a:br>
                      <a:r>
                        <a:rPr lang="en-US" sz="2600" b="0" i="0">
                          <a:solidFill>
                            <a:srgbClr val="242021"/>
                          </a:solidFill>
                          <a:effectLst/>
                          <a:latin typeface="ChronicaPro-Book"/>
                        </a:rPr>
                        <a:t>etc.</a:t>
                      </a:r>
                    </a:p>
                    <a:p>
                      <a:r>
                        <a:rPr lang="en-US" sz="2600" b="0" i="0">
                          <a:solidFill>
                            <a:srgbClr val="242021"/>
                          </a:solidFill>
                          <a:effectLst/>
                          <a:latin typeface="ChronicaPro-Book"/>
                        </a:rPr>
                        <a:t>– poor</a:t>
                      </a:r>
                      <a:r>
                        <a:rPr lang="en-US" sz="2600" b="0" i="0" baseline="0">
                          <a:solidFill>
                            <a:srgbClr val="242021"/>
                          </a:solidFill>
                          <a:effectLst/>
                          <a:latin typeface="ChronicaPro-Book"/>
                        </a:rPr>
                        <a:t> means of transport</a:t>
                      </a:r>
                      <a:br>
                        <a:rPr lang="en-US" sz="2600" b="0" i="0" dirty="0">
                          <a:solidFill>
                            <a:srgbClr val="242021"/>
                          </a:solidFill>
                          <a:effectLst/>
                          <a:latin typeface="ChronicaPro-Book"/>
                        </a:rPr>
                      </a:br>
                      <a:r>
                        <a:rPr lang="en-US" sz="2600" b="0" i="0" dirty="0">
                          <a:solidFill>
                            <a:srgbClr val="242021"/>
                          </a:solidFill>
                          <a:effectLst/>
                          <a:latin typeface="ChronicaPro-Book"/>
                        </a:rPr>
                        <a:t>...</a:t>
                      </a:r>
                      <a:endParaRPr lang="en-US" sz="2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2D2"/>
                    </a:solidFill>
                  </a:tcPr>
                </a:tc>
                <a:extLst>
                  <a:ext uri="{0D108BD9-81ED-4DB2-BD59-A6C34878D82A}">
                    <a16:rowId xmlns:a16="http://schemas.microsoft.com/office/drawing/2014/main" val="2937724665"/>
                  </a:ext>
                </a:extLst>
              </a:tr>
            </a:tbl>
          </a:graphicData>
        </a:graphic>
      </p:graphicFrame>
      <p:sp>
        <p:nvSpPr>
          <p:cNvPr id="5" name="Rectangle 1">
            <a:extLst>
              <a:ext uri="{FF2B5EF4-FFF2-40B4-BE49-F238E27FC236}">
                <a16:creationId xmlns:a16="http://schemas.microsoft.com/office/drawing/2014/main" id="{C860755A-6A2F-E2E8-6FCC-329F38BAC131}"/>
              </a:ext>
            </a:extLst>
          </p:cNvPr>
          <p:cNvSpPr>
            <a:spLocks noChangeArrowheads="1"/>
          </p:cNvSpPr>
          <p:nvPr/>
        </p:nvSpPr>
        <p:spPr bwMode="auto">
          <a:xfrm>
            <a:off x="4679950" y="3322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vi-VN" sz="1800" b="0" i="0" u="none" strike="noStrike" cap="none" normalizeH="0" baseline="0">
                <a:ln>
                  <a:noFill/>
                </a:ln>
                <a:solidFill>
                  <a:schemeClr val="tx1"/>
                </a:solidFill>
                <a:effectLst/>
                <a:latin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566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3531"/>
            <a:ext cx="12192000" cy="1083309"/>
            <a:chOff x="0" y="-3"/>
            <a:chExt cx="12192000" cy="1083309"/>
          </a:xfrm>
        </p:grpSpPr>
        <p:sp>
          <p:nvSpPr>
            <p:cNvPr id="15" name="Round Single Corner Rectangle 1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163659"/>
            <a:ext cx="10450811"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(80 - 100 words) about what you like or dislike about life in </a:t>
            </a:r>
            <a:r>
              <a:rPr lang="en-US" sz="2400" b="1">
                <a:effectLst>
                  <a:glow rad="88900">
                    <a:schemeClr val="bg1"/>
                  </a:glow>
                </a:effectLst>
                <a:cs typeface="Arial" panose="020B0604020202020204" pitchFamily="34" charset="0"/>
              </a:rPr>
              <a:t>the countryside.</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412417"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TextBox 10">
            <a:extLst>
              <a:ext uri="{FF2B5EF4-FFF2-40B4-BE49-F238E27FC236}">
                <a16:creationId xmlns:a16="http://schemas.microsoft.com/office/drawing/2014/main" id="{F15A3908-58CF-5EB1-BB44-44360DEF32DD}"/>
              </a:ext>
            </a:extLst>
          </p:cNvPr>
          <p:cNvSpPr txBox="1"/>
          <p:nvPr/>
        </p:nvSpPr>
        <p:spPr>
          <a:xfrm>
            <a:off x="487067" y="207665"/>
            <a:ext cx="863463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5" name="Hộp Văn bản 4">
            <a:extLst>
              <a:ext uri="{FF2B5EF4-FFF2-40B4-BE49-F238E27FC236}">
                <a16:creationId xmlns:a16="http://schemas.microsoft.com/office/drawing/2014/main" id="{04DF4A97-DF68-5868-E799-E4DA1378E455}"/>
              </a:ext>
            </a:extLst>
          </p:cNvPr>
          <p:cNvSpPr txBox="1"/>
          <p:nvPr/>
        </p:nvSpPr>
        <p:spPr>
          <a:xfrm>
            <a:off x="330168" y="1994656"/>
            <a:ext cx="5367013" cy="4549835"/>
          </a:xfrm>
          <a:prstGeom prst="rect">
            <a:avLst/>
          </a:prstGeom>
          <a:noFill/>
        </p:spPr>
        <p:txBody>
          <a:bodyPr wrap="square">
            <a:spAutoFit/>
          </a:bodyPr>
          <a:lstStyle/>
          <a:p>
            <a:pPr>
              <a:lnSpc>
                <a:spcPct val="150000"/>
              </a:lnSpc>
            </a:pPr>
            <a:r>
              <a:rPr lang="en-US" sz="2800" dirty="0">
                <a:ea typeface="Times New Roman" panose="02020603050405020304" pitchFamily="18" charset="0"/>
              </a:rPr>
              <a:t>I live in Duong Lam. It’s an old village </a:t>
            </a:r>
            <a:r>
              <a:rPr lang="en-US" sz="2800">
                <a:ea typeface="Times New Roman" panose="02020603050405020304" pitchFamily="18" charset="0"/>
              </a:rPr>
              <a:t>outside Ha Noi</a:t>
            </a:r>
            <a:r>
              <a:rPr lang="en-US" sz="2800" dirty="0">
                <a:ea typeface="Times New Roman" panose="02020603050405020304" pitchFamily="18" charset="0"/>
              </a:rPr>
              <a:t>. It </a:t>
            </a:r>
            <a:r>
              <a:rPr lang="en-US" sz="2800">
                <a:ea typeface="Times New Roman" panose="02020603050405020304" pitchFamily="18" charset="0"/>
              </a:rPr>
              <a:t>has ……... </a:t>
            </a:r>
          </a:p>
          <a:p>
            <a:pPr>
              <a:lnSpc>
                <a:spcPct val="150000"/>
              </a:lnSpc>
            </a:pPr>
            <a:r>
              <a:rPr lang="en-US" sz="2800">
                <a:ea typeface="Times New Roman" panose="02020603050405020304" pitchFamily="18" charset="0"/>
              </a:rPr>
              <a:t>…………………………………………………………………………………………………………………………………………………………………………………………………………………………….............................................</a:t>
            </a:r>
            <a:endParaRPr lang="en-US" sz="2800" dirty="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792431" y="2186206"/>
            <a:ext cx="6313488" cy="4166733"/>
          </a:xfrm>
          <a:prstGeom prst="rect">
            <a:avLst/>
          </a:prstGeom>
        </p:spPr>
      </p:pic>
    </p:spTree>
    <p:extLst>
      <p:ext uri="{BB962C8B-B14F-4D97-AF65-F5344CB8AC3E}">
        <p14:creationId xmlns:p14="http://schemas.microsoft.com/office/powerpoint/2010/main" val="2138508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3FA8-E53E-830A-69C0-A11D9C3FCD8E}"/>
              </a:ext>
            </a:extLst>
          </p:cNvPr>
          <p:cNvSpPr>
            <a:spLocks noGrp="1"/>
          </p:cNvSpPr>
          <p:nvPr>
            <p:ph type="title"/>
          </p:nvPr>
        </p:nvSpPr>
        <p:spPr>
          <a:xfrm>
            <a:off x="838200" y="-99059"/>
            <a:ext cx="10515600" cy="6842760"/>
          </a:xfrm>
        </p:spPr>
        <p:txBody>
          <a:bodyPr>
            <a:noAutofit/>
          </a:bodyPr>
          <a:lstStyle/>
          <a:p>
            <a:pPr marL="0" marR="219710" indent="450850">
              <a:lnSpc>
                <a:spcPct val="112000"/>
              </a:lnSpc>
              <a:spcBef>
                <a:spcPts val="0"/>
              </a:spcBef>
              <a:spcAft>
                <a:spcPts val="365"/>
              </a:spcAft>
            </a:pPr>
            <a:r>
              <a:rPr lang="en-US" sz="3200" b="0" i="0" dirty="0">
                <a:solidFill>
                  <a:srgbClr val="000000"/>
                </a:solidFill>
                <a:effectLst/>
                <a:latin typeface="Open Sans" panose="020B0606030504020204" pitchFamily="34" charset="0"/>
              </a:rPr>
              <a:t>I like living in the countryside because of some reasons. Environmentally speaking, it is a peaceful place. The air is fresh. The space is quiet. We can enjoy healthy natural conditions without worrying much about environmental pollution. Moreover, rural life is also easier that in cities. People in cities are easy to get stressed because of pollution, job pressures, competitions, </a:t>
            </a:r>
            <a:r>
              <a:rPr lang="en-US" sz="3200" b="0" i="0" dirty="0" err="1">
                <a:solidFill>
                  <a:srgbClr val="000000"/>
                </a:solidFill>
                <a:effectLst/>
                <a:latin typeface="Open Sans" panose="020B0606030504020204" pitchFamily="34" charset="0"/>
              </a:rPr>
              <a:t>etc</a:t>
            </a:r>
            <a:r>
              <a:rPr lang="en-US" sz="3200" b="0" i="0" dirty="0">
                <a:solidFill>
                  <a:srgbClr val="000000"/>
                </a:solidFill>
                <a:effectLst/>
                <a:latin typeface="Open Sans" panose="020B0606030504020204" pitchFamily="34" charset="0"/>
              </a:rPr>
              <a:t> ... On the contrary, those bad things are very rare in the countryside. To sum up, except income matters, the countryside is a better residence than cities. To sum up, except income matters, the countryside is a better residence than cities.</a:t>
            </a:r>
            <a:endParaRPr lang="en-US" sz="3200" dirty="0"/>
          </a:p>
        </p:txBody>
      </p:sp>
      <p:sp>
        <p:nvSpPr>
          <p:cNvPr id="3" name="Content Placeholder 2">
            <a:extLst>
              <a:ext uri="{FF2B5EF4-FFF2-40B4-BE49-F238E27FC236}">
                <a16:creationId xmlns:a16="http://schemas.microsoft.com/office/drawing/2014/main" id="{BAC7ED09-4D50-B173-4CD1-4232DDAB8664}"/>
              </a:ext>
            </a:extLst>
          </p:cNvPr>
          <p:cNvSpPr>
            <a:spLocks noGrp="1"/>
          </p:cNvSpPr>
          <p:nvPr>
            <p:ph idx="1"/>
          </p:nvPr>
        </p:nvSpPr>
        <p:spPr>
          <a:xfrm>
            <a:off x="838200" y="289560"/>
            <a:ext cx="10515600" cy="75565"/>
          </a:xfrm>
        </p:spPr>
        <p:txBody>
          <a:bodyPr>
            <a:normAutofit fontScale="25000" lnSpcReduction="20000"/>
          </a:bodyPr>
          <a:lstStyle/>
          <a:p>
            <a:endParaRPr lang="en-US" dirty="0"/>
          </a:p>
        </p:txBody>
      </p:sp>
    </p:spTree>
    <p:extLst>
      <p:ext uri="{BB962C8B-B14F-4D97-AF65-F5344CB8AC3E}">
        <p14:creationId xmlns:p14="http://schemas.microsoft.com/office/powerpoint/2010/main" val="10355031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3878</TotalTime>
  <Words>538</Words>
  <Application>Microsoft Office PowerPoint</Application>
  <PresentationFormat>Widescreen</PresentationFormat>
  <Paragraphs>60</Paragraphs>
  <Slides>12</Slides>
  <Notes>9</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Bahnschrift</vt:lpstr>
      <vt:lpstr>Calibri</vt:lpstr>
      <vt:lpstr>Calibri Light</vt:lpstr>
      <vt:lpstr>ChronicaPro-Book</vt:lpstr>
      <vt:lpstr>ChronicaPro-Medium</vt:lpstr>
      <vt:lpstr>Myriad Pro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like living in the countryside because of some reasons. Environmentally speaking, it is a peaceful place. The air is fresh. The space is quiet. We can enjoy healthy natural conditions without worrying much about environmental pollution. Moreover, rural life is also easier that in cities. People in cities are easy to get stressed because of pollution, job pressures, competitions, etc ... On the contrary, those bad things are very rare in the countryside. To sum up, except income matters, the countryside is a better residence than cities. To sum up, except income matters, the countryside is a better residence than cities.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This MC</cp:lastModifiedBy>
  <cp:revision>226</cp:revision>
  <dcterms:created xsi:type="dcterms:W3CDTF">2020-12-09T02:04:09Z</dcterms:created>
  <dcterms:modified xsi:type="dcterms:W3CDTF">2023-10-06T02:29:30Z</dcterms:modified>
</cp:coreProperties>
</file>