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82" r:id="rId2"/>
    <p:sldId id="283" r:id="rId3"/>
    <p:sldId id="277" r:id="rId4"/>
    <p:sldId id="279" r:id="rId5"/>
    <p:sldId id="280" r:id="rId6"/>
    <p:sldId id="267" r:id="rId7"/>
    <p:sldId id="269" r:id="rId8"/>
    <p:sldId id="270" r:id="rId9"/>
    <p:sldId id="271" r:id="rId10"/>
    <p:sldId id="272" r:id="rId11"/>
    <p:sldId id="273" r:id="rId12"/>
    <p:sldId id="274" r:id="rId13"/>
    <p:sldId id="27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5A42"/>
    <a:srgbClr val="6626C4"/>
    <a:srgbClr val="C02A2A"/>
    <a:srgbClr val="F470C5"/>
    <a:srgbClr val="00FF00"/>
    <a:srgbClr val="B832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3" y="5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7A0A94-C97B-4851-9ED9-9F811BBA746E}" type="datetimeFigureOut">
              <a:rPr lang="en-US" smtClean="0"/>
              <a:t>26/09/2023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98FB61-4ED8-4E16-8E27-C2B3ABC3FD2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endParaRPr lang="en-US" dirty="0">
              <a:latin typeface="Arial" pitchFamily="34" charset="0"/>
            </a:endParaRPr>
          </a:p>
        </p:txBody>
      </p:sp>
      <p:sp>
        <p:nvSpPr>
          <p:cNvPr id="21508" name="Slide Number Placeholder 3"/>
          <p:cNvSpPr>
            <a:spLocks noGrp="1"/>
          </p:cNvSpPr>
          <p:nvPr>
            <p:ph type="sldNum" sz="quarter" idx="5"/>
          </p:nvPr>
        </p:nvSpPr>
        <p:spPr>
          <a:noFill/>
          <a:ln>
            <a:miter lim="800000"/>
            <a:headEnd/>
            <a:tailEnd/>
          </a:ln>
        </p:spPr>
        <p:txBody>
          <a:bodyPr/>
          <a:lstStyle/>
          <a:p>
            <a:fld id="{BCB22535-FA7C-48AD-87EB-47E5D95887B2}" type="slidenum">
              <a:rPr lang="en-US">
                <a:latin typeface="Arial" pitchFamily="34" charset="0"/>
              </a:rPr>
              <a:pPr/>
              <a:t>1</a:t>
            </a:fld>
            <a:endParaRPr lang="en-US">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BCECA22-F514-4602-9794-CA70AC979256}" type="datetimeFigureOut">
              <a:rPr lang="en-US" smtClean="0"/>
              <a:pPr/>
              <a:t>26/09/2023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EFA2D2-8F59-4C97-B5B0-C71E3A4349BD}" type="slidenum">
              <a:rPr lang="en-US" smtClean="0"/>
              <a:pPr/>
              <a:t>‹#›</a:t>
            </a:fld>
            <a:endParaRPr lang="en-US"/>
          </a:p>
        </p:txBody>
      </p:sp>
    </p:spTree>
    <p:extLst>
      <p:ext uri="{BB962C8B-B14F-4D97-AF65-F5344CB8AC3E}">
        <p14:creationId xmlns:p14="http://schemas.microsoft.com/office/powerpoint/2010/main" val="566012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CECA22-F514-4602-9794-CA70AC979256}" type="datetimeFigureOut">
              <a:rPr lang="en-US" smtClean="0"/>
              <a:pPr/>
              <a:t>26/09/2023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EFA2D2-8F59-4C97-B5B0-C71E3A4349BD}" type="slidenum">
              <a:rPr lang="en-US" smtClean="0"/>
              <a:pPr/>
              <a:t>‹#›</a:t>
            </a:fld>
            <a:endParaRPr lang="en-US"/>
          </a:p>
        </p:txBody>
      </p:sp>
    </p:spTree>
    <p:extLst>
      <p:ext uri="{BB962C8B-B14F-4D97-AF65-F5344CB8AC3E}">
        <p14:creationId xmlns:p14="http://schemas.microsoft.com/office/powerpoint/2010/main" val="3522542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CECA22-F514-4602-9794-CA70AC979256}" type="datetimeFigureOut">
              <a:rPr lang="en-US" smtClean="0"/>
              <a:pPr/>
              <a:t>26/09/2023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EFA2D2-8F59-4C97-B5B0-C71E3A4349BD}" type="slidenum">
              <a:rPr lang="en-US" smtClean="0"/>
              <a:pPr/>
              <a:t>‹#›</a:t>
            </a:fld>
            <a:endParaRPr lang="en-US"/>
          </a:p>
        </p:txBody>
      </p:sp>
    </p:spTree>
    <p:extLst>
      <p:ext uri="{BB962C8B-B14F-4D97-AF65-F5344CB8AC3E}">
        <p14:creationId xmlns:p14="http://schemas.microsoft.com/office/powerpoint/2010/main" val="3876983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CECA22-F514-4602-9794-CA70AC979256}" type="datetimeFigureOut">
              <a:rPr lang="en-US" smtClean="0"/>
              <a:pPr/>
              <a:t>26/09/2023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EFA2D2-8F59-4C97-B5B0-C71E3A4349BD}" type="slidenum">
              <a:rPr lang="en-US" smtClean="0"/>
              <a:pPr/>
              <a:t>‹#›</a:t>
            </a:fld>
            <a:endParaRPr lang="en-US"/>
          </a:p>
        </p:txBody>
      </p:sp>
    </p:spTree>
    <p:extLst>
      <p:ext uri="{BB962C8B-B14F-4D97-AF65-F5344CB8AC3E}">
        <p14:creationId xmlns:p14="http://schemas.microsoft.com/office/powerpoint/2010/main" val="1541334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CECA22-F514-4602-9794-CA70AC979256}" type="datetimeFigureOut">
              <a:rPr lang="en-US" smtClean="0"/>
              <a:pPr/>
              <a:t>26/09/2023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EFA2D2-8F59-4C97-B5B0-C71E3A4349BD}" type="slidenum">
              <a:rPr lang="en-US" smtClean="0"/>
              <a:pPr/>
              <a:t>‹#›</a:t>
            </a:fld>
            <a:endParaRPr lang="en-US"/>
          </a:p>
        </p:txBody>
      </p:sp>
    </p:spTree>
    <p:extLst>
      <p:ext uri="{BB962C8B-B14F-4D97-AF65-F5344CB8AC3E}">
        <p14:creationId xmlns:p14="http://schemas.microsoft.com/office/powerpoint/2010/main" val="1593877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BCECA22-F514-4602-9794-CA70AC979256}" type="datetimeFigureOut">
              <a:rPr lang="en-US" smtClean="0"/>
              <a:pPr/>
              <a:t>26/09/2023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EFA2D2-8F59-4C97-B5B0-C71E3A4349BD}" type="slidenum">
              <a:rPr lang="en-US" smtClean="0"/>
              <a:pPr/>
              <a:t>‹#›</a:t>
            </a:fld>
            <a:endParaRPr lang="en-US"/>
          </a:p>
        </p:txBody>
      </p:sp>
    </p:spTree>
    <p:extLst>
      <p:ext uri="{BB962C8B-B14F-4D97-AF65-F5344CB8AC3E}">
        <p14:creationId xmlns:p14="http://schemas.microsoft.com/office/powerpoint/2010/main" val="3440542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BCECA22-F514-4602-9794-CA70AC979256}" type="datetimeFigureOut">
              <a:rPr lang="en-US" smtClean="0"/>
              <a:pPr/>
              <a:t>26/09/2023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EFA2D2-8F59-4C97-B5B0-C71E3A4349BD}" type="slidenum">
              <a:rPr lang="en-US" smtClean="0"/>
              <a:pPr/>
              <a:t>‹#›</a:t>
            </a:fld>
            <a:endParaRPr lang="en-US"/>
          </a:p>
        </p:txBody>
      </p:sp>
    </p:spTree>
    <p:extLst>
      <p:ext uri="{BB962C8B-B14F-4D97-AF65-F5344CB8AC3E}">
        <p14:creationId xmlns:p14="http://schemas.microsoft.com/office/powerpoint/2010/main" val="1820008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BCECA22-F514-4602-9794-CA70AC979256}" type="datetimeFigureOut">
              <a:rPr lang="en-US" smtClean="0"/>
              <a:pPr/>
              <a:t>26/09/2023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EFA2D2-8F59-4C97-B5B0-C71E3A4349BD}" type="slidenum">
              <a:rPr lang="en-US" smtClean="0"/>
              <a:pPr/>
              <a:t>‹#›</a:t>
            </a:fld>
            <a:endParaRPr lang="en-US"/>
          </a:p>
        </p:txBody>
      </p:sp>
    </p:spTree>
    <p:extLst>
      <p:ext uri="{BB962C8B-B14F-4D97-AF65-F5344CB8AC3E}">
        <p14:creationId xmlns:p14="http://schemas.microsoft.com/office/powerpoint/2010/main" val="2491869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CECA22-F514-4602-9794-CA70AC979256}" type="datetimeFigureOut">
              <a:rPr lang="en-US" smtClean="0"/>
              <a:pPr/>
              <a:t>26/09/2023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EFA2D2-8F59-4C97-B5B0-C71E3A4349BD}" type="slidenum">
              <a:rPr lang="en-US" smtClean="0"/>
              <a:pPr/>
              <a:t>‹#›</a:t>
            </a:fld>
            <a:endParaRPr lang="en-US"/>
          </a:p>
        </p:txBody>
      </p:sp>
    </p:spTree>
    <p:extLst>
      <p:ext uri="{BB962C8B-B14F-4D97-AF65-F5344CB8AC3E}">
        <p14:creationId xmlns:p14="http://schemas.microsoft.com/office/powerpoint/2010/main" val="728689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CECA22-F514-4602-9794-CA70AC979256}" type="datetimeFigureOut">
              <a:rPr lang="en-US" smtClean="0"/>
              <a:pPr/>
              <a:t>26/09/2023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EFA2D2-8F59-4C97-B5B0-C71E3A4349BD}" type="slidenum">
              <a:rPr lang="en-US" smtClean="0"/>
              <a:pPr/>
              <a:t>‹#›</a:t>
            </a:fld>
            <a:endParaRPr lang="en-US"/>
          </a:p>
        </p:txBody>
      </p:sp>
    </p:spTree>
    <p:extLst>
      <p:ext uri="{BB962C8B-B14F-4D97-AF65-F5344CB8AC3E}">
        <p14:creationId xmlns:p14="http://schemas.microsoft.com/office/powerpoint/2010/main" val="1578030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CECA22-F514-4602-9794-CA70AC979256}" type="datetimeFigureOut">
              <a:rPr lang="en-US" smtClean="0"/>
              <a:pPr/>
              <a:t>26/09/2023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EFA2D2-8F59-4C97-B5B0-C71E3A4349BD}" type="slidenum">
              <a:rPr lang="en-US" smtClean="0"/>
              <a:pPr/>
              <a:t>‹#›</a:t>
            </a:fld>
            <a:endParaRPr lang="en-US"/>
          </a:p>
        </p:txBody>
      </p:sp>
    </p:spTree>
    <p:extLst>
      <p:ext uri="{BB962C8B-B14F-4D97-AF65-F5344CB8AC3E}">
        <p14:creationId xmlns:p14="http://schemas.microsoft.com/office/powerpoint/2010/main" val="3143185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CECA22-F514-4602-9794-CA70AC979256}" type="datetimeFigureOut">
              <a:rPr lang="en-US" smtClean="0"/>
              <a:pPr/>
              <a:t>26/09/2023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EFA2D2-8F59-4C97-B5B0-C71E3A4349BD}" type="slidenum">
              <a:rPr lang="en-US" smtClean="0"/>
              <a:pPr/>
              <a:t>‹#›</a:t>
            </a:fld>
            <a:endParaRPr lang="en-US"/>
          </a:p>
        </p:txBody>
      </p:sp>
    </p:spTree>
    <p:extLst>
      <p:ext uri="{BB962C8B-B14F-4D97-AF65-F5344CB8AC3E}">
        <p14:creationId xmlns:p14="http://schemas.microsoft.com/office/powerpoint/2010/main" val="3420703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wmf"/></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800" y="-147638"/>
            <a:ext cx="9988550" cy="8020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p:cNvSpPr/>
          <p:nvPr/>
        </p:nvSpPr>
        <p:spPr>
          <a:xfrm>
            <a:off x="-292100" y="-7938"/>
            <a:ext cx="9744075" cy="7742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7" name="Picture 16"/>
          <p:cNvPicPr>
            <a:picLocks noChangeAspect="1"/>
          </p:cNvPicPr>
          <p:nvPr/>
        </p:nvPicPr>
        <p:blipFill>
          <a:blip r:embed="rId3"/>
          <a:srcRect/>
          <a:stretch>
            <a:fillRect/>
          </a:stretch>
        </p:blipFill>
        <p:spPr bwMode="auto">
          <a:xfrm>
            <a:off x="-292100" y="-1681163"/>
            <a:ext cx="9744075" cy="3346451"/>
          </a:xfrm>
          <a:prstGeom prst="rect">
            <a:avLst/>
          </a:prstGeom>
          <a:noFill/>
          <a:ln w="9525">
            <a:noFill/>
            <a:miter lim="800000"/>
            <a:headEnd/>
            <a:tailEnd/>
          </a:ln>
        </p:spPr>
      </p:pic>
      <p:pic>
        <p:nvPicPr>
          <p:cNvPr id="18" name="Picture 17"/>
          <p:cNvPicPr>
            <a:picLocks noChangeAspect="1"/>
          </p:cNvPicPr>
          <p:nvPr/>
        </p:nvPicPr>
        <p:blipFill>
          <a:blip r:embed="rId4"/>
          <a:srcRect/>
          <a:stretch>
            <a:fillRect/>
          </a:stretch>
        </p:blipFill>
        <p:spPr bwMode="auto">
          <a:xfrm>
            <a:off x="-542925" y="-33338"/>
            <a:ext cx="10212388" cy="6248401"/>
          </a:xfrm>
          <a:prstGeom prst="rect">
            <a:avLst/>
          </a:prstGeom>
          <a:noFill/>
          <a:ln w="9525">
            <a:noFill/>
            <a:miter lim="800000"/>
            <a:headEnd/>
            <a:tailEnd/>
          </a:ln>
        </p:spPr>
      </p:pic>
      <p:pic>
        <p:nvPicPr>
          <p:cNvPr id="19" name="Picture 18"/>
          <p:cNvPicPr>
            <a:picLocks noChangeAspect="1"/>
          </p:cNvPicPr>
          <p:nvPr/>
        </p:nvPicPr>
        <p:blipFill>
          <a:blip r:embed="rId5"/>
          <a:srcRect/>
          <a:stretch>
            <a:fillRect/>
          </a:stretch>
        </p:blipFill>
        <p:spPr bwMode="auto">
          <a:xfrm>
            <a:off x="-173038" y="4516438"/>
            <a:ext cx="9505951" cy="4183062"/>
          </a:xfrm>
          <a:prstGeom prst="rect">
            <a:avLst/>
          </a:prstGeom>
          <a:noFill/>
          <a:ln w="9525">
            <a:noFill/>
            <a:miter lim="800000"/>
            <a:headEnd/>
            <a:tailEnd/>
          </a:ln>
        </p:spPr>
      </p:pic>
      <p:sp>
        <p:nvSpPr>
          <p:cNvPr id="12" name="Rectangle 11"/>
          <p:cNvSpPr/>
          <p:nvPr/>
        </p:nvSpPr>
        <p:spPr>
          <a:xfrm rot="21357555">
            <a:off x="457200" y="554038"/>
            <a:ext cx="8229600" cy="574992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p:nvSpPr>
        <p:spPr>
          <a:xfrm rot="60000">
            <a:off x="650875" y="501650"/>
            <a:ext cx="8013700" cy="585152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rgbClr val="C00000"/>
              </a:solidFill>
              <a:effectLst>
                <a:outerShdw blurRad="50000" dist="30000" dir="5400000" algn="tl" rotWithShape="0">
                  <a:srgbClr val="000000">
                    <a:alpha val="30000"/>
                  </a:srgbClr>
                </a:outerShdw>
              </a:effectLst>
              <a:latin typeface="Times New Roman" pitchFamily="18" charset="0"/>
              <a:cs typeface="Times New Roman" pitchFamily="18" charset="0"/>
            </a:endParaRPr>
          </a:p>
        </p:txBody>
      </p:sp>
      <p:sp>
        <p:nvSpPr>
          <p:cNvPr id="3" name="TextBox 2"/>
          <p:cNvSpPr txBox="1"/>
          <p:nvPr/>
        </p:nvSpPr>
        <p:spPr>
          <a:xfrm>
            <a:off x="1583197" y="1443297"/>
            <a:ext cx="2007281" cy="769441"/>
          </a:xfrm>
          <a:prstGeom prst="rect">
            <a:avLst/>
          </a:prstGeom>
          <a:noFill/>
        </p:spPr>
        <p:txBody>
          <a:bodyPr wrap="none">
            <a:spAutoFit/>
          </a:bodyPr>
          <a:lstStyle/>
          <a:p>
            <a:pPr>
              <a:defRPr/>
            </a:pPr>
            <a:r>
              <a:rPr lang="en-US" sz="4400" dirty="0">
                <a:ln>
                  <a:solidFill>
                    <a:schemeClr val="bg1">
                      <a:lumMod val="65000"/>
                    </a:schemeClr>
                  </a:solidFill>
                </a:ln>
                <a:solidFill>
                  <a:srgbClr val="00B050"/>
                </a:solidFill>
                <a:latin typeface="Elephant" pitchFamily="18" charset="0"/>
              </a:rPr>
              <a:t>Unit </a:t>
            </a:r>
            <a:r>
              <a:rPr lang="vi-VN" sz="4400" dirty="0">
                <a:ln>
                  <a:solidFill>
                    <a:schemeClr val="bg1">
                      <a:lumMod val="65000"/>
                    </a:schemeClr>
                  </a:solidFill>
                </a:ln>
                <a:solidFill>
                  <a:srgbClr val="00B050"/>
                </a:solidFill>
                <a:latin typeface="Elephant" pitchFamily="18" charset="0"/>
              </a:rPr>
              <a:t>2</a:t>
            </a:r>
            <a:endParaRPr lang="en-US" sz="4400" dirty="0">
              <a:ln>
                <a:solidFill>
                  <a:schemeClr val="bg1">
                    <a:lumMod val="65000"/>
                  </a:schemeClr>
                </a:solidFill>
              </a:ln>
              <a:solidFill>
                <a:srgbClr val="00B050"/>
              </a:solidFill>
              <a:latin typeface="Elephant" pitchFamily="18" charset="0"/>
            </a:endParaRPr>
          </a:p>
        </p:txBody>
      </p:sp>
      <p:sp>
        <p:nvSpPr>
          <p:cNvPr id="16" name="TextBox 15"/>
          <p:cNvSpPr txBox="1"/>
          <p:nvPr/>
        </p:nvSpPr>
        <p:spPr>
          <a:xfrm>
            <a:off x="1066800" y="2514604"/>
            <a:ext cx="7422790" cy="1785483"/>
          </a:xfrm>
          <a:prstGeom prst="rect">
            <a:avLst/>
          </a:prstGeom>
          <a:noFill/>
        </p:spPr>
        <p:txBody>
          <a:bodyPr wrap="none">
            <a:prstTxWarp prst="textDoubleWave1">
              <a:avLst>
                <a:gd name="adj1" fmla="val 0"/>
                <a:gd name="adj2" fmla="val 0"/>
              </a:avLst>
            </a:prstTxWarp>
            <a:spAutoFit/>
          </a:bodyPr>
          <a:lstStyle/>
          <a:p>
            <a:pPr>
              <a:defRPr/>
            </a:pPr>
            <a:r>
              <a:rPr lang="vi-VN" sz="5400" dirty="0">
                <a:ln>
                  <a:solidFill>
                    <a:schemeClr val="bg1">
                      <a:lumMod val="65000"/>
                    </a:schemeClr>
                  </a:solidFill>
                </a:ln>
                <a:solidFill>
                  <a:schemeClr val="accent2">
                    <a:lumMod val="75000"/>
                  </a:schemeClr>
                </a:solidFill>
                <a:effectLst>
                  <a:glow rad="63500">
                    <a:srgbClr val="FFFF66">
                      <a:alpha val="72000"/>
                    </a:srgbClr>
                  </a:glow>
                </a:effectLst>
                <a:latin typeface="Elephant" pitchFamily="18" charset="0"/>
              </a:rPr>
              <a:t>City Life</a:t>
            </a:r>
            <a:endParaRPr lang="en-US" sz="5400" dirty="0">
              <a:ln>
                <a:solidFill>
                  <a:schemeClr val="bg1">
                    <a:lumMod val="65000"/>
                  </a:schemeClr>
                </a:solidFill>
              </a:ln>
              <a:solidFill>
                <a:schemeClr val="accent2">
                  <a:lumMod val="75000"/>
                </a:schemeClr>
              </a:solidFill>
              <a:effectLst>
                <a:glow rad="63500">
                  <a:srgbClr val="FFFF66">
                    <a:alpha val="72000"/>
                  </a:srgbClr>
                </a:glow>
              </a:effectLst>
              <a:latin typeface="Elephant" pitchFamily="18" charset="0"/>
            </a:endParaRPr>
          </a:p>
        </p:txBody>
      </p:sp>
      <p:sp>
        <p:nvSpPr>
          <p:cNvPr id="21" name="TextBox 20"/>
          <p:cNvSpPr txBox="1"/>
          <p:nvPr/>
        </p:nvSpPr>
        <p:spPr>
          <a:xfrm>
            <a:off x="0" y="4273971"/>
            <a:ext cx="9429784" cy="707886"/>
          </a:xfrm>
          <a:prstGeom prst="rect">
            <a:avLst/>
          </a:prstGeom>
          <a:noFill/>
        </p:spPr>
        <p:txBody>
          <a:bodyPr>
            <a:spAutoFit/>
          </a:bodyPr>
          <a:lstStyle/>
          <a:p>
            <a:pPr algn="ctr">
              <a:defRPr/>
            </a:pPr>
            <a:r>
              <a:rPr lang="en-US" sz="4000" dirty="0">
                <a:ln>
                  <a:solidFill>
                    <a:schemeClr val="bg1">
                      <a:lumMod val="65000"/>
                    </a:schemeClr>
                  </a:solidFill>
                </a:ln>
                <a:solidFill>
                  <a:srgbClr val="00B050"/>
                </a:solidFill>
                <a:latin typeface="Elephant" pitchFamily="18" charset="0"/>
              </a:rPr>
              <a:t>Lesson </a:t>
            </a:r>
            <a:r>
              <a:rPr lang="vi-VN" sz="4000" dirty="0">
                <a:ln>
                  <a:solidFill>
                    <a:schemeClr val="bg1">
                      <a:lumMod val="65000"/>
                    </a:schemeClr>
                  </a:solidFill>
                </a:ln>
                <a:solidFill>
                  <a:srgbClr val="00B050"/>
                </a:solidFill>
                <a:latin typeface="Elephant" pitchFamily="18" charset="0"/>
              </a:rPr>
              <a:t>7: Looking back &amp; Project </a:t>
            </a:r>
            <a:endParaRPr lang="en-US" sz="4000" dirty="0">
              <a:ln>
                <a:solidFill>
                  <a:schemeClr val="bg1">
                    <a:lumMod val="65000"/>
                  </a:schemeClr>
                </a:solidFill>
              </a:ln>
              <a:solidFill>
                <a:srgbClr val="00B050"/>
              </a:solidFill>
              <a:latin typeface="Elephant" pitchFamily="18" charset="0"/>
            </a:endParaRPr>
          </a:p>
        </p:txBody>
      </p:sp>
      <p:pic>
        <p:nvPicPr>
          <p:cNvPr id="6157" name="Picture 3" descr="33"/>
          <p:cNvPicPr>
            <a:picLocks noChangeAspect="1" noChangeArrowheads="1" noCrop="1"/>
          </p:cNvPicPr>
          <p:nvPr/>
        </p:nvPicPr>
        <p:blipFill>
          <a:blip r:embed="rId6"/>
          <a:srcRect/>
          <a:stretch>
            <a:fillRect/>
          </a:stretch>
        </p:blipFill>
        <p:spPr bwMode="auto">
          <a:xfrm>
            <a:off x="-357188" y="5214938"/>
            <a:ext cx="1447801" cy="1981200"/>
          </a:xfrm>
          <a:prstGeom prst="rect">
            <a:avLst/>
          </a:prstGeom>
          <a:noFill/>
          <a:ln w="9525">
            <a:noFill/>
            <a:miter lim="800000"/>
            <a:headEnd/>
            <a:tailEnd/>
          </a:ln>
        </p:spPr>
      </p:pic>
      <p:pic>
        <p:nvPicPr>
          <p:cNvPr id="6158" name="Picture 4" descr="33"/>
          <p:cNvPicPr>
            <a:picLocks noChangeAspect="1" noChangeArrowheads="1" noCrop="1"/>
          </p:cNvPicPr>
          <p:nvPr/>
        </p:nvPicPr>
        <p:blipFill>
          <a:blip r:embed="rId6"/>
          <a:srcRect/>
          <a:stretch>
            <a:fillRect/>
          </a:stretch>
        </p:blipFill>
        <p:spPr bwMode="auto">
          <a:xfrm>
            <a:off x="785813" y="5214938"/>
            <a:ext cx="1752600" cy="1981200"/>
          </a:xfrm>
          <a:prstGeom prst="rect">
            <a:avLst/>
          </a:prstGeom>
          <a:noFill/>
          <a:ln w="9525">
            <a:noFill/>
            <a:miter lim="800000"/>
            <a:headEnd/>
            <a:tailEnd/>
          </a:ln>
        </p:spPr>
      </p:pic>
      <p:pic>
        <p:nvPicPr>
          <p:cNvPr id="6159" name="Picture 5" descr="33"/>
          <p:cNvPicPr>
            <a:picLocks noChangeAspect="1" noChangeArrowheads="1" noCrop="1"/>
          </p:cNvPicPr>
          <p:nvPr/>
        </p:nvPicPr>
        <p:blipFill>
          <a:blip r:embed="rId6"/>
          <a:srcRect/>
          <a:stretch>
            <a:fillRect/>
          </a:stretch>
        </p:blipFill>
        <p:spPr bwMode="auto">
          <a:xfrm>
            <a:off x="2214563" y="5286375"/>
            <a:ext cx="1293812" cy="1981200"/>
          </a:xfrm>
          <a:prstGeom prst="rect">
            <a:avLst/>
          </a:prstGeom>
          <a:noFill/>
          <a:ln w="9525">
            <a:noFill/>
            <a:miter lim="800000"/>
            <a:headEnd/>
            <a:tailEnd/>
          </a:ln>
        </p:spPr>
      </p:pic>
      <p:pic>
        <p:nvPicPr>
          <p:cNvPr id="6160" name="Picture 6" descr="33"/>
          <p:cNvPicPr>
            <a:picLocks noChangeAspect="1" noChangeArrowheads="1" noCrop="1"/>
          </p:cNvPicPr>
          <p:nvPr/>
        </p:nvPicPr>
        <p:blipFill>
          <a:blip r:embed="rId6"/>
          <a:srcRect/>
          <a:stretch>
            <a:fillRect/>
          </a:stretch>
        </p:blipFill>
        <p:spPr bwMode="auto">
          <a:xfrm>
            <a:off x="3357563" y="5357813"/>
            <a:ext cx="1295400" cy="1981200"/>
          </a:xfrm>
          <a:prstGeom prst="rect">
            <a:avLst/>
          </a:prstGeom>
          <a:noFill/>
          <a:ln w="9525">
            <a:noFill/>
            <a:miter lim="800000"/>
            <a:headEnd/>
            <a:tailEnd/>
          </a:ln>
        </p:spPr>
      </p:pic>
      <p:pic>
        <p:nvPicPr>
          <p:cNvPr id="6161" name="Picture 7" descr="33"/>
          <p:cNvPicPr>
            <a:picLocks noChangeAspect="1" noChangeArrowheads="1" noCrop="1"/>
          </p:cNvPicPr>
          <p:nvPr/>
        </p:nvPicPr>
        <p:blipFill>
          <a:blip r:embed="rId6"/>
          <a:srcRect/>
          <a:stretch>
            <a:fillRect/>
          </a:stretch>
        </p:blipFill>
        <p:spPr bwMode="auto">
          <a:xfrm>
            <a:off x="4500563" y="5357813"/>
            <a:ext cx="1295400" cy="1981200"/>
          </a:xfrm>
          <a:prstGeom prst="rect">
            <a:avLst/>
          </a:prstGeom>
          <a:noFill/>
          <a:ln w="9525">
            <a:noFill/>
            <a:miter lim="800000"/>
            <a:headEnd/>
            <a:tailEnd/>
          </a:ln>
        </p:spPr>
      </p:pic>
      <p:pic>
        <p:nvPicPr>
          <p:cNvPr id="6162" name="Picture 8" descr="33"/>
          <p:cNvPicPr>
            <a:picLocks noChangeAspect="1" noChangeArrowheads="1" noCrop="1"/>
          </p:cNvPicPr>
          <p:nvPr/>
        </p:nvPicPr>
        <p:blipFill>
          <a:blip r:embed="rId6"/>
          <a:srcRect/>
          <a:stretch>
            <a:fillRect/>
          </a:stretch>
        </p:blipFill>
        <p:spPr bwMode="auto">
          <a:xfrm>
            <a:off x="5643563" y="5429250"/>
            <a:ext cx="1295400" cy="1981200"/>
          </a:xfrm>
          <a:prstGeom prst="rect">
            <a:avLst/>
          </a:prstGeom>
          <a:noFill/>
          <a:ln w="9525">
            <a:noFill/>
            <a:miter lim="800000"/>
            <a:headEnd/>
            <a:tailEnd/>
          </a:ln>
        </p:spPr>
      </p:pic>
      <p:pic>
        <p:nvPicPr>
          <p:cNvPr id="6163" name="Picture 9" descr="33"/>
          <p:cNvPicPr>
            <a:picLocks noChangeAspect="1" noChangeArrowheads="1" noCrop="1"/>
          </p:cNvPicPr>
          <p:nvPr/>
        </p:nvPicPr>
        <p:blipFill>
          <a:blip r:embed="rId6"/>
          <a:srcRect/>
          <a:stretch>
            <a:fillRect/>
          </a:stretch>
        </p:blipFill>
        <p:spPr bwMode="auto">
          <a:xfrm>
            <a:off x="6786563" y="5429250"/>
            <a:ext cx="1295400" cy="1981200"/>
          </a:xfrm>
          <a:prstGeom prst="rect">
            <a:avLst/>
          </a:prstGeom>
          <a:noFill/>
          <a:ln w="9525">
            <a:noFill/>
            <a:miter lim="800000"/>
            <a:headEnd/>
            <a:tailEnd/>
          </a:ln>
        </p:spPr>
      </p:pic>
      <p:pic>
        <p:nvPicPr>
          <p:cNvPr id="6164" name="Picture 10" descr="33"/>
          <p:cNvPicPr>
            <a:picLocks noChangeAspect="1" noChangeArrowheads="1" noCrop="1"/>
          </p:cNvPicPr>
          <p:nvPr/>
        </p:nvPicPr>
        <p:blipFill>
          <a:blip r:embed="rId6"/>
          <a:srcRect/>
          <a:stretch>
            <a:fillRect/>
          </a:stretch>
        </p:blipFill>
        <p:spPr bwMode="auto">
          <a:xfrm>
            <a:off x="7848600" y="5429250"/>
            <a:ext cx="1295400" cy="1981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1+#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3" fill="hold" grpId="0" nodeType="afterEffect">
                                  <p:stCondLst>
                                    <p:cond delay="25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1+#ppt_w/2"/>
                                          </p:val>
                                        </p:tav>
                                        <p:tav tm="100000">
                                          <p:val>
                                            <p:strVal val="#ppt_x"/>
                                          </p:val>
                                        </p:tav>
                                      </p:tavLst>
                                    </p:anim>
                                    <p:anim calcmode="lin" valueType="num">
                                      <p:cBhvr additive="base">
                                        <p:cTn id="21" dur="500" fill="hold"/>
                                        <p:tgtEl>
                                          <p:spTgt spid="12"/>
                                        </p:tgtEl>
                                        <p:attrNameLst>
                                          <p:attrName>ppt_y</p:attrName>
                                        </p:attrNameLst>
                                      </p:cBhvr>
                                      <p:tavLst>
                                        <p:tav tm="0">
                                          <p:val>
                                            <p:strVal val="0-#ppt_h/2"/>
                                          </p:val>
                                        </p:tav>
                                        <p:tav tm="100000">
                                          <p:val>
                                            <p:strVal val="#ppt_y"/>
                                          </p:val>
                                        </p:tav>
                                      </p:tavLst>
                                    </p:anim>
                                  </p:childTnLst>
                                </p:cTn>
                              </p:par>
                            </p:childTnLst>
                          </p:cTn>
                        </p:par>
                        <p:par>
                          <p:cTn id="22" fill="hold">
                            <p:stCondLst>
                              <p:cond delay="1250"/>
                            </p:stCondLst>
                            <p:childTnLst>
                              <p:par>
                                <p:cTn id="23" presetID="2" presetClass="entr" presetSubtype="12"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par>
                          <p:cTn id="27" fill="hold">
                            <p:stCondLst>
                              <p:cond delay="1750"/>
                            </p:stCondLst>
                            <p:childTnLst>
                              <p:par>
                                <p:cTn id="28" presetID="2" presetClass="entr" presetSubtype="8"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750" fill="hold"/>
                                        <p:tgtEl>
                                          <p:spTgt spid="3"/>
                                        </p:tgtEl>
                                        <p:attrNameLst>
                                          <p:attrName>ppt_x</p:attrName>
                                        </p:attrNameLst>
                                      </p:cBhvr>
                                      <p:tavLst>
                                        <p:tav tm="0">
                                          <p:val>
                                            <p:strVal val="0-#ppt_w/2"/>
                                          </p:val>
                                        </p:tav>
                                        <p:tav tm="100000">
                                          <p:val>
                                            <p:strVal val="#ppt_x"/>
                                          </p:val>
                                        </p:tav>
                                      </p:tavLst>
                                    </p:anim>
                                    <p:anim calcmode="lin" valueType="num">
                                      <p:cBhvr additive="base">
                                        <p:cTn id="31" dur="750" fill="hold"/>
                                        <p:tgtEl>
                                          <p:spTgt spid="3"/>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10" presetClass="entr" presetSubtype="0" fill="hold" grpId="0" nodeType="afterEffect">
                                  <p:stCondLst>
                                    <p:cond delay="0"/>
                                  </p:stCondLst>
                                  <p:iterate type="lt">
                                    <p:tmPct val="0"/>
                                  </p:iterate>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34" presetClass="emph" presetSubtype="0" fill="hold" grpId="1" nodeType="withEffect">
                                  <p:stCondLst>
                                    <p:cond delay="0"/>
                                  </p:stCondLst>
                                  <p:iterate type="lt">
                                    <p:tmPct val="10000"/>
                                  </p:iterate>
                                  <p:childTnLst>
                                    <p:animMotion origin="layout" path="M 0 2.22222E-6 L 0 -0.07222 " pathEditMode="relative" rAng="0" ptsTypes="AA">
                                      <p:cBhvr>
                                        <p:cTn id="37" dur="250" accel="50000" decel="50000" autoRev="1" fill="hold">
                                          <p:stCondLst>
                                            <p:cond delay="0"/>
                                          </p:stCondLst>
                                        </p:cTn>
                                        <p:tgtEl>
                                          <p:spTgt spid="16"/>
                                        </p:tgtEl>
                                        <p:attrNameLst>
                                          <p:attrName>ppt_x</p:attrName>
                                          <p:attrName>ppt_y</p:attrName>
                                        </p:attrNameLst>
                                      </p:cBhvr>
                                      <p:rCtr x="0" y="-3611"/>
                                    </p:animMotion>
                                    <p:animRot by="1500000">
                                      <p:cBhvr>
                                        <p:cTn id="38" dur="125" fill="hold">
                                          <p:stCondLst>
                                            <p:cond delay="0"/>
                                          </p:stCondLst>
                                        </p:cTn>
                                        <p:tgtEl>
                                          <p:spTgt spid="16"/>
                                        </p:tgtEl>
                                        <p:attrNameLst>
                                          <p:attrName>r</p:attrName>
                                        </p:attrNameLst>
                                      </p:cBhvr>
                                    </p:animRot>
                                    <p:animRot by="-1500000">
                                      <p:cBhvr>
                                        <p:cTn id="39" dur="125" fill="hold">
                                          <p:stCondLst>
                                            <p:cond delay="125"/>
                                          </p:stCondLst>
                                        </p:cTn>
                                        <p:tgtEl>
                                          <p:spTgt spid="16"/>
                                        </p:tgtEl>
                                        <p:attrNameLst>
                                          <p:attrName>r</p:attrName>
                                        </p:attrNameLst>
                                      </p:cBhvr>
                                    </p:animRot>
                                    <p:animRot by="-1500000">
                                      <p:cBhvr>
                                        <p:cTn id="40" dur="125" fill="hold">
                                          <p:stCondLst>
                                            <p:cond delay="250"/>
                                          </p:stCondLst>
                                        </p:cTn>
                                        <p:tgtEl>
                                          <p:spTgt spid="16"/>
                                        </p:tgtEl>
                                        <p:attrNameLst>
                                          <p:attrName>r</p:attrName>
                                        </p:attrNameLst>
                                      </p:cBhvr>
                                    </p:animRot>
                                    <p:animRot by="1500000">
                                      <p:cBhvr>
                                        <p:cTn id="41" dur="125" fill="hold">
                                          <p:stCondLst>
                                            <p:cond delay="375"/>
                                          </p:stCondLst>
                                        </p:cTn>
                                        <p:tgtEl>
                                          <p:spTgt spid="16"/>
                                        </p:tgtEl>
                                        <p:attrNameLst>
                                          <p:attrName>r</p:attrName>
                                        </p:attrNameLst>
                                      </p:cBhvr>
                                    </p:animRot>
                                  </p:childTnLst>
                                </p:cTn>
                              </p:par>
                            </p:childTnLst>
                          </p:cTn>
                        </p:par>
                        <p:par>
                          <p:cTn id="42" fill="hold">
                            <p:stCondLst>
                              <p:cond delay="3350"/>
                            </p:stCondLst>
                            <p:childTnLst>
                              <p:par>
                                <p:cTn id="43" presetID="2" presetClass="entr" presetSubtype="2"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750" fill="hold"/>
                                        <p:tgtEl>
                                          <p:spTgt spid="21"/>
                                        </p:tgtEl>
                                        <p:attrNameLst>
                                          <p:attrName>ppt_x</p:attrName>
                                        </p:attrNameLst>
                                      </p:cBhvr>
                                      <p:tavLst>
                                        <p:tav tm="0">
                                          <p:val>
                                            <p:strVal val="1+#ppt_w/2"/>
                                          </p:val>
                                        </p:tav>
                                        <p:tav tm="100000">
                                          <p:val>
                                            <p:strVal val="#ppt_x"/>
                                          </p:val>
                                        </p:tav>
                                      </p:tavLst>
                                    </p:anim>
                                    <p:anim calcmode="lin" valueType="num">
                                      <p:cBhvr additive="base">
                                        <p:cTn id="46" dur="75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animBg="1"/>
      <p:bldP spid="3" grpId="0"/>
      <p:bldP spid="16" grpId="0"/>
      <p:bldP spid="16" grpId="1"/>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1600" y="152400"/>
            <a:ext cx="5715000" cy="487506"/>
          </a:xfrm>
          <a:prstGeom prst="rect">
            <a:avLst/>
          </a:prstGeom>
          <a:solidFill>
            <a:srgbClr val="FFFF00"/>
          </a:solidFill>
        </p:spPr>
        <p:txBody>
          <a:bodyPr wrap="square">
            <a:spAutoFit/>
          </a:bodyPr>
          <a:lstStyle/>
          <a:p>
            <a:pPr algn="just">
              <a:lnSpc>
                <a:spcPct val="107000"/>
              </a:lnSpc>
              <a:spcAft>
                <a:spcPts val="80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Complete the table ( individual- groups)</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162222940"/>
              </p:ext>
            </p:extLst>
          </p:nvPr>
        </p:nvGraphicFramePr>
        <p:xfrm>
          <a:off x="152400" y="716109"/>
          <a:ext cx="8763000" cy="4114797"/>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0000"/>
                    </a:ext>
                  </a:extLst>
                </a:gridCol>
                <a:gridCol w="6172200">
                  <a:extLst>
                    <a:ext uri="{9D8B030D-6E8A-4147-A177-3AD203B41FA5}">
                      <a16:colId xmlns:a16="http://schemas.microsoft.com/office/drawing/2014/main" val="20001"/>
                    </a:ext>
                  </a:extLst>
                </a:gridCol>
              </a:tblGrid>
              <a:tr h="707385">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City/</a:t>
                      </a:r>
                      <a:r>
                        <a:rPr lang="en-US" sz="2400" b="1" baseline="0" dirty="0">
                          <a:solidFill>
                            <a:schemeClr val="tx1"/>
                          </a:solidFill>
                          <a:latin typeface="Times New Roman" panose="02020603050405020304" pitchFamily="18" charset="0"/>
                          <a:cs typeface="Times New Roman" panose="02020603050405020304" pitchFamily="18" charset="0"/>
                        </a:rPr>
                        <a:t> Town</a:t>
                      </a:r>
                      <a:endParaRPr lang="en-US" sz="2400" b="1" dirty="0">
                        <a:solidFill>
                          <a:schemeClr val="tx1"/>
                        </a:solidFill>
                        <a:latin typeface="Times New Roman" panose="02020603050405020304" pitchFamily="18" charset="0"/>
                        <a:cs typeface="Times New Roman" panose="02020603050405020304" pitchFamily="18" charset="0"/>
                      </a:endParaRPr>
                    </a:p>
                  </a:txBody>
                  <a:tcPr>
                    <a:solidFill>
                      <a:srgbClr val="92D050"/>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Man-made/ natural attraction</a:t>
                      </a:r>
                    </a:p>
                  </a:txBody>
                  <a:tcPr>
                    <a:solidFill>
                      <a:srgbClr val="92D050"/>
                    </a:solidFill>
                  </a:tcPr>
                </a:tc>
                <a:extLst>
                  <a:ext uri="{0D108BD9-81ED-4DB2-BD59-A6C34878D82A}">
                    <a16:rowId xmlns:a16="http://schemas.microsoft.com/office/drawing/2014/main" val="10000"/>
                  </a:ext>
                </a:extLst>
              </a:tr>
              <a:tr h="567902">
                <a:tc>
                  <a:txBody>
                    <a:bodyPr/>
                    <a:lstStyle/>
                    <a:p>
                      <a:r>
                        <a:rPr lang="en-US" sz="2000" b="1" dirty="0" err="1">
                          <a:latin typeface="Times New Roman" panose="02020603050405020304" pitchFamily="18" charset="0"/>
                          <a:cs typeface="Times New Roman" panose="02020603050405020304" pitchFamily="18" charset="0"/>
                        </a:rPr>
                        <a:t>Bac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Ninh</a:t>
                      </a:r>
                      <a:endParaRPr lang="en-US" sz="2000" b="1" dirty="0">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endParaRPr lang="en-US" dirty="0">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extLst>
                  <a:ext uri="{0D108BD9-81ED-4DB2-BD59-A6C34878D82A}">
                    <a16:rowId xmlns:a16="http://schemas.microsoft.com/office/drawing/2014/main" val="10001"/>
                  </a:ext>
                </a:extLst>
              </a:tr>
              <a:tr h="567902">
                <a:tc>
                  <a:txBody>
                    <a:bodyPr/>
                    <a:lstStyle/>
                    <a:p>
                      <a:r>
                        <a:rPr lang="en-US" sz="2000" b="1" dirty="0">
                          <a:latin typeface="Times New Roman" panose="02020603050405020304" pitchFamily="18" charset="0"/>
                          <a:cs typeface="Times New Roman" panose="02020603050405020304" pitchFamily="18" charset="0"/>
                        </a:rPr>
                        <a:t>Ha </a:t>
                      </a:r>
                      <a:r>
                        <a:rPr lang="en-US" sz="2000" b="1" dirty="0" err="1">
                          <a:latin typeface="Times New Roman" panose="02020603050405020304" pitchFamily="18" charset="0"/>
                          <a:cs typeface="Times New Roman" panose="02020603050405020304" pitchFamily="18" charset="0"/>
                        </a:rPr>
                        <a:t>Noi</a:t>
                      </a:r>
                      <a:endParaRPr lang="en-US" sz="2000" b="1" dirty="0">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endParaRPr lang="en-US" dirty="0">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extLst>
                  <a:ext uri="{0D108BD9-81ED-4DB2-BD59-A6C34878D82A}">
                    <a16:rowId xmlns:a16="http://schemas.microsoft.com/office/drawing/2014/main" val="10002"/>
                  </a:ext>
                </a:extLst>
              </a:tr>
              <a:tr h="567902">
                <a:tc>
                  <a:txBody>
                    <a:bodyPr/>
                    <a:lstStyle/>
                    <a:p>
                      <a:r>
                        <a:rPr lang="en-US" sz="2000" b="1" dirty="0" err="1">
                          <a:latin typeface="Times New Roman" panose="02020603050405020304" pitchFamily="18" charset="0"/>
                          <a:cs typeface="Times New Roman" panose="02020603050405020304" pitchFamily="18" charset="0"/>
                        </a:rPr>
                        <a:t>Hoa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Binh</a:t>
                      </a:r>
                      <a:endParaRPr lang="en-US" sz="2000" b="1" dirty="0">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endParaRPr lang="en-US" dirty="0">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extLst>
                  <a:ext uri="{0D108BD9-81ED-4DB2-BD59-A6C34878D82A}">
                    <a16:rowId xmlns:a16="http://schemas.microsoft.com/office/drawing/2014/main" val="10003"/>
                  </a:ext>
                </a:extLst>
              </a:tr>
              <a:tr h="567902">
                <a:tc>
                  <a:txBody>
                    <a:bodyPr/>
                    <a:lstStyle/>
                    <a:p>
                      <a:r>
                        <a:rPr lang="en-US" sz="2000" b="1" dirty="0">
                          <a:latin typeface="Times New Roman" panose="02020603050405020304" pitchFamily="18" charset="0"/>
                          <a:cs typeface="Times New Roman" panose="02020603050405020304" pitchFamily="18" charset="0"/>
                        </a:rPr>
                        <a:t>Lam Dong</a:t>
                      </a:r>
                    </a:p>
                  </a:txBody>
                  <a:tcPr>
                    <a:solidFill>
                      <a:schemeClr val="accent2">
                        <a:lumMod val="20000"/>
                        <a:lumOff val="80000"/>
                      </a:schemeClr>
                    </a:solidFill>
                  </a:tcPr>
                </a:tc>
                <a:tc>
                  <a:txBody>
                    <a:bodyPr/>
                    <a:lstStyle/>
                    <a:p>
                      <a:endParaRPr lang="en-US" dirty="0">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extLst>
                  <a:ext uri="{0D108BD9-81ED-4DB2-BD59-A6C34878D82A}">
                    <a16:rowId xmlns:a16="http://schemas.microsoft.com/office/drawing/2014/main" val="10004"/>
                  </a:ext>
                </a:extLst>
              </a:tr>
              <a:tr h="567902">
                <a:tc>
                  <a:txBody>
                    <a:bodyPr/>
                    <a:lstStyle/>
                    <a:p>
                      <a:r>
                        <a:rPr lang="en-US" sz="2000" b="1" dirty="0" err="1">
                          <a:latin typeface="Times New Roman" panose="02020603050405020304" pitchFamily="18" charset="0"/>
                          <a:cs typeface="Times New Roman" panose="02020603050405020304" pitchFamily="18" charset="0"/>
                        </a:rPr>
                        <a:t>Hai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Phong</a:t>
                      </a:r>
                      <a:r>
                        <a:rPr lang="en-US" sz="2000" b="1" dirty="0">
                          <a:latin typeface="Times New Roman" panose="02020603050405020304" pitchFamily="18" charset="0"/>
                          <a:cs typeface="Times New Roman" panose="02020603050405020304" pitchFamily="18" charset="0"/>
                        </a:rPr>
                        <a:t> </a:t>
                      </a:r>
                    </a:p>
                  </a:txBody>
                  <a:tcPr>
                    <a:solidFill>
                      <a:schemeClr val="accent2">
                        <a:lumMod val="20000"/>
                        <a:lumOff val="80000"/>
                      </a:schemeClr>
                    </a:solidFill>
                  </a:tcPr>
                </a:tc>
                <a:tc>
                  <a:txBody>
                    <a:bodyPr/>
                    <a:lstStyle/>
                    <a:p>
                      <a:r>
                        <a:rPr lang="en-US" sz="2000" dirty="0">
                          <a:latin typeface="Times New Roman" panose="02020603050405020304" pitchFamily="18" charset="0"/>
                          <a:cs typeface="Times New Roman" panose="02020603050405020304" pitchFamily="18" charset="0"/>
                        </a:rPr>
                        <a:t>Cat Ba island, Do Son</a:t>
                      </a:r>
                      <a:r>
                        <a:rPr lang="en-US" sz="2000" baseline="0" dirty="0">
                          <a:latin typeface="Times New Roman" panose="02020603050405020304" pitchFamily="18" charset="0"/>
                          <a:cs typeface="Times New Roman" panose="02020603050405020304" pitchFamily="18" charset="0"/>
                        </a:rPr>
                        <a:t> beach</a:t>
                      </a:r>
                      <a:endParaRPr lang="en-US" sz="2000" dirty="0">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extLst>
                  <a:ext uri="{0D108BD9-81ED-4DB2-BD59-A6C34878D82A}">
                    <a16:rowId xmlns:a16="http://schemas.microsoft.com/office/drawing/2014/main" val="10005"/>
                  </a:ext>
                </a:extLst>
              </a:tr>
              <a:tr h="567902">
                <a:tc>
                  <a:txBody>
                    <a:bodyPr/>
                    <a:lstStyle/>
                    <a:p>
                      <a:r>
                        <a:rPr lang="en-US" sz="2000" b="1" dirty="0" err="1">
                          <a:latin typeface="Times New Roman" panose="02020603050405020304" pitchFamily="18" charset="0"/>
                          <a:cs typeface="Times New Roman" panose="02020603050405020304" pitchFamily="18" charset="0"/>
                        </a:rPr>
                        <a:t>Quang</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Ninh</a:t>
                      </a:r>
                      <a:endParaRPr lang="en-US" sz="2000" b="1" dirty="0">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r>
                        <a:rPr lang="en-US" sz="2000" dirty="0" err="1">
                          <a:latin typeface="Times New Roman" panose="02020603050405020304" pitchFamily="18" charset="0"/>
                          <a:cs typeface="Times New Roman" panose="02020603050405020304" pitchFamily="18" charset="0"/>
                        </a:rPr>
                        <a:t>Halong</a:t>
                      </a:r>
                      <a:r>
                        <a:rPr lang="en-US" sz="2000" dirty="0">
                          <a:latin typeface="Times New Roman" panose="02020603050405020304" pitchFamily="18" charset="0"/>
                          <a:cs typeface="Times New Roman" panose="02020603050405020304" pitchFamily="18" charset="0"/>
                        </a:rPr>
                        <a:t> bay, </a:t>
                      </a:r>
                      <a:r>
                        <a:rPr lang="en-US" sz="2000" dirty="0" err="1">
                          <a:latin typeface="Times New Roman" panose="02020603050405020304" pitchFamily="18" charset="0"/>
                          <a:cs typeface="Times New Roman" panose="02020603050405020304" pitchFamily="18" charset="0"/>
                        </a:rPr>
                        <a:t>Dau</a:t>
                      </a:r>
                      <a:r>
                        <a:rPr lang="en-US" sz="2000" dirty="0">
                          <a:latin typeface="Times New Roman" panose="02020603050405020304" pitchFamily="18" charset="0"/>
                          <a:cs typeface="Times New Roman" panose="02020603050405020304" pitchFamily="18" charset="0"/>
                        </a:rPr>
                        <a:t> Go cave</a:t>
                      </a:r>
                    </a:p>
                  </a:txBody>
                  <a:tcPr>
                    <a:solidFill>
                      <a:schemeClr val="accent2">
                        <a:lumMod val="20000"/>
                        <a:lumOff val="80000"/>
                      </a:schemeClr>
                    </a:solidFill>
                  </a:tcPr>
                </a:tc>
                <a:extLst>
                  <a:ext uri="{0D108BD9-81ED-4DB2-BD59-A6C34878D82A}">
                    <a16:rowId xmlns:a16="http://schemas.microsoft.com/office/drawing/2014/main" val="10006"/>
                  </a:ext>
                </a:extLst>
              </a:tr>
            </a:tbl>
          </a:graphicData>
        </a:graphic>
      </p:graphicFrame>
      <p:sp>
        <p:nvSpPr>
          <p:cNvPr id="5" name="Rectangle 4"/>
          <p:cNvSpPr/>
          <p:nvPr/>
        </p:nvSpPr>
        <p:spPr>
          <a:xfrm>
            <a:off x="152400" y="4800600"/>
            <a:ext cx="8991600" cy="1878206"/>
          </a:xfrm>
          <a:prstGeom prst="rect">
            <a:avLst/>
          </a:prstGeom>
        </p:spPr>
        <p:txBody>
          <a:bodyPr wrap="square">
            <a:spAutoFit/>
          </a:bodyPr>
          <a:lstStyle/>
          <a:p>
            <a:pPr algn="just">
              <a:lnSpc>
                <a:spcPct val="107000"/>
              </a:lnSpc>
              <a:spcAft>
                <a:spcPts val="800"/>
              </a:spcAft>
            </a:pPr>
            <a:r>
              <a:rPr lang="en-US"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Team work: Team A give the city/ town. Team B says its attraction. The team with the most items is winner.</a:t>
            </a:r>
          </a:p>
          <a:p>
            <a:pPr algn="just">
              <a:lnSpc>
                <a:spcPct val="107000"/>
              </a:lnSpc>
              <a:spcAft>
                <a:spcPts val="80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Ex: 	Team A: Hue city</a:t>
            </a:r>
          </a:p>
          <a:p>
            <a:pPr algn="just">
              <a:lnSpc>
                <a:spcPct val="107000"/>
              </a:lnSpc>
              <a:spcAft>
                <a:spcPts val="80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Team B: Hue conical hats</a:t>
            </a:r>
          </a:p>
        </p:txBody>
      </p:sp>
      <p:sp>
        <p:nvSpPr>
          <p:cNvPr id="6" name="Rectangle 5"/>
          <p:cNvSpPr/>
          <p:nvPr/>
        </p:nvSpPr>
        <p:spPr>
          <a:xfrm>
            <a:off x="2819400" y="1337628"/>
            <a:ext cx="5715000" cy="707886"/>
          </a:xfrm>
          <a:prstGeom prst="rect">
            <a:avLst/>
          </a:prstGeom>
        </p:spPr>
        <p:txBody>
          <a:bodyPr wrap="square">
            <a:spAutoFit/>
          </a:bodyPr>
          <a:lstStyle/>
          <a:p>
            <a:r>
              <a:rPr lang="en-US" sz="2000" dirty="0">
                <a:solidFill>
                  <a:srgbClr val="313131"/>
                </a:solidFill>
                <a:latin typeface="Times New Roman" panose="02020603050405020304" pitchFamily="18" charset="0"/>
                <a:cs typeface="Times New Roman" panose="02020603050405020304" pitchFamily="18" charset="0"/>
              </a:rPr>
              <a:t>Dam pagoda, </a:t>
            </a:r>
            <a:r>
              <a:rPr lang="en-US" sz="2000" dirty="0" err="1">
                <a:solidFill>
                  <a:srgbClr val="313131"/>
                </a:solidFill>
                <a:latin typeface="Times New Roman" panose="02020603050405020304" pitchFamily="18" charset="0"/>
                <a:cs typeface="Times New Roman" panose="02020603050405020304" pitchFamily="18" charset="0"/>
              </a:rPr>
              <a:t>Phat</a:t>
            </a:r>
            <a:r>
              <a:rPr lang="en-US" sz="2000" dirty="0">
                <a:solidFill>
                  <a:srgbClr val="313131"/>
                </a:solidFill>
                <a:latin typeface="Times New Roman" panose="02020603050405020304" pitchFamily="18" charset="0"/>
                <a:cs typeface="Times New Roman" panose="02020603050405020304" pitchFamily="18" charset="0"/>
              </a:rPr>
              <a:t> </a:t>
            </a:r>
            <a:r>
              <a:rPr lang="en-US" sz="2000" dirty="0" err="1">
                <a:solidFill>
                  <a:srgbClr val="313131"/>
                </a:solidFill>
                <a:latin typeface="Times New Roman" panose="02020603050405020304" pitchFamily="18" charset="0"/>
                <a:cs typeface="Times New Roman" panose="02020603050405020304" pitchFamily="18" charset="0"/>
              </a:rPr>
              <a:t>Tich</a:t>
            </a:r>
            <a:r>
              <a:rPr lang="en-US" sz="2000" dirty="0">
                <a:solidFill>
                  <a:srgbClr val="313131"/>
                </a:solidFill>
                <a:latin typeface="Times New Roman" panose="02020603050405020304" pitchFamily="18" charset="0"/>
                <a:cs typeface="Times New Roman" panose="02020603050405020304" pitchFamily="18" charset="0"/>
              </a:rPr>
              <a:t> pagoda, Eight Kings of Ly empire Temple,…</a:t>
            </a:r>
            <a:endParaRPr lang="en-US" sz="2000" dirty="0">
              <a:latin typeface="Times New Roman" panose="02020603050405020304" pitchFamily="18" charset="0"/>
              <a:cs typeface="Times New Roman" panose="02020603050405020304" pitchFamily="18" charset="0"/>
            </a:endParaRPr>
          </a:p>
        </p:txBody>
      </p:sp>
      <p:sp>
        <p:nvSpPr>
          <p:cNvPr id="7" name="Rectangle 6"/>
          <p:cNvSpPr/>
          <p:nvPr/>
        </p:nvSpPr>
        <p:spPr>
          <a:xfrm>
            <a:off x="2819400" y="2157907"/>
            <a:ext cx="5867400" cy="400110"/>
          </a:xfrm>
          <a:prstGeom prst="rect">
            <a:avLst/>
          </a:prstGeom>
        </p:spPr>
        <p:txBody>
          <a:bodyPr wrap="square">
            <a:spAutoFit/>
          </a:bodyPr>
          <a:lstStyle/>
          <a:p>
            <a:r>
              <a:rPr lang="en-US" sz="2000" dirty="0">
                <a:solidFill>
                  <a:srgbClr val="313131"/>
                </a:solidFill>
                <a:latin typeface="Times New Roman" panose="02020603050405020304" pitchFamily="18" charset="0"/>
                <a:cs typeface="Times New Roman" panose="02020603050405020304" pitchFamily="18" charset="0"/>
              </a:rPr>
              <a:t>Ngoc Son temple, Ha </a:t>
            </a:r>
            <a:r>
              <a:rPr lang="en-US" sz="2000" dirty="0" err="1">
                <a:solidFill>
                  <a:srgbClr val="313131"/>
                </a:solidFill>
                <a:latin typeface="Times New Roman" panose="02020603050405020304" pitchFamily="18" charset="0"/>
                <a:cs typeface="Times New Roman" panose="02020603050405020304" pitchFamily="18" charset="0"/>
              </a:rPr>
              <a:t>Noi</a:t>
            </a:r>
            <a:r>
              <a:rPr lang="en-US" sz="2000" dirty="0">
                <a:solidFill>
                  <a:srgbClr val="313131"/>
                </a:solidFill>
                <a:latin typeface="Times New Roman" panose="02020603050405020304" pitchFamily="18" charset="0"/>
                <a:cs typeface="Times New Roman" panose="02020603050405020304" pitchFamily="18" charset="0"/>
              </a:rPr>
              <a:t> museum, </a:t>
            </a:r>
            <a:r>
              <a:rPr lang="en-US" sz="2000" dirty="0" err="1">
                <a:solidFill>
                  <a:srgbClr val="313131"/>
                </a:solidFill>
                <a:latin typeface="Times New Roman" panose="02020603050405020304" pitchFamily="18" charset="0"/>
                <a:cs typeface="Times New Roman" panose="02020603050405020304" pitchFamily="18" charset="0"/>
              </a:rPr>
              <a:t>Hoan</a:t>
            </a:r>
            <a:r>
              <a:rPr lang="en-US" sz="2000" dirty="0">
                <a:solidFill>
                  <a:srgbClr val="313131"/>
                </a:solidFill>
                <a:latin typeface="Times New Roman" panose="02020603050405020304" pitchFamily="18" charset="0"/>
                <a:cs typeface="Times New Roman" panose="02020603050405020304" pitchFamily="18" charset="0"/>
              </a:rPr>
              <a:t> </a:t>
            </a:r>
            <a:r>
              <a:rPr lang="en-US" sz="2000" dirty="0" err="1">
                <a:solidFill>
                  <a:srgbClr val="313131"/>
                </a:solidFill>
                <a:latin typeface="Times New Roman" panose="02020603050405020304" pitchFamily="18" charset="0"/>
                <a:cs typeface="Times New Roman" panose="02020603050405020304" pitchFamily="18" charset="0"/>
              </a:rPr>
              <a:t>Kiem</a:t>
            </a:r>
            <a:r>
              <a:rPr lang="en-US" sz="2000" dirty="0">
                <a:solidFill>
                  <a:srgbClr val="313131"/>
                </a:solidFill>
                <a:latin typeface="Times New Roman" panose="02020603050405020304" pitchFamily="18" charset="0"/>
                <a:cs typeface="Times New Roman" panose="02020603050405020304" pitchFamily="18" charset="0"/>
              </a:rPr>
              <a:t> lake,…</a:t>
            </a:r>
            <a:endParaRPr lang="en-US" sz="2000" dirty="0">
              <a:latin typeface="Times New Roman" panose="02020603050405020304" pitchFamily="18" charset="0"/>
              <a:cs typeface="Times New Roman" panose="02020603050405020304" pitchFamily="18" charset="0"/>
            </a:endParaRPr>
          </a:p>
        </p:txBody>
      </p:sp>
      <p:sp>
        <p:nvSpPr>
          <p:cNvPr id="8" name="Rectangle 7"/>
          <p:cNvSpPr/>
          <p:nvPr/>
        </p:nvSpPr>
        <p:spPr>
          <a:xfrm>
            <a:off x="2819400" y="2683527"/>
            <a:ext cx="4004622" cy="400110"/>
          </a:xfrm>
          <a:prstGeom prst="rect">
            <a:avLst/>
          </a:prstGeom>
        </p:spPr>
        <p:txBody>
          <a:bodyPr wrap="none">
            <a:spAutoFit/>
          </a:bodyPr>
          <a:lstStyle/>
          <a:p>
            <a:r>
              <a:rPr lang="en-US" sz="2000" dirty="0">
                <a:solidFill>
                  <a:srgbClr val="313131"/>
                </a:solidFill>
                <a:latin typeface="Times New Roman" panose="02020603050405020304" pitchFamily="18" charset="0"/>
                <a:cs typeface="Times New Roman" panose="02020603050405020304" pitchFamily="18" charset="0"/>
              </a:rPr>
              <a:t>Kim </a:t>
            </a:r>
            <a:r>
              <a:rPr lang="en-US" sz="2000" dirty="0" err="1">
                <a:solidFill>
                  <a:srgbClr val="313131"/>
                </a:solidFill>
                <a:latin typeface="Times New Roman" panose="02020603050405020304" pitchFamily="18" charset="0"/>
                <a:cs typeface="Times New Roman" panose="02020603050405020304" pitchFamily="18" charset="0"/>
              </a:rPr>
              <a:t>Boi</a:t>
            </a:r>
            <a:r>
              <a:rPr lang="en-US" sz="2000" dirty="0">
                <a:solidFill>
                  <a:srgbClr val="313131"/>
                </a:solidFill>
                <a:latin typeface="Times New Roman" panose="02020603050405020304" pitchFamily="18" charset="0"/>
                <a:cs typeface="Times New Roman" panose="02020603050405020304" pitchFamily="18" charset="0"/>
              </a:rPr>
              <a:t> hot spring, Mai </a:t>
            </a:r>
            <a:r>
              <a:rPr lang="en-US" sz="2000" dirty="0" err="1">
                <a:solidFill>
                  <a:srgbClr val="313131"/>
                </a:solidFill>
                <a:latin typeface="Times New Roman" panose="02020603050405020304" pitchFamily="18" charset="0"/>
                <a:cs typeface="Times New Roman" panose="02020603050405020304" pitchFamily="18" charset="0"/>
              </a:rPr>
              <a:t>Chau</a:t>
            </a:r>
            <a:r>
              <a:rPr lang="en-US" sz="2000" dirty="0">
                <a:solidFill>
                  <a:srgbClr val="313131"/>
                </a:solidFill>
                <a:latin typeface="Times New Roman" panose="02020603050405020304" pitchFamily="18" charset="0"/>
                <a:cs typeface="Times New Roman" panose="02020603050405020304" pitchFamily="18" charset="0"/>
              </a:rPr>
              <a:t> valley</a:t>
            </a:r>
            <a:endParaRPr lang="en-US" sz="2000" dirty="0">
              <a:latin typeface="Times New Roman" panose="02020603050405020304" pitchFamily="18" charset="0"/>
              <a:cs typeface="Times New Roman" panose="02020603050405020304" pitchFamily="18" charset="0"/>
            </a:endParaRPr>
          </a:p>
        </p:txBody>
      </p:sp>
      <p:sp>
        <p:nvSpPr>
          <p:cNvPr id="9" name="Rectangle 8"/>
          <p:cNvSpPr/>
          <p:nvPr/>
        </p:nvSpPr>
        <p:spPr>
          <a:xfrm>
            <a:off x="2819400" y="3232389"/>
            <a:ext cx="3908442" cy="400110"/>
          </a:xfrm>
          <a:prstGeom prst="rect">
            <a:avLst/>
          </a:prstGeom>
        </p:spPr>
        <p:txBody>
          <a:bodyPr wrap="none">
            <a:spAutoFit/>
          </a:bodyPr>
          <a:lstStyle/>
          <a:p>
            <a:r>
              <a:rPr lang="en-US" sz="2000" dirty="0" err="1">
                <a:solidFill>
                  <a:srgbClr val="313131"/>
                </a:solidFill>
                <a:latin typeface="Times New Roman" panose="02020603050405020304" pitchFamily="18" charset="0"/>
                <a:cs typeface="Times New Roman" panose="02020603050405020304" pitchFamily="18" charset="0"/>
              </a:rPr>
              <a:t>Xuan</a:t>
            </a:r>
            <a:r>
              <a:rPr lang="en-US" sz="2000" dirty="0">
                <a:solidFill>
                  <a:srgbClr val="313131"/>
                </a:solidFill>
                <a:latin typeface="Times New Roman" panose="02020603050405020304" pitchFamily="18" charset="0"/>
                <a:cs typeface="Times New Roman" panose="02020603050405020304" pitchFamily="18" charset="0"/>
              </a:rPr>
              <a:t> </a:t>
            </a:r>
            <a:r>
              <a:rPr lang="en-US" sz="2000" dirty="0" err="1">
                <a:solidFill>
                  <a:srgbClr val="313131"/>
                </a:solidFill>
                <a:latin typeface="Times New Roman" panose="02020603050405020304" pitchFamily="18" charset="0"/>
                <a:cs typeface="Times New Roman" panose="02020603050405020304" pitchFamily="18" charset="0"/>
              </a:rPr>
              <a:t>Huong</a:t>
            </a:r>
            <a:r>
              <a:rPr lang="en-US" sz="2000" dirty="0">
                <a:solidFill>
                  <a:srgbClr val="313131"/>
                </a:solidFill>
                <a:latin typeface="Times New Roman" panose="02020603050405020304" pitchFamily="18" charset="0"/>
                <a:cs typeface="Times New Roman" panose="02020603050405020304" pitchFamily="18" charset="0"/>
              </a:rPr>
              <a:t> lake, </a:t>
            </a:r>
            <a:r>
              <a:rPr lang="en-US" sz="2000" dirty="0" err="1">
                <a:solidFill>
                  <a:srgbClr val="313131"/>
                </a:solidFill>
                <a:latin typeface="Times New Roman" panose="02020603050405020304" pitchFamily="18" charset="0"/>
                <a:cs typeface="Times New Roman" panose="02020603050405020304" pitchFamily="18" charset="0"/>
              </a:rPr>
              <a:t>Gougah</a:t>
            </a:r>
            <a:r>
              <a:rPr lang="en-US" sz="2000" dirty="0">
                <a:solidFill>
                  <a:srgbClr val="313131"/>
                </a:solidFill>
                <a:latin typeface="Times New Roman" panose="02020603050405020304" pitchFamily="18" charset="0"/>
                <a:cs typeface="Times New Roman" panose="02020603050405020304" pitchFamily="18" charset="0"/>
              </a:rPr>
              <a:t> waterfall</a:t>
            </a:r>
            <a:endParaRPr lang="en-US" sz="2000" dirty="0">
              <a:latin typeface="Times New Roman" panose="02020603050405020304" pitchFamily="18" charset="0"/>
              <a:cs typeface="Times New Roman" panose="02020603050405020304" pitchFamily="18" charset="0"/>
            </a:endParaRPr>
          </a:p>
        </p:txBody>
      </p:sp>
      <p:cxnSp>
        <p:nvCxnSpPr>
          <p:cNvPr id="11" name="Straight Connector 10"/>
          <p:cNvCxnSpPr/>
          <p:nvPr/>
        </p:nvCxnSpPr>
        <p:spPr>
          <a:xfrm>
            <a:off x="2729753" y="691988"/>
            <a:ext cx="13447" cy="41086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10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to="" calcmode="lin" valueType="num">
                                      <p:cBhvr>
                                        <p:cTn id="17" dur="1" fill="hold"/>
                                        <p:tgtEl>
                                          <p:spTgt spid="6">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 to="" calcmode="lin" valueType="num">
                                      <p:cBhvr>
                                        <p:cTn id="22" dur="1" fill="hold"/>
                                        <p:tgtEl>
                                          <p:spTgt spid="7">
                                            <p:txEl>
                                              <p:pRg st="0" end="0"/>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 to="" calcmode="lin" valueType="num">
                                      <p:cBhvr>
                                        <p:cTn id="27" dur="1" fill="hold"/>
                                        <p:tgtEl>
                                          <p:spTgt spid="8">
                                            <p:txEl>
                                              <p:pRg st="0" end="0"/>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 to="" calcmode="lin" valueType="num">
                                      <p:cBhvr>
                                        <p:cTn id="32" dur="1" fill="hold"/>
                                        <p:tgtEl>
                                          <p:spTgt spid="9">
                                            <p:txEl>
                                              <p:pRg st="0" end="0"/>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arn(inVertical)">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28054" y="0"/>
            <a:ext cx="4142255" cy="707886"/>
          </a:xfrm>
          <a:prstGeom prst="rect">
            <a:avLst/>
          </a:prstGeom>
          <a:solidFill>
            <a:srgbClr val="FFFF00"/>
          </a:solidFill>
        </p:spPr>
        <p:txBody>
          <a:bodyPr wrap="square">
            <a:spAutoFit/>
          </a:bodyPr>
          <a:lstStyle/>
          <a:p>
            <a:r>
              <a:rPr lang="en-US" sz="2000" b="1" dirty="0">
                <a:solidFill>
                  <a:srgbClr val="FF0000"/>
                </a:solidFill>
                <a:latin typeface="Times New Roman" panose="02020603050405020304" pitchFamily="18" charset="0"/>
                <a:cs typeface="Times New Roman" panose="02020603050405020304" pitchFamily="18" charset="0"/>
              </a:rPr>
              <a:t>1.</a:t>
            </a:r>
            <a:r>
              <a:rPr lang="en-US" sz="2000" dirty="0">
                <a:solidFill>
                  <a:srgbClr val="000000"/>
                </a:solidFill>
                <a:latin typeface="Times New Roman" panose="02020603050405020304" pitchFamily="18" charset="0"/>
                <a:cs typeface="Times New Roman" panose="02020603050405020304" pitchFamily="18" charset="0"/>
              </a:rPr>
              <a:t> </a:t>
            </a:r>
            <a:r>
              <a:rPr lang="en-US" sz="2000" b="1" dirty="0">
                <a:solidFill>
                  <a:srgbClr val="000000"/>
                </a:solidFill>
                <a:latin typeface="Times New Roman" panose="02020603050405020304" pitchFamily="18" charset="0"/>
                <a:cs typeface="Times New Roman" panose="02020603050405020304" pitchFamily="18" charset="0"/>
              </a:rPr>
              <a:t>Put the items in these scrambled notices in the correct order</a:t>
            </a:r>
            <a:endParaRPr lang="en-US" sz="2000" dirty="0">
              <a:latin typeface="Times New Roman" panose="02020603050405020304" pitchFamily="18" charset="0"/>
              <a:cs typeface="Times New Roman" panose="02020603050405020304" pitchFamily="18" charset="0"/>
            </a:endParaRPr>
          </a:p>
        </p:txBody>
      </p:sp>
      <p:sp>
        <p:nvSpPr>
          <p:cNvPr id="13" name="Rectangle 12"/>
          <p:cNvSpPr/>
          <p:nvPr/>
        </p:nvSpPr>
        <p:spPr>
          <a:xfrm>
            <a:off x="4876800" y="807184"/>
            <a:ext cx="3276600" cy="1631216"/>
          </a:xfrm>
          <a:prstGeom prst="rect">
            <a:avLst/>
          </a:prstGeom>
        </p:spPr>
        <p:txBody>
          <a:bodyPr wrap="square">
            <a:spAutoFit/>
          </a:bodyPr>
          <a:lstStyle/>
          <a:p>
            <a:pPr algn="just"/>
            <a:r>
              <a:rPr lang="en-US" sz="2000" b="1" dirty="0">
                <a:solidFill>
                  <a:srgbClr val="FF0000"/>
                </a:solidFill>
                <a:latin typeface="Times New Roman" panose="02020603050405020304" pitchFamily="18" charset="0"/>
                <a:cs typeface="Times New Roman" panose="02020603050405020304" pitchFamily="18" charset="0"/>
              </a:rPr>
              <a:t>A</a:t>
            </a:r>
            <a:r>
              <a:rPr lang="en-US" sz="2000" b="1" dirty="0">
                <a:solidFill>
                  <a:srgbClr val="000000"/>
                </a:solidFill>
                <a:latin typeface="Times New Roman" panose="02020603050405020304" pitchFamily="18" charset="0"/>
                <a:cs typeface="Times New Roman" panose="02020603050405020304" pitchFamily="18" charset="0"/>
              </a:rPr>
              <a:t>.</a:t>
            </a:r>
            <a:r>
              <a:rPr lang="en-US" sz="2000" dirty="0">
                <a:solidFill>
                  <a:srgbClr val="000000"/>
                </a:solidFill>
                <a:latin typeface="Times New Roman" panose="02020603050405020304" pitchFamily="18" charset="0"/>
                <a:cs typeface="Times New Roman" panose="02020603050405020304" pitchFamily="18" charset="0"/>
              </a:rPr>
              <a:t> </a:t>
            </a:r>
          </a:p>
          <a:p>
            <a:pPr algn="just"/>
            <a:r>
              <a:rPr lang="en-US" sz="2000" dirty="0">
                <a:solidFill>
                  <a:srgbClr val="000000"/>
                </a:solidFill>
                <a:latin typeface="Times New Roman" panose="02020603050405020304" pitchFamily="18" charset="0"/>
                <a:cs typeface="Times New Roman" panose="02020603050405020304" pitchFamily="18" charset="0"/>
              </a:rPr>
              <a:t>QUIET PLEASE</a:t>
            </a:r>
          </a:p>
          <a:p>
            <a:pPr algn="just"/>
            <a:r>
              <a:rPr lang="en-US" sz="2000" dirty="0">
                <a:solidFill>
                  <a:srgbClr val="000000"/>
                </a:solidFill>
                <a:latin typeface="Times New Roman" panose="02020603050405020304" pitchFamily="18" charset="0"/>
                <a:cs typeface="Times New Roman" panose="02020603050405020304" pitchFamily="18" charset="0"/>
              </a:rPr>
              <a:t>Exam in progress</a:t>
            </a:r>
          </a:p>
          <a:p>
            <a:pPr algn="just"/>
            <a:r>
              <a:rPr lang="en-US" sz="2000" dirty="0">
                <a:solidFill>
                  <a:srgbClr val="000000"/>
                </a:solidFill>
                <a:latin typeface="Times New Roman" panose="02020603050405020304" pitchFamily="18" charset="0"/>
                <a:cs typeface="Times New Roman" panose="02020603050405020304" pitchFamily="18" charset="0"/>
              </a:rPr>
              <a:t>Group 9B + 9D to Gym</a:t>
            </a:r>
          </a:p>
          <a:p>
            <a:pPr algn="just"/>
            <a:r>
              <a:rPr lang="en-US" sz="2000" dirty="0">
                <a:solidFill>
                  <a:srgbClr val="000000"/>
                </a:solidFill>
                <a:latin typeface="Times New Roman" panose="02020603050405020304" pitchFamily="18" charset="0"/>
                <a:cs typeface="Times New Roman" panose="02020603050405020304" pitchFamily="18" charset="0"/>
              </a:rPr>
              <a:t>Classes as normal tomorrow</a:t>
            </a:r>
            <a:endParaRPr lang="en-US" sz="2000" b="0" i="0" dirty="0">
              <a:solidFill>
                <a:srgbClr val="000000"/>
              </a:solidFill>
              <a:effectLst/>
              <a:latin typeface="Times New Roman" panose="02020603050405020304" pitchFamily="18" charset="0"/>
              <a:cs typeface="Times New Roman" panose="02020603050405020304" pitchFamily="18" charset="0"/>
            </a:endParaRPr>
          </a:p>
        </p:txBody>
      </p:sp>
      <p:sp>
        <p:nvSpPr>
          <p:cNvPr id="14" name="Rectangle 13"/>
          <p:cNvSpPr/>
          <p:nvPr/>
        </p:nvSpPr>
        <p:spPr>
          <a:xfrm>
            <a:off x="4947957" y="2438400"/>
            <a:ext cx="4119843" cy="2246769"/>
          </a:xfrm>
          <a:prstGeom prst="rect">
            <a:avLst/>
          </a:prstGeom>
        </p:spPr>
        <p:txBody>
          <a:bodyPr wrap="square">
            <a:spAutoFit/>
          </a:bodyPr>
          <a:lstStyle/>
          <a:p>
            <a:r>
              <a:rPr lang="en-US" sz="2000" b="1" dirty="0">
                <a:solidFill>
                  <a:srgbClr val="FF0000"/>
                </a:solidFill>
                <a:latin typeface="Times New Roman" panose="02020603050405020304" pitchFamily="18" charset="0"/>
                <a:cs typeface="Times New Roman" panose="02020603050405020304" pitchFamily="18" charset="0"/>
              </a:rPr>
              <a:t>B</a:t>
            </a:r>
            <a:r>
              <a:rPr lang="en-US" sz="2000" b="1" dirty="0">
                <a:solidFill>
                  <a:srgbClr val="000000"/>
                </a:solidFill>
                <a:latin typeface="Times New Roman" panose="02020603050405020304" pitchFamily="18" charset="0"/>
                <a:cs typeface="Times New Roman" panose="02020603050405020304" pitchFamily="18" charset="0"/>
              </a:rPr>
              <a:t>.</a:t>
            </a:r>
            <a:r>
              <a:rPr lang="en-US" sz="2000" dirty="0">
                <a:solidFill>
                  <a:srgbClr val="000000"/>
                </a:solidFill>
                <a:latin typeface="Times New Roman" panose="02020603050405020304" pitchFamily="18" charset="0"/>
                <a:cs typeface="Times New Roman" panose="02020603050405020304" pitchFamily="18" charset="0"/>
              </a:rPr>
              <a:t> </a:t>
            </a:r>
          </a:p>
          <a:p>
            <a:r>
              <a:rPr lang="en-US" sz="2000" dirty="0">
                <a:solidFill>
                  <a:srgbClr val="000000"/>
                </a:solidFill>
                <a:latin typeface="Times New Roman" panose="02020603050405020304" pitchFamily="18" charset="0"/>
                <a:cs typeface="Times New Roman" panose="02020603050405020304" pitchFamily="18" charset="0"/>
              </a:rPr>
              <a:t>ENGLISH CONVERSATION </a:t>
            </a:r>
          </a:p>
          <a:p>
            <a:r>
              <a:rPr lang="en-US" sz="2000" dirty="0">
                <a:solidFill>
                  <a:srgbClr val="000000"/>
                </a:solidFill>
                <a:latin typeface="Times New Roman" panose="02020603050405020304" pitchFamily="18" charset="0"/>
                <a:cs typeface="Times New Roman" panose="02020603050405020304" pitchFamily="18" charset="0"/>
              </a:rPr>
              <a:t>LESSONS</a:t>
            </a:r>
          </a:p>
          <a:p>
            <a:r>
              <a:rPr lang="en-US" sz="2000" dirty="0">
                <a:solidFill>
                  <a:srgbClr val="000000"/>
                </a:solidFill>
                <a:latin typeface="Times New Roman" panose="02020603050405020304" pitchFamily="18" charset="0"/>
                <a:cs typeface="Times New Roman" panose="02020603050405020304" pitchFamily="18" charset="0"/>
              </a:rPr>
              <a:t>Offered by native teachers</a:t>
            </a:r>
          </a:p>
          <a:p>
            <a:r>
              <a:rPr lang="en-US" sz="2000" dirty="0">
                <a:solidFill>
                  <a:srgbClr val="000000"/>
                </a:solidFill>
                <a:latin typeface="Times New Roman" panose="02020603050405020304" pitchFamily="18" charset="0"/>
                <a:cs typeface="Times New Roman" panose="02020603050405020304" pitchFamily="18" charset="0"/>
              </a:rPr>
              <a:t>Language exchange also a possibility</a:t>
            </a:r>
          </a:p>
          <a:p>
            <a:r>
              <a:rPr lang="en-US" sz="2000" dirty="0">
                <a:solidFill>
                  <a:srgbClr val="000000"/>
                </a:solidFill>
                <a:latin typeface="Times New Roman" panose="02020603050405020304" pitchFamily="18" charset="0"/>
                <a:cs typeface="Times New Roman" panose="02020603050405020304" pitchFamily="18" charset="0"/>
              </a:rPr>
              <a:t>Town Hall every evening</a:t>
            </a:r>
          </a:p>
          <a:p>
            <a:r>
              <a:rPr lang="en-US" sz="2000" dirty="0">
                <a:solidFill>
                  <a:srgbClr val="000000"/>
                </a:solidFill>
                <a:latin typeface="Times New Roman" panose="02020603050405020304" pitchFamily="18" charset="0"/>
                <a:cs typeface="Times New Roman" panose="02020603050405020304" pitchFamily="18" charset="0"/>
              </a:rPr>
              <a:t>Ring Dylan on 42564039</a:t>
            </a:r>
            <a:endParaRPr lang="en-US" sz="2000" b="0" i="0" dirty="0">
              <a:solidFill>
                <a:srgbClr val="000000"/>
              </a:solidFill>
              <a:effectLst/>
              <a:latin typeface="Times New Roman" panose="02020603050405020304" pitchFamily="18" charset="0"/>
              <a:cs typeface="Times New Roman" panose="02020603050405020304" pitchFamily="18" charset="0"/>
            </a:endParaRPr>
          </a:p>
        </p:txBody>
      </p:sp>
      <p:pic>
        <p:nvPicPr>
          <p:cNvPr id="1026" name="Picture 2" descr="Image result for anh unit 2 anh 9 thi diem proj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52" y="0"/>
            <a:ext cx="480116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24652" y="3489711"/>
            <a:ext cx="4520454" cy="707886"/>
          </a:xfrm>
          <a:prstGeom prst="rect">
            <a:avLst/>
          </a:prstGeom>
          <a:solidFill>
            <a:srgbClr val="FFFF00"/>
          </a:solidFill>
        </p:spPr>
        <p:txBody>
          <a:bodyPr wrap="square">
            <a:spAutoFit/>
          </a:bodyPr>
          <a:lstStyle/>
          <a:p>
            <a:r>
              <a:rPr lang="en-US" sz="2000" b="1" dirty="0">
                <a:solidFill>
                  <a:srgbClr val="000000"/>
                </a:solidFill>
                <a:latin typeface="Times New Roman" panose="02020603050405020304" pitchFamily="18" charset="0"/>
                <a:cs typeface="Times New Roman" panose="02020603050405020304" pitchFamily="18" charset="0"/>
              </a:rPr>
              <a:t>Where are you most likely to find these notices?</a:t>
            </a:r>
            <a:endParaRPr lang="en-US" sz="2000" dirty="0">
              <a:latin typeface="Times New Roman" panose="02020603050405020304" pitchFamily="18" charset="0"/>
              <a:cs typeface="Times New Roman" panose="02020603050405020304" pitchFamily="18" charset="0"/>
            </a:endParaRPr>
          </a:p>
        </p:txBody>
      </p:sp>
      <p:sp>
        <p:nvSpPr>
          <p:cNvPr id="15" name="Right Arrow 14"/>
          <p:cNvSpPr/>
          <p:nvPr/>
        </p:nvSpPr>
        <p:spPr>
          <a:xfrm>
            <a:off x="3886200" y="660989"/>
            <a:ext cx="838200" cy="743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4126848" y="2720270"/>
            <a:ext cx="737908" cy="7694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784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to="" calcmode="lin" valueType="num">
                                      <p:cBhvr>
                                        <p:cTn id="12" dur="1" fill="hold"/>
                                        <p:tgtEl>
                                          <p:spTgt spid="1026"/>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to="" calcmode="lin" valueType="num">
                                      <p:cBhvr>
                                        <p:cTn id="17" dur="1" fill="hold"/>
                                        <p:tgtEl>
                                          <p:spTgt spid="16"/>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P spid="14" grpId="0"/>
      <p:bldP spid="16" grpId="0" animBg="1"/>
      <p:bldP spid="15"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áº£nh nen powerpoint"/>
          <p:cNvPicPr/>
          <p:nvPr/>
        </p:nvPicPr>
        <p:blipFill>
          <a:blip r:embed="rId2">
            <a:extLst>
              <a:ext uri="{28A0092B-C50C-407E-A947-70E740481C1C}">
                <a14:useLocalDpi xmlns:a14="http://schemas.microsoft.com/office/drawing/2010/main" val="0"/>
              </a:ext>
            </a:extLst>
          </a:blip>
          <a:srcRect/>
          <a:stretch>
            <a:fillRect/>
          </a:stretch>
        </p:blipFill>
        <p:spPr bwMode="auto">
          <a:xfrm>
            <a:off x="22412" y="27667"/>
            <a:ext cx="9144000" cy="6858000"/>
          </a:xfrm>
          <a:prstGeom prst="rect">
            <a:avLst/>
          </a:prstGeom>
          <a:solidFill>
            <a:srgbClr val="92D050"/>
          </a:solidFill>
          <a:ln>
            <a:noFill/>
          </a:ln>
        </p:spPr>
      </p:pic>
      <p:sp>
        <p:nvSpPr>
          <p:cNvPr id="8" name="Rectangle 7"/>
          <p:cNvSpPr/>
          <p:nvPr/>
        </p:nvSpPr>
        <p:spPr>
          <a:xfrm>
            <a:off x="5104279" y="501698"/>
            <a:ext cx="3904129" cy="2308324"/>
          </a:xfrm>
          <a:prstGeom prst="rect">
            <a:avLst/>
          </a:prstGeom>
          <a:solidFill>
            <a:srgbClr val="92D050"/>
          </a:solidFill>
        </p:spPr>
        <p:txBody>
          <a:bodyPr wrap="square">
            <a:spAutoFit/>
          </a:bodyPr>
          <a:lstStyle/>
          <a:p>
            <a:pPr algn="just"/>
            <a:r>
              <a:rPr lang="en-US" sz="2400" dirty="0">
                <a:solidFill>
                  <a:srgbClr val="000000"/>
                </a:solidFill>
                <a:latin typeface="Times New Roman" panose="02020603050405020304" pitchFamily="18" charset="0"/>
                <a:cs typeface="Times New Roman" panose="02020603050405020304" pitchFamily="18" charset="0"/>
              </a:rPr>
              <a:t>VENDING MACHINE</a:t>
            </a:r>
          </a:p>
          <a:p>
            <a:pPr algn="just"/>
            <a:r>
              <a:rPr lang="en-US" sz="2400" dirty="0">
                <a:solidFill>
                  <a:srgbClr val="000000"/>
                </a:solidFill>
                <a:latin typeface="Times New Roman" panose="02020603050405020304" pitchFamily="18" charset="0"/>
                <a:cs typeface="Times New Roman" panose="02020603050405020304" pitchFamily="18" charset="0"/>
              </a:rPr>
              <a:t>No soup</a:t>
            </a:r>
          </a:p>
          <a:p>
            <a:pPr algn="just"/>
            <a:r>
              <a:rPr lang="en-US" sz="2400" dirty="0">
                <a:solidFill>
                  <a:srgbClr val="000000"/>
                </a:solidFill>
                <a:latin typeface="Times New Roman" panose="02020603050405020304" pitchFamily="18" charset="0"/>
                <a:cs typeface="Times New Roman" panose="02020603050405020304" pitchFamily="18" charset="0"/>
              </a:rPr>
              <a:t>Tea and coffee, 10p and 50p coins only</a:t>
            </a:r>
          </a:p>
          <a:p>
            <a:pPr algn="just"/>
            <a:r>
              <a:rPr lang="en-US" sz="2400" dirty="0">
                <a:solidFill>
                  <a:srgbClr val="000000"/>
                </a:solidFill>
                <a:latin typeface="Times New Roman" panose="02020603050405020304" pitchFamily="18" charset="0"/>
                <a:cs typeface="Times New Roman" panose="02020603050405020304" pitchFamily="18" charset="0"/>
              </a:rPr>
              <a:t>No more canned drinks</a:t>
            </a:r>
          </a:p>
          <a:p>
            <a:pPr algn="just"/>
            <a:r>
              <a:rPr lang="en-US" sz="2400" dirty="0">
                <a:solidFill>
                  <a:srgbClr val="000000"/>
                </a:solidFill>
                <a:latin typeface="Times New Roman" panose="02020603050405020304" pitchFamily="18" charset="0"/>
                <a:cs typeface="Times New Roman" panose="02020603050405020304" pitchFamily="18" charset="0"/>
              </a:rPr>
              <a:t>Machine will be repair soon</a:t>
            </a:r>
            <a:endParaRPr lang="en-US" sz="2400" b="0" i="0" dirty="0">
              <a:solidFill>
                <a:srgbClr val="000000"/>
              </a:solidFill>
              <a:effectLst/>
              <a:latin typeface="Times New Roman" panose="02020603050405020304" pitchFamily="18" charset="0"/>
              <a:cs typeface="Times New Roman" panose="02020603050405020304" pitchFamily="18" charset="0"/>
            </a:endParaRPr>
          </a:p>
        </p:txBody>
      </p:sp>
      <p:sp>
        <p:nvSpPr>
          <p:cNvPr id="9" name="Rectangle 8"/>
          <p:cNvSpPr/>
          <p:nvPr/>
        </p:nvSpPr>
        <p:spPr>
          <a:xfrm>
            <a:off x="89647" y="3443220"/>
            <a:ext cx="4099112" cy="707886"/>
          </a:xfrm>
          <a:prstGeom prst="rect">
            <a:avLst/>
          </a:prstGeom>
          <a:solidFill>
            <a:srgbClr val="FFFF00"/>
          </a:solidFill>
        </p:spPr>
        <p:txBody>
          <a:bodyPr wrap="square">
            <a:spAutoFit/>
          </a:bodyPr>
          <a:lstStyle/>
          <a:p>
            <a:r>
              <a:rPr lang="en-US" sz="2000" b="1" dirty="0">
                <a:solidFill>
                  <a:srgbClr val="FF0000"/>
                </a:solidFill>
                <a:latin typeface="Times New Roman" panose="02020603050405020304" pitchFamily="18" charset="0"/>
                <a:cs typeface="Times New Roman" panose="02020603050405020304" pitchFamily="18" charset="0"/>
              </a:rPr>
              <a:t>3.</a:t>
            </a:r>
            <a:r>
              <a:rPr lang="en-US" sz="2000" dirty="0">
                <a:solidFill>
                  <a:srgbClr val="000000"/>
                </a:solidFill>
                <a:latin typeface="Times New Roman" panose="02020603050405020304" pitchFamily="18" charset="0"/>
                <a:cs typeface="Times New Roman" panose="02020603050405020304" pitchFamily="18" charset="0"/>
              </a:rPr>
              <a:t> </a:t>
            </a:r>
            <a:r>
              <a:rPr lang="en-US" sz="2000" b="1" dirty="0">
                <a:solidFill>
                  <a:srgbClr val="000000"/>
                </a:solidFill>
                <a:latin typeface="Times New Roman" panose="02020603050405020304" pitchFamily="18" charset="0"/>
                <a:cs typeface="Times New Roman" panose="02020603050405020304" pitchFamily="18" charset="0"/>
              </a:rPr>
              <a:t>In 20-30 words, write a notice for one of the following situations</a:t>
            </a:r>
            <a:endParaRPr lang="en-US" sz="2000" dirty="0">
              <a:latin typeface="Times New Roman" panose="02020603050405020304" pitchFamily="18" charset="0"/>
              <a:cs typeface="Times New Roman" panose="02020603050405020304" pitchFamily="18" charset="0"/>
            </a:endParaRPr>
          </a:p>
        </p:txBody>
      </p:sp>
      <p:sp>
        <p:nvSpPr>
          <p:cNvPr id="10" name="Rectangle 9"/>
          <p:cNvSpPr/>
          <p:nvPr/>
        </p:nvSpPr>
        <p:spPr>
          <a:xfrm>
            <a:off x="53788" y="4182482"/>
            <a:ext cx="4000500" cy="2246769"/>
          </a:xfrm>
          <a:prstGeom prst="rect">
            <a:avLst/>
          </a:prstGeom>
        </p:spPr>
        <p:txBody>
          <a:bodyPr wrap="square">
            <a:spAutoFit/>
          </a:bodyPr>
          <a:lstStyle/>
          <a:p>
            <a:pPr algn="just"/>
            <a:r>
              <a:rPr lang="en-US" sz="2000" b="1" dirty="0">
                <a:solidFill>
                  <a:srgbClr val="FF0000"/>
                </a:solidFill>
                <a:latin typeface="Times New Roman" panose="02020603050405020304" pitchFamily="18" charset="0"/>
                <a:cs typeface="Times New Roman" panose="02020603050405020304" pitchFamily="18" charset="0"/>
              </a:rPr>
              <a:t>1.</a:t>
            </a:r>
            <a:endParaRPr lang="en-US" sz="2000" dirty="0">
              <a:solidFill>
                <a:srgbClr val="FF0000"/>
              </a:solidFill>
              <a:latin typeface="Times New Roman" panose="02020603050405020304" pitchFamily="18" charset="0"/>
              <a:cs typeface="Times New Roman" panose="02020603050405020304" pitchFamily="18" charset="0"/>
            </a:endParaRPr>
          </a:p>
          <a:p>
            <a:pPr algn="just"/>
            <a:r>
              <a:rPr lang="en-US" sz="2000" dirty="0">
                <a:solidFill>
                  <a:srgbClr val="000000"/>
                </a:solidFill>
                <a:latin typeface="Times New Roman" panose="02020603050405020304" pitchFamily="18" charset="0"/>
                <a:cs typeface="Times New Roman" panose="02020603050405020304" pitchFamily="18" charset="0"/>
              </a:rPr>
              <a:t>SEMINAR ABOUT FEATURES OF CITY LIFE</a:t>
            </a:r>
          </a:p>
          <a:p>
            <a:pPr algn="just"/>
            <a:r>
              <a:rPr lang="en-US" sz="2000" dirty="0">
                <a:solidFill>
                  <a:srgbClr val="000000"/>
                </a:solidFill>
                <a:latin typeface="Times New Roman" panose="02020603050405020304" pitchFamily="18" charset="0"/>
                <a:cs typeface="Times New Roman" panose="02020603050405020304" pitchFamily="18" charset="0"/>
              </a:rPr>
              <a:t>Monday Nov 10th in town hall</a:t>
            </a:r>
          </a:p>
          <a:p>
            <a:pPr algn="just"/>
            <a:r>
              <a:rPr lang="en-US" sz="2000" dirty="0">
                <a:solidFill>
                  <a:srgbClr val="000000"/>
                </a:solidFill>
                <a:latin typeface="Times New Roman" panose="02020603050405020304" pitchFamily="18" charset="0"/>
                <a:cs typeface="Times New Roman" panose="02020603050405020304" pitchFamily="18" charset="0"/>
              </a:rPr>
              <a:t>All teenage girls are welcome</a:t>
            </a:r>
          </a:p>
          <a:p>
            <a:pPr algn="just"/>
            <a:r>
              <a:rPr lang="en-US" sz="2000" dirty="0">
                <a:solidFill>
                  <a:srgbClr val="000000"/>
                </a:solidFill>
                <a:latin typeface="Times New Roman" panose="02020603050405020304" pitchFamily="18" charset="0"/>
                <a:cs typeface="Times New Roman" panose="02020603050405020304" pitchFamily="18" charset="0"/>
              </a:rPr>
              <a:t>For further detail, ring </a:t>
            </a:r>
            <a:r>
              <a:rPr lang="en-US" sz="2000" dirty="0" err="1">
                <a:solidFill>
                  <a:srgbClr val="000000"/>
                </a:solidFill>
                <a:latin typeface="Times New Roman" panose="02020603050405020304" pitchFamily="18" charset="0"/>
                <a:cs typeface="Times New Roman" panose="02020603050405020304" pitchFamily="18" charset="0"/>
              </a:rPr>
              <a:t>Trang</a:t>
            </a:r>
            <a:r>
              <a:rPr lang="en-US" sz="2000" dirty="0">
                <a:solidFill>
                  <a:srgbClr val="000000"/>
                </a:solidFill>
                <a:latin typeface="Times New Roman" panose="02020603050405020304" pitchFamily="18" charset="0"/>
                <a:cs typeface="Times New Roman" panose="02020603050405020304" pitchFamily="18" charset="0"/>
              </a:rPr>
              <a:t> - 098456789</a:t>
            </a:r>
            <a:endParaRPr lang="en-US" sz="2000" b="0" i="0" dirty="0">
              <a:solidFill>
                <a:srgbClr val="000000"/>
              </a:solidFill>
              <a:effectLst/>
              <a:latin typeface="Times New Roman" panose="02020603050405020304" pitchFamily="18" charset="0"/>
              <a:cs typeface="Times New Roman" panose="02020603050405020304" pitchFamily="18" charset="0"/>
            </a:endParaRPr>
          </a:p>
        </p:txBody>
      </p:sp>
      <p:sp>
        <p:nvSpPr>
          <p:cNvPr id="11" name="Rectangle 10"/>
          <p:cNvSpPr/>
          <p:nvPr/>
        </p:nvSpPr>
        <p:spPr>
          <a:xfrm>
            <a:off x="5017994" y="3456667"/>
            <a:ext cx="3657600" cy="3170099"/>
          </a:xfrm>
          <a:prstGeom prst="rect">
            <a:avLst/>
          </a:prstGeom>
        </p:spPr>
        <p:txBody>
          <a:bodyPr wrap="square">
            <a:spAutoFit/>
          </a:bodyPr>
          <a:lstStyle/>
          <a:p>
            <a:pPr algn="just"/>
            <a:r>
              <a:rPr lang="en-US" sz="2000" b="1" dirty="0">
                <a:solidFill>
                  <a:srgbClr val="FF0000"/>
                </a:solidFill>
                <a:latin typeface="Times New Roman" panose="02020603050405020304" pitchFamily="18" charset="0"/>
                <a:cs typeface="Times New Roman" panose="02020603050405020304" pitchFamily="18" charset="0"/>
              </a:rPr>
              <a:t>2.</a:t>
            </a:r>
            <a:endParaRPr lang="en-US" sz="2000" dirty="0">
              <a:solidFill>
                <a:srgbClr val="FF0000"/>
              </a:solidFill>
              <a:latin typeface="Times New Roman" panose="02020603050405020304" pitchFamily="18" charset="0"/>
              <a:cs typeface="Times New Roman" panose="02020603050405020304" pitchFamily="18" charset="0"/>
            </a:endParaRPr>
          </a:p>
          <a:p>
            <a:pPr algn="just"/>
            <a:r>
              <a:rPr lang="en-US" sz="2000" dirty="0">
                <a:solidFill>
                  <a:srgbClr val="000000"/>
                </a:solidFill>
                <a:latin typeface="Times New Roman" panose="02020603050405020304" pitchFamily="18" charset="0"/>
                <a:cs typeface="Times New Roman" panose="02020603050405020304" pitchFamily="18" charset="0"/>
              </a:rPr>
              <a:t>ONE-DAY TRIP AROUND THE CITY</a:t>
            </a:r>
          </a:p>
          <a:p>
            <a:pPr algn="just"/>
            <a:r>
              <a:rPr lang="en-US" sz="2000" dirty="0">
                <a:solidFill>
                  <a:srgbClr val="000000"/>
                </a:solidFill>
                <a:latin typeface="Times New Roman" panose="02020603050405020304" pitchFamily="18" charset="0"/>
                <a:cs typeface="Times New Roman" panose="02020603050405020304" pitchFamily="18" charset="0"/>
              </a:rPr>
              <a:t>Sun 29th Oct in Hanoi</a:t>
            </a:r>
          </a:p>
          <a:p>
            <a:pPr algn="just"/>
            <a:r>
              <a:rPr lang="en-US" sz="2000" dirty="0">
                <a:solidFill>
                  <a:srgbClr val="000000"/>
                </a:solidFill>
                <a:latin typeface="Times New Roman" panose="02020603050405020304" pitchFamily="18" charset="0"/>
                <a:cs typeface="Times New Roman" panose="02020603050405020304" pitchFamily="18" charset="0"/>
              </a:rPr>
              <a:t>Ngoc Son Temple - </a:t>
            </a:r>
            <a:r>
              <a:rPr lang="en-US" sz="2000" dirty="0" err="1">
                <a:solidFill>
                  <a:srgbClr val="000000"/>
                </a:solidFill>
                <a:latin typeface="Times New Roman" panose="02020603050405020304" pitchFamily="18" charset="0"/>
                <a:cs typeface="Times New Roman" panose="02020603050405020304" pitchFamily="18" charset="0"/>
              </a:rPr>
              <a:t>Hoan</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Kiem</a:t>
            </a:r>
            <a:r>
              <a:rPr lang="en-US" sz="2000" dirty="0">
                <a:solidFill>
                  <a:srgbClr val="000000"/>
                </a:solidFill>
                <a:latin typeface="Times New Roman" panose="02020603050405020304" pitchFamily="18" charset="0"/>
                <a:cs typeface="Times New Roman" panose="02020603050405020304" pitchFamily="18" charset="0"/>
              </a:rPr>
              <a:t> Lake – Ancient town – Dong </a:t>
            </a:r>
            <a:r>
              <a:rPr lang="en-US" sz="2000" dirty="0" err="1">
                <a:solidFill>
                  <a:srgbClr val="000000"/>
                </a:solidFill>
                <a:latin typeface="Times New Roman" panose="02020603050405020304" pitchFamily="18" charset="0"/>
                <a:cs typeface="Times New Roman" panose="02020603050405020304" pitchFamily="18" charset="0"/>
              </a:rPr>
              <a:t>Xuan</a:t>
            </a:r>
            <a:r>
              <a:rPr lang="en-US" sz="2000" dirty="0">
                <a:solidFill>
                  <a:srgbClr val="000000"/>
                </a:solidFill>
                <a:latin typeface="Times New Roman" panose="02020603050405020304" pitchFamily="18" charset="0"/>
                <a:cs typeface="Times New Roman" panose="02020603050405020304" pitchFamily="18" charset="0"/>
              </a:rPr>
              <a:t> market – One-pillar Pagoda – Temple of Literature</a:t>
            </a:r>
          </a:p>
          <a:p>
            <a:pPr algn="just"/>
            <a:r>
              <a:rPr lang="en-US" sz="2000" dirty="0">
                <a:solidFill>
                  <a:srgbClr val="000000"/>
                </a:solidFill>
                <a:latin typeface="Times New Roman" panose="02020603050405020304" pitchFamily="18" charset="0"/>
                <a:cs typeface="Times New Roman" panose="02020603050405020304" pitchFamily="18" charset="0"/>
              </a:rPr>
              <a:t>For more information, call hotline: 1900-232323 (Mr. X)</a:t>
            </a:r>
            <a:endParaRPr lang="en-US" sz="2000" b="0" i="0" dirty="0">
              <a:solidFill>
                <a:srgbClr val="000000"/>
              </a:solidFill>
              <a:effectLst/>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3"/>
          <a:stretch>
            <a:fillRect/>
          </a:stretch>
        </p:blipFill>
        <p:spPr>
          <a:xfrm>
            <a:off x="0" y="62251"/>
            <a:ext cx="4267200" cy="3214349"/>
          </a:xfrm>
          <a:prstGeom prst="rect">
            <a:avLst/>
          </a:prstGeom>
        </p:spPr>
      </p:pic>
      <p:sp>
        <p:nvSpPr>
          <p:cNvPr id="15" name="Rectangle 14"/>
          <p:cNvSpPr/>
          <p:nvPr/>
        </p:nvSpPr>
        <p:spPr>
          <a:xfrm>
            <a:off x="661147" y="152400"/>
            <a:ext cx="3429000" cy="707886"/>
          </a:xfrm>
          <a:prstGeom prst="rect">
            <a:avLst/>
          </a:prstGeom>
          <a:solidFill>
            <a:srgbClr val="FFFF00"/>
          </a:solidFill>
        </p:spPr>
        <p:txBody>
          <a:bodyPr wrap="square">
            <a:spAutoFit/>
          </a:bodyPr>
          <a:lstStyle/>
          <a:p>
            <a:r>
              <a:rPr lang="en-US" sz="2000" b="1" dirty="0">
                <a:solidFill>
                  <a:srgbClr val="FF0000"/>
                </a:solidFill>
                <a:latin typeface="Times New Roman" panose="02020603050405020304" pitchFamily="18" charset="0"/>
                <a:cs typeface="Times New Roman" panose="02020603050405020304" pitchFamily="18" charset="0"/>
              </a:rPr>
              <a:t>2.</a:t>
            </a:r>
            <a:r>
              <a:rPr lang="en-US" sz="2000" dirty="0">
                <a:solidFill>
                  <a:srgbClr val="000000"/>
                </a:solidFill>
                <a:latin typeface="Times New Roman" panose="02020603050405020304" pitchFamily="18" charset="0"/>
                <a:cs typeface="Times New Roman" panose="02020603050405020304" pitchFamily="18" charset="0"/>
              </a:rPr>
              <a:t> </a:t>
            </a:r>
            <a:r>
              <a:rPr lang="en-US" sz="2000" b="1" dirty="0">
                <a:solidFill>
                  <a:srgbClr val="000000"/>
                </a:solidFill>
                <a:latin typeface="Times New Roman" panose="02020603050405020304" pitchFamily="18" charset="0"/>
                <a:cs typeface="Times New Roman" panose="02020603050405020304" pitchFamily="18" charset="0"/>
              </a:rPr>
              <a:t>Delete the words which are unnecessary in these notices</a:t>
            </a:r>
            <a:endParaRPr lang="en-US" sz="2000" dirty="0">
              <a:latin typeface="Times New Roman" panose="02020603050405020304" pitchFamily="18" charset="0"/>
              <a:cs typeface="Times New Roman" panose="02020603050405020304" pitchFamily="18" charset="0"/>
            </a:endParaRPr>
          </a:p>
        </p:txBody>
      </p:sp>
      <p:sp>
        <p:nvSpPr>
          <p:cNvPr id="16" name="Right Arrow 15"/>
          <p:cNvSpPr/>
          <p:nvPr/>
        </p:nvSpPr>
        <p:spPr>
          <a:xfrm>
            <a:off x="4267199" y="1660505"/>
            <a:ext cx="837079" cy="7016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64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to="" calcmode="lin" valueType="num">
                                      <p:cBhvr>
                                        <p:cTn id="7" dur="1" fill="hold"/>
                                        <p:tgtEl>
                                          <p:spTgt spid="1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to="" calcmode="lin" valueType="num">
                                      <p:cBhvr>
                                        <p:cTn id="12" dur="1" fill="hold"/>
                                        <p:tgtEl>
                                          <p:spTgt spid="14"/>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áº£nh nen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nimation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254625"/>
            <a:ext cx="244792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nimation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5254625"/>
            <a:ext cx="244792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nimation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4313" y="-44823"/>
            <a:ext cx="2500312"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nimation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43625" y="0"/>
            <a:ext cx="2357438"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 action="ppaction://noaction"/>
          </p:cNvPr>
          <p:cNvSpPr>
            <a:spLocks noChangeArrowheads="1"/>
          </p:cNvSpPr>
          <p:nvPr/>
        </p:nvSpPr>
        <p:spPr bwMode="auto">
          <a:xfrm>
            <a:off x="1066800" y="2408238"/>
            <a:ext cx="6705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3200" b="1" dirty="0">
                <a:latin typeface="Times New Roman" panose="02020603050405020304" pitchFamily="18" charset="0"/>
                <a:cs typeface="Times New Roman" panose="02020603050405020304" pitchFamily="18" charset="0"/>
              </a:rPr>
              <a:t>Review vocabulary &amp; grammar in unit 2 test unit </a:t>
            </a:r>
            <a:r>
              <a:rPr lang="en-US" sz="3200" b="1">
                <a:latin typeface="Times New Roman" panose="02020603050405020304" pitchFamily="18" charset="0"/>
                <a:cs typeface="Times New Roman" panose="02020603050405020304" pitchFamily="18" charset="0"/>
              </a:rPr>
              <a:t>2 in MLH’s WB.</a:t>
            </a:r>
            <a:endParaRPr lang="en-US" sz="3200" b="1"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 Do Ex </a:t>
            </a:r>
          </a:p>
          <a:p>
            <a:r>
              <a:rPr lang="en-US" sz="3200" b="1" dirty="0">
                <a:latin typeface="Times New Roman" panose="02020603050405020304" pitchFamily="18" charset="0"/>
                <a:cs typeface="Times New Roman" panose="02020603050405020304" pitchFamily="18" charset="0"/>
              </a:rPr>
              <a:t>-Prepare </a:t>
            </a:r>
            <a:r>
              <a:rPr lang="vi-VN" sz="3200" b="1"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Unit 3 – Getting started</a:t>
            </a:r>
          </a:p>
        </p:txBody>
      </p:sp>
      <p:sp>
        <p:nvSpPr>
          <p:cNvPr id="8" name="WordArt 7"/>
          <p:cNvSpPr>
            <a:spLocks noChangeArrowheads="1" noChangeShapeType="1" noTextEdit="1"/>
          </p:cNvSpPr>
          <p:nvPr/>
        </p:nvSpPr>
        <p:spPr bwMode="auto">
          <a:xfrm>
            <a:off x="2819400" y="304800"/>
            <a:ext cx="3400425" cy="914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C00000"/>
              </a:contourClr>
            </a:sp3d>
          </a:bodyPr>
          <a:lstStyle/>
          <a:p>
            <a:pPr algn="ctr"/>
            <a:r>
              <a:rPr lang="en-US" sz="3600" kern="10" dirty="0">
                <a:ln w="9525">
                  <a:round/>
                  <a:headEnd/>
                  <a:tailEnd/>
                </a:ln>
                <a:solidFill>
                  <a:srgbClr val="C00000"/>
                </a:solidFill>
                <a:latin typeface="Times New Roman" panose="02020603050405020304" pitchFamily="18" charset="0"/>
                <a:cs typeface="Times New Roman" panose="02020603050405020304" pitchFamily="18" charset="0"/>
              </a:rPr>
              <a:t>HOME ASSIGNMENTS  </a:t>
            </a:r>
          </a:p>
        </p:txBody>
      </p:sp>
      <p:grpSp>
        <p:nvGrpSpPr>
          <p:cNvPr id="9" name="Group 8"/>
          <p:cNvGrpSpPr>
            <a:grpSpLocks/>
          </p:cNvGrpSpPr>
          <p:nvPr/>
        </p:nvGrpSpPr>
        <p:grpSpPr bwMode="auto">
          <a:xfrm>
            <a:off x="2590800" y="5715000"/>
            <a:ext cx="3733800" cy="304800"/>
            <a:chOff x="0" y="0"/>
            <a:chExt cx="5760" cy="240"/>
          </a:xfrm>
        </p:grpSpPr>
        <p:pic>
          <p:nvPicPr>
            <p:cNvPr id="10" name="Picture 9" descr="J009917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302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J009917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4" y="0"/>
              <a:ext cx="273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11"/>
          <p:cNvGrpSpPr>
            <a:grpSpLocks/>
          </p:cNvGrpSpPr>
          <p:nvPr/>
        </p:nvGrpSpPr>
        <p:grpSpPr bwMode="auto">
          <a:xfrm rot="5400000">
            <a:off x="5905500" y="2933700"/>
            <a:ext cx="4419600" cy="381000"/>
            <a:chOff x="0" y="0"/>
            <a:chExt cx="5760" cy="240"/>
          </a:xfrm>
        </p:grpSpPr>
        <p:pic>
          <p:nvPicPr>
            <p:cNvPr id="13" name="Picture 12" descr="J009917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302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J009917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4" y="0"/>
              <a:ext cx="273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4"/>
          <p:cNvGrpSpPr>
            <a:grpSpLocks/>
          </p:cNvGrpSpPr>
          <p:nvPr/>
        </p:nvGrpSpPr>
        <p:grpSpPr bwMode="auto">
          <a:xfrm rot="5400000">
            <a:off x="-1485900" y="3314700"/>
            <a:ext cx="4572000" cy="381000"/>
            <a:chOff x="0" y="0"/>
            <a:chExt cx="5760" cy="240"/>
          </a:xfrm>
        </p:grpSpPr>
        <p:pic>
          <p:nvPicPr>
            <p:cNvPr id="16" name="Picture 15" descr="J009917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302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J009917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4" y="0"/>
              <a:ext cx="273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071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to="" calcmode="lin" valueType="num">
                                      <p:cBhvr>
                                        <p:cTn id="12" dur="1" fill="hold"/>
                                        <p:tgtEl>
                                          <p:spTgt spid="7">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to="" calcmode="lin" valueType="num">
                                      <p:cBhvr>
                                        <p:cTn id="17" dur="1" fill="hold"/>
                                        <p:tgtEl>
                                          <p:spTgt spid="7">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 to="" calcmode="lin" valueType="num">
                                      <p:cBhvr>
                                        <p:cTn id="22" dur="1" fill="hold"/>
                                        <p:tgtEl>
                                          <p:spTgt spid="7">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a:defRPr/>
            </a:pPr>
            <a:endParaRPr lang="en-US"/>
          </a:p>
        </p:txBody>
      </p:sp>
      <p:sp>
        <p:nvSpPr>
          <p:cNvPr id="7171" name="Content Placeholder 2"/>
          <p:cNvSpPr>
            <a:spLocks noGrp="1"/>
          </p:cNvSpPr>
          <p:nvPr>
            <p:ph idx="1"/>
          </p:nvPr>
        </p:nvSpPr>
        <p:spPr/>
        <p:txBody>
          <a:bodyPr/>
          <a:lstStyle/>
          <a:p>
            <a:pPr>
              <a:buFont typeface="Arial" pitchFamily="34" charset="0"/>
              <a:buNone/>
            </a:pPr>
            <a:endParaRPr lang="en-US"/>
          </a:p>
        </p:txBody>
      </p:sp>
      <p:pic>
        <p:nvPicPr>
          <p:cNvPr id="7172" name="Picture 4" descr="Kết quả hình ảnh cho welcome"/>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áº£nh nen powerpoint"/>
          <p:cNvPicPr/>
          <p:nvPr/>
        </p:nvPicPr>
        <p:blipFill>
          <a:blip r:embed="rId2">
            <a:extLst>
              <a:ext uri="{28A0092B-C50C-407E-A947-70E740481C1C}">
                <a14:useLocalDpi xmlns:a14="http://schemas.microsoft.com/office/drawing/2010/main" val="0"/>
              </a:ext>
            </a:extLst>
          </a:blip>
          <a:srcRect/>
          <a:stretch>
            <a:fillRect/>
          </a:stretch>
        </p:blipFill>
        <p:spPr bwMode="auto">
          <a:xfrm>
            <a:off x="0" y="-18981"/>
            <a:ext cx="9144000" cy="6858000"/>
          </a:xfrm>
          <a:prstGeom prst="rect">
            <a:avLst/>
          </a:prstGeom>
          <a:noFill/>
          <a:ln>
            <a:noFill/>
          </a:ln>
        </p:spPr>
      </p:pic>
      <p:pic>
        <p:nvPicPr>
          <p:cNvPr id="3" name="Picture 2"/>
          <p:cNvPicPr>
            <a:picLocks noChangeAspect="1"/>
          </p:cNvPicPr>
          <p:nvPr/>
        </p:nvPicPr>
        <p:blipFill>
          <a:blip r:embed="rId3"/>
          <a:stretch>
            <a:fillRect/>
          </a:stretch>
        </p:blipFill>
        <p:spPr>
          <a:xfrm>
            <a:off x="0" y="990600"/>
            <a:ext cx="9144000" cy="5848419"/>
          </a:xfrm>
          <a:prstGeom prst="rect">
            <a:avLst/>
          </a:prstGeom>
        </p:spPr>
      </p:pic>
      <p:sp>
        <p:nvSpPr>
          <p:cNvPr id="4" name="Rectangle 3"/>
          <p:cNvSpPr/>
          <p:nvPr/>
        </p:nvSpPr>
        <p:spPr>
          <a:xfrm>
            <a:off x="1905000" y="61346"/>
            <a:ext cx="7162800" cy="954107"/>
          </a:xfrm>
          <a:prstGeom prst="rect">
            <a:avLst/>
          </a:prstGeom>
          <a:solidFill>
            <a:srgbClr val="FFFF00"/>
          </a:solidFill>
        </p:spPr>
        <p:txBody>
          <a:bodyPr wrap="square">
            <a:spAutoFit/>
          </a:bodyPr>
          <a:lstStyle/>
          <a:p>
            <a:r>
              <a:rPr lang="en-US" sz="2800" b="1" dirty="0">
                <a:solidFill>
                  <a:srgbClr val="000000"/>
                </a:solidFill>
                <a:latin typeface="times new roman" panose="02020603050405020304" pitchFamily="18" charset="0"/>
              </a:rPr>
              <a:t>1. Complete the word webs with nouns and adjectives connected with the city.</a:t>
            </a:r>
            <a:endParaRPr lang="en-US" sz="2800" dirty="0"/>
          </a:p>
        </p:txBody>
      </p:sp>
      <p:pic>
        <p:nvPicPr>
          <p:cNvPr id="6" name="Picture 5" descr="Related imag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68" y="0"/>
            <a:ext cx="1890932" cy="1114460"/>
          </a:xfrm>
          <a:prstGeom prst="rect">
            <a:avLst/>
          </a:prstGeom>
          <a:noFill/>
          <a:ln>
            <a:noFill/>
          </a:ln>
        </p:spPr>
      </p:pic>
    </p:spTree>
    <p:extLst>
      <p:ext uri="{BB962C8B-B14F-4D97-AF65-F5344CB8AC3E}">
        <p14:creationId xmlns:p14="http://schemas.microsoft.com/office/powerpoint/2010/main" val="133981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xplosion: 14 Points 5">
            <a:extLst>
              <a:ext uri="{FF2B5EF4-FFF2-40B4-BE49-F238E27FC236}">
                <a16:creationId xmlns:a16="http://schemas.microsoft.com/office/drawing/2014/main" id="{762DA7CE-7F8D-469C-9E01-57046195AF2A}"/>
              </a:ext>
            </a:extLst>
          </p:cNvPr>
          <p:cNvSpPr/>
          <p:nvPr/>
        </p:nvSpPr>
        <p:spPr>
          <a:xfrm>
            <a:off x="3276600" y="2514600"/>
            <a:ext cx="2907903" cy="1057976"/>
          </a:xfrm>
          <a:prstGeom prst="irregularSeal2">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a:extLst>
              <a:ext uri="{FF2B5EF4-FFF2-40B4-BE49-F238E27FC236}">
                <a16:creationId xmlns:a16="http://schemas.microsoft.com/office/drawing/2014/main" id="{8F59744B-0BBC-4591-A86E-1012DB90FEB8}"/>
              </a:ext>
            </a:extLst>
          </p:cNvPr>
          <p:cNvSpPr txBox="1"/>
          <p:nvPr/>
        </p:nvSpPr>
        <p:spPr>
          <a:xfrm>
            <a:off x="3898503" y="2631832"/>
            <a:ext cx="1582484" cy="707886"/>
          </a:xfrm>
          <a:prstGeom prst="rect">
            <a:avLst/>
          </a:prstGeom>
          <a:noFill/>
        </p:spPr>
        <p:txBody>
          <a:bodyPr wrap="none" rtlCol="0">
            <a:spAutoFit/>
          </a:bodyPr>
          <a:lstStyle/>
          <a:p>
            <a:r>
              <a:rPr lang="en-US" sz="4000" b="1" dirty="0">
                <a:latin typeface="Times New Roman" pitchFamily="18" charset="0"/>
                <a:cs typeface="Times New Roman" pitchFamily="18" charset="0"/>
              </a:rPr>
              <a:t>Nouns</a:t>
            </a:r>
            <a:endParaRPr lang="vi-VN" sz="4000" b="1" dirty="0">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id="{9DBFE7A4-C6B4-4C15-8B41-30D5450C8DB4}"/>
              </a:ext>
            </a:extLst>
          </p:cNvPr>
          <p:cNvSpPr txBox="1"/>
          <p:nvPr/>
        </p:nvSpPr>
        <p:spPr>
          <a:xfrm>
            <a:off x="1499401" y="1653450"/>
            <a:ext cx="1041375" cy="523220"/>
          </a:xfrm>
          <a:prstGeom prst="rect">
            <a:avLst/>
          </a:prstGeom>
          <a:noFill/>
        </p:spPr>
        <p:txBody>
          <a:bodyPr wrap="none" rtlCol="0">
            <a:spAutoFit/>
          </a:bodyPr>
          <a:lstStyle/>
          <a:p>
            <a:r>
              <a:rPr lang="en-US" sz="2800" dirty="0">
                <a:latin typeface="Times New Roman" pitchFamily="18" charset="0"/>
                <a:cs typeface="Times New Roman" pitchFamily="18" charset="0"/>
              </a:rPr>
              <a:t>factor</a:t>
            </a:r>
            <a:endParaRPr lang="vi-VN" sz="2800" dirty="0">
              <a:latin typeface="Times New Roman" pitchFamily="18" charset="0"/>
              <a:cs typeface="Times New Roman" pitchFamily="18" charset="0"/>
            </a:endParaRPr>
          </a:p>
        </p:txBody>
      </p:sp>
      <p:sp>
        <p:nvSpPr>
          <p:cNvPr id="9" name="TextBox 8">
            <a:extLst>
              <a:ext uri="{FF2B5EF4-FFF2-40B4-BE49-F238E27FC236}">
                <a16:creationId xmlns:a16="http://schemas.microsoft.com/office/drawing/2014/main" id="{2FC06849-D630-4F40-84F1-A3949BE42446}"/>
              </a:ext>
            </a:extLst>
          </p:cNvPr>
          <p:cNvSpPr txBox="1"/>
          <p:nvPr/>
        </p:nvSpPr>
        <p:spPr>
          <a:xfrm>
            <a:off x="5511984" y="4976014"/>
            <a:ext cx="1271567" cy="523220"/>
          </a:xfrm>
          <a:prstGeom prst="rect">
            <a:avLst/>
          </a:prstGeom>
          <a:noFill/>
        </p:spPr>
        <p:txBody>
          <a:bodyPr wrap="none" rtlCol="0">
            <a:spAutoFit/>
          </a:bodyPr>
          <a:lstStyle/>
          <a:p>
            <a:r>
              <a:rPr lang="en-US" sz="2800" dirty="0">
                <a:latin typeface="Times New Roman" pitchFamily="18" charset="0"/>
                <a:cs typeface="Times New Roman" pitchFamily="18" charset="0"/>
              </a:rPr>
              <a:t>dweller</a:t>
            </a:r>
            <a:endParaRPr lang="vi-VN" sz="2800" dirty="0">
              <a:latin typeface="Times New Roman" pitchFamily="18" charset="0"/>
              <a:cs typeface="Times New Roman" pitchFamily="18" charset="0"/>
            </a:endParaRPr>
          </a:p>
        </p:txBody>
      </p:sp>
      <p:sp>
        <p:nvSpPr>
          <p:cNvPr id="10" name="TextBox 9">
            <a:extLst>
              <a:ext uri="{FF2B5EF4-FFF2-40B4-BE49-F238E27FC236}">
                <a16:creationId xmlns:a16="http://schemas.microsoft.com/office/drawing/2014/main" id="{B9117563-7964-42D6-9BA4-4A9B9AA2FC33}"/>
              </a:ext>
            </a:extLst>
          </p:cNvPr>
          <p:cNvSpPr txBox="1"/>
          <p:nvPr/>
        </p:nvSpPr>
        <p:spPr>
          <a:xfrm>
            <a:off x="7105711" y="3245567"/>
            <a:ext cx="972702" cy="523220"/>
          </a:xfrm>
          <a:prstGeom prst="rect">
            <a:avLst/>
          </a:prstGeom>
          <a:noFill/>
        </p:spPr>
        <p:txBody>
          <a:bodyPr wrap="none" rtlCol="0">
            <a:spAutoFit/>
          </a:bodyPr>
          <a:lstStyle/>
          <a:p>
            <a:r>
              <a:rPr lang="en-US" sz="2800" dirty="0">
                <a:latin typeface="Times New Roman" pitchFamily="18" charset="0"/>
                <a:cs typeface="Times New Roman" pitchFamily="18" charset="0"/>
              </a:rPr>
              <a:t>index</a:t>
            </a:r>
            <a:endParaRPr lang="vi-VN" sz="2800" dirty="0">
              <a:latin typeface="Times New Roman" pitchFamily="18" charset="0"/>
              <a:cs typeface="Times New Roman" pitchFamily="18" charset="0"/>
            </a:endParaRPr>
          </a:p>
        </p:txBody>
      </p:sp>
      <p:sp>
        <p:nvSpPr>
          <p:cNvPr id="12" name="TextBox 11">
            <a:extLst>
              <a:ext uri="{FF2B5EF4-FFF2-40B4-BE49-F238E27FC236}">
                <a16:creationId xmlns:a16="http://schemas.microsoft.com/office/drawing/2014/main" id="{657F15C2-243D-458D-94E9-14AABBC1162A}"/>
              </a:ext>
            </a:extLst>
          </p:cNvPr>
          <p:cNvSpPr txBox="1"/>
          <p:nvPr/>
        </p:nvSpPr>
        <p:spPr>
          <a:xfrm>
            <a:off x="6553200" y="4201180"/>
            <a:ext cx="880369" cy="523220"/>
          </a:xfrm>
          <a:prstGeom prst="rect">
            <a:avLst/>
          </a:prstGeom>
          <a:noFill/>
        </p:spPr>
        <p:txBody>
          <a:bodyPr wrap="none" rtlCol="0">
            <a:spAutoFit/>
          </a:bodyPr>
          <a:lstStyle/>
          <a:p>
            <a:r>
              <a:rPr lang="en-US" sz="2800" dirty="0">
                <a:latin typeface="Times New Roman" pitchFamily="18" charset="0"/>
                <a:cs typeface="Times New Roman" pitchFamily="18" charset="0"/>
              </a:rPr>
              <a:t>asset</a:t>
            </a:r>
            <a:endParaRPr lang="vi-VN" sz="2800" dirty="0">
              <a:latin typeface="Times New Roman" pitchFamily="18" charset="0"/>
              <a:cs typeface="Times New Roman" pitchFamily="18" charset="0"/>
            </a:endParaRPr>
          </a:p>
        </p:txBody>
      </p:sp>
      <p:sp>
        <p:nvSpPr>
          <p:cNvPr id="13" name="TextBox 12">
            <a:extLst>
              <a:ext uri="{FF2B5EF4-FFF2-40B4-BE49-F238E27FC236}">
                <a16:creationId xmlns:a16="http://schemas.microsoft.com/office/drawing/2014/main" id="{5655A097-A2B4-4B50-9F27-4E2F2702001F}"/>
              </a:ext>
            </a:extLst>
          </p:cNvPr>
          <p:cNvSpPr txBox="1"/>
          <p:nvPr/>
        </p:nvSpPr>
        <p:spPr>
          <a:xfrm>
            <a:off x="1499401" y="3226312"/>
            <a:ext cx="1021433" cy="523220"/>
          </a:xfrm>
          <a:prstGeom prst="rect">
            <a:avLst/>
          </a:prstGeom>
          <a:noFill/>
        </p:spPr>
        <p:txBody>
          <a:bodyPr wrap="none" rtlCol="0">
            <a:spAutoFit/>
          </a:bodyPr>
          <a:lstStyle/>
          <a:p>
            <a:r>
              <a:rPr lang="en-US" sz="2800" dirty="0">
                <a:latin typeface="Times New Roman" pitchFamily="18" charset="0"/>
                <a:cs typeface="Times New Roman" pitchFamily="18" charset="0"/>
              </a:rPr>
              <a:t>metro</a:t>
            </a:r>
            <a:endParaRPr lang="vi-VN" sz="2800" dirty="0">
              <a:latin typeface="Times New Roman" pitchFamily="18" charset="0"/>
              <a:cs typeface="Times New Roman" pitchFamily="18" charset="0"/>
            </a:endParaRPr>
          </a:p>
        </p:txBody>
      </p:sp>
      <p:sp>
        <p:nvSpPr>
          <p:cNvPr id="15" name="TextBox 14">
            <a:extLst>
              <a:ext uri="{FF2B5EF4-FFF2-40B4-BE49-F238E27FC236}">
                <a16:creationId xmlns:a16="http://schemas.microsoft.com/office/drawing/2014/main" id="{F7BB6380-998D-4614-BB5F-DFC1A7632D2D}"/>
              </a:ext>
            </a:extLst>
          </p:cNvPr>
          <p:cNvSpPr txBox="1"/>
          <p:nvPr/>
        </p:nvSpPr>
        <p:spPr>
          <a:xfrm>
            <a:off x="6504318" y="1620376"/>
            <a:ext cx="963725" cy="523220"/>
          </a:xfrm>
          <a:prstGeom prst="rect">
            <a:avLst/>
          </a:prstGeom>
          <a:noFill/>
        </p:spPr>
        <p:txBody>
          <a:bodyPr wrap="none" rtlCol="0">
            <a:spAutoFit/>
          </a:bodyPr>
          <a:lstStyle/>
          <a:p>
            <a:r>
              <a:rPr lang="en-US" sz="2800" dirty="0">
                <a:latin typeface="Times New Roman" pitchFamily="18" charset="0"/>
                <a:cs typeface="Times New Roman" pitchFamily="18" charset="0"/>
              </a:rPr>
              <a:t>noise</a:t>
            </a:r>
            <a:endParaRPr lang="vi-VN" sz="2800" dirty="0">
              <a:latin typeface="Times New Roman" pitchFamily="18" charset="0"/>
              <a:cs typeface="Times New Roman" pitchFamily="18" charset="0"/>
            </a:endParaRPr>
          </a:p>
        </p:txBody>
      </p:sp>
      <p:sp>
        <p:nvSpPr>
          <p:cNvPr id="16" name="TextBox 15">
            <a:extLst>
              <a:ext uri="{FF2B5EF4-FFF2-40B4-BE49-F238E27FC236}">
                <a16:creationId xmlns:a16="http://schemas.microsoft.com/office/drawing/2014/main" id="{64244FB0-31EE-4A04-B8A4-2787FBC00E11}"/>
              </a:ext>
            </a:extLst>
          </p:cNvPr>
          <p:cNvSpPr txBox="1"/>
          <p:nvPr/>
        </p:nvSpPr>
        <p:spPr>
          <a:xfrm>
            <a:off x="1713407" y="993746"/>
            <a:ext cx="1808316" cy="523220"/>
          </a:xfrm>
          <a:prstGeom prst="rect">
            <a:avLst/>
          </a:prstGeom>
          <a:noFill/>
        </p:spPr>
        <p:txBody>
          <a:bodyPr wrap="none" rtlCol="0">
            <a:spAutoFit/>
          </a:bodyPr>
          <a:lstStyle/>
          <a:p>
            <a:r>
              <a:rPr lang="en-US" sz="2800" dirty="0">
                <a:latin typeface="Times New Roman" pitchFamily="18" charset="0"/>
                <a:cs typeface="Times New Roman" pitchFamily="18" charset="0"/>
              </a:rPr>
              <a:t>traffic jams</a:t>
            </a:r>
            <a:endParaRPr lang="vi-VN" sz="2800" dirty="0">
              <a:latin typeface="Times New Roman" pitchFamily="18" charset="0"/>
              <a:cs typeface="Times New Roman" pitchFamily="18" charset="0"/>
            </a:endParaRPr>
          </a:p>
        </p:txBody>
      </p:sp>
      <p:sp>
        <p:nvSpPr>
          <p:cNvPr id="17" name="Rectangle 16">
            <a:extLst>
              <a:ext uri="{FF2B5EF4-FFF2-40B4-BE49-F238E27FC236}">
                <a16:creationId xmlns:a16="http://schemas.microsoft.com/office/drawing/2014/main" id="{0730E931-6EB2-49FD-8291-05A11C73CE26}"/>
              </a:ext>
            </a:extLst>
          </p:cNvPr>
          <p:cNvSpPr/>
          <p:nvPr/>
        </p:nvSpPr>
        <p:spPr>
          <a:xfrm>
            <a:off x="465763" y="4103814"/>
            <a:ext cx="3208955" cy="523220"/>
          </a:xfrm>
          <a:prstGeom prst="rect">
            <a:avLst/>
          </a:prstGeom>
        </p:spPr>
        <p:txBody>
          <a:bodyPr wrap="none">
            <a:spAutoFit/>
          </a:bodyPr>
          <a:lstStyle/>
          <a:p>
            <a:r>
              <a:rPr lang="vi-VN" sz="2800" dirty="0">
                <a:solidFill>
                  <a:srgbClr val="000000"/>
                </a:solidFill>
                <a:latin typeface="+mj-lt"/>
              </a:rPr>
              <a:t>recreational facilities</a:t>
            </a:r>
            <a:endParaRPr lang="vi-VN" sz="2800" dirty="0">
              <a:latin typeface="+mj-lt"/>
            </a:endParaRPr>
          </a:p>
        </p:txBody>
      </p:sp>
      <p:sp>
        <p:nvSpPr>
          <p:cNvPr id="18" name="Rectangle 17">
            <a:extLst>
              <a:ext uri="{FF2B5EF4-FFF2-40B4-BE49-F238E27FC236}">
                <a16:creationId xmlns:a16="http://schemas.microsoft.com/office/drawing/2014/main" id="{2520F6AA-E084-4FC2-B65D-6B6D29189334}"/>
              </a:ext>
            </a:extLst>
          </p:cNvPr>
          <p:cNvSpPr/>
          <p:nvPr/>
        </p:nvSpPr>
        <p:spPr>
          <a:xfrm>
            <a:off x="2404612" y="5092944"/>
            <a:ext cx="2167388" cy="523220"/>
          </a:xfrm>
          <a:prstGeom prst="rect">
            <a:avLst/>
          </a:prstGeom>
        </p:spPr>
        <p:txBody>
          <a:bodyPr wrap="none">
            <a:spAutoFit/>
          </a:bodyPr>
          <a:lstStyle/>
          <a:p>
            <a:r>
              <a:rPr lang="vi-VN" sz="2800" dirty="0">
                <a:solidFill>
                  <a:srgbClr val="000000"/>
                </a:solidFill>
                <a:latin typeface="+mj-lt"/>
              </a:rPr>
              <a:t> urban sprawl</a:t>
            </a:r>
            <a:endParaRPr lang="vi-VN" sz="2800" dirty="0">
              <a:latin typeface="+mj-lt"/>
            </a:endParaRPr>
          </a:p>
        </p:txBody>
      </p:sp>
      <p:sp>
        <p:nvSpPr>
          <p:cNvPr id="19" name="Rectangle 18">
            <a:extLst>
              <a:ext uri="{FF2B5EF4-FFF2-40B4-BE49-F238E27FC236}">
                <a16:creationId xmlns:a16="http://schemas.microsoft.com/office/drawing/2014/main" id="{6ED25DE3-BD2A-450B-91F9-AD7351CBC8B6}"/>
              </a:ext>
            </a:extLst>
          </p:cNvPr>
          <p:cNvSpPr/>
          <p:nvPr/>
        </p:nvSpPr>
        <p:spPr>
          <a:xfrm>
            <a:off x="4174820" y="732136"/>
            <a:ext cx="2226892" cy="523220"/>
          </a:xfrm>
          <a:prstGeom prst="rect">
            <a:avLst/>
          </a:prstGeom>
        </p:spPr>
        <p:txBody>
          <a:bodyPr wrap="none">
            <a:spAutoFit/>
          </a:bodyPr>
          <a:lstStyle/>
          <a:p>
            <a:r>
              <a:rPr lang="vi-VN" sz="2800" dirty="0">
                <a:solidFill>
                  <a:srgbClr val="000000"/>
                </a:solidFill>
                <a:latin typeface="Times New Roman" pitchFamily="18" charset="0"/>
                <a:cs typeface="Times New Roman" pitchFamily="18" charset="0"/>
              </a:rPr>
              <a:t>shopping mall</a:t>
            </a:r>
            <a:endParaRPr lang="vi-VN" sz="2800" dirty="0">
              <a:latin typeface="Times New Roman" pitchFamily="18" charset="0"/>
              <a:cs typeface="Times New Roman" pitchFamily="18" charset="0"/>
            </a:endParaRPr>
          </a:p>
        </p:txBody>
      </p:sp>
      <p:sp>
        <p:nvSpPr>
          <p:cNvPr id="20" name="Rectangle 19">
            <a:extLst>
              <a:ext uri="{FF2B5EF4-FFF2-40B4-BE49-F238E27FC236}">
                <a16:creationId xmlns:a16="http://schemas.microsoft.com/office/drawing/2014/main" id="{306CE66A-308B-40C4-A038-7BA78135B275}"/>
              </a:ext>
            </a:extLst>
          </p:cNvPr>
          <p:cNvSpPr/>
          <p:nvPr/>
        </p:nvSpPr>
        <p:spPr>
          <a:xfrm>
            <a:off x="7020044" y="2434638"/>
            <a:ext cx="1269899" cy="523220"/>
          </a:xfrm>
          <a:prstGeom prst="rect">
            <a:avLst/>
          </a:prstGeom>
        </p:spPr>
        <p:txBody>
          <a:bodyPr wrap="none">
            <a:spAutoFit/>
          </a:bodyPr>
          <a:lstStyle/>
          <a:p>
            <a:r>
              <a:rPr lang="vi-VN" sz="2800" dirty="0">
                <a:solidFill>
                  <a:srgbClr val="000000"/>
                </a:solidFill>
                <a:latin typeface="+mj-lt"/>
              </a:rPr>
              <a:t>gallery </a:t>
            </a:r>
            <a:endParaRPr lang="vi-VN" sz="2800" dirty="0">
              <a:latin typeface="+mj-lt"/>
            </a:endParaRPr>
          </a:p>
        </p:txBody>
      </p:sp>
      <p:sp>
        <p:nvSpPr>
          <p:cNvPr id="21" name="Rectangle 20">
            <a:extLst>
              <a:ext uri="{FF2B5EF4-FFF2-40B4-BE49-F238E27FC236}">
                <a16:creationId xmlns:a16="http://schemas.microsoft.com/office/drawing/2014/main" id="{8E723263-1A64-4C8B-A1CB-73FDBB5EBDCC}"/>
              </a:ext>
            </a:extLst>
          </p:cNvPr>
          <p:cNvSpPr/>
          <p:nvPr/>
        </p:nvSpPr>
        <p:spPr>
          <a:xfrm>
            <a:off x="1188566" y="2470238"/>
            <a:ext cx="1244251" cy="523220"/>
          </a:xfrm>
          <a:prstGeom prst="rect">
            <a:avLst/>
          </a:prstGeom>
        </p:spPr>
        <p:txBody>
          <a:bodyPr wrap="none">
            <a:spAutoFit/>
          </a:bodyPr>
          <a:lstStyle/>
          <a:p>
            <a:r>
              <a:rPr lang="vi-VN" sz="2800" dirty="0">
                <a:solidFill>
                  <a:srgbClr val="000000"/>
                </a:solidFill>
                <a:latin typeface="+mj-lt"/>
              </a:rPr>
              <a:t>cinema</a:t>
            </a:r>
            <a:endParaRPr lang="vi-VN" sz="2800" dirty="0">
              <a:latin typeface="+mj-lt"/>
            </a:endParaRPr>
          </a:p>
        </p:txBody>
      </p:sp>
      <p:cxnSp>
        <p:nvCxnSpPr>
          <p:cNvPr id="23" name="Straight Arrow Connector 22">
            <a:extLst>
              <a:ext uri="{FF2B5EF4-FFF2-40B4-BE49-F238E27FC236}">
                <a16:creationId xmlns:a16="http://schemas.microsoft.com/office/drawing/2014/main" id="{EC225F33-FF69-48DF-81BE-0797A6E163AD}"/>
              </a:ext>
            </a:extLst>
          </p:cNvPr>
          <p:cNvCxnSpPr>
            <a:cxnSpLocks/>
          </p:cNvCxnSpPr>
          <p:nvPr/>
        </p:nvCxnSpPr>
        <p:spPr>
          <a:xfrm>
            <a:off x="5421947" y="3438008"/>
            <a:ext cx="1207453" cy="868621"/>
          </a:xfrm>
          <a:prstGeom prst="straightConnector1">
            <a:avLst/>
          </a:prstGeom>
          <a:ln w="28575">
            <a:solidFill>
              <a:srgbClr val="B8328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5D42E2C-0B9A-4656-8943-B278AB46A2A9}"/>
              </a:ext>
            </a:extLst>
          </p:cNvPr>
          <p:cNvCxnSpPr>
            <a:cxnSpLocks/>
          </p:cNvCxnSpPr>
          <p:nvPr/>
        </p:nvCxnSpPr>
        <p:spPr>
          <a:xfrm>
            <a:off x="4951377" y="3488693"/>
            <a:ext cx="937326" cy="1634411"/>
          </a:xfrm>
          <a:prstGeom prst="straightConnector1">
            <a:avLst/>
          </a:prstGeom>
          <a:ln w="28575">
            <a:solidFill>
              <a:srgbClr val="B8328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973D737-F478-4D56-B08B-E22CCDD1341C}"/>
              </a:ext>
            </a:extLst>
          </p:cNvPr>
          <p:cNvCxnSpPr>
            <a:cxnSpLocks/>
          </p:cNvCxnSpPr>
          <p:nvPr/>
        </p:nvCxnSpPr>
        <p:spPr>
          <a:xfrm flipV="1">
            <a:off x="4951377" y="1249542"/>
            <a:ext cx="0" cy="1300226"/>
          </a:xfrm>
          <a:prstGeom prst="straightConnector1">
            <a:avLst/>
          </a:prstGeom>
          <a:ln w="28575">
            <a:solidFill>
              <a:srgbClr val="B8328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3636230-CFF7-4FEB-9AD9-39260A540F8F}"/>
              </a:ext>
            </a:extLst>
          </p:cNvPr>
          <p:cNvCxnSpPr>
            <a:cxnSpLocks/>
          </p:cNvCxnSpPr>
          <p:nvPr/>
        </p:nvCxnSpPr>
        <p:spPr>
          <a:xfrm flipH="1" flipV="1">
            <a:off x="2547508" y="2052056"/>
            <a:ext cx="1353615" cy="767345"/>
          </a:xfrm>
          <a:prstGeom prst="straightConnector1">
            <a:avLst/>
          </a:prstGeom>
          <a:ln w="28575">
            <a:solidFill>
              <a:srgbClr val="B8328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F316FAA-E34C-43B8-A801-454073FDE373}"/>
              </a:ext>
            </a:extLst>
          </p:cNvPr>
          <p:cNvCxnSpPr>
            <a:cxnSpLocks/>
          </p:cNvCxnSpPr>
          <p:nvPr/>
        </p:nvCxnSpPr>
        <p:spPr>
          <a:xfrm flipV="1">
            <a:off x="6255205" y="2753254"/>
            <a:ext cx="764839" cy="66146"/>
          </a:xfrm>
          <a:prstGeom prst="straightConnector1">
            <a:avLst/>
          </a:prstGeom>
          <a:ln w="28575">
            <a:solidFill>
              <a:srgbClr val="B83282"/>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90F98BE-E526-4C10-87E6-257286F17E39}"/>
              </a:ext>
            </a:extLst>
          </p:cNvPr>
          <p:cNvCxnSpPr>
            <a:cxnSpLocks/>
          </p:cNvCxnSpPr>
          <p:nvPr/>
        </p:nvCxnSpPr>
        <p:spPr>
          <a:xfrm flipV="1">
            <a:off x="5583031" y="2052056"/>
            <a:ext cx="921287" cy="489890"/>
          </a:xfrm>
          <a:prstGeom prst="straightConnector1">
            <a:avLst/>
          </a:prstGeom>
          <a:ln w="28575">
            <a:solidFill>
              <a:srgbClr val="B83282"/>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3789AD9-23A9-475E-94A4-E2D849E640A7}"/>
              </a:ext>
            </a:extLst>
          </p:cNvPr>
          <p:cNvCxnSpPr>
            <a:cxnSpLocks/>
          </p:cNvCxnSpPr>
          <p:nvPr/>
        </p:nvCxnSpPr>
        <p:spPr>
          <a:xfrm flipH="1" flipV="1">
            <a:off x="3378055" y="1503446"/>
            <a:ext cx="1046137" cy="1192802"/>
          </a:xfrm>
          <a:prstGeom prst="straightConnector1">
            <a:avLst/>
          </a:prstGeom>
          <a:ln w="28575">
            <a:solidFill>
              <a:srgbClr val="B8328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59838027-757D-4D8B-86E9-756358FE1FDC}"/>
              </a:ext>
            </a:extLst>
          </p:cNvPr>
          <p:cNvCxnSpPr>
            <a:cxnSpLocks/>
            <a:endCxn id="13" idx="3"/>
          </p:cNvCxnSpPr>
          <p:nvPr/>
        </p:nvCxnSpPr>
        <p:spPr>
          <a:xfrm rot="10800000" flipV="1">
            <a:off x="2520834" y="3374886"/>
            <a:ext cx="857222" cy="113036"/>
          </a:xfrm>
          <a:prstGeom prst="straightConnector1">
            <a:avLst/>
          </a:prstGeom>
          <a:ln w="28575">
            <a:solidFill>
              <a:srgbClr val="B83282"/>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AA618196-C87D-458F-8077-34E399BE4FD9}"/>
              </a:ext>
            </a:extLst>
          </p:cNvPr>
          <p:cNvCxnSpPr>
            <a:cxnSpLocks/>
          </p:cNvCxnSpPr>
          <p:nvPr/>
        </p:nvCxnSpPr>
        <p:spPr>
          <a:xfrm flipH="1" flipV="1">
            <a:off x="2439549" y="2861921"/>
            <a:ext cx="938507" cy="159023"/>
          </a:xfrm>
          <a:prstGeom prst="straightConnector1">
            <a:avLst/>
          </a:prstGeom>
          <a:ln w="28575">
            <a:solidFill>
              <a:srgbClr val="B8328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A9D4D8D7-ABBE-4984-A086-BD68CE406440}"/>
              </a:ext>
            </a:extLst>
          </p:cNvPr>
          <p:cNvCxnSpPr>
            <a:cxnSpLocks/>
          </p:cNvCxnSpPr>
          <p:nvPr/>
        </p:nvCxnSpPr>
        <p:spPr>
          <a:xfrm flipH="1">
            <a:off x="4148980" y="3534199"/>
            <a:ext cx="185701" cy="1703425"/>
          </a:xfrm>
          <a:prstGeom prst="straightConnector1">
            <a:avLst/>
          </a:prstGeom>
          <a:ln w="28575">
            <a:solidFill>
              <a:srgbClr val="B83282"/>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869DBB6D-9217-4542-ABFF-CA290F249A58}"/>
              </a:ext>
            </a:extLst>
          </p:cNvPr>
          <p:cNvCxnSpPr>
            <a:cxnSpLocks/>
          </p:cNvCxnSpPr>
          <p:nvPr/>
        </p:nvCxnSpPr>
        <p:spPr>
          <a:xfrm flipH="1">
            <a:off x="3288906" y="3507177"/>
            <a:ext cx="612218" cy="704431"/>
          </a:xfrm>
          <a:prstGeom prst="straightConnector1">
            <a:avLst/>
          </a:prstGeom>
          <a:ln w="28575">
            <a:solidFill>
              <a:srgbClr val="B83282"/>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BACBA32E-3B0A-4B0C-B253-FEDB576D281A}"/>
              </a:ext>
            </a:extLst>
          </p:cNvPr>
          <p:cNvCxnSpPr>
            <a:cxnSpLocks/>
            <a:endCxn id="10" idx="1"/>
          </p:cNvCxnSpPr>
          <p:nvPr/>
        </p:nvCxnSpPr>
        <p:spPr>
          <a:xfrm>
            <a:off x="5775402" y="3185222"/>
            <a:ext cx="1330309" cy="321955"/>
          </a:xfrm>
          <a:prstGeom prst="straightConnector1">
            <a:avLst/>
          </a:prstGeom>
          <a:ln w="28575">
            <a:solidFill>
              <a:srgbClr val="B8328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307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par>
                                <p:cTn id="16" presetID="22" presetClass="entr" presetSubtype="4"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down)">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circle(in)">
                                      <p:cBhvr>
                                        <p:cTn id="31" dur="2000"/>
                                        <p:tgtEl>
                                          <p:spTgt spid="20"/>
                                        </p:tgtEl>
                                      </p:cBhvr>
                                    </p:animEffect>
                                  </p:childTnLst>
                                </p:cTn>
                              </p:par>
                              <p:par>
                                <p:cTn id="32" presetID="6" presetClass="entr" presetSubtype="16"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circle(in)">
                                      <p:cBhvr>
                                        <p:cTn id="34" dur="2000"/>
                                        <p:tgtEl>
                                          <p:spTgt spid="34"/>
                                        </p:tgtEl>
                                      </p:cBhvr>
                                    </p:animEffect>
                                  </p:childTnLst>
                                </p:cTn>
                              </p:par>
                              <p:par>
                                <p:cTn id="35" presetID="6" presetClass="entr" presetSubtype="16"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circle(in)">
                                      <p:cBhvr>
                                        <p:cTn id="37" dur="2000"/>
                                        <p:tgtEl>
                                          <p:spTgt spid="29"/>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circle(in)">
                                      <p:cBhvr>
                                        <p:cTn id="40" dur="2000"/>
                                        <p:tgtEl>
                                          <p:spTgt spid="19"/>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circle(in)">
                                      <p:cBhvr>
                                        <p:cTn id="43" dur="2000"/>
                                        <p:tgtEl>
                                          <p:spTgt spid="21"/>
                                        </p:tgtEl>
                                      </p:cBhvr>
                                    </p:animEffect>
                                  </p:childTnLst>
                                </p:cTn>
                              </p:par>
                              <p:par>
                                <p:cTn id="44" presetID="6" presetClass="entr" presetSubtype="16" fill="hold" nodeType="with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circle(in)">
                                      <p:cBhvr>
                                        <p:cTn id="46" dur="2000"/>
                                        <p:tgtEl>
                                          <p:spTgt spid="50"/>
                                        </p:tgtEl>
                                      </p:cBhvr>
                                    </p:animEffect>
                                  </p:childTnLst>
                                </p:cTn>
                              </p:par>
                              <p:par>
                                <p:cTn id="47" presetID="6" presetClass="entr" presetSubtype="16"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circle(in)">
                                      <p:cBhvr>
                                        <p:cTn id="49" dur="2000"/>
                                        <p:tgtEl>
                                          <p:spTgt spid="35"/>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circle(in)">
                                      <p:cBhvr>
                                        <p:cTn id="52" dur="20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circle(in)">
                                      <p:cBhvr>
                                        <p:cTn id="57" dur="2000"/>
                                        <p:tgtEl>
                                          <p:spTgt spid="9"/>
                                        </p:tgtEl>
                                      </p:cBhvr>
                                    </p:animEffect>
                                  </p:childTnLst>
                                </p:cTn>
                              </p:par>
                              <p:par>
                                <p:cTn id="58" presetID="6" presetClass="entr" presetSubtype="16"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circle(in)">
                                      <p:cBhvr>
                                        <p:cTn id="60" dur="2000"/>
                                        <p:tgtEl>
                                          <p:spTgt spid="27"/>
                                        </p:tgtEl>
                                      </p:cBhvr>
                                    </p:animEffect>
                                  </p:childTnLst>
                                </p:cTn>
                              </p:par>
                              <p:par>
                                <p:cTn id="61" presetID="6" presetClass="entr" presetSubtype="16" fill="hold"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circle(in)">
                                      <p:cBhvr>
                                        <p:cTn id="63" dur="2000"/>
                                        <p:tgtEl>
                                          <p:spTgt spid="23"/>
                                        </p:tgtEl>
                                      </p:cBhvr>
                                    </p:animEffect>
                                  </p:childTnLst>
                                </p:cTn>
                              </p:par>
                              <p:par>
                                <p:cTn id="64" presetID="6" presetClass="entr" presetSubtype="16" fill="hold" grpId="0" nodeType="with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circle(in)">
                                      <p:cBhvr>
                                        <p:cTn id="66" dur="2000"/>
                                        <p:tgtEl>
                                          <p:spTgt spid="12"/>
                                        </p:tgtEl>
                                      </p:cBhvr>
                                    </p:animEffect>
                                  </p:childTnLst>
                                </p:cTn>
                              </p:par>
                              <p:par>
                                <p:cTn id="67" presetID="6" presetClass="entr" presetSubtype="16" fill="hold" nodeType="withEffect">
                                  <p:stCondLst>
                                    <p:cond delay="0"/>
                                  </p:stCondLst>
                                  <p:childTnLst>
                                    <p:set>
                                      <p:cBhvr>
                                        <p:cTn id="68" dur="1" fill="hold">
                                          <p:stCondLst>
                                            <p:cond delay="0"/>
                                          </p:stCondLst>
                                        </p:cTn>
                                        <p:tgtEl>
                                          <p:spTgt spid="67"/>
                                        </p:tgtEl>
                                        <p:attrNameLst>
                                          <p:attrName>style.visibility</p:attrName>
                                        </p:attrNameLst>
                                      </p:cBhvr>
                                      <p:to>
                                        <p:strVal val="visible"/>
                                      </p:to>
                                    </p:set>
                                    <p:animEffect transition="in" filter="circle(in)">
                                      <p:cBhvr>
                                        <p:cTn id="69" dur="2000"/>
                                        <p:tgtEl>
                                          <p:spTgt spid="67"/>
                                        </p:tgtEl>
                                      </p:cBhvr>
                                    </p:animEffect>
                                  </p:childTnLst>
                                </p:cTn>
                              </p:par>
                              <p:par>
                                <p:cTn id="70" presetID="6" presetClass="entr" presetSubtype="16" fill="hold" grpId="0" nodeType="with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circle(in)">
                                      <p:cBhvr>
                                        <p:cTn id="72" dur="2000"/>
                                        <p:tgtEl>
                                          <p:spTgt spid="10"/>
                                        </p:tgtEl>
                                      </p:cBhvr>
                                    </p:animEffect>
                                  </p:childTnLst>
                                </p:cTn>
                              </p:par>
                              <p:par>
                                <p:cTn id="73" presetID="6" presetClass="entr" presetSubtype="16" fill="hold" grpId="0" nodeType="with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circle(in)">
                                      <p:cBhvr>
                                        <p:cTn id="75" dur="2000"/>
                                        <p:tgtEl>
                                          <p:spTgt spid="13"/>
                                        </p:tgtEl>
                                      </p:cBhvr>
                                    </p:animEffect>
                                  </p:childTnLst>
                                </p:cTn>
                              </p:par>
                              <p:par>
                                <p:cTn id="76" presetID="6" presetClass="entr" presetSubtype="16" fill="hold" nodeType="with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circle(in)">
                                      <p:cBhvr>
                                        <p:cTn id="78" dur="2000"/>
                                        <p:tgtEl>
                                          <p:spTgt spid="49"/>
                                        </p:tgtEl>
                                      </p:cBhvr>
                                    </p:animEffect>
                                  </p:childTnLst>
                                </p:cTn>
                              </p:par>
                              <p:par>
                                <p:cTn id="79" presetID="6" presetClass="entr" presetSubtype="16" fill="hold" grpId="0"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circle(in)">
                                      <p:cBhvr>
                                        <p:cTn id="81" dur="2000"/>
                                        <p:tgtEl>
                                          <p:spTgt spid="8"/>
                                        </p:tgtEl>
                                      </p:cBhvr>
                                    </p:animEffect>
                                  </p:childTnLst>
                                </p:cTn>
                              </p:par>
                              <p:par>
                                <p:cTn id="82" presetID="6" presetClass="entr" presetSubtype="16" fill="hold" nodeType="with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circle(in)">
                                      <p:cBhvr>
                                        <p:cTn id="84" dur="2000"/>
                                        <p:tgtEl>
                                          <p:spTgt spid="33"/>
                                        </p:tgtEl>
                                      </p:cBhvr>
                                    </p:animEffect>
                                  </p:childTnLst>
                                </p:cTn>
                              </p:par>
                            </p:childTnLst>
                          </p:cTn>
                        </p:par>
                      </p:childTnLst>
                    </p:cTn>
                  </p:par>
                  <p:par>
                    <p:cTn id="85" fill="hold">
                      <p:stCondLst>
                        <p:cond delay="indefinite"/>
                      </p:stCondLst>
                      <p:childTnLst>
                        <p:par>
                          <p:cTn id="86" fill="hold">
                            <p:stCondLst>
                              <p:cond delay="0"/>
                            </p:stCondLst>
                            <p:childTnLst>
                              <p:par>
                                <p:cTn id="87" presetID="14" presetClass="entr" presetSubtype="10" fill="hold" nodeType="click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randombar(horizontal)">
                                      <p:cBhvr>
                                        <p:cTn id="89" dur="500"/>
                                        <p:tgtEl>
                                          <p:spTgt spid="62"/>
                                        </p:tgtEl>
                                      </p:cBhvr>
                                    </p:animEffect>
                                  </p:childTnLst>
                                </p:cTn>
                              </p:par>
                              <p:par>
                                <p:cTn id="90" presetID="14" presetClass="entr" presetSubtype="10" fill="hold" grpId="0" nodeType="with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randombar(horizontal)">
                                      <p:cBhvr>
                                        <p:cTn id="9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2" grpId="0"/>
      <p:bldP spid="13" grpId="0"/>
      <p:bldP spid="15" grpId="0"/>
      <p:bldP spid="16" grpId="0"/>
      <p:bldP spid="17" grpId="0"/>
      <p:bldP spid="18" grpId="0"/>
      <p:bldP spid="19"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xplosion: 8 Points 2">
            <a:extLst>
              <a:ext uri="{FF2B5EF4-FFF2-40B4-BE49-F238E27FC236}">
                <a16:creationId xmlns:a16="http://schemas.microsoft.com/office/drawing/2014/main" id="{040BD730-4221-4B5A-A67F-5830A19734E1}"/>
              </a:ext>
            </a:extLst>
          </p:cNvPr>
          <p:cNvSpPr/>
          <p:nvPr/>
        </p:nvSpPr>
        <p:spPr>
          <a:xfrm>
            <a:off x="2500298" y="2636102"/>
            <a:ext cx="4229868" cy="1477328"/>
          </a:xfrm>
          <a:prstGeom prst="irregularSeal1">
            <a:avLst/>
          </a:prstGeom>
          <a:solidFill>
            <a:srgbClr val="F470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 New Roman" pitchFamily="18" charset="0"/>
                <a:cs typeface="Times New Roman" pitchFamily="18" charset="0"/>
              </a:rPr>
              <a:t>Adjectives</a:t>
            </a:r>
            <a:endParaRPr lang="vi-VN" sz="3600" b="1" dirty="0">
              <a:solidFill>
                <a:schemeClr val="tx1"/>
              </a:solidFill>
              <a:latin typeface="Times New Roman" pitchFamily="18" charset="0"/>
              <a:cs typeface="Times New Roman" pitchFamily="18" charset="0"/>
            </a:endParaRPr>
          </a:p>
        </p:txBody>
      </p:sp>
      <p:sp>
        <p:nvSpPr>
          <p:cNvPr id="4" name="Rectangle 3">
            <a:extLst>
              <a:ext uri="{FF2B5EF4-FFF2-40B4-BE49-F238E27FC236}">
                <a16:creationId xmlns:a16="http://schemas.microsoft.com/office/drawing/2014/main" id="{8A1F4210-00C7-498A-A226-CA6ADB9C7C4E}"/>
              </a:ext>
            </a:extLst>
          </p:cNvPr>
          <p:cNvSpPr/>
          <p:nvPr/>
        </p:nvSpPr>
        <p:spPr>
          <a:xfrm>
            <a:off x="5277710" y="1060628"/>
            <a:ext cx="2158668" cy="523220"/>
          </a:xfrm>
          <a:prstGeom prst="rect">
            <a:avLst/>
          </a:prstGeom>
        </p:spPr>
        <p:txBody>
          <a:bodyPr wrap="none">
            <a:spAutoFit/>
          </a:bodyPr>
          <a:lstStyle/>
          <a:p>
            <a:r>
              <a:rPr lang="vi-VN" sz="2800" dirty="0">
                <a:solidFill>
                  <a:srgbClr val="000000"/>
                </a:solidFill>
                <a:latin typeface="+mj-lt"/>
              </a:rPr>
              <a:t>cosmopolitan</a:t>
            </a:r>
            <a:endParaRPr lang="vi-VN" sz="2800" dirty="0">
              <a:latin typeface="+mj-lt"/>
            </a:endParaRPr>
          </a:p>
        </p:txBody>
      </p:sp>
      <p:sp>
        <p:nvSpPr>
          <p:cNvPr id="5" name="Rectangle 4">
            <a:extLst>
              <a:ext uri="{FF2B5EF4-FFF2-40B4-BE49-F238E27FC236}">
                <a16:creationId xmlns:a16="http://schemas.microsoft.com/office/drawing/2014/main" id="{367C7B7C-0D37-4F61-8578-827EC246479D}"/>
              </a:ext>
            </a:extLst>
          </p:cNvPr>
          <p:cNvSpPr/>
          <p:nvPr/>
        </p:nvSpPr>
        <p:spPr>
          <a:xfrm>
            <a:off x="555595" y="2152339"/>
            <a:ext cx="2094612" cy="523220"/>
          </a:xfrm>
          <a:prstGeom prst="rect">
            <a:avLst/>
          </a:prstGeom>
        </p:spPr>
        <p:txBody>
          <a:bodyPr wrap="none">
            <a:spAutoFit/>
          </a:bodyPr>
          <a:lstStyle/>
          <a:p>
            <a:r>
              <a:rPr lang="vi-VN" sz="2800" dirty="0">
                <a:solidFill>
                  <a:srgbClr val="000000"/>
                </a:solidFill>
                <a:latin typeface="+mj-lt"/>
              </a:rPr>
              <a:t>metropolitan</a:t>
            </a:r>
            <a:endParaRPr lang="vi-VN" sz="2800" dirty="0">
              <a:latin typeface="+mj-lt"/>
            </a:endParaRPr>
          </a:p>
        </p:txBody>
      </p:sp>
      <p:sp>
        <p:nvSpPr>
          <p:cNvPr id="6" name="Rectangle 5">
            <a:extLst>
              <a:ext uri="{FF2B5EF4-FFF2-40B4-BE49-F238E27FC236}">
                <a16:creationId xmlns:a16="http://schemas.microsoft.com/office/drawing/2014/main" id="{1D30C48D-6FF9-40E1-90E4-F131EDAF36B3}"/>
              </a:ext>
            </a:extLst>
          </p:cNvPr>
          <p:cNvSpPr/>
          <p:nvPr/>
        </p:nvSpPr>
        <p:spPr>
          <a:xfrm>
            <a:off x="5003030" y="4931551"/>
            <a:ext cx="2047997" cy="523220"/>
          </a:xfrm>
          <a:prstGeom prst="rect">
            <a:avLst/>
          </a:prstGeom>
        </p:spPr>
        <p:txBody>
          <a:bodyPr wrap="none">
            <a:spAutoFit/>
          </a:bodyPr>
          <a:lstStyle/>
          <a:p>
            <a:r>
              <a:rPr lang="vi-VN" sz="2800" dirty="0">
                <a:solidFill>
                  <a:srgbClr val="000000"/>
                </a:solidFill>
                <a:latin typeface="+mj-lt"/>
              </a:rPr>
              <a:t>multicultural</a:t>
            </a:r>
            <a:endParaRPr lang="vi-VN" sz="2800" dirty="0">
              <a:latin typeface="+mj-lt"/>
            </a:endParaRPr>
          </a:p>
        </p:txBody>
      </p:sp>
      <p:sp>
        <p:nvSpPr>
          <p:cNvPr id="7" name="Rectangle 6">
            <a:extLst>
              <a:ext uri="{FF2B5EF4-FFF2-40B4-BE49-F238E27FC236}">
                <a16:creationId xmlns:a16="http://schemas.microsoft.com/office/drawing/2014/main" id="{B7876F29-2A0C-44A4-BE46-1A86C3BA6C9F}"/>
              </a:ext>
            </a:extLst>
          </p:cNvPr>
          <p:cNvSpPr/>
          <p:nvPr/>
        </p:nvSpPr>
        <p:spPr>
          <a:xfrm>
            <a:off x="3010534" y="5301708"/>
            <a:ext cx="1130438" cy="523220"/>
          </a:xfrm>
          <a:prstGeom prst="rect">
            <a:avLst/>
          </a:prstGeom>
        </p:spPr>
        <p:txBody>
          <a:bodyPr wrap="none">
            <a:spAutoFit/>
          </a:bodyPr>
          <a:lstStyle/>
          <a:p>
            <a:r>
              <a:rPr lang="vi-VN" sz="2800" dirty="0">
                <a:solidFill>
                  <a:srgbClr val="000000"/>
                </a:solidFill>
                <a:latin typeface="+mj-lt"/>
              </a:rPr>
              <a:t> urban</a:t>
            </a:r>
            <a:endParaRPr lang="vi-VN" sz="2800" dirty="0">
              <a:latin typeface="+mj-lt"/>
            </a:endParaRPr>
          </a:p>
        </p:txBody>
      </p:sp>
      <p:sp>
        <p:nvSpPr>
          <p:cNvPr id="8" name="Rectangle 7">
            <a:extLst>
              <a:ext uri="{FF2B5EF4-FFF2-40B4-BE49-F238E27FC236}">
                <a16:creationId xmlns:a16="http://schemas.microsoft.com/office/drawing/2014/main" id="{77C796A0-14B7-49D0-B865-BC2EEBF9782E}"/>
              </a:ext>
            </a:extLst>
          </p:cNvPr>
          <p:cNvSpPr/>
          <p:nvPr/>
        </p:nvSpPr>
        <p:spPr>
          <a:xfrm>
            <a:off x="470617" y="3379708"/>
            <a:ext cx="1835695" cy="523220"/>
          </a:xfrm>
          <a:prstGeom prst="rect">
            <a:avLst/>
          </a:prstGeom>
        </p:spPr>
        <p:txBody>
          <a:bodyPr wrap="none">
            <a:spAutoFit/>
          </a:bodyPr>
          <a:lstStyle/>
          <a:p>
            <a:r>
              <a:rPr lang="vi-VN" sz="2800" dirty="0">
                <a:solidFill>
                  <a:srgbClr val="000000"/>
                </a:solidFill>
                <a:latin typeface="+mj-lt"/>
              </a:rPr>
              <a:t> downtown</a:t>
            </a:r>
            <a:endParaRPr lang="vi-VN" sz="2800" dirty="0">
              <a:latin typeface="+mj-lt"/>
            </a:endParaRPr>
          </a:p>
        </p:txBody>
      </p:sp>
      <p:sp>
        <p:nvSpPr>
          <p:cNvPr id="9" name="Rectangle 8">
            <a:extLst>
              <a:ext uri="{FF2B5EF4-FFF2-40B4-BE49-F238E27FC236}">
                <a16:creationId xmlns:a16="http://schemas.microsoft.com/office/drawing/2014/main" id="{669BDEAF-D3CA-4D68-9950-C4B23CA0F7CE}"/>
              </a:ext>
            </a:extLst>
          </p:cNvPr>
          <p:cNvSpPr/>
          <p:nvPr/>
        </p:nvSpPr>
        <p:spPr>
          <a:xfrm>
            <a:off x="3200155" y="848380"/>
            <a:ext cx="1542410" cy="523220"/>
          </a:xfrm>
          <a:prstGeom prst="rect">
            <a:avLst/>
          </a:prstGeom>
        </p:spPr>
        <p:txBody>
          <a:bodyPr wrap="none">
            <a:spAutoFit/>
          </a:bodyPr>
          <a:lstStyle/>
          <a:p>
            <a:r>
              <a:rPr lang="vi-VN" sz="2800" dirty="0">
                <a:solidFill>
                  <a:srgbClr val="000000"/>
                </a:solidFill>
                <a:latin typeface="+mj-lt"/>
              </a:rPr>
              <a:t>populous</a:t>
            </a:r>
            <a:endParaRPr lang="vi-VN" sz="2800" dirty="0">
              <a:latin typeface="+mj-lt"/>
            </a:endParaRPr>
          </a:p>
        </p:txBody>
      </p:sp>
      <p:sp>
        <p:nvSpPr>
          <p:cNvPr id="10" name="Rectangle 9">
            <a:extLst>
              <a:ext uri="{FF2B5EF4-FFF2-40B4-BE49-F238E27FC236}">
                <a16:creationId xmlns:a16="http://schemas.microsoft.com/office/drawing/2014/main" id="{78BACAAD-F20C-44B2-BBC6-3AB9684FE4F7}"/>
              </a:ext>
            </a:extLst>
          </p:cNvPr>
          <p:cNvSpPr/>
          <p:nvPr/>
        </p:nvSpPr>
        <p:spPr>
          <a:xfrm>
            <a:off x="6735583" y="2006581"/>
            <a:ext cx="1159292" cy="523220"/>
          </a:xfrm>
          <a:prstGeom prst="rect">
            <a:avLst/>
          </a:prstGeom>
        </p:spPr>
        <p:txBody>
          <a:bodyPr wrap="none">
            <a:spAutoFit/>
          </a:bodyPr>
          <a:lstStyle/>
          <a:p>
            <a:r>
              <a:rPr lang="vi-VN" sz="2800" dirty="0">
                <a:solidFill>
                  <a:srgbClr val="000000"/>
                </a:solidFill>
                <a:latin typeface="+mj-lt"/>
              </a:rPr>
              <a:t>livable</a:t>
            </a:r>
            <a:endParaRPr lang="vi-VN" sz="2800" dirty="0">
              <a:latin typeface="+mj-lt"/>
            </a:endParaRPr>
          </a:p>
        </p:txBody>
      </p:sp>
      <p:sp>
        <p:nvSpPr>
          <p:cNvPr id="11" name="Rectangle 10">
            <a:extLst>
              <a:ext uri="{FF2B5EF4-FFF2-40B4-BE49-F238E27FC236}">
                <a16:creationId xmlns:a16="http://schemas.microsoft.com/office/drawing/2014/main" id="{6184CB04-7B09-4DA2-9882-6E5EFA6E067A}"/>
              </a:ext>
            </a:extLst>
          </p:cNvPr>
          <p:cNvSpPr/>
          <p:nvPr/>
        </p:nvSpPr>
        <p:spPr>
          <a:xfrm>
            <a:off x="1387381" y="4517463"/>
            <a:ext cx="1281120" cy="523220"/>
          </a:xfrm>
          <a:prstGeom prst="rect">
            <a:avLst/>
          </a:prstGeom>
        </p:spPr>
        <p:txBody>
          <a:bodyPr wrap="none">
            <a:spAutoFit/>
          </a:bodyPr>
          <a:lstStyle/>
          <a:p>
            <a:r>
              <a:rPr lang="vi-VN" sz="2800" dirty="0">
                <a:solidFill>
                  <a:srgbClr val="000000"/>
                </a:solidFill>
                <a:latin typeface="+mj-lt"/>
              </a:rPr>
              <a:t>modern</a:t>
            </a:r>
            <a:endParaRPr lang="vi-VN" sz="2800" dirty="0">
              <a:latin typeface="+mj-lt"/>
            </a:endParaRPr>
          </a:p>
        </p:txBody>
      </p:sp>
      <p:sp>
        <p:nvSpPr>
          <p:cNvPr id="12" name="Rectangle 11">
            <a:extLst>
              <a:ext uri="{FF2B5EF4-FFF2-40B4-BE49-F238E27FC236}">
                <a16:creationId xmlns:a16="http://schemas.microsoft.com/office/drawing/2014/main" id="{C3F52D81-7039-4A5F-91A0-18D89F232438}"/>
              </a:ext>
            </a:extLst>
          </p:cNvPr>
          <p:cNvSpPr/>
          <p:nvPr/>
        </p:nvSpPr>
        <p:spPr>
          <a:xfrm>
            <a:off x="7226056" y="3063090"/>
            <a:ext cx="1399101" cy="523220"/>
          </a:xfrm>
          <a:prstGeom prst="rect">
            <a:avLst/>
          </a:prstGeom>
        </p:spPr>
        <p:txBody>
          <a:bodyPr wrap="none">
            <a:spAutoFit/>
          </a:bodyPr>
          <a:lstStyle/>
          <a:p>
            <a:r>
              <a:rPr lang="vi-VN" sz="2800" dirty="0">
                <a:solidFill>
                  <a:srgbClr val="000000"/>
                </a:solidFill>
                <a:latin typeface="+mj-lt"/>
              </a:rPr>
              <a:t>polluted</a:t>
            </a:r>
            <a:endParaRPr lang="vi-VN" sz="2800" dirty="0">
              <a:latin typeface="+mj-lt"/>
            </a:endParaRPr>
          </a:p>
        </p:txBody>
      </p:sp>
      <p:sp>
        <p:nvSpPr>
          <p:cNvPr id="13" name="TextBox 12">
            <a:extLst>
              <a:ext uri="{FF2B5EF4-FFF2-40B4-BE49-F238E27FC236}">
                <a16:creationId xmlns:a16="http://schemas.microsoft.com/office/drawing/2014/main" id="{0D32F515-A220-4557-AB3D-C4800DAF4363}"/>
              </a:ext>
            </a:extLst>
          </p:cNvPr>
          <p:cNvSpPr txBox="1"/>
          <p:nvPr/>
        </p:nvSpPr>
        <p:spPr>
          <a:xfrm>
            <a:off x="1570278" y="1262390"/>
            <a:ext cx="1216680" cy="523220"/>
          </a:xfrm>
          <a:prstGeom prst="rect">
            <a:avLst/>
          </a:prstGeom>
          <a:noFill/>
        </p:spPr>
        <p:txBody>
          <a:bodyPr wrap="none" rtlCol="0">
            <a:spAutoFit/>
          </a:bodyPr>
          <a:lstStyle/>
          <a:p>
            <a:r>
              <a:rPr lang="en-US" sz="2800" dirty="0">
                <a:latin typeface="Times New Roman" pitchFamily="18" charset="0"/>
                <a:cs typeface="Times New Roman" pitchFamily="18" charset="0"/>
              </a:rPr>
              <a:t>packed</a:t>
            </a:r>
            <a:endParaRPr lang="vi-VN" sz="2800" dirty="0">
              <a:latin typeface="Times New Roman" pitchFamily="18" charset="0"/>
              <a:cs typeface="Times New Roman" pitchFamily="18" charset="0"/>
            </a:endParaRPr>
          </a:p>
        </p:txBody>
      </p:sp>
      <p:sp>
        <p:nvSpPr>
          <p:cNvPr id="14" name="TextBox 13">
            <a:extLst>
              <a:ext uri="{FF2B5EF4-FFF2-40B4-BE49-F238E27FC236}">
                <a16:creationId xmlns:a16="http://schemas.microsoft.com/office/drawing/2014/main" id="{6EC0A0CF-CFD2-456E-85B4-5B2D1305A493}"/>
              </a:ext>
            </a:extLst>
          </p:cNvPr>
          <p:cNvSpPr txBox="1"/>
          <p:nvPr/>
        </p:nvSpPr>
        <p:spPr>
          <a:xfrm>
            <a:off x="6684498" y="4162960"/>
            <a:ext cx="1679755" cy="523220"/>
          </a:xfrm>
          <a:prstGeom prst="rect">
            <a:avLst/>
          </a:prstGeom>
          <a:noFill/>
        </p:spPr>
        <p:txBody>
          <a:bodyPr wrap="none" rtlCol="0">
            <a:spAutoFit/>
          </a:bodyPr>
          <a:lstStyle/>
          <a:p>
            <a:r>
              <a:rPr lang="en-US" sz="2800" dirty="0">
                <a:latin typeface="Times New Roman" pitchFamily="18" charset="0"/>
                <a:cs typeface="Times New Roman" pitchFamily="18" charset="0"/>
              </a:rPr>
              <a:t>affordable</a:t>
            </a:r>
            <a:endParaRPr lang="vi-VN" sz="2800" dirty="0">
              <a:latin typeface="Times New Roman" pitchFamily="18" charset="0"/>
              <a:cs typeface="Times New Roman" pitchFamily="18" charset="0"/>
            </a:endParaRPr>
          </a:p>
        </p:txBody>
      </p:sp>
      <p:cxnSp>
        <p:nvCxnSpPr>
          <p:cNvPr id="15" name="Straight Arrow Connector 14">
            <a:extLst>
              <a:ext uri="{FF2B5EF4-FFF2-40B4-BE49-F238E27FC236}">
                <a16:creationId xmlns:a16="http://schemas.microsoft.com/office/drawing/2014/main" id="{4CFC0052-D578-42AA-9875-CBA66026FB3F}"/>
              </a:ext>
            </a:extLst>
          </p:cNvPr>
          <p:cNvCxnSpPr>
            <a:cxnSpLocks/>
          </p:cNvCxnSpPr>
          <p:nvPr/>
        </p:nvCxnSpPr>
        <p:spPr>
          <a:xfrm flipH="1">
            <a:off x="3719347" y="3962400"/>
            <a:ext cx="389682" cy="1371600"/>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600EA76-5A52-4ACC-A0AA-0DAE46D99687}"/>
              </a:ext>
            </a:extLst>
          </p:cNvPr>
          <p:cNvCxnSpPr>
            <a:cxnSpLocks/>
          </p:cNvCxnSpPr>
          <p:nvPr/>
        </p:nvCxnSpPr>
        <p:spPr>
          <a:xfrm flipH="1">
            <a:off x="2226244" y="3488562"/>
            <a:ext cx="784290" cy="165388"/>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195B48A-2373-48C5-B9FB-96AD2550C4C7}"/>
              </a:ext>
            </a:extLst>
          </p:cNvPr>
          <p:cNvCxnSpPr>
            <a:cxnSpLocks/>
          </p:cNvCxnSpPr>
          <p:nvPr/>
        </p:nvCxnSpPr>
        <p:spPr>
          <a:xfrm flipH="1">
            <a:off x="2701939" y="3911252"/>
            <a:ext cx="873814" cy="774928"/>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71095BB-2411-45B6-AE3B-E269A87B17A0}"/>
              </a:ext>
            </a:extLst>
          </p:cNvPr>
          <p:cNvCxnSpPr>
            <a:cxnSpLocks/>
          </p:cNvCxnSpPr>
          <p:nvPr/>
        </p:nvCxnSpPr>
        <p:spPr>
          <a:xfrm>
            <a:off x="6038262" y="3708929"/>
            <a:ext cx="755838" cy="608270"/>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D9ADFFC-8568-4CA6-96CF-1A8EB66CE253}"/>
              </a:ext>
            </a:extLst>
          </p:cNvPr>
          <p:cNvCxnSpPr>
            <a:cxnSpLocks/>
          </p:cNvCxnSpPr>
          <p:nvPr/>
        </p:nvCxnSpPr>
        <p:spPr>
          <a:xfrm>
            <a:off x="5398656" y="3748947"/>
            <a:ext cx="368688" cy="1182604"/>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DE6082E-C4C0-46F6-84C9-8CF66AEF4543}"/>
              </a:ext>
            </a:extLst>
          </p:cNvPr>
          <p:cNvCxnSpPr>
            <a:cxnSpLocks/>
          </p:cNvCxnSpPr>
          <p:nvPr/>
        </p:nvCxnSpPr>
        <p:spPr>
          <a:xfrm flipV="1">
            <a:off x="6636527" y="3342104"/>
            <a:ext cx="676042" cy="26330"/>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2A1C722-4534-4692-B865-B603E80B64DE}"/>
              </a:ext>
            </a:extLst>
          </p:cNvPr>
          <p:cNvCxnSpPr>
            <a:cxnSpLocks/>
          </p:cNvCxnSpPr>
          <p:nvPr/>
        </p:nvCxnSpPr>
        <p:spPr>
          <a:xfrm flipV="1">
            <a:off x="5488145" y="1524000"/>
            <a:ext cx="279199" cy="1326182"/>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B6C73EC-057F-4061-80C9-3775B7208B41}"/>
              </a:ext>
            </a:extLst>
          </p:cNvPr>
          <p:cNvCxnSpPr>
            <a:cxnSpLocks/>
          </p:cNvCxnSpPr>
          <p:nvPr/>
        </p:nvCxnSpPr>
        <p:spPr>
          <a:xfrm flipV="1">
            <a:off x="5938853" y="2445384"/>
            <a:ext cx="844013" cy="451242"/>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3B23B0F-08D2-40C9-BC3F-483AC10B27B7}"/>
              </a:ext>
            </a:extLst>
          </p:cNvPr>
          <p:cNvCxnSpPr>
            <a:cxnSpLocks/>
          </p:cNvCxnSpPr>
          <p:nvPr/>
        </p:nvCxnSpPr>
        <p:spPr>
          <a:xfrm flipH="1" flipV="1">
            <a:off x="2510789" y="1729548"/>
            <a:ext cx="961552" cy="1196634"/>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90E25F3E-0E84-4442-BD9A-80F70CFB83C5}"/>
              </a:ext>
            </a:extLst>
          </p:cNvPr>
          <p:cNvCxnSpPr>
            <a:cxnSpLocks/>
          </p:cNvCxnSpPr>
          <p:nvPr/>
        </p:nvCxnSpPr>
        <p:spPr>
          <a:xfrm flipH="1" flipV="1">
            <a:off x="2235293" y="2635300"/>
            <a:ext cx="878275" cy="508925"/>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B6993D89-9E62-46D5-B07D-D12803C809C6}"/>
              </a:ext>
            </a:extLst>
          </p:cNvPr>
          <p:cNvCxnSpPr>
            <a:cxnSpLocks/>
          </p:cNvCxnSpPr>
          <p:nvPr/>
        </p:nvCxnSpPr>
        <p:spPr>
          <a:xfrm flipH="1" flipV="1">
            <a:off x="4140972" y="1371600"/>
            <a:ext cx="202428" cy="1433164"/>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528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500"/>
                                        <p:tgtEl>
                                          <p:spTgt spid="5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2000"/>
                                        <p:tgtEl>
                                          <p:spTgt spid="12"/>
                                        </p:tgtEl>
                                      </p:cBhvr>
                                    </p:animEffect>
                                  </p:childTnLst>
                                </p:cTn>
                              </p:par>
                              <p:par>
                                <p:cTn id="21" presetID="6" presetClass="entr" presetSubtype="16"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circle(in)">
                                      <p:cBhvr>
                                        <p:cTn id="23" dur="2000"/>
                                        <p:tgtEl>
                                          <p:spTgt spid="23"/>
                                        </p:tgtEl>
                                      </p:cBhvr>
                                    </p:animEffect>
                                  </p:childTnLst>
                                </p:cTn>
                              </p:par>
                              <p:par>
                                <p:cTn id="24" presetID="6" presetClass="entr" presetSubtype="16"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circle(in)">
                                      <p:cBhvr>
                                        <p:cTn id="26" dur="2000"/>
                                        <p:tgtEl>
                                          <p:spTgt spid="20"/>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circle(in)">
                                      <p:cBhvr>
                                        <p:cTn id="29" dur="20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down)">
                                      <p:cBhvr>
                                        <p:cTn id="34" dur="500"/>
                                        <p:tgtEl>
                                          <p:spTgt spid="2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down)">
                                      <p:cBhvr>
                                        <p:cTn id="40" dur="500"/>
                                        <p:tgtEl>
                                          <p:spTgt spid="5"/>
                                        </p:tgtEl>
                                      </p:cBhvr>
                                    </p:animEffect>
                                  </p:childTnLst>
                                </p:cTn>
                              </p:par>
                              <p:par>
                                <p:cTn id="41" presetID="22" presetClass="entr" presetSubtype="4" fill="hold"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down)">
                                      <p:cBhvr>
                                        <p:cTn id="43" dur="500"/>
                                        <p:tgtEl>
                                          <p:spTgt spid="47"/>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down)">
                                      <p:cBhvr>
                                        <p:cTn id="46" dur="500"/>
                                        <p:tgtEl>
                                          <p:spTgt spid="8"/>
                                        </p:tgtEl>
                                      </p:cBhvr>
                                    </p:animEffect>
                                  </p:childTnLst>
                                </p:cTn>
                              </p:par>
                              <p:par>
                                <p:cTn id="47" presetID="22" presetClass="entr" presetSubtype="4"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500"/>
                                        <p:tgtEl>
                                          <p:spTgt spid="19"/>
                                        </p:tgtEl>
                                      </p:cBhvr>
                                    </p:animEffect>
                                  </p:childTnLst>
                                </p:cTn>
                              </p:par>
                              <p:par>
                                <p:cTn id="50" presetID="22" presetClass="entr" presetSubtype="4"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down)">
                                      <p:cBhvr>
                                        <p:cTn id="52" dur="500"/>
                                        <p:tgtEl>
                                          <p:spTgt spid="15"/>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down)">
                                      <p:cBhvr>
                                        <p:cTn id="55" dur="500"/>
                                        <p:tgtEl>
                                          <p:spTgt spid="7"/>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ipe(down)">
                                      <p:cBhvr>
                                        <p:cTn id="58" dur="500"/>
                                        <p:tgtEl>
                                          <p:spTgt spid="6"/>
                                        </p:tgtEl>
                                      </p:cBhvr>
                                    </p:animEffect>
                                  </p:childTnLst>
                                </p:cTn>
                              </p:par>
                              <p:par>
                                <p:cTn id="59" presetID="22" presetClass="entr" presetSubtype="4"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down)">
                                      <p:cBhvr>
                                        <p:cTn id="61" dur="500"/>
                                        <p:tgtEl>
                                          <p:spTgt spid="22"/>
                                        </p:tgtEl>
                                      </p:cBhvr>
                                    </p:animEffect>
                                  </p:childTnLst>
                                </p:cTn>
                              </p:par>
                              <p:par>
                                <p:cTn id="62" presetID="22" presetClass="entr" presetSubtype="4" fill="hold"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down)">
                                      <p:cBhvr>
                                        <p:cTn id="64" dur="500"/>
                                        <p:tgtEl>
                                          <p:spTgt spid="21"/>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down)">
                                      <p:cBhvr>
                                        <p:cTn id="67" dur="500"/>
                                        <p:tgtEl>
                                          <p:spTgt spid="14"/>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wipe(down)">
                                      <p:cBhvr>
                                        <p:cTn id="70" dur="500"/>
                                        <p:tgtEl>
                                          <p:spTgt spid="10"/>
                                        </p:tgtEl>
                                      </p:cBhvr>
                                    </p:animEffect>
                                  </p:childTnLst>
                                </p:cTn>
                              </p:par>
                              <p:par>
                                <p:cTn id="71" presetID="22" presetClass="entr" presetSubtype="4" fill="hold" nodeType="with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500"/>
                                        <p:tgtEl>
                                          <p:spTgt spid="25"/>
                                        </p:tgtEl>
                                      </p:cBhvr>
                                    </p:animEffect>
                                  </p:childTnLst>
                                </p:cTn>
                              </p:par>
                              <p:par>
                                <p:cTn id="74" presetID="22" presetClass="entr" presetSubtype="4" fill="hold" nodeType="with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wipe(down)">
                                      <p:cBhvr>
                                        <p:cTn id="76" dur="500"/>
                                        <p:tgtEl>
                                          <p:spTgt spid="24"/>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wipe(down)">
                                      <p:cBhvr>
                                        <p:cTn id="7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8" grpId="0"/>
      <p:bldP spid="9" grpId="0"/>
      <p:bldP spid="10" grpId="0"/>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204361"/>
            <a:ext cx="8534400" cy="5262979"/>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	A big city is full of life. City life is more modern and (1)……………….  than elsewhere. It is usually very busy and (2)……………… , even at night.</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Life in a big city starts early in the morning. Soon the roads are (3)………………….  of vehicles. School children in their uniforms can be seen on the pavement, walking or waiting for buses. People rush to work. With every passing hour, the traffic goes on increasing. The shops and the market places remain (4)…………………  till the evening hours.</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Certainly (5)…………………  life has certain charms. It offers great opportunities and challenges, especially for the young. There are lots of things to do, and facilities are well developed. There are (6)……………………..  places for amusement and recreation. One never feels (7) ………………. in a city.</a:t>
            </a:r>
          </a:p>
        </p:txBody>
      </p:sp>
      <p:sp>
        <p:nvSpPr>
          <p:cNvPr id="4" name="Rectangle 3"/>
          <p:cNvSpPr/>
          <p:nvPr/>
        </p:nvSpPr>
        <p:spPr>
          <a:xfrm>
            <a:off x="1339658" y="58859"/>
            <a:ext cx="6096000" cy="487506"/>
          </a:xfrm>
          <a:prstGeom prst="rect">
            <a:avLst/>
          </a:prstGeom>
          <a:solidFill>
            <a:srgbClr val="FFFF00"/>
          </a:solidFill>
        </p:spPr>
        <p:txBody>
          <a:bodyPr wrap="square">
            <a:spAutoFit/>
          </a:bodyPr>
          <a:lstStyle/>
          <a:p>
            <a:pPr algn="just">
              <a:lnSpc>
                <a:spcPct val="107000"/>
              </a:lnSpc>
              <a:spcAft>
                <a:spcPts val="80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Put one word from the box in each gap</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5180889" y="632971"/>
            <a:ext cx="1107996" cy="461665"/>
          </a:xfrm>
          <a:prstGeom prst="rect">
            <a:avLst/>
          </a:prstGeom>
        </p:spPr>
        <p:txBody>
          <a:bodyPr wrap="none">
            <a:spAutoFit/>
          </a:bodyPr>
          <a:lstStyle/>
          <a:p>
            <a:r>
              <a:rPr lang="en-US" sz="2400" b="1" dirty="0">
                <a:solidFill>
                  <a:srgbClr val="FF0000"/>
                </a:solidFill>
                <a:latin typeface="Times New Roman" panose="02020603050405020304" pitchFamily="18" charset="0"/>
                <a:cs typeface="Times New Roman" panose="02020603050405020304" pitchFamily="18" charset="0"/>
              </a:rPr>
              <a:t>noisy	</a:t>
            </a:r>
            <a:endParaRPr lang="en-US" sz="2400" b="1" dirty="0"/>
          </a:p>
        </p:txBody>
      </p:sp>
      <p:sp>
        <p:nvSpPr>
          <p:cNvPr id="6" name="Rectangle 5"/>
          <p:cNvSpPr/>
          <p:nvPr/>
        </p:nvSpPr>
        <p:spPr>
          <a:xfrm>
            <a:off x="2440647" y="683764"/>
            <a:ext cx="1314784" cy="461665"/>
          </a:xfrm>
          <a:prstGeom prst="rect">
            <a:avLst/>
          </a:prstGeom>
        </p:spPr>
        <p:txBody>
          <a:bodyPr wrap="none">
            <a:spAutoFit/>
          </a:bodyPr>
          <a:lstStyle/>
          <a:p>
            <a:r>
              <a:rPr lang="en-US" sz="2400" b="1" dirty="0">
                <a:solidFill>
                  <a:srgbClr val="FF0000"/>
                </a:solidFill>
                <a:latin typeface="Times New Roman" panose="02020603050405020304" pitchFamily="18" charset="0"/>
                <a:cs typeface="Times New Roman" panose="02020603050405020304" pitchFamily="18" charset="0"/>
              </a:rPr>
              <a:t>fabulous</a:t>
            </a:r>
            <a:endParaRPr lang="en-US" sz="2400" b="1" dirty="0"/>
          </a:p>
        </p:txBody>
      </p:sp>
      <p:sp>
        <p:nvSpPr>
          <p:cNvPr id="7" name="Rectangle 6"/>
          <p:cNvSpPr/>
          <p:nvPr/>
        </p:nvSpPr>
        <p:spPr>
          <a:xfrm>
            <a:off x="169884" y="683764"/>
            <a:ext cx="1107996" cy="461665"/>
          </a:xfrm>
          <a:prstGeom prst="rect">
            <a:avLst/>
          </a:prstGeom>
        </p:spPr>
        <p:txBody>
          <a:bodyPr wrap="none">
            <a:spAutoFit/>
          </a:bodyPr>
          <a:lstStyle/>
          <a:p>
            <a:r>
              <a:rPr lang="en-US" sz="2400" b="1" dirty="0">
                <a:solidFill>
                  <a:srgbClr val="FF0000"/>
                </a:solidFill>
                <a:latin typeface="Times New Roman" panose="02020603050405020304" pitchFamily="18" charset="0"/>
                <a:cs typeface="Times New Roman" panose="02020603050405020304" pitchFamily="18" charset="0"/>
              </a:rPr>
              <a:t>full	</a:t>
            </a:r>
            <a:endParaRPr lang="en-US" sz="2400" b="1" dirty="0"/>
          </a:p>
        </p:txBody>
      </p:sp>
      <p:sp>
        <p:nvSpPr>
          <p:cNvPr id="8" name="Rectangle 7"/>
          <p:cNvSpPr/>
          <p:nvPr/>
        </p:nvSpPr>
        <p:spPr>
          <a:xfrm>
            <a:off x="4029474" y="663810"/>
            <a:ext cx="1107996" cy="461665"/>
          </a:xfrm>
          <a:prstGeom prst="rect">
            <a:avLst/>
          </a:prstGeom>
        </p:spPr>
        <p:txBody>
          <a:bodyPr wrap="none">
            <a:spAutoFit/>
          </a:bodyPr>
          <a:lstStyle/>
          <a:p>
            <a:r>
              <a:rPr lang="en-US" sz="2400" b="1" dirty="0">
                <a:solidFill>
                  <a:srgbClr val="FF0000"/>
                </a:solidFill>
                <a:latin typeface="Times New Roman" panose="02020603050405020304" pitchFamily="18" charset="0"/>
                <a:cs typeface="Times New Roman" panose="02020603050405020304" pitchFamily="18" charset="0"/>
              </a:rPr>
              <a:t>urban	</a:t>
            </a:r>
            <a:endParaRPr lang="en-US" sz="2400" b="1" dirty="0"/>
          </a:p>
        </p:txBody>
      </p:sp>
      <p:sp>
        <p:nvSpPr>
          <p:cNvPr id="9" name="Rectangle 8"/>
          <p:cNvSpPr/>
          <p:nvPr/>
        </p:nvSpPr>
        <p:spPr>
          <a:xfrm>
            <a:off x="6166742" y="617324"/>
            <a:ext cx="2057400" cy="461665"/>
          </a:xfrm>
          <a:prstGeom prst="rect">
            <a:avLst/>
          </a:prstGeom>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crowded	</a:t>
            </a:r>
            <a:endParaRPr lang="en-US" sz="2400" b="1" dirty="0"/>
          </a:p>
        </p:txBody>
      </p:sp>
      <p:sp>
        <p:nvSpPr>
          <p:cNvPr id="10" name="Rectangle 9"/>
          <p:cNvSpPr/>
          <p:nvPr/>
        </p:nvSpPr>
        <p:spPr>
          <a:xfrm>
            <a:off x="7453587" y="625147"/>
            <a:ext cx="1620957" cy="461665"/>
          </a:xfrm>
          <a:prstGeom prst="rect">
            <a:avLst/>
          </a:prstGeom>
        </p:spPr>
        <p:txBody>
          <a:bodyPr wrap="none">
            <a:spAutoFit/>
          </a:bodyPr>
          <a:lstStyle/>
          <a:p>
            <a:r>
              <a:rPr lang="en-US" sz="2400" b="1" dirty="0">
                <a:solidFill>
                  <a:srgbClr val="FF0000"/>
                </a:solidFill>
                <a:latin typeface="Times New Roman" panose="02020603050405020304" pitchFamily="18" charset="0"/>
                <a:cs typeface="Times New Roman" panose="02020603050405020304" pitchFamily="18" charset="0"/>
              </a:rPr>
              <a:t>fascinating</a:t>
            </a:r>
          </a:p>
        </p:txBody>
      </p:sp>
      <p:sp>
        <p:nvSpPr>
          <p:cNvPr id="11" name="Rectangle 10"/>
          <p:cNvSpPr/>
          <p:nvPr/>
        </p:nvSpPr>
        <p:spPr>
          <a:xfrm>
            <a:off x="1068458" y="664232"/>
            <a:ext cx="1107996" cy="461665"/>
          </a:xfrm>
          <a:prstGeom prst="rect">
            <a:avLst/>
          </a:prstGeom>
        </p:spPr>
        <p:txBody>
          <a:bodyPr wrap="none">
            <a:spAutoFit/>
          </a:bodyPr>
          <a:lstStyle/>
          <a:p>
            <a:r>
              <a:rPr lang="en-US" sz="2400" b="1" dirty="0">
                <a:solidFill>
                  <a:srgbClr val="FF0000"/>
                </a:solidFill>
                <a:latin typeface="Times New Roman" panose="02020603050405020304" pitchFamily="18" charset="0"/>
                <a:cs typeface="Times New Roman" panose="02020603050405020304" pitchFamily="18" charset="0"/>
              </a:rPr>
              <a:t>bored	</a:t>
            </a:r>
            <a:endParaRPr lang="en-US" sz="2400" b="1" dirty="0"/>
          </a:p>
        </p:txBody>
      </p:sp>
    </p:spTree>
    <p:extLst>
      <p:ext uri="{BB962C8B-B14F-4D97-AF65-F5344CB8AC3E}">
        <p14:creationId xmlns:p14="http://schemas.microsoft.com/office/powerpoint/2010/main" val="119355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4.16667E-6 1.48148E-6 L -0.71198 0.13171 " pathEditMode="relative" rAng="0" ptsTypes="AA">
                                      <p:cBhvr>
                                        <p:cTn id="20" dur="2000" fill="hold"/>
                                        <p:tgtEl>
                                          <p:spTgt spid="10"/>
                                        </p:tgtEl>
                                        <p:attrNameLst>
                                          <p:attrName>ppt_x</p:attrName>
                                          <p:attrName>ppt_y</p:attrName>
                                        </p:attrNameLst>
                                      </p:cBhvr>
                                      <p:rCtr x="-35608" y="6574"/>
                                    </p:animMotion>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3.05556E-6 4.07407E-6 L -0.45417 0.18518 " pathEditMode="relative" rAng="0" ptsTypes="AA">
                                      <p:cBhvr>
                                        <p:cTn id="24" dur="2000" fill="hold"/>
                                        <p:tgtEl>
                                          <p:spTgt spid="5"/>
                                        </p:tgtEl>
                                        <p:attrNameLst>
                                          <p:attrName>ppt_x</p:attrName>
                                          <p:attrName>ppt_y</p:attrName>
                                        </p:attrNameLst>
                                      </p:cBhvr>
                                      <p:rCtr x="-22708" y="9259"/>
                                    </p:animMotion>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grpId="0" nodeType="clickEffect">
                                  <p:stCondLst>
                                    <p:cond delay="0"/>
                                  </p:stCondLst>
                                  <p:childTnLst>
                                    <p:animMotion origin="layout" path="M 3.33333E-6 -3.33333E-6 L 0.1375 0.27778 " pathEditMode="relative" rAng="0" ptsTypes="AA">
                                      <p:cBhvr>
                                        <p:cTn id="28" dur="2000" fill="hold"/>
                                        <p:tgtEl>
                                          <p:spTgt spid="7"/>
                                        </p:tgtEl>
                                        <p:attrNameLst>
                                          <p:attrName>ppt_x</p:attrName>
                                          <p:attrName>ppt_y</p:attrName>
                                        </p:attrNameLst>
                                      </p:cBhvr>
                                      <p:rCtr x="6875" y="13889"/>
                                    </p:animMotion>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grpId="0" nodeType="clickEffect">
                                  <p:stCondLst>
                                    <p:cond delay="0"/>
                                  </p:stCondLst>
                                  <p:childTnLst>
                                    <p:animMotion origin="layout" path="M 8.33333E-7 -1.11111E-6 L -0.57865 0.50972 " pathEditMode="relative" rAng="0" ptsTypes="AA">
                                      <p:cBhvr>
                                        <p:cTn id="32" dur="2000" fill="hold"/>
                                        <p:tgtEl>
                                          <p:spTgt spid="9"/>
                                        </p:tgtEl>
                                        <p:attrNameLst>
                                          <p:attrName>ppt_x</p:attrName>
                                          <p:attrName>ppt_y</p:attrName>
                                        </p:attrNameLst>
                                      </p:cBhvr>
                                      <p:rCtr x="-28941" y="25486"/>
                                    </p:animMotion>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grpId="0" nodeType="clickEffect">
                                  <p:stCondLst>
                                    <p:cond delay="0"/>
                                  </p:stCondLst>
                                  <p:childTnLst>
                                    <p:animMotion origin="layout" path="M 4.72222E-6 -4.07407E-6 L -0.18785 0.55857 " pathEditMode="relative" rAng="0" ptsTypes="AA">
                                      <p:cBhvr>
                                        <p:cTn id="36" dur="2000" fill="hold"/>
                                        <p:tgtEl>
                                          <p:spTgt spid="8"/>
                                        </p:tgtEl>
                                        <p:attrNameLst>
                                          <p:attrName>ppt_x</p:attrName>
                                          <p:attrName>ppt_y</p:attrName>
                                        </p:attrNameLst>
                                      </p:cBhvr>
                                      <p:rCtr x="-9392" y="27917"/>
                                    </p:animMotion>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grpId="0" nodeType="clickEffect">
                                  <p:stCondLst>
                                    <p:cond delay="0"/>
                                  </p:stCondLst>
                                  <p:childTnLst>
                                    <p:animMotion origin="layout" path="M 4.72222E-6 -3.33333E-6 L -0.12205 0.71111 " pathEditMode="relative" rAng="0" ptsTypes="AA">
                                      <p:cBhvr>
                                        <p:cTn id="40" dur="2000" fill="hold"/>
                                        <p:tgtEl>
                                          <p:spTgt spid="6"/>
                                        </p:tgtEl>
                                        <p:attrNameLst>
                                          <p:attrName>ppt_x</p:attrName>
                                          <p:attrName>ppt_y</p:attrName>
                                        </p:attrNameLst>
                                      </p:cBhvr>
                                      <p:rCtr x="-6111" y="35556"/>
                                    </p:animMotion>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grpId="0" nodeType="clickEffect">
                                  <p:stCondLst>
                                    <p:cond delay="0"/>
                                  </p:stCondLst>
                                  <p:childTnLst>
                                    <p:animMotion origin="layout" path="M -5.55556E-7 -4.07407E-6 L 0.1684 0.75857 " pathEditMode="relative" rAng="0" ptsTypes="AA">
                                      <p:cBhvr>
                                        <p:cTn id="44" dur="2000" fill="hold"/>
                                        <p:tgtEl>
                                          <p:spTgt spid="11"/>
                                        </p:tgtEl>
                                        <p:attrNameLst>
                                          <p:attrName>ppt_x</p:attrName>
                                          <p:attrName>ppt_y</p:attrName>
                                        </p:attrNameLst>
                                      </p:cBhvr>
                                      <p:rCtr x="8420" y="379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 y="990600"/>
            <a:ext cx="8763000" cy="452431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1.The last exhibition was not …………………………..… this one. (INTERESTING)</a:t>
            </a:r>
          </a:p>
          <a:p>
            <a:r>
              <a:rPr lang="en-US" sz="2400" dirty="0">
                <a:latin typeface="Times New Roman" panose="02020603050405020304" pitchFamily="18" charset="0"/>
                <a:cs typeface="Times New Roman" panose="02020603050405020304" pitchFamily="18" charset="0"/>
              </a:rPr>
              <a:t>2. This city is developing ………………………….….. in the region. (FAST)</a:t>
            </a:r>
          </a:p>
          <a:p>
            <a:r>
              <a:rPr lang="en-US" sz="2400" dirty="0">
                <a:latin typeface="Times New Roman" panose="02020603050405020304" pitchFamily="18" charset="0"/>
                <a:cs typeface="Times New Roman" panose="02020603050405020304" pitchFamily="18" charset="0"/>
              </a:rPr>
              <a:t>3. Let’s take this road. It is  …………………….…….way to the city. (SHORT)</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4. I was disappointed as the film was ……………….…........ than I had expected. (ENTERTAINING)</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5. You’re not a safe driver! You should drive ………………… . (CAREFULLY)</a:t>
            </a:r>
          </a:p>
        </p:txBody>
      </p:sp>
      <p:sp>
        <p:nvSpPr>
          <p:cNvPr id="4" name="Rectangle 3"/>
          <p:cNvSpPr/>
          <p:nvPr/>
        </p:nvSpPr>
        <p:spPr>
          <a:xfrm>
            <a:off x="2895600" y="257775"/>
            <a:ext cx="3747410" cy="487506"/>
          </a:xfrm>
          <a:prstGeom prst="rect">
            <a:avLst/>
          </a:prstGeom>
          <a:solidFill>
            <a:srgbClr val="FFFF00"/>
          </a:solidFill>
        </p:spPr>
        <p:txBody>
          <a:bodyPr wrap="square">
            <a:spAutoFit/>
          </a:bodyPr>
          <a:lstStyle/>
          <a:p>
            <a:pPr algn="just">
              <a:lnSpc>
                <a:spcPct val="107000"/>
              </a:lnSpc>
              <a:spcAft>
                <a:spcPts val="80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Complete the sentences</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4359727" y="872905"/>
            <a:ext cx="2823017" cy="461665"/>
          </a:xfrm>
          <a:prstGeom prst="rect">
            <a:avLst/>
          </a:prstGeom>
        </p:spPr>
        <p:txBody>
          <a:bodyPr wrap="none">
            <a:spAutoFit/>
          </a:bodyPr>
          <a:lstStyle/>
          <a:p>
            <a:r>
              <a:rPr lang="en-US" sz="2400" dirty="0">
                <a:solidFill>
                  <a:srgbClr val="FF0000"/>
                </a:solidFill>
                <a:latin typeface="Times New Roman" panose="02020603050405020304" pitchFamily="18" charset="0"/>
                <a:cs typeface="Times New Roman" panose="02020603050405020304" pitchFamily="18" charset="0"/>
              </a:rPr>
              <a:t>as (so) interesting as </a:t>
            </a: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4495800" y="1646899"/>
            <a:ext cx="1422184" cy="461665"/>
          </a:xfrm>
          <a:prstGeom prst="rect">
            <a:avLst/>
          </a:prstGeom>
        </p:spPr>
        <p:txBody>
          <a:bodyPr wrap="none">
            <a:spAutoFit/>
          </a:bodyPr>
          <a:lstStyle/>
          <a:p>
            <a:r>
              <a:rPr lang="en-US" sz="2400" dirty="0">
                <a:solidFill>
                  <a:srgbClr val="FF0000"/>
                </a:solidFill>
                <a:latin typeface="Times New Roman" panose="02020603050405020304" pitchFamily="18" charset="0"/>
                <a:cs typeface="Times New Roman" panose="02020603050405020304" pitchFamily="18" charset="0"/>
              </a:rPr>
              <a:t>the fastest</a:t>
            </a:r>
            <a:endParaRPr lang="en-US"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3672325" y="2380315"/>
            <a:ext cx="2970685" cy="461665"/>
          </a:xfrm>
          <a:prstGeom prst="rect">
            <a:avLst/>
          </a:prstGeom>
        </p:spPr>
        <p:txBody>
          <a:bodyPr wrap="none">
            <a:spAutoFit/>
          </a:bodyPr>
          <a:lstStyle/>
          <a:p>
            <a:r>
              <a:rPr lang="en-US" sz="2400" dirty="0">
                <a:solidFill>
                  <a:srgbClr val="FF0000"/>
                </a:solidFill>
                <a:latin typeface="Times New Roman" panose="02020603050405020304" pitchFamily="18" charset="0"/>
                <a:cs typeface="Times New Roman" panose="02020603050405020304" pitchFamily="18" charset="0"/>
              </a:rPr>
              <a:t>the shortest / a shorter</a:t>
            </a:r>
            <a:endParaRPr lang="en-US" sz="2400" dirty="0">
              <a:latin typeface="Times New Roman" panose="02020603050405020304" pitchFamily="18" charset="0"/>
              <a:cs typeface="Times New Roman" panose="02020603050405020304" pitchFamily="18" charset="0"/>
            </a:endParaRPr>
          </a:p>
        </p:txBody>
      </p:sp>
      <p:sp>
        <p:nvSpPr>
          <p:cNvPr id="8" name="Rectangle 7"/>
          <p:cNvSpPr/>
          <p:nvPr/>
        </p:nvSpPr>
        <p:spPr>
          <a:xfrm>
            <a:off x="4648200" y="3495086"/>
            <a:ext cx="3002745"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less entertaining than </a:t>
            </a:r>
            <a:endParaRPr lang="en-US" sz="2400" dirty="0">
              <a:latin typeface="Times New Roman" panose="02020603050405020304" pitchFamily="18" charset="0"/>
              <a:cs typeface="Times New Roman" panose="02020603050405020304" pitchFamily="18" charset="0"/>
            </a:endParaRPr>
          </a:p>
        </p:txBody>
      </p:sp>
      <p:sp>
        <p:nvSpPr>
          <p:cNvPr id="9" name="Rectangle 8"/>
          <p:cNvSpPr/>
          <p:nvPr/>
        </p:nvSpPr>
        <p:spPr>
          <a:xfrm>
            <a:off x="5771235" y="4609857"/>
            <a:ext cx="2100511" cy="461665"/>
          </a:xfrm>
          <a:prstGeom prst="rect">
            <a:avLst/>
          </a:prstGeom>
        </p:spPr>
        <p:txBody>
          <a:bodyPr wrap="none">
            <a:spAutoFit/>
          </a:bodyPr>
          <a:lstStyle/>
          <a:p>
            <a:r>
              <a:rPr lang="en-US" sz="2400" dirty="0">
                <a:solidFill>
                  <a:srgbClr val="FF0000"/>
                </a:solidFill>
                <a:latin typeface="Times New Roman" panose="02020603050405020304" pitchFamily="18" charset="0"/>
                <a:cs typeface="Times New Roman" panose="02020603050405020304" pitchFamily="18" charset="0"/>
              </a:rPr>
              <a:t>more carefully.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725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to="" calcmode="lin" valueType="num">
                                      <p:cBhvr>
                                        <p:cTn id="32" dur="1" fill="hold"/>
                                        <p:tgtEl>
                                          <p:spTgt spid="3">
                                            <p:txEl>
                                              <p:pRg st="6" end="6"/>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arn(inVertic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arn(inVertical)">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arn(inVertical)">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barn(inVertical)">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barn(inVertical)">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14021"/>
            <a:ext cx="9144000" cy="489364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1.She ………...…… his invitation to the party and now he’s really upset.</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2. What’s  …………..…….in the street over there? Open the door!</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3. Lots of fruit and vegetables will help you ………….. your cold.</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4. My brother was  ………………..with a trip to the zoo.</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5.The road was jammed, so we had to ……………… and find an alternative route.</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6. I have …………….. about a fabulous place where we can go for a picnic this weekend.</a:t>
            </a:r>
          </a:p>
        </p:txBody>
      </p:sp>
      <p:sp>
        <p:nvSpPr>
          <p:cNvPr id="5" name="Rectangle 4"/>
          <p:cNvSpPr/>
          <p:nvPr/>
        </p:nvSpPr>
        <p:spPr>
          <a:xfrm>
            <a:off x="342900" y="53821"/>
            <a:ext cx="8305800" cy="487506"/>
          </a:xfrm>
          <a:prstGeom prst="rect">
            <a:avLst/>
          </a:prstGeom>
          <a:solidFill>
            <a:srgbClr val="FFFF00"/>
          </a:solidFill>
        </p:spPr>
        <p:txBody>
          <a:bodyPr wrap="square">
            <a:spAutoFit/>
          </a:bodyPr>
          <a:lstStyle/>
          <a:p>
            <a:pPr algn="just">
              <a:lnSpc>
                <a:spcPct val="107000"/>
              </a:lnSpc>
              <a:spcAft>
                <a:spcPts val="80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Complete the sentences with a phrasal verb from the box</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2514600" y="3352800"/>
            <a:ext cx="1700337" cy="461665"/>
          </a:xfrm>
          <a:prstGeom prst="rect">
            <a:avLst/>
          </a:prstGeom>
        </p:spPr>
        <p:txBody>
          <a:bodyPr wrap="none">
            <a:spAutoFit/>
          </a:bodyPr>
          <a:lstStyle/>
          <a:p>
            <a:r>
              <a:rPr lang="en-US" sz="2400" b="1" dirty="0">
                <a:solidFill>
                  <a:srgbClr val="FF0000"/>
                </a:solidFill>
                <a:latin typeface="Times New Roman" panose="02020603050405020304" pitchFamily="18" charset="0"/>
                <a:cs typeface="Times New Roman" panose="02020603050405020304" pitchFamily="18" charset="0"/>
              </a:rPr>
              <a:t>cheered up </a:t>
            </a:r>
            <a:endParaRPr lang="en-US" sz="2400" b="1" dirty="0">
              <a:solidFill>
                <a:srgbClr val="FF0000"/>
              </a:solidFill>
            </a:endParaRPr>
          </a:p>
        </p:txBody>
      </p:sp>
      <p:sp>
        <p:nvSpPr>
          <p:cNvPr id="8" name="Rectangle 7"/>
          <p:cNvSpPr/>
          <p:nvPr/>
        </p:nvSpPr>
        <p:spPr>
          <a:xfrm>
            <a:off x="5638800" y="2667000"/>
            <a:ext cx="1234633" cy="461665"/>
          </a:xfrm>
          <a:prstGeom prst="rect">
            <a:avLst/>
          </a:prstGeom>
        </p:spPr>
        <p:txBody>
          <a:bodyPr wrap="none">
            <a:spAutoFit/>
          </a:bodyPr>
          <a:lstStyle/>
          <a:p>
            <a:r>
              <a:rPr lang="en-US" sz="2400" b="1" dirty="0">
                <a:solidFill>
                  <a:srgbClr val="FF0000"/>
                </a:solidFill>
                <a:latin typeface="Times New Roman" panose="02020603050405020304" pitchFamily="18" charset="0"/>
                <a:cs typeface="Times New Roman" panose="02020603050405020304" pitchFamily="18" charset="0"/>
              </a:rPr>
              <a:t>get over</a:t>
            </a:r>
            <a:endParaRPr lang="en-US" sz="2400" b="1" dirty="0">
              <a:solidFill>
                <a:srgbClr val="FF0000"/>
              </a:solidFill>
            </a:endParaRPr>
          </a:p>
        </p:txBody>
      </p:sp>
      <p:sp>
        <p:nvSpPr>
          <p:cNvPr id="9" name="Rectangle 8"/>
          <p:cNvSpPr/>
          <p:nvPr/>
        </p:nvSpPr>
        <p:spPr>
          <a:xfrm>
            <a:off x="4861985" y="4113208"/>
            <a:ext cx="1553630" cy="461665"/>
          </a:xfrm>
          <a:prstGeom prst="rect">
            <a:avLst/>
          </a:prstGeom>
        </p:spPr>
        <p:txBody>
          <a:bodyPr wrap="none">
            <a:spAutoFit/>
          </a:bodyPr>
          <a:lstStyle/>
          <a:p>
            <a:r>
              <a:rPr lang="en-US" sz="2400" b="1" dirty="0">
                <a:solidFill>
                  <a:srgbClr val="FF0000"/>
                </a:solidFill>
                <a:latin typeface="Times New Roman" panose="02020603050405020304" pitchFamily="18" charset="0"/>
                <a:cs typeface="Times New Roman" panose="02020603050405020304" pitchFamily="18" charset="0"/>
              </a:rPr>
              <a:t>turn back </a:t>
            </a:r>
            <a:endParaRPr lang="en-US" sz="2400" b="1" dirty="0">
              <a:solidFill>
                <a:srgbClr val="FF0000"/>
              </a:solidFill>
            </a:endParaRPr>
          </a:p>
        </p:txBody>
      </p:sp>
      <p:sp>
        <p:nvSpPr>
          <p:cNvPr id="10" name="Rectangle 9"/>
          <p:cNvSpPr/>
          <p:nvPr/>
        </p:nvSpPr>
        <p:spPr>
          <a:xfrm>
            <a:off x="1367765" y="5181600"/>
            <a:ext cx="1537600" cy="461665"/>
          </a:xfrm>
          <a:prstGeom prst="rect">
            <a:avLst/>
          </a:prstGeom>
        </p:spPr>
        <p:txBody>
          <a:bodyPr wrap="none">
            <a:spAutoFit/>
          </a:bodyPr>
          <a:lstStyle/>
          <a:p>
            <a:r>
              <a:rPr lang="en-US" sz="2400" b="1" dirty="0">
                <a:solidFill>
                  <a:srgbClr val="FF0000"/>
                </a:solidFill>
                <a:latin typeface="Times New Roman" panose="02020603050405020304" pitchFamily="18" charset="0"/>
                <a:cs typeface="Times New Roman" panose="02020603050405020304" pitchFamily="18" charset="0"/>
              </a:rPr>
              <a:t>found out </a:t>
            </a:r>
            <a:endParaRPr lang="en-US" sz="2400" b="1" dirty="0">
              <a:solidFill>
                <a:srgbClr val="FF0000"/>
              </a:solidFill>
            </a:endParaRPr>
          </a:p>
        </p:txBody>
      </p:sp>
      <p:sp>
        <p:nvSpPr>
          <p:cNvPr id="11" name="Rectangle 10"/>
          <p:cNvSpPr/>
          <p:nvPr/>
        </p:nvSpPr>
        <p:spPr>
          <a:xfrm>
            <a:off x="762000" y="1177629"/>
            <a:ext cx="1871025" cy="461665"/>
          </a:xfrm>
          <a:prstGeom prst="rect">
            <a:avLst/>
          </a:prstGeom>
        </p:spPr>
        <p:txBody>
          <a:bodyPr wrap="none">
            <a:spAutoFit/>
          </a:bodyPr>
          <a:lstStyle/>
          <a:p>
            <a:r>
              <a:rPr lang="en-US" sz="2400" b="1" dirty="0">
                <a:solidFill>
                  <a:srgbClr val="FF0000"/>
                </a:solidFill>
                <a:latin typeface="Times New Roman" panose="02020603050405020304" pitchFamily="18" charset="0"/>
                <a:cs typeface="Times New Roman" panose="02020603050405020304" pitchFamily="18" charset="0"/>
              </a:rPr>
              <a:t>turned down</a:t>
            </a:r>
            <a:endParaRPr lang="en-US" sz="2400" b="1" dirty="0">
              <a:solidFill>
                <a:srgbClr val="FF0000"/>
              </a:solidFill>
            </a:endParaRPr>
          </a:p>
        </p:txBody>
      </p:sp>
      <p:sp>
        <p:nvSpPr>
          <p:cNvPr id="12" name="Rectangle 11"/>
          <p:cNvSpPr/>
          <p:nvPr/>
        </p:nvSpPr>
        <p:spPr>
          <a:xfrm>
            <a:off x="1600200" y="1867610"/>
            <a:ext cx="1305165" cy="461665"/>
          </a:xfrm>
          <a:prstGeom prst="rect">
            <a:avLst/>
          </a:prstGeom>
        </p:spPr>
        <p:txBody>
          <a:bodyPr wrap="none">
            <a:spAutoFit/>
          </a:bodyPr>
          <a:lstStyle/>
          <a:p>
            <a:r>
              <a:rPr lang="en-US" sz="2400" b="1" dirty="0">
                <a:solidFill>
                  <a:srgbClr val="FF0000"/>
                </a:solidFill>
                <a:latin typeface="Times New Roman" panose="02020603050405020304" pitchFamily="18" charset="0"/>
                <a:cs typeface="Times New Roman" panose="02020603050405020304" pitchFamily="18" charset="0"/>
              </a:rPr>
              <a:t>going on</a:t>
            </a:r>
          </a:p>
        </p:txBody>
      </p:sp>
      <p:sp>
        <p:nvSpPr>
          <p:cNvPr id="13" name="Rectangle 12"/>
          <p:cNvSpPr/>
          <p:nvPr/>
        </p:nvSpPr>
        <p:spPr>
          <a:xfrm>
            <a:off x="76200" y="646841"/>
            <a:ext cx="8991600" cy="461665"/>
          </a:xfrm>
          <a:prstGeom prst="rect">
            <a:avLst/>
          </a:prstGeom>
          <a:solidFill>
            <a:srgbClr val="92D050"/>
          </a:solidFill>
        </p:spPr>
        <p:txBody>
          <a:bodyPr wrap="square">
            <a:spAutoFit/>
          </a:bodyPr>
          <a:lstStyle/>
          <a:p>
            <a:r>
              <a:rPr lang="en-US" sz="2400" b="1" dirty="0">
                <a:latin typeface="Times New Roman" panose="02020603050405020304" pitchFamily="18" charset="0"/>
                <a:cs typeface="Times New Roman" panose="02020603050405020304" pitchFamily="18" charset="0"/>
              </a:rPr>
              <a:t>cheer up    get over	  turn back    find out    turn down	  go on</a:t>
            </a:r>
          </a:p>
        </p:txBody>
      </p:sp>
    </p:spTree>
    <p:extLst>
      <p:ext uri="{BB962C8B-B14F-4D97-AF65-F5344CB8AC3E}">
        <p14:creationId xmlns:p14="http://schemas.microsoft.com/office/powerpoint/2010/main" val="381910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to="" calcmode="lin" valueType="num">
                                      <p:cBhvr>
                                        <p:cTn id="12" dur="1" fill="hold"/>
                                        <p:tgtEl>
                                          <p:spTgt spid="1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nodeType="clickEffect">
                                  <p:stCondLst>
                                    <p:cond delay="0"/>
                                  </p:stCondLst>
                                  <p:iterate type="lt">
                                    <p:tmPct val="10000"/>
                                  </p:iterate>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1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nodeType="clickEffect">
                                  <p:stCondLst>
                                    <p:cond delay="0"/>
                                  </p:stCondLst>
                                  <p:iterate type="lt">
                                    <p:tmPct val="10000"/>
                                  </p:iterate>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p:cTn id="26" dur="500" fill="hold"/>
                                        <p:tgtEl>
                                          <p:spTgt spid="4">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4">
                                            <p:txEl>
                                              <p:pRg st="2" end="2"/>
                                            </p:txEl>
                                          </p:spTgt>
                                        </p:tgtEl>
                                        <p:attrNameLst>
                                          <p:attrName>ppt_y</p:attrName>
                                        </p:attrNameLst>
                                      </p:cBhvr>
                                      <p:tavLst>
                                        <p:tav tm="0">
                                          <p:val>
                                            <p:strVal val="#ppt_y"/>
                                          </p:val>
                                        </p:tav>
                                        <p:tav tm="100000">
                                          <p:val>
                                            <p:strVal val="#ppt_y"/>
                                          </p:val>
                                        </p:tav>
                                      </p:tavLst>
                                    </p:anim>
                                    <p:anim calcmode="lin" valueType="num">
                                      <p:cBhvr>
                                        <p:cTn id="28" dur="500" fill="hold"/>
                                        <p:tgtEl>
                                          <p:spTgt spid="4">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4">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nodeType="clickEffect">
                                  <p:stCondLst>
                                    <p:cond delay="0"/>
                                  </p:stCondLst>
                                  <p:iterate type="lt">
                                    <p:tmPct val="10000"/>
                                  </p:iterate>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4">
                                            <p:txEl>
                                              <p:pRg st="4" end="4"/>
                                            </p:txEl>
                                          </p:spTgt>
                                        </p:tgtEl>
                                        <p:attrNameLst>
                                          <p:attrName>ppt_y</p:attrName>
                                        </p:attrNameLst>
                                      </p:cBhvr>
                                      <p:tavLst>
                                        <p:tav tm="0">
                                          <p:val>
                                            <p:strVal val="#ppt_y"/>
                                          </p:val>
                                        </p:tav>
                                        <p:tav tm="100000">
                                          <p:val>
                                            <p:strVal val="#ppt_y"/>
                                          </p:val>
                                        </p:tav>
                                      </p:tavLst>
                                    </p:anim>
                                    <p:anim calcmode="lin" valueType="num">
                                      <p:cBhvr>
                                        <p:cTn id="37" dur="500" fill="hold"/>
                                        <p:tgtEl>
                                          <p:spTgt spid="4">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4">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4">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1" presetClass="entr" presetSubtype="0" fill="hold" nodeType="clickEffect">
                                  <p:stCondLst>
                                    <p:cond delay="0"/>
                                  </p:stCondLst>
                                  <p:iterate type="lt">
                                    <p:tmPct val="10000"/>
                                  </p:iterate>
                                  <p:childTnLst>
                                    <p:set>
                                      <p:cBhvr>
                                        <p:cTn id="43" dur="1" fill="hold">
                                          <p:stCondLst>
                                            <p:cond delay="0"/>
                                          </p:stCondLst>
                                        </p:cTn>
                                        <p:tgtEl>
                                          <p:spTgt spid="4">
                                            <p:txEl>
                                              <p:pRg st="6" end="6"/>
                                            </p:txEl>
                                          </p:spTgt>
                                        </p:tgtEl>
                                        <p:attrNameLst>
                                          <p:attrName>style.visibility</p:attrName>
                                        </p:attrNameLst>
                                      </p:cBhvr>
                                      <p:to>
                                        <p:strVal val="visible"/>
                                      </p:to>
                                    </p:set>
                                    <p:anim calcmode="lin" valueType="num">
                                      <p:cBhvr>
                                        <p:cTn id="44" dur="500" fill="hold"/>
                                        <p:tgtEl>
                                          <p:spTgt spid="4">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4">
                                            <p:txEl>
                                              <p:pRg st="6" end="6"/>
                                            </p:txEl>
                                          </p:spTgt>
                                        </p:tgtEl>
                                        <p:attrNameLst>
                                          <p:attrName>ppt_y</p:attrName>
                                        </p:attrNameLst>
                                      </p:cBhvr>
                                      <p:tavLst>
                                        <p:tav tm="0">
                                          <p:val>
                                            <p:strVal val="#ppt_y"/>
                                          </p:val>
                                        </p:tav>
                                        <p:tav tm="100000">
                                          <p:val>
                                            <p:strVal val="#ppt_y"/>
                                          </p:val>
                                        </p:tav>
                                      </p:tavLst>
                                    </p:anim>
                                    <p:anim calcmode="lin" valueType="num">
                                      <p:cBhvr>
                                        <p:cTn id="46" dur="500" fill="hold"/>
                                        <p:tgtEl>
                                          <p:spTgt spid="4">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4">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4">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41" presetClass="entr" presetSubtype="0" fill="hold" nodeType="clickEffect">
                                  <p:stCondLst>
                                    <p:cond delay="0"/>
                                  </p:stCondLst>
                                  <p:iterate type="lt">
                                    <p:tmPct val="10000"/>
                                  </p:iterate>
                                  <p:childTnLst>
                                    <p:set>
                                      <p:cBhvr>
                                        <p:cTn id="52" dur="1" fill="hold">
                                          <p:stCondLst>
                                            <p:cond delay="0"/>
                                          </p:stCondLst>
                                        </p:cTn>
                                        <p:tgtEl>
                                          <p:spTgt spid="4">
                                            <p:txEl>
                                              <p:pRg st="8" end="8"/>
                                            </p:txEl>
                                          </p:spTgt>
                                        </p:tgtEl>
                                        <p:attrNameLst>
                                          <p:attrName>style.visibility</p:attrName>
                                        </p:attrNameLst>
                                      </p:cBhvr>
                                      <p:to>
                                        <p:strVal val="visible"/>
                                      </p:to>
                                    </p:set>
                                    <p:anim calcmode="lin" valueType="num">
                                      <p:cBhvr>
                                        <p:cTn id="53" dur="500" fill="hold"/>
                                        <p:tgtEl>
                                          <p:spTgt spid="4">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4">
                                            <p:txEl>
                                              <p:pRg st="8" end="8"/>
                                            </p:txEl>
                                          </p:spTgt>
                                        </p:tgtEl>
                                        <p:attrNameLst>
                                          <p:attrName>ppt_y</p:attrName>
                                        </p:attrNameLst>
                                      </p:cBhvr>
                                      <p:tavLst>
                                        <p:tav tm="0">
                                          <p:val>
                                            <p:strVal val="#ppt_y"/>
                                          </p:val>
                                        </p:tav>
                                        <p:tav tm="100000">
                                          <p:val>
                                            <p:strVal val="#ppt_y"/>
                                          </p:val>
                                        </p:tav>
                                      </p:tavLst>
                                    </p:anim>
                                    <p:anim calcmode="lin" valueType="num">
                                      <p:cBhvr>
                                        <p:cTn id="55" dur="500" fill="hold"/>
                                        <p:tgtEl>
                                          <p:spTgt spid="4">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4">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4">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1" presetClass="entr" presetSubtype="0" fill="hold" nodeType="clickEffect">
                                  <p:stCondLst>
                                    <p:cond delay="0"/>
                                  </p:stCondLst>
                                  <p:iterate type="lt">
                                    <p:tmPct val="10000"/>
                                  </p:iterate>
                                  <p:childTnLst>
                                    <p:set>
                                      <p:cBhvr>
                                        <p:cTn id="61" dur="1" fill="hold">
                                          <p:stCondLst>
                                            <p:cond delay="0"/>
                                          </p:stCondLst>
                                        </p:cTn>
                                        <p:tgtEl>
                                          <p:spTgt spid="4">
                                            <p:txEl>
                                              <p:pRg st="10" end="10"/>
                                            </p:txEl>
                                          </p:spTgt>
                                        </p:tgtEl>
                                        <p:attrNameLst>
                                          <p:attrName>style.visibility</p:attrName>
                                        </p:attrNameLst>
                                      </p:cBhvr>
                                      <p:to>
                                        <p:strVal val="visible"/>
                                      </p:to>
                                    </p:set>
                                    <p:anim calcmode="lin" valueType="num">
                                      <p:cBhvr>
                                        <p:cTn id="62" dur="500" fill="hold"/>
                                        <p:tgtEl>
                                          <p:spTgt spid="4">
                                            <p:txEl>
                                              <p:pRg st="10" end="10"/>
                                            </p:txEl>
                                          </p:spTgt>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4">
                                            <p:txEl>
                                              <p:pRg st="10" end="10"/>
                                            </p:txEl>
                                          </p:spTgt>
                                        </p:tgtEl>
                                        <p:attrNameLst>
                                          <p:attrName>ppt_y</p:attrName>
                                        </p:attrNameLst>
                                      </p:cBhvr>
                                      <p:tavLst>
                                        <p:tav tm="0">
                                          <p:val>
                                            <p:strVal val="#ppt_y"/>
                                          </p:val>
                                        </p:tav>
                                        <p:tav tm="100000">
                                          <p:val>
                                            <p:strVal val="#ppt_y"/>
                                          </p:val>
                                        </p:tav>
                                      </p:tavLst>
                                    </p:anim>
                                    <p:anim calcmode="lin" valueType="num">
                                      <p:cBhvr>
                                        <p:cTn id="64" dur="500" fill="hold"/>
                                        <p:tgtEl>
                                          <p:spTgt spid="4">
                                            <p:txEl>
                                              <p:pRg st="10" end="1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4">
                                            <p:txEl>
                                              <p:pRg st="10" end="1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4">
                                            <p:txEl>
                                              <p:pRg st="10" end="1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500" fill="hold"/>
                                        <p:tgtEl>
                                          <p:spTgt spid="11"/>
                                        </p:tgtEl>
                                        <p:attrNameLst>
                                          <p:attrName>ppt_x</p:attrName>
                                        </p:attrNameLst>
                                      </p:cBhvr>
                                      <p:tavLst>
                                        <p:tav tm="0">
                                          <p:val>
                                            <p:strVal val="#ppt_x"/>
                                          </p:val>
                                        </p:tav>
                                        <p:tav tm="100000">
                                          <p:val>
                                            <p:strVal val="#ppt_x"/>
                                          </p:val>
                                        </p:tav>
                                      </p:tavLst>
                                    </p:anim>
                                    <p:anim calcmode="lin" valueType="num">
                                      <p:cBhvr additive="base">
                                        <p:cTn id="7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additive="base">
                                        <p:cTn id="77" dur="500" fill="hold"/>
                                        <p:tgtEl>
                                          <p:spTgt spid="12"/>
                                        </p:tgtEl>
                                        <p:attrNameLst>
                                          <p:attrName>ppt_x</p:attrName>
                                        </p:attrNameLst>
                                      </p:cBhvr>
                                      <p:tavLst>
                                        <p:tav tm="0">
                                          <p:val>
                                            <p:strVal val="#ppt_x"/>
                                          </p:val>
                                        </p:tav>
                                        <p:tav tm="100000">
                                          <p:val>
                                            <p:strVal val="#ppt_x"/>
                                          </p:val>
                                        </p:tav>
                                      </p:tavLst>
                                    </p:anim>
                                    <p:anim calcmode="lin" valueType="num">
                                      <p:cBhvr additive="base">
                                        <p:cTn id="7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8"/>
                                        </p:tgtEl>
                                        <p:attrNameLst>
                                          <p:attrName>style.visibility</p:attrName>
                                        </p:attrNameLst>
                                      </p:cBhvr>
                                      <p:to>
                                        <p:strVal val="visible"/>
                                      </p:to>
                                    </p:set>
                                    <p:anim calcmode="lin" valueType="num">
                                      <p:cBhvr additive="base">
                                        <p:cTn id="83" dur="500" fill="hold"/>
                                        <p:tgtEl>
                                          <p:spTgt spid="8"/>
                                        </p:tgtEl>
                                        <p:attrNameLst>
                                          <p:attrName>ppt_x</p:attrName>
                                        </p:attrNameLst>
                                      </p:cBhvr>
                                      <p:tavLst>
                                        <p:tav tm="0">
                                          <p:val>
                                            <p:strVal val="#ppt_x"/>
                                          </p:val>
                                        </p:tav>
                                        <p:tav tm="100000">
                                          <p:val>
                                            <p:strVal val="#ppt_x"/>
                                          </p:val>
                                        </p:tav>
                                      </p:tavLst>
                                    </p:anim>
                                    <p:anim calcmode="lin" valueType="num">
                                      <p:cBhvr additive="base">
                                        <p:cTn id="8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7"/>
                                        </p:tgtEl>
                                        <p:attrNameLst>
                                          <p:attrName>style.visibility</p:attrName>
                                        </p:attrNameLst>
                                      </p:cBhvr>
                                      <p:to>
                                        <p:strVal val="visible"/>
                                      </p:to>
                                    </p:set>
                                    <p:anim calcmode="lin" valueType="num">
                                      <p:cBhvr additive="base">
                                        <p:cTn id="89" dur="500" fill="hold"/>
                                        <p:tgtEl>
                                          <p:spTgt spid="7"/>
                                        </p:tgtEl>
                                        <p:attrNameLst>
                                          <p:attrName>ppt_x</p:attrName>
                                        </p:attrNameLst>
                                      </p:cBhvr>
                                      <p:tavLst>
                                        <p:tav tm="0">
                                          <p:val>
                                            <p:strVal val="#ppt_x"/>
                                          </p:val>
                                        </p:tav>
                                        <p:tav tm="100000">
                                          <p:val>
                                            <p:strVal val="#ppt_x"/>
                                          </p:val>
                                        </p:tav>
                                      </p:tavLst>
                                    </p:anim>
                                    <p:anim calcmode="lin" valueType="num">
                                      <p:cBhvr additive="base">
                                        <p:cTn id="9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additive="base">
                                        <p:cTn id="95" dur="500" fill="hold"/>
                                        <p:tgtEl>
                                          <p:spTgt spid="9"/>
                                        </p:tgtEl>
                                        <p:attrNameLst>
                                          <p:attrName>ppt_x</p:attrName>
                                        </p:attrNameLst>
                                      </p:cBhvr>
                                      <p:tavLst>
                                        <p:tav tm="0">
                                          <p:val>
                                            <p:strVal val="#ppt_x"/>
                                          </p:val>
                                        </p:tav>
                                        <p:tav tm="100000">
                                          <p:val>
                                            <p:strVal val="#ppt_x"/>
                                          </p:val>
                                        </p:tav>
                                      </p:tavLst>
                                    </p:anim>
                                    <p:anim calcmode="lin" valueType="num">
                                      <p:cBhvr additive="base">
                                        <p:cTn id="9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ppt_x"/>
                                          </p:val>
                                        </p:tav>
                                        <p:tav tm="100000">
                                          <p:val>
                                            <p:strVal val="#ppt_x"/>
                                          </p:val>
                                        </p:tav>
                                      </p:tavLst>
                                    </p:anim>
                                    <p:anim calcmode="lin" valueType="num">
                                      <p:cBhvr additive="base">
                                        <p:cTn id="10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p:bldP spid="10" grpId="0"/>
      <p:bldP spid="11" grpId="0"/>
      <p:bldP spid="12"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990600"/>
            <a:ext cx="9144000" cy="4524315"/>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1.Don’t leave the lights on when you leave the classroom. (OFF)</a:t>
            </a:r>
          </a:p>
          <a:p>
            <a:pPr algn="just"/>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2.Mai spent her childhood in a small town in the south. (UP)</a:t>
            </a:r>
          </a:p>
          <a:p>
            <a:pPr algn="just"/>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3.Kathy checked the restaurant on her mobile phone. (LOOKED)</a:t>
            </a:r>
          </a:p>
          <a:p>
            <a:pPr algn="just"/>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4.My grandmother has recovered from her operation. (GOT)</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5.We are really expecting to see you again with pleasure.(LOOK)</a:t>
            </a:r>
          </a:p>
        </p:txBody>
      </p:sp>
      <p:sp>
        <p:nvSpPr>
          <p:cNvPr id="4" name="Rectangle 3"/>
          <p:cNvSpPr/>
          <p:nvPr/>
        </p:nvSpPr>
        <p:spPr>
          <a:xfrm>
            <a:off x="574591" y="228600"/>
            <a:ext cx="3283271" cy="553357"/>
          </a:xfrm>
          <a:prstGeom prst="rect">
            <a:avLst/>
          </a:prstGeom>
          <a:solidFill>
            <a:srgbClr val="FFFF00"/>
          </a:solidFill>
        </p:spPr>
        <p:txBody>
          <a:bodyPr wrap="none">
            <a:spAutoFit/>
          </a:bodyPr>
          <a:lstStyle/>
          <a:p>
            <a:pPr algn="just">
              <a:lnSpc>
                <a:spcPct val="107000"/>
              </a:lnSpc>
              <a:spcAft>
                <a:spcPts val="800"/>
              </a:spcAf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5.</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Rewrite sentences</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381000" y="1447800"/>
            <a:ext cx="2877839" cy="523220"/>
          </a:xfrm>
          <a:prstGeom prst="rect">
            <a:avLst/>
          </a:prstGeom>
        </p:spPr>
        <p:txBody>
          <a:bodyPr wrap="none">
            <a:spAutoFit/>
          </a:bodyPr>
          <a:lstStyle/>
          <a:p>
            <a:r>
              <a:rPr lang="en-US" sz="2800" dirty="0">
                <a:solidFill>
                  <a:srgbClr val="FF0000"/>
                </a:solidFill>
                <a:latin typeface="Times New Roman" panose="02020603050405020304" pitchFamily="18" charset="0"/>
                <a:cs typeface="Times New Roman" panose="02020603050405020304" pitchFamily="18" charset="0"/>
              </a:rPr>
              <a:t>Turn off the lights </a:t>
            </a:r>
            <a:endParaRPr lang="en-US" sz="2800" dirty="0"/>
          </a:p>
        </p:txBody>
      </p:sp>
      <p:sp>
        <p:nvSpPr>
          <p:cNvPr id="6" name="Rectangle 5"/>
          <p:cNvSpPr/>
          <p:nvPr/>
        </p:nvSpPr>
        <p:spPr>
          <a:xfrm>
            <a:off x="1295400" y="2438400"/>
            <a:ext cx="1441420" cy="523220"/>
          </a:xfrm>
          <a:prstGeom prst="rect">
            <a:avLst/>
          </a:prstGeom>
        </p:spPr>
        <p:txBody>
          <a:bodyPr wrap="none">
            <a:spAutoFit/>
          </a:bodyPr>
          <a:lstStyle/>
          <a:p>
            <a:r>
              <a:rPr lang="en-US" sz="2800" dirty="0">
                <a:solidFill>
                  <a:srgbClr val="FF0000"/>
                </a:solidFill>
                <a:latin typeface="Times New Roman" panose="02020603050405020304" pitchFamily="18" charset="0"/>
                <a:cs typeface="Times New Roman" panose="02020603050405020304" pitchFamily="18" charset="0"/>
              </a:rPr>
              <a:t>grew up </a:t>
            </a:r>
            <a:endParaRPr lang="en-US" sz="2800" dirty="0"/>
          </a:p>
        </p:txBody>
      </p:sp>
      <p:sp>
        <p:nvSpPr>
          <p:cNvPr id="7" name="Rectangle 6"/>
          <p:cNvSpPr/>
          <p:nvPr/>
        </p:nvSpPr>
        <p:spPr>
          <a:xfrm>
            <a:off x="914400" y="3581400"/>
            <a:ext cx="1699504" cy="523220"/>
          </a:xfrm>
          <a:prstGeom prst="rect">
            <a:avLst/>
          </a:prstGeom>
        </p:spPr>
        <p:txBody>
          <a:bodyPr wrap="none">
            <a:spAutoFit/>
          </a:bodyPr>
          <a:lstStyle/>
          <a:p>
            <a:r>
              <a:rPr lang="en-US" sz="2800" dirty="0">
                <a:solidFill>
                  <a:srgbClr val="FF0000"/>
                </a:solidFill>
                <a:latin typeface="Times New Roman" panose="02020603050405020304" pitchFamily="18" charset="0"/>
                <a:cs typeface="Times New Roman" panose="02020603050405020304" pitchFamily="18" charset="0"/>
              </a:rPr>
              <a:t>looked up </a:t>
            </a:r>
            <a:endParaRPr lang="en-US" sz="2800" dirty="0"/>
          </a:p>
        </p:txBody>
      </p:sp>
      <p:sp>
        <p:nvSpPr>
          <p:cNvPr id="8" name="Rectangle 7"/>
          <p:cNvSpPr/>
          <p:nvPr/>
        </p:nvSpPr>
        <p:spPr>
          <a:xfrm>
            <a:off x="3276600" y="4495800"/>
            <a:ext cx="1460656" cy="523220"/>
          </a:xfrm>
          <a:prstGeom prst="rect">
            <a:avLst/>
          </a:prstGeom>
        </p:spPr>
        <p:txBody>
          <a:bodyPr wrap="none">
            <a:spAutoFit/>
          </a:bodyPr>
          <a:lstStyle/>
          <a:p>
            <a:r>
              <a:rPr lang="en-US" sz="2800" dirty="0">
                <a:solidFill>
                  <a:srgbClr val="FF0000"/>
                </a:solidFill>
                <a:latin typeface="Times New Roman" panose="02020603050405020304" pitchFamily="18" charset="0"/>
                <a:cs typeface="Times New Roman" panose="02020603050405020304" pitchFamily="18" charset="0"/>
              </a:rPr>
              <a:t>got over </a:t>
            </a:r>
            <a:endParaRPr lang="en-US" sz="2800" dirty="0"/>
          </a:p>
        </p:txBody>
      </p:sp>
      <p:sp>
        <p:nvSpPr>
          <p:cNvPr id="9" name="Rectangle 8"/>
          <p:cNvSpPr/>
          <p:nvPr/>
        </p:nvSpPr>
        <p:spPr>
          <a:xfrm>
            <a:off x="1543839" y="5420380"/>
            <a:ext cx="5466561" cy="523220"/>
          </a:xfrm>
          <a:prstGeom prst="rect">
            <a:avLst/>
          </a:prstGeom>
        </p:spPr>
        <p:txBody>
          <a:bodyPr wrap="none">
            <a:spAutoFit/>
          </a:bodyPr>
          <a:lstStyle/>
          <a:p>
            <a:pPr algn="just"/>
            <a:r>
              <a:rPr lang="en-US" sz="2800" dirty="0">
                <a:solidFill>
                  <a:srgbClr val="FF0000"/>
                </a:solidFill>
                <a:latin typeface="Times New Roman" panose="02020603050405020304" pitchFamily="18" charset="0"/>
                <a:cs typeface="Times New Roman" panose="02020603050405020304" pitchFamily="18" charset="0"/>
              </a:rPr>
              <a:t>looking forward to seeing you again.</a:t>
            </a:r>
          </a:p>
        </p:txBody>
      </p:sp>
      <p:cxnSp>
        <p:nvCxnSpPr>
          <p:cNvPr id="11" name="Straight Connector 10"/>
          <p:cNvCxnSpPr/>
          <p:nvPr/>
        </p:nvCxnSpPr>
        <p:spPr>
          <a:xfrm>
            <a:off x="381000" y="1371600"/>
            <a:ext cx="2971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295400" y="5410200"/>
            <a:ext cx="576415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996453" y="4648200"/>
            <a:ext cx="177949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234990" y="3581400"/>
            <a:ext cx="9812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35127" y="2514600"/>
            <a:ext cx="2362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664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 to="" calcmode="lin" valueType="num">
                                      <p:cBhvr>
                                        <p:cTn id="22" dur="1" fill="hold"/>
                                        <p:tgtEl>
                                          <p:spTgt spid="3">
                                            <p:txEl>
                                              <p:pRg st="6" end="6"/>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 to="" calcmode="lin" valueType="num">
                                      <p:cBhvr>
                                        <p:cTn id="27" dur="1" fill="hold"/>
                                        <p:tgtEl>
                                          <p:spTgt spid="3">
                                            <p:txEl>
                                              <p:pRg st="9" end="9"/>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 to="" calcmode="lin" valueType="num">
                                      <p:cBhvr>
                                        <p:cTn id="32" dur="1" fill="hold"/>
                                        <p:tgtEl>
                                          <p:spTgt spid="3">
                                            <p:txEl>
                                              <p:pRg st="11" end="11"/>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arn(inVertic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arn(inVertical)">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arn(inVertical)">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barn(inVertical)">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barn(inVertical)">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TotalTime>
  <Words>910</Words>
  <Application>Microsoft Office PowerPoint</Application>
  <PresentationFormat>On-screen Show (4:3)</PresentationFormat>
  <Paragraphs>142</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Elephant</vt:lpstr>
      <vt:lpstr>times new roman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namcuong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This MC</cp:lastModifiedBy>
  <cp:revision>73</cp:revision>
  <dcterms:created xsi:type="dcterms:W3CDTF">2018-10-01T15:24:51Z</dcterms:created>
  <dcterms:modified xsi:type="dcterms:W3CDTF">2023-09-26T11:04:11Z</dcterms:modified>
</cp:coreProperties>
</file>