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60" r:id="rId3"/>
    <p:sldId id="262" r:id="rId4"/>
    <p:sldId id="261" r:id="rId5"/>
    <p:sldId id="259" r:id="rId6"/>
    <p:sldId id="263" r:id="rId7"/>
    <p:sldId id="264" r:id="rId8"/>
    <p:sldId id="266" r:id="rId9"/>
    <p:sldId id="267" r:id="rId10"/>
    <p:sldId id="268" r:id="rId11"/>
    <p:sldId id="273" r:id="rId12"/>
    <p:sldId id="274" r:id="rId13"/>
    <p:sldId id="275" r:id="rId14"/>
    <p:sldId id="276" r:id="rId15"/>
    <p:sldId id="269" r:id="rId16"/>
    <p:sldId id="277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79" r:id="rId35"/>
    <p:sldId id="298" r:id="rId36"/>
    <p:sldId id="299" r:id="rId37"/>
    <p:sldId id="27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4473D-7119-4B1B-BE2B-B8BAA7D33354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A39EC-4750-4ADA-A4F1-CE0296D78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4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21E87-C2EB-46FF-A510-60C7E7DBDAC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32DF6-97C6-4CA2-9FFB-689C15FFF6B7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6689F-75E2-48A5-BFC1-E09E60123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B9EB9-F137-45F2-8CA4-2B25D9E79DE3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7.jpeg"/><Relationship Id="rId4" Type="http://schemas.openxmlformats.org/officeDocument/2006/relationships/image" Target="../media/image30.png"/><Relationship Id="rId9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T%E1%BA%ADp_tin:Monitor.arp.jp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6.jpeg"/><Relationship Id="rId7" Type="http://schemas.openxmlformats.org/officeDocument/2006/relationships/image" Target="../media/image4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56.gif"/><Relationship Id="rId3" Type="http://schemas.openxmlformats.org/officeDocument/2006/relationships/audio" Target="file:///E:\Dang\USB\S&#7842;N%20XU&#7844;T%20&#272;I&#7878;N%20N&#258;NG\Other%20Buttons%20-%20Soundsnap.wav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55.jpeg"/><Relationship Id="rId2" Type="http://schemas.openxmlformats.org/officeDocument/2006/relationships/audio" Target="file:///E:\Dang\USB\S&#7842;N%20XU&#7844;T%20&#272;I&#7878;N%20N&#258;NG\tay%20HOT.wav" TargetMode="External"/><Relationship Id="rId1" Type="http://schemas.openxmlformats.org/officeDocument/2006/relationships/audio" Target="file:///E:\Dang\USB\S&#7842;N%20XU&#7844;T%20&#272;I&#7878;N%20N&#258;NG\nen.wav" TargetMode="External"/><Relationship Id="rId6" Type="http://schemas.openxmlformats.org/officeDocument/2006/relationships/audio" Target="../media/audio1.wav"/><Relationship Id="rId11" Type="http://schemas.openxmlformats.org/officeDocument/2006/relationships/audio" Target="../media/audio4.wav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54.jpeg"/><Relationship Id="rId4" Type="http://schemas.openxmlformats.org/officeDocument/2006/relationships/audio" Target="Other%20Buttons%20-%20Soundsnap.wav" TargetMode="External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audio" Target="Other%20Buttons%20-%20Soundsnap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56.gif"/><Relationship Id="rId2" Type="http://schemas.openxmlformats.org/officeDocument/2006/relationships/audio" Target="file:///E:\Dang\USB\S&#7842;N%20XU&#7844;T%20&#272;I&#7878;N%20N&#258;NG\tay%20HOT.wav" TargetMode="External"/><Relationship Id="rId1" Type="http://schemas.openxmlformats.org/officeDocument/2006/relationships/audio" Target="file:///E:\Dang\USB\S&#7842;N%20XU&#7844;T%20&#272;I&#7878;N%20N&#258;NG\nen.wav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55.jpeg"/><Relationship Id="rId5" Type="http://schemas.openxmlformats.org/officeDocument/2006/relationships/audio" Target="../media/audio1.wav"/><Relationship Id="rId10" Type="http://schemas.openxmlformats.org/officeDocument/2006/relationships/audio" Target="../media/audio4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56.gif"/><Relationship Id="rId3" Type="http://schemas.openxmlformats.org/officeDocument/2006/relationships/audio" Target="file:///E:\Dang\USB\S&#7842;N%20XU&#7844;T%20&#272;I&#7878;N%20N&#258;NG\Other%20Buttons%20-%20Soundsnap.wav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55.jpeg"/><Relationship Id="rId2" Type="http://schemas.openxmlformats.org/officeDocument/2006/relationships/audio" Target="file:///E:\Dang\USB\S&#7842;N%20XU&#7844;T%20&#272;I&#7878;N%20N&#258;NG\tay%20HOT.wav" TargetMode="External"/><Relationship Id="rId1" Type="http://schemas.openxmlformats.org/officeDocument/2006/relationships/audio" Target="file:///E:\Dang\USB\S&#7842;N%20XU&#7844;T%20&#272;I&#7878;N%20N&#258;NG\nen.wav" TargetMode="External"/><Relationship Id="rId6" Type="http://schemas.openxmlformats.org/officeDocument/2006/relationships/audio" Target="../media/audio1.wav"/><Relationship Id="rId11" Type="http://schemas.openxmlformats.org/officeDocument/2006/relationships/audio" Target="../media/audio4.wav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54.jpeg"/><Relationship Id="rId4" Type="http://schemas.openxmlformats.org/officeDocument/2006/relationships/audio" Target="Other%20Buttons%20-%20Soundsnap.wav" TargetMode="External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wmf"/><Relationship Id="rId21" Type="http://schemas.openxmlformats.org/officeDocument/2006/relationships/image" Target="../media/image103.gif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84.jpeg"/><Relationship Id="rId16" Type="http://schemas.openxmlformats.org/officeDocument/2006/relationships/image" Target="../media/image98.png"/><Relationship Id="rId20" Type="http://schemas.openxmlformats.org/officeDocument/2006/relationships/image" Target="../media/image10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23" Type="http://schemas.openxmlformats.org/officeDocument/2006/relationships/image" Target="../media/image105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gif"/><Relationship Id="rId22" Type="http://schemas.openxmlformats.org/officeDocument/2006/relationships/image" Target="../media/image10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T20"/>
          <p:cNvPicPr>
            <a:picLocks noChangeAspect="1" noChangeArrowheads="1"/>
          </p:cNvPicPr>
          <p:nvPr/>
        </p:nvPicPr>
        <p:blipFill>
          <a:blip r:embed="rId3"/>
          <a:srcRect r="27570"/>
          <a:stretch>
            <a:fillRect/>
          </a:stretch>
        </p:blipFill>
        <p:spPr bwMode="auto">
          <a:xfrm>
            <a:off x="0" y="0"/>
            <a:ext cx="3070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0" y="4724400"/>
            <a:ext cx="6400800" cy="1600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5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1371600"/>
            <a:ext cx="8734425" cy="2819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347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</a:t>
            </a:r>
          </a:p>
          <a:p>
            <a:pPr algn="ctr"/>
            <a:endParaRPr lang="en-US" sz="44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THẦY CÔ GIÁ</a:t>
            </a:r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ĐẾN DỰ GIỜ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4" name="Text Box 16"/>
          <p:cNvSpPr txBox="1">
            <a:spLocks noChangeArrowheads="1"/>
          </p:cNvSpPr>
          <p:nvPr/>
        </p:nvSpPr>
        <p:spPr bwMode="auto">
          <a:xfrm rot="2337764">
            <a:off x="6858000" y="51577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60785" name="Text Box 17"/>
          <p:cNvSpPr txBox="1">
            <a:spLocks noChangeArrowheads="1"/>
          </p:cNvSpPr>
          <p:nvPr/>
        </p:nvSpPr>
        <p:spPr bwMode="auto">
          <a:xfrm>
            <a:off x="7900988" y="55149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48" name="Text Box 18"/>
          <p:cNvSpPr txBox="1">
            <a:spLocks noChangeArrowheads="1"/>
          </p:cNvSpPr>
          <p:nvPr/>
        </p:nvSpPr>
        <p:spPr bwMode="auto">
          <a:xfrm>
            <a:off x="3854450" y="4572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0249" name="Text Box 19"/>
          <p:cNvSpPr txBox="1">
            <a:spLocks noChangeArrowheads="1"/>
          </p:cNvSpPr>
          <p:nvPr/>
        </p:nvSpPr>
        <p:spPr bwMode="auto">
          <a:xfrm>
            <a:off x="5461000" y="4559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60791" name="Text Box 23"/>
          <p:cNvSpPr txBox="1">
            <a:spLocks noChangeArrowheads="1"/>
          </p:cNvSpPr>
          <p:nvPr/>
        </p:nvSpPr>
        <p:spPr bwMode="auto">
          <a:xfrm>
            <a:off x="3879850" y="5168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60792" name="Text Box 24"/>
          <p:cNvSpPr txBox="1">
            <a:spLocks noChangeArrowheads="1"/>
          </p:cNvSpPr>
          <p:nvPr/>
        </p:nvSpPr>
        <p:spPr bwMode="auto">
          <a:xfrm>
            <a:off x="5486400" y="515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685800" y="457200"/>
            <a:ext cx="6500497" cy="1668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1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(N)</a:t>
            </a:r>
          </a:p>
          <a:p>
            <a:pPr>
              <a:spcBef>
                <a:spcPct val="1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Nam (S)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990600" y="4267200"/>
            <a:ext cx="2867025" cy="457200"/>
            <a:chOff x="432" y="2832"/>
            <a:chExt cx="1806" cy="288"/>
          </a:xfrm>
        </p:grpSpPr>
        <p:sp>
          <p:nvSpPr>
            <p:cNvPr id="160797" name="AutoShape 29"/>
            <p:cNvSpPr>
              <a:spLocks noChangeArrowheads="1"/>
            </p:cNvSpPr>
            <p:nvPr/>
          </p:nvSpPr>
          <p:spPr bwMode="auto">
            <a:xfrm>
              <a:off x="432" y="2832"/>
              <a:ext cx="942" cy="28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vi-VN" sz="2400">
                <a:solidFill>
                  <a:schemeClr val="bg1"/>
                </a:solidFill>
                <a:latin typeface=".VnVogueH" pitchFamily="34" charset="0"/>
              </a:endParaRPr>
            </a:p>
          </p:txBody>
        </p:sp>
        <p:sp>
          <p:nvSpPr>
            <p:cNvPr id="10269" name="AutoShape 30"/>
            <p:cNvSpPr>
              <a:spLocks noChangeArrowheads="1"/>
            </p:cNvSpPr>
            <p:nvPr/>
          </p:nvSpPr>
          <p:spPr bwMode="auto">
            <a:xfrm>
              <a:off x="1296" y="2832"/>
              <a:ext cx="942" cy="28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5E1F05"/>
                </a:gs>
                <a:gs pos="100000">
                  <a:srgbClr val="CB420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2400">
                <a:solidFill>
                  <a:schemeClr val="bg1"/>
                </a:solidFill>
                <a:latin typeface=".VnVogueH" pitchFamily="34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105400" y="4343400"/>
            <a:ext cx="2867025" cy="457200"/>
            <a:chOff x="432" y="2832"/>
            <a:chExt cx="1806" cy="288"/>
          </a:xfrm>
        </p:grpSpPr>
        <p:sp>
          <p:nvSpPr>
            <p:cNvPr id="10266" name="AutoShape 32"/>
            <p:cNvSpPr>
              <a:spLocks noChangeArrowheads="1"/>
            </p:cNvSpPr>
            <p:nvPr/>
          </p:nvSpPr>
          <p:spPr bwMode="auto">
            <a:xfrm>
              <a:off x="432" y="2832"/>
              <a:ext cx="942" cy="28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EBECED"/>
                </a:gs>
                <a:gs pos="100000">
                  <a:srgbClr val="6D6D6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2400">
                <a:latin typeface=".VnVogueH" pitchFamily="34" charset="0"/>
              </a:endParaRPr>
            </a:p>
          </p:txBody>
        </p:sp>
        <p:sp>
          <p:nvSpPr>
            <p:cNvPr id="10267" name="AutoShape 33"/>
            <p:cNvSpPr>
              <a:spLocks noChangeArrowheads="1"/>
            </p:cNvSpPr>
            <p:nvPr/>
          </p:nvSpPr>
          <p:spPr bwMode="auto">
            <a:xfrm>
              <a:off x="1296" y="2832"/>
              <a:ext cx="942" cy="288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2400">
                <a:solidFill>
                  <a:schemeClr val="bg1"/>
                </a:solidFill>
                <a:latin typeface=".VnVogueH" pitchFamily="34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429000" y="5334000"/>
            <a:ext cx="2819400" cy="457200"/>
            <a:chOff x="3360" y="1680"/>
            <a:chExt cx="1536" cy="192"/>
          </a:xfrm>
        </p:grpSpPr>
        <p:sp>
          <p:nvSpPr>
            <p:cNvPr id="10264" name="Rectangle 35"/>
            <p:cNvSpPr>
              <a:spLocks noChangeArrowheads="1"/>
            </p:cNvSpPr>
            <p:nvPr/>
          </p:nvSpPr>
          <p:spPr bwMode="auto">
            <a:xfrm>
              <a:off x="3360" y="1680"/>
              <a:ext cx="768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Rectangle 36" descr="Wide upward diagonal"/>
            <p:cNvSpPr>
              <a:spLocks noChangeArrowheads="1"/>
            </p:cNvSpPr>
            <p:nvPr/>
          </p:nvSpPr>
          <p:spPr bwMode="auto">
            <a:xfrm>
              <a:off x="4128" y="1680"/>
              <a:ext cx="768" cy="192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0805" name="Rectangle 37"/>
          <p:cNvSpPr>
            <a:spLocks noChangeArrowheads="1"/>
          </p:cNvSpPr>
          <p:nvPr/>
        </p:nvSpPr>
        <p:spPr bwMode="auto">
          <a:xfrm>
            <a:off x="1600200" y="4343400"/>
            <a:ext cx="381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.VnVogueH" pitchFamily="34" charset="0"/>
              </a:rPr>
              <a:t>S</a:t>
            </a:r>
            <a:endParaRPr lang="vi-VN" sz="2000">
              <a:solidFill>
                <a:schemeClr val="accent1"/>
              </a:solidFill>
              <a:latin typeface=".VnVogueH" pitchFamily="34" charset="0"/>
            </a:endParaRPr>
          </a:p>
        </p:txBody>
      </p:sp>
      <p:sp>
        <p:nvSpPr>
          <p:cNvPr id="160806" name="Rectangle 38"/>
          <p:cNvSpPr>
            <a:spLocks noChangeArrowheads="1"/>
          </p:cNvSpPr>
          <p:nvPr/>
        </p:nvSpPr>
        <p:spPr bwMode="auto">
          <a:xfrm>
            <a:off x="2819400" y="4343400"/>
            <a:ext cx="381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.VnVogueH" pitchFamily="34" charset="0"/>
              </a:rPr>
              <a:t>N</a:t>
            </a:r>
            <a:endParaRPr lang="vi-VN" sz="2000">
              <a:solidFill>
                <a:srgbClr val="FF0000"/>
              </a:solidFill>
              <a:latin typeface=".VnVogueH" pitchFamily="34" charset="0"/>
            </a:endParaRPr>
          </a:p>
        </p:txBody>
      </p:sp>
      <p:sp>
        <p:nvSpPr>
          <p:cNvPr id="160807" name="Rectangle 39"/>
          <p:cNvSpPr>
            <a:spLocks noChangeArrowheads="1"/>
          </p:cNvSpPr>
          <p:nvPr/>
        </p:nvSpPr>
        <p:spPr bwMode="auto">
          <a:xfrm>
            <a:off x="6934200" y="4419600"/>
            <a:ext cx="381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.VnVogueH" pitchFamily="34" charset="0"/>
              </a:rPr>
              <a:t>N</a:t>
            </a:r>
            <a:endParaRPr lang="vi-VN" sz="2000">
              <a:solidFill>
                <a:srgbClr val="FF0000"/>
              </a:solidFill>
              <a:latin typeface=".VnVogueH" pitchFamily="34" charset="0"/>
            </a:endParaRPr>
          </a:p>
        </p:txBody>
      </p:sp>
      <p:sp>
        <p:nvSpPr>
          <p:cNvPr id="160808" name="Rectangle 40"/>
          <p:cNvSpPr>
            <a:spLocks noChangeArrowheads="1"/>
          </p:cNvSpPr>
          <p:nvPr/>
        </p:nvSpPr>
        <p:spPr bwMode="auto">
          <a:xfrm>
            <a:off x="5334000" y="5334000"/>
            <a:ext cx="381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.VnVogueH" pitchFamily="34" charset="0"/>
              </a:rPr>
              <a:t>N</a:t>
            </a:r>
            <a:endParaRPr lang="vi-VN" sz="2000">
              <a:solidFill>
                <a:srgbClr val="FF0000"/>
              </a:solidFill>
              <a:latin typeface=".VnVogueH" pitchFamily="34" charset="0"/>
            </a:endParaRPr>
          </a:p>
        </p:txBody>
      </p:sp>
      <p:sp>
        <p:nvSpPr>
          <p:cNvPr id="160809" name="Rectangle 41"/>
          <p:cNvSpPr>
            <a:spLocks noChangeArrowheads="1"/>
          </p:cNvSpPr>
          <p:nvPr/>
        </p:nvSpPr>
        <p:spPr bwMode="auto">
          <a:xfrm>
            <a:off x="5562600" y="4419600"/>
            <a:ext cx="381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000">
                <a:solidFill>
                  <a:schemeClr val="tx2"/>
                </a:solidFill>
                <a:latin typeface=".VnVogueH" pitchFamily="34" charset="0"/>
              </a:rPr>
              <a:t>S</a:t>
            </a:r>
            <a:endParaRPr lang="vi-VN" sz="2000">
              <a:solidFill>
                <a:schemeClr val="tx2"/>
              </a:solidFill>
              <a:latin typeface=".VnVogueH" pitchFamily="34" charset="0"/>
            </a:endParaRPr>
          </a:p>
        </p:txBody>
      </p:sp>
      <p:sp>
        <p:nvSpPr>
          <p:cNvPr id="160810" name="Rectangle 42"/>
          <p:cNvSpPr>
            <a:spLocks noChangeArrowheads="1"/>
          </p:cNvSpPr>
          <p:nvPr/>
        </p:nvSpPr>
        <p:spPr bwMode="auto">
          <a:xfrm>
            <a:off x="3886200" y="5410200"/>
            <a:ext cx="381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000">
                <a:solidFill>
                  <a:schemeClr val="tx2"/>
                </a:solidFill>
                <a:latin typeface=".VnVogueH" pitchFamily="34" charset="0"/>
              </a:rPr>
              <a:t>S</a:t>
            </a:r>
            <a:endParaRPr lang="vi-VN" sz="2000">
              <a:solidFill>
                <a:schemeClr val="tx2"/>
              </a:solidFill>
              <a:latin typeface=".VnVogueH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0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0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0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0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0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0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0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0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4" grpId="0"/>
      <p:bldP spid="160785" grpId="0"/>
      <p:bldP spid="160791" grpId="0"/>
      <p:bldP spid="160792" grpId="0"/>
      <p:bldP spid="160795" grpId="0"/>
      <p:bldP spid="160805" grpId="0"/>
      <p:bldP spid="160806" grpId="0"/>
      <p:bldP spid="160807" grpId="0"/>
      <p:bldP spid="160808" grpId="0"/>
      <p:bldP spid="160809" grpId="0"/>
      <p:bldP spid="1608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752600"/>
            <a:ext cx="8405813" cy="3048000"/>
            <a:chOff x="465" y="1872"/>
            <a:chExt cx="5295" cy="192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1413613">
              <a:off x="465" y="2984"/>
              <a:ext cx="1680" cy="88"/>
              <a:chOff x="1296" y="2544"/>
              <a:chExt cx="3340" cy="192"/>
            </a:xfrm>
          </p:grpSpPr>
          <p:sp>
            <p:nvSpPr>
              <p:cNvPr id="10266" name="AutoShape 6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1728" cy="192"/>
              </a:xfrm>
              <a:prstGeom prst="triangle">
                <a:avLst>
                  <a:gd name="adj" fmla="val 93347"/>
                </a:avLst>
              </a:prstGeom>
              <a:solidFill>
                <a:srgbClr val="FF3300"/>
              </a:solidFill>
              <a:ln w="9525">
                <a:miter lim="800000"/>
                <a:headEnd/>
                <a:tailEnd/>
              </a:ln>
              <a:scene3d>
                <a:camera prst="legacyObliqueBottomLeft"/>
                <a:lightRig rig="legacyFlat3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FF33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0267" name="AutoShape 7"/>
              <p:cNvSpPr>
                <a:spLocks noChangeArrowheads="1"/>
              </p:cNvSpPr>
              <p:nvPr/>
            </p:nvSpPr>
            <p:spPr bwMode="auto">
              <a:xfrm flipV="1">
                <a:off x="2908" y="2544"/>
                <a:ext cx="1728" cy="192"/>
              </a:xfrm>
              <a:prstGeom prst="triangle">
                <a:avLst>
                  <a:gd name="adj" fmla="val 6597"/>
                </a:avLst>
              </a:prstGeom>
              <a:solidFill>
                <a:srgbClr val="3333FF"/>
              </a:solidFill>
              <a:ln w="9525">
                <a:miter lim="800000"/>
                <a:headEnd/>
                <a:tailEnd/>
              </a:ln>
              <a:scene3d>
                <a:camera prst="legacyObliqueBottomLeft"/>
                <a:lightRig rig="legacyFlat3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3333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10245" name="Text Box 8"/>
            <p:cNvSpPr txBox="1">
              <a:spLocks noChangeArrowheads="1"/>
            </p:cNvSpPr>
            <p:nvPr/>
          </p:nvSpPr>
          <p:spPr bwMode="auto">
            <a:xfrm>
              <a:off x="624" y="1872"/>
              <a:ext cx="24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28" y="1968"/>
              <a:ext cx="1932" cy="1824"/>
              <a:chOff x="3828" y="2033"/>
              <a:chExt cx="1932" cy="1824"/>
            </a:xfrm>
          </p:grpSpPr>
          <p:pic>
            <p:nvPicPr>
              <p:cNvPr id="10256" name="Picture 10" descr="U"/>
              <p:cNvPicPr>
                <a:picLocks noChangeAspect="1" noChangeArrowheads="1"/>
              </p:cNvPicPr>
              <p:nvPr/>
            </p:nvPicPr>
            <p:blipFill>
              <a:blip r:embed="rId2"/>
              <a:srcRect l="15082" r="9525" b="16016"/>
              <a:stretch>
                <a:fillRect/>
              </a:stretch>
            </p:blipFill>
            <p:spPr bwMode="auto">
              <a:xfrm rot="-1722961">
                <a:off x="4128" y="2519"/>
                <a:ext cx="1207" cy="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57" name="Rectangle 11"/>
              <p:cNvSpPr>
                <a:spLocks noChangeArrowheads="1"/>
              </p:cNvSpPr>
              <p:nvPr/>
            </p:nvSpPr>
            <p:spPr bwMode="auto">
              <a:xfrm>
                <a:off x="4080" y="3360"/>
                <a:ext cx="1248" cy="4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Rectangle 12"/>
              <p:cNvSpPr>
                <a:spLocks noChangeArrowheads="1"/>
              </p:cNvSpPr>
              <p:nvPr/>
            </p:nvSpPr>
            <p:spPr bwMode="auto">
              <a:xfrm>
                <a:off x="5280" y="2723"/>
                <a:ext cx="258" cy="8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Rectangle 13"/>
              <p:cNvSpPr>
                <a:spLocks noChangeArrowheads="1"/>
              </p:cNvSpPr>
              <p:nvPr/>
            </p:nvSpPr>
            <p:spPr bwMode="auto">
              <a:xfrm>
                <a:off x="4002" y="2675"/>
                <a:ext cx="315" cy="7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Rectangle 14"/>
              <p:cNvSpPr>
                <a:spLocks noChangeArrowheads="1"/>
              </p:cNvSpPr>
              <p:nvPr/>
            </p:nvSpPr>
            <p:spPr bwMode="auto">
              <a:xfrm rot="1907021">
                <a:off x="4116" y="2531"/>
                <a:ext cx="240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AutoShape 15"/>
              <p:cNvSpPr>
                <a:spLocks noChangeArrowheads="1"/>
              </p:cNvSpPr>
              <p:nvPr/>
            </p:nvSpPr>
            <p:spPr bwMode="auto">
              <a:xfrm rot="5400000">
                <a:off x="4416" y="3002"/>
                <a:ext cx="750" cy="384"/>
              </a:xfrm>
              <a:prstGeom prst="flowChartOnlineStorag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AutoShape 16"/>
              <p:cNvSpPr>
                <a:spLocks noChangeArrowheads="1"/>
              </p:cNvSpPr>
              <p:nvPr/>
            </p:nvSpPr>
            <p:spPr bwMode="auto">
              <a:xfrm rot="6298051">
                <a:off x="4842" y="2171"/>
                <a:ext cx="288" cy="528"/>
              </a:xfrm>
              <a:prstGeom prst="flowChartOnlineStorag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AutoShape 17"/>
              <p:cNvSpPr>
                <a:spLocks noChangeArrowheads="1"/>
              </p:cNvSpPr>
              <p:nvPr/>
            </p:nvSpPr>
            <p:spPr bwMode="auto">
              <a:xfrm>
                <a:off x="3828" y="2033"/>
                <a:ext cx="1932" cy="1824"/>
              </a:xfrm>
              <a:custGeom>
                <a:avLst/>
                <a:gdLst>
                  <a:gd name="T0" fmla="*/ 966 w 21600"/>
                  <a:gd name="T1" fmla="*/ 0 h 21600"/>
                  <a:gd name="T2" fmla="*/ 242 w 21600"/>
                  <a:gd name="T3" fmla="*/ 912 h 21600"/>
                  <a:gd name="T4" fmla="*/ 966 w 21600"/>
                  <a:gd name="T5" fmla="*/ 456 h 21600"/>
                  <a:gd name="T6" fmla="*/ 1691 w 21600"/>
                  <a:gd name="T7" fmla="*/ 91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Text Box 18"/>
              <p:cNvSpPr txBox="1">
                <a:spLocks noChangeArrowheads="1"/>
              </p:cNvSpPr>
              <p:nvPr/>
            </p:nvSpPr>
            <p:spPr bwMode="auto">
              <a:xfrm>
                <a:off x="4284" y="3089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bg1"/>
                    </a:solidFill>
                  </a:rPr>
                  <a:t>N</a:t>
                </a:r>
              </a:p>
            </p:txBody>
          </p:sp>
          <p:sp>
            <p:nvSpPr>
              <p:cNvPr id="10265" name="Text Box 19"/>
              <p:cNvSpPr txBox="1">
                <a:spLocks noChangeArrowheads="1"/>
              </p:cNvSpPr>
              <p:nvPr/>
            </p:nvSpPr>
            <p:spPr bwMode="auto">
              <a:xfrm>
                <a:off x="4986" y="305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332" y="2920"/>
              <a:ext cx="1444" cy="296"/>
              <a:chOff x="2332" y="3448"/>
              <a:chExt cx="1444" cy="296"/>
            </a:xfrm>
          </p:grpSpPr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2352" y="3504"/>
                <a:ext cx="1248" cy="192"/>
                <a:chOff x="1296" y="2688"/>
                <a:chExt cx="1056" cy="144"/>
              </a:xfrm>
            </p:grpSpPr>
            <p:sp>
              <p:nvSpPr>
                <p:cNvPr id="10254" name="Rectangle 22"/>
                <p:cNvSpPr>
                  <a:spLocks noChangeArrowheads="1"/>
                </p:cNvSpPr>
                <p:nvPr/>
              </p:nvSpPr>
              <p:spPr bwMode="auto">
                <a:xfrm>
                  <a:off x="1296" y="2688"/>
                  <a:ext cx="528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0255" name="Rectangle 23"/>
                <p:cNvSpPr>
                  <a:spLocks noChangeArrowheads="1"/>
                </p:cNvSpPr>
                <p:nvPr/>
              </p:nvSpPr>
              <p:spPr bwMode="auto">
                <a:xfrm>
                  <a:off x="1824" y="2688"/>
                  <a:ext cx="528" cy="144"/>
                </a:xfrm>
                <a:prstGeom prst="rect">
                  <a:avLst/>
                </a:prstGeom>
                <a:solidFill>
                  <a:srgbClr val="6600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6600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252" name="Text Box 24"/>
              <p:cNvSpPr txBox="1">
                <a:spLocks noChangeArrowheads="1"/>
              </p:cNvSpPr>
              <p:nvPr/>
            </p:nvSpPr>
            <p:spPr bwMode="auto">
              <a:xfrm>
                <a:off x="2332" y="345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bg1"/>
                    </a:solidFill>
                  </a:rPr>
                  <a:t>N</a:t>
                </a:r>
              </a:p>
            </p:txBody>
          </p:sp>
          <p:sp>
            <p:nvSpPr>
              <p:cNvPr id="10253" name="Text Box 25"/>
              <p:cNvSpPr txBox="1">
                <a:spLocks noChangeArrowheads="1"/>
              </p:cNvSpPr>
              <p:nvPr/>
            </p:nvSpPr>
            <p:spPr bwMode="auto">
              <a:xfrm>
                <a:off x="3344" y="3448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  <p:sp>
          <p:nvSpPr>
            <p:cNvPr id="10248" name="Text Box 26"/>
            <p:cNvSpPr txBox="1">
              <a:spLocks noChangeArrowheads="1"/>
            </p:cNvSpPr>
            <p:nvPr/>
          </p:nvSpPr>
          <p:spPr bwMode="auto">
            <a:xfrm>
              <a:off x="528" y="3408"/>
              <a:ext cx="15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Kim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49" name="Text Box 27"/>
            <p:cNvSpPr txBox="1">
              <a:spLocks noChangeArrowheads="1"/>
            </p:cNvSpPr>
            <p:nvPr/>
          </p:nvSpPr>
          <p:spPr bwMode="auto">
            <a:xfrm>
              <a:off x="2208" y="3408"/>
              <a:ext cx="14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Nam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50" name="Text Box 28"/>
            <p:cNvSpPr txBox="1">
              <a:spLocks noChangeArrowheads="1"/>
            </p:cNvSpPr>
            <p:nvPr/>
          </p:nvSpPr>
          <p:spPr bwMode="auto">
            <a:xfrm>
              <a:off x="3888" y="3408"/>
              <a:ext cx="18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Nam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3810000" y="762000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0" y="0"/>
            <a:ext cx="6477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.VnTime" pitchFamily="34" charset="0"/>
              </a:rPr>
              <a:t>II.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0" y="685800"/>
            <a:ext cx="3657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038600" y="685800"/>
            <a:ext cx="5257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C3: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21.3)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038600" y="3733800"/>
            <a:ext cx="51054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C4:Đổi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rot="9546167">
            <a:off x="4572000" y="2349500"/>
            <a:ext cx="2667000" cy="139700"/>
            <a:chOff x="1296" y="2544"/>
            <a:chExt cx="3340" cy="192"/>
          </a:xfrm>
        </p:grpSpPr>
        <p:sp>
          <p:nvSpPr>
            <p:cNvPr id="11322" name="AutoShape 13"/>
            <p:cNvSpPr>
              <a:spLocks noChangeArrowheads="1"/>
            </p:cNvSpPr>
            <p:nvPr/>
          </p:nvSpPr>
          <p:spPr bwMode="auto">
            <a:xfrm>
              <a:off x="1296" y="2544"/>
              <a:ext cx="1728" cy="192"/>
            </a:xfrm>
            <a:prstGeom prst="triangle">
              <a:avLst>
                <a:gd name="adj" fmla="val 93347"/>
              </a:avLst>
            </a:pr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365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323" name="AutoShape 14"/>
            <p:cNvSpPr>
              <a:spLocks noChangeArrowheads="1"/>
            </p:cNvSpPr>
            <p:nvPr/>
          </p:nvSpPr>
          <p:spPr bwMode="auto">
            <a:xfrm flipV="1">
              <a:off x="2908" y="2544"/>
              <a:ext cx="1728" cy="192"/>
            </a:xfrm>
            <a:prstGeom prst="triangle">
              <a:avLst>
                <a:gd name="adj" fmla="val 6597"/>
              </a:avLst>
            </a:prstGeom>
            <a:solidFill>
              <a:srgbClr val="3333FF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365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15375" name="AutoShape 15"/>
          <p:cNvSpPr>
            <a:spLocks noChangeArrowheads="1"/>
          </p:cNvSpPr>
          <p:nvPr/>
        </p:nvSpPr>
        <p:spPr bwMode="auto">
          <a:xfrm flipV="1">
            <a:off x="5867400" y="2489200"/>
            <a:ext cx="69850" cy="1306513"/>
          </a:xfrm>
          <a:custGeom>
            <a:avLst/>
            <a:gdLst>
              <a:gd name="T0" fmla="*/ 61119 w 21600"/>
              <a:gd name="T1" fmla="*/ 653257 h 21600"/>
              <a:gd name="T2" fmla="*/ 34925 w 21600"/>
              <a:gd name="T3" fmla="*/ 1306513 h 21600"/>
              <a:gd name="T4" fmla="*/ 8731 w 21600"/>
              <a:gd name="T5" fmla="*/ 653257 h 21600"/>
              <a:gd name="T6" fmla="*/ 349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5372100" y="3441700"/>
            <a:ext cx="1052513" cy="344488"/>
          </a:xfrm>
          <a:prstGeom prst="ellipse">
            <a:avLst/>
          </a:prstGeom>
          <a:solidFill>
            <a:schemeClr val="bg2"/>
          </a:solidFill>
          <a:ln w="9525">
            <a:round/>
            <a:headEnd/>
            <a:tailEnd/>
          </a:ln>
          <a:scene3d>
            <a:camera prst="legacyPerspectiveFront">
              <a:rot lat="19799998" lon="0" rev="0"/>
            </a:camera>
            <a:lightRig rig="legacyFlat2" dir="t"/>
          </a:scene3d>
          <a:sp3d extrusionH="365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 rot="10800000">
            <a:off x="7645400" y="2273300"/>
            <a:ext cx="1371600" cy="152400"/>
            <a:chOff x="3360" y="3744"/>
            <a:chExt cx="864" cy="96"/>
          </a:xfrm>
        </p:grpSpPr>
        <p:sp>
          <p:nvSpPr>
            <p:cNvPr id="11320" name="Rectangle 18"/>
            <p:cNvSpPr>
              <a:spLocks noChangeArrowheads="1"/>
            </p:cNvSpPr>
            <p:nvPr/>
          </p:nvSpPr>
          <p:spPr bwMode="auto">
            <a:xfrm>
              <a:off x="3360" y="3744"/>
              <a:ext cx="432" cy="96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321" name="Rectangle 19"/>
            <p:cNvSpPr>
              <a:spLocks noChangeArrowheads="1"/>
            </p:cNvSpPr>
            <p:nvPr/>
          </p:nvSpPr>
          <p:spPr bwMode="auto">
            <a:xfrm>
              <a:off x="3792" y="3744"/>
              <a:ext cx="432" cy="96"/>
            </a:xfrm>
            <a:prstGeom prst="rect">
              <a:avLst/>
            </a:prstGeom>
            <a:solidFill>
              <a:srgbClr val="3333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10666633">
            <a:off x="8545513" y="2095500"/>
            <a:ext cx="1195387" cy="584200"/>
            <a:chOff x="957" y="1034"/>
            <a:chExt cx="837" cy="409"/>
          </a:xfrm>
        </p:grpSpPr>
        <p:sp>
          <p:nvSpPr>
            <p:cNvPr id="11310" name="Freeform 21"/>
            <p:cNvSpPr>
              <a:spLocks/>
            </p:cNvSpPr>
            <p:nvPr/>
          </p:nvSpPr>
          <p:spPr bwMode="auto">
            <a:xfrm>
              <a:off x="1100" y="1034"/>
              <a:ext cx="694" cy="409"/>
            </a:xfrm>
            <a:custGeom>
              <a:avLst/>
              <a:gdLst>
                <a:gd name="T0" fmla="*/ 395 w 694"/>
                <a:gd name="T1" fmla="*/ 307 h 409"/>
                <a:gd name="T2" fmla="*/ 435 w 694"/>
                <a:gd name="T3" fmla="*/ 326 h 409"/>
                <a:gd name="T4" fmla="*/ 480 w 694"/>
                <a:gd name="T5" fmla="*/ 336 h 409"/>
                <a:gd name="T6" fmla="*/ 543 w 694"/>
                <a:gd name="T7" fmla="*/ 338 h 409"/>
                <a:gd name="T8" fmla="*/ 570 w 694"/>
                <a:gd name="T9" fmla="*/ 365 h 409"/>
                <a:gd name="T10" fmla="*/ 530 w 694"/>
                <a:gd name="T11" fmla="*/ 383 h 409"/>
                <a:gd name="T12" fmla="*/ 464 w 694"/>
                <a:gd name="T13" fmla="*/ 409 h 409"/>
                <a:gd name="T14" fmla="*/ 398 w 694"/>
                <a:gd name="T15" fmla="*/ 405 h 409"/>
                <a:gd name="T16" fmla="*/ 303 w 694"/>
                <a:gd name="T17" fmla="*/ 395 h 409"/>
                <a:gd name="T18" fmla="*/ 246 w 694"/>
                <a:gd name="T19" fmla="*/ 374 h 409"/>
                <a:gd name="T20" fmla="*/ 211 w 694"/>
                <a:gd name="T21" fmla="*/ 364 h 409"/>
                <a:gd name="T22" fmla="*/ 174 w 694"/>
                <a:gd name="T23" fmla="*/ 352 h 409"/>
                <a:gd name="T24" fmla="*/ 141 w 694"/>
                <a:gd name="T25" fmla="*/ 345 h 409"/>
                <a:gd name="T26" fmla="*/ 91 w 694"/>
                <a:gd name="T27" fmla="*/ 344 h 409"/>
                <a:gd name="T28" fmla="*/ 51 w 694"/>
                <a:gd name="T29" fmla="*/ 351 h 409"/>
                <a:gd name="T30" fmla="*/ 11 w 694"/>
                <a:gd name="T31" fmla="*/ 345 h 409"/>
                <a:gd name="T32" fmla="*/ 8 w 694"/>
                <a:gd name="T33" fmla="*/ 328 h 409"/>
                <a:gd name="T34" fmla="*/ 27 w 694"/>
                <a:gd name="T35" fmla="*/ 285 h 409"/>
                <a:gd name="T36" fmla="*/ 27 w 694"/>
                <a:gd name="T37" fmla="*/ 223 h 409"/>
                <a:gd name="T38" fmla="*/ 33 w 694"/>
                <a:gd name="T39" fmla="*/ 157 h 409"/>
                <a:gd name="T40" fmla="*/ 41 w 694"/>
                <a:gd name="T41" fmla="*/ 122 h 409"/>
                <a:gd name="T42" fmla="*/ 75 w 694"/>
                <a:gd name="T43" fmla="*/ 117 h 409"/>
                <a:gd name="T44" fmla="*/ 111 w 694"/>
                <a:gd name="T45" fmla="*/ 125 h 409"/>
                <a:gd name="T46" fmla="*/ 137 w 694"/>
                <a:gd name="T47" fmla="*/ 125 h 409"/>
                <a:gd name="T48" fmla="*/ 235 w 694"/>
                <a:gd name="T49" fmla="*/ 74 h 409"/>
                <a:gd name="T50" fmla="*/ 312 w 694"/>
                <a:gd name="T51" fmla="*/ 38 h 409"/>
                <a:gd name="T52" fmla="*/ 359 w 694"/>
                <a:gd name="T53" fmla="*/ 25 h 409"/>
                <a:gd name="T54" fmla="*/ 400 w 694"/>
                <a:gd name="T55" fmla="*/ 3 h 409"/>
                <a:gd name="T56" fmla="*/ 430 w 694"/>
                <a:gd name="T57" fmla="*/ 3 h 409"/>
                <a:gd name="T58" fmla="*/ 472 w 694"/>
                <a:gd name="T59" fmla="*/ 19 h 409"/>
                <a:gd name="T60" fmla="*/ 530 w 694"/>
                <a:gd name="T61" fmla="*/ 50 h 409"/>
                <a:gd name="T62" fmla="*/ 575 w 694"/>
                <a:gd name="T63" fmla="*/ 76 h 409"/>
                <a:gd name="T64" fmla="*/ 607 w 694"/>
                <a:gd name="T65" fmla="*/ 88 h 409"/>
                <a:gd name="T66" fmla="*/ 636 w 694"/>
                <a:gd name="T67" fmla="*/ 128 h 409"/>
                <a:gd name="T68" fmla="*/ 655 w 694"/>
                <a:gd name="T69" fmla="*/ 155 h 409"/>
                <a:gd name="T70" fmla="*/ 671 w 694"/>
                <a:gd name="T71" fmla="*/ 185 h 409"/>
                <a:gd name="T72" fmla="*/ 692 w 694"/>
                <a:gd name="T73" fmla="*/ 247 h 409"/>
                <a:gd name="T74" fmla="*/ 694 w 694"/>
                <a:gd name="T75" fmla="*/ 299 h 409"/>
                <a:gd name="T76" fmla="*/ 687 w 694"/>
                <a:gd name="T77" fmla="*/ 328 h 409"/>
                <a:gd name="T78" fmla="*/ 655 w 694"/>
                <a:gd name="T79" fmla="*/ 320 h 409"/>
                <a:gd name="T80" fmla="*/ 641 w 694"/>
                <a:gd name="T81" fmla="*/ 293 h 409"/>
                <a:gd name="T82" fmla="*/ 636 w 694"/>
                <a:gd name="T83" fmla="*/ 256 h 409"/>
                <a:gd name="T84" fmla="*/ 590 w 694"/>
                <a:gd name="T85" fmla="*/ 207 h 409"/>
                <a:gd name="T86" fmla="*/ 570 w 694"/>
                <a:gd name="T87" fmla="*/ 179 h 409"/>
                <a:gd name="T88" fmla="*/ 536 w 694"/>
                <a:gd name="T89" fmla="*/ 176 h 409"/>
                <a:gd name="T90" fmla="*/ 501 w 694"/>
                <a:gd name="T91" fmla="*/ 169 h 409"/>
                <a:gd name="T92" fmla="*/ 470 w 694"/>
                <a:gd name="T93" fmla="*/ 175 h 409"/>
                <a:gd name="T94" fmla="*/ 434 w 694"/>
                <a:gd name="T95" fmla="*/ 201 h 409"/>
                <a:gd name="T96" fmla="*/ 397 w 694"/>
                <a:gd name="T97" fmla="*/ 236 h 409"/>
                <a:gd name="T98" fmla="*/ 385 w 694"/>
                <a:gd name="T99" fmla="*/ 287 h 4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409"/>
                <a:gd name="T152" fmla="*/ 694 w 694"/>
                <a:gd name="T153" fmla="*/ 409 h 4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409">
                  <a:moveTo>
                    <a:pt x="385" y="287"/>
                  </a:moveTo>
                  <a:lnTo>
                    <a:pt x="395" y="307"/>
                  </a:lnTo>
                  <a:lnTo>
                    <a:pt x="409" y="317"/>
                  </a:lnTo>
                  <a:lnTo>
                    <a:pt x="435" y="326"/>
                  </a:lnTo>
                  <a:lnTo>
                    <a:pt x="457" y="339"/>
                  </a:lnTo>
                  <a:lnTo>
                    <a:pt x="480" y="336"/>
                  </a:lnTo>
                  <a:lnTo>
                    <a:pt x="516" y="331"/>
                  </a:lnTo>
                  <a:lnTo>
                    <a:pt x="543" y="338"/>
                  </a:lnTo>
                  <a:lnTo>
                    <a:pt x="563" y="351"/>
                  </a:lnTo>
                  <a:lnTo>
                    <a:pt x="570" y="365"/>
                  </a:lnTo>
                  <a:lnTo>
                    <a:pt x="553" y="374"/>
                  </a:lnTo>
                  <a:lnTo>
                    <a:pt x="530" y="383"/>
                  </a:lnTo>
                  <a:lnTo>
                    <a:pt x="493" y="396"/>
                  </a:lnTo>
                  <a:lnTo>
                    <a:pt x="464" y="409"/>
                  </a:lnTo>
                  <a:lnTo>
                    <a:pt x="428" y="406"/>
                  </a:lnTo>
                  <a:lnTo>
                    <a:pt x="398" y="405"/>
                  </a:lnTo>
                  <a:lnTo>
                    <a:pt x="375" y="403"/>
                  </a:lnTo>
                  <a:lnTo>
                    <a:pt x="303" y="395"/>
                  </a:lnTo>
                  <a:lnTo>
                    <a:pt x="276" y="383"/>
                  </a:lnTo>
                  <a:lnTo>
                    <a:pt x="246" y="374"/>
                  </a:lnTo>
                  <a:lnTo>
                    <a:pt x="231" y="368"/>
                  </a:lnTo>
                  <a:lnTo>
                    <a:pt x="211" y="364"/>
                  </a:lnTo>
                  <a:lnTo>
                    <a:pt x="190" y="356"/>
                  </a:lnTo>
                  <a:lnTo>
                    <a:pt x="174" y="352"/>
                  </a:lnTo>
                  <a:lnTo>
                    <a:pt x="157" y="346"/>
                  </a:lnTo>
                  <a:lnTo>
                    <a:pt x="141" y="345"/>
                  </a:lnTo>
                  <a:lnTo>
                    <a:pt x="120" y="342"/>
                  </a:lnTo>
                  <a:lnTo>
                    <a:pt x="91" y="344"/>
                  </a:lnTo>
                  <a:lnTo>
                    <a:pt x="70" y="348"/>
                  </a:lnTo>
                  <a:lnTo>
                    <a:pt x="51" y="351"/>
                  </a:lnTo>
                  <a:lnTo>
                    <a:pt x="32" y="349"/>
                  </a:lnTo>
                  <a:lnTo>
                    <a:pt x="11" y="345"/>
                  </a:lnTo>
                  <a:lnTo>
                    <a:pt x="0" y="343"/>
                  </a:lnTo>
                  <a:lnTo>
                    <a:pt x="8" y="328"/>
                  </a:lnTo>
                  <a:lnTo>
                    <a:pt x="16" y="313"/>
                  </a:lnTo>
                  <a:lnTo>
                    <a:pt x="27" y="285"/>
                  </a:lnTo>
                  <a:lnTo>
                    <a:pt x="26" y="244"/>
                  </a:lnTo>
                  <a:lnTo>
                    <a:pt x="27" y="223"/>
                  </a:lnTo>
                  <a:lnTo>
                    <a:pt x="31" y="181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41" y="122"/>
                  </a:lnTo>
                  <a:lnTo>
                    <a:pt x="31" y="109"/>
                  </a:lnTo>
                  <a:lnTo>
                    <a:pt x="75" y="117"/>
                  </a:lnTo>
                  <a:lnTo>
                    <a:pt x="91" y="118"/>
                  </a:lnTo>
                  <a:lnTo>
                    <a:pt x="111" y="125"/>
                  </a:lnTo>
                  <a:lnTo>
                    <a:pt x="125" y="126"/>
                  </a:lnTo>
                  <a:lnTo>
                    <a:pt x="137" y="125"/>
                  </a:lnTo>
                  <a:lnTo>
                    <a:pt x="161" y="113"/>
                  </a:lnTo>
                  <a:lnTo>
                    <a:pt x="235" y="74"/>
                  </a:lnTo>
                  <a:lnTo>
                    <a:pt x="275" y="54"/>
                  </a:lnTo>
                  <a:lnTo>
                    <a:pt x="312" y="38"/>
                  </a:lnTo>
                  <a:lnTo>
                    <a:pt x="334" y="33"/>
                  </a:lnTo>
                  <a:lnTo>
                    <a:pt x="359" y="25"/>
                  </a:lnTo>
                  <a:lnTo>
                    <a:pt x="379" y="15"/>
                  </a:lnTo>
                  <a:lnTo>
                    <a:pt x="400" y="3"/>
                  </a:lnTo>
                  <a:lnTo>
                    <a:pt x="416" y="0"/>
                  </a:lnTo>
                  <a:lnTo>
                    <a:pt x="430" y="3"/>
                  </a:lnTo>
                  <a:lnTo>
                    <a:pt x="452" y="14"/>
                  </a:lnTo>
                  <a:lnTo>
                    <a:pt x="472" y="19"/>
                  </a:lnTo>
                  <a:lnTo>
                    <a:pt x="490" y="25"/>
                  </a:lnTo>
                  <a:lnTo>
                    <a:pt x="530" y="50"/>
                  </a:lnTo>
                  <a:lnTo>
                    <a:pt x="551" y="59"/>
                  </a:lnTo>
                  <a:lnTo>
                    <a:pt x="575" y="76"/>
                  </a:lnTo>
                  <a:lnTo>
                    <a:pt x="595" y="83"/>
                  </a:lnTo>
                  <a:lnTo>
                    <a:pt x="607" y="88"/>
                  </a:lnTo>
                  <a:lnTo>
                    <a:pt x="622" y="109"/>
                  </a:lnTo>
                  <a:lnTo>
                    <a:pt x="636" y="128"/>
                  </a:lnTo>
                  <a:lnTo>
                    <a:pt x="649" y="144"/>
                  </a:lnTo>
                  <a:lnTo>
                    <a:pt x="655" y="155"/>
                  </a:lnTo>
                  <a:lnTo>
                    <a:pt x="664" y="170"/>
                  </a:lnTo>
                  <a:lnTo>
                    <a:pt x="671" y="185"/>
                  </a:lnTo>
                  <a:lnTo>
                    <a:pt x="689" y="220"/>
                  </a:lnTo>
                  <a:lnTo>
                    <a:pt x="692" y="247"/>
                  </a:lnTo>
                  <a:lnTo>
                    <a:pt x="692" y="276"/>
                  </a:lnTo>
                  <a:lnTo>
                    <a:pt x="694" y="299"/>
                  </a:lnTo>
                  <a:lnTo>
                    <a:pt x="692" y="317"/>
                  </a:lnTo>
                  <a:lnTo>
                    <a:pt x="687" y="328"/>
                  </a:lnTo>
                  <a:lnTo>
                    <a:pt x="675" y="331"/>
                  </a:lnTo>
                  <a:lnTo>
                    <a:pt x="655" y="320"/>
                  </a:lnTo>
                  <a:lnTo>
                    <a:pt x="645" y="306"/>
                  </a:lnTo>
                  <a:lnTo>
                    <a:pt x="641" y="293"/>
                  </a:lnTo>
                  <a:lnTo>
                    <a:pt x="636" y="275"/>
                  </a:lnTo>
                  <a:lnTo>
                    <a:pt x="636" y="256"/>
                  </a:lnTo>
                  <a:lnTo>
                    <a:pt x="612" y="231"/>
                  </a:lnTo>
                  <a:lnTo>
                    <a:pt x="590" y="207"/>
                  </a:lnTo>
                  <a:lnTo>
                    <a:pt x="580" y="190"/>
                  </a:lnTo>
                  <a:lnTo>
                    <a:pt x="570" y="179"/>
                  </a:lnTo>
                  <a:lnTo>
                    <a:pt x="553" y="180"/>
                  </a:lnTo>
                  <a:lnTo>
                    <a:pt x="536" y="176"/>
                  </a:lnTo>
                  <a:lnTo>
                    <a:pt x="515" y="175"/>
                  </a:lnTo>
                  <a:lnTo>
                    <a:pt x="501" y="169"/>
                  </a:lnTo>
                  <a:lnTo>
                    <a:pt x="482" y="171"/>
                  </a:lnTo>
                  <a:lnTo>
                    <a:pt x="470" y="175"/>
                  </a:lnTo>
                  <a:lnTo>
                    <a:pt x="453" y="188"/>
                  </a:lnTo>
                  <a:lnTo>
                    <a:pt x="434" y="201"/>
                  </a:lnTo>
                  <a:lnTo>
                    <a:pt x="412" y="215"/>
                  </a:lnTo>
                  <a:lnTo>
                    <a:pt x="397" y="236"/>
                  </a:lnTo>
                  <a:lnTo>
                    <a:pt x="381" y="252"/>
                  </a:lnTo>
                  <a:lnTo>
                    <a:pt x="385" y="287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22"/>
            <p:cNvSpPr>
              <a:spLocks/>
            </p:cNvSpPr>
            <p:nvPr/>
          </p:nvSpPr>
          <p:spPr bwMode="auto">
            <a:xfrm rot="2180584" flipH="1">
              <a:off x="1590" y="1083"/>
              <a:ext cx="111" cy="53"/>
            </a:xfrm>
            <a:custGeom>
              <a:avLst/>
              <a:gdLst>
                <a:gd name="T0" fmla="*/ 0 w 138"/>
                <a:gd name="T1" fmla="*/ 0 h 66"/>
                <a:gd name="T2" fmla="*/ 66 w 138"/>
                <a:gd name="T3" fmla="*/ 27 h 66"/>
                <a:gd name="T4" fmla="*/ 138 w 138"/>
                <a:gd name="T5" fmla="*/ 66 h 66"/>
                <a:gd name="T6" fmla="*/ 0 60000 65536"/>
                <a:gd name="T7" fmla="*/ 0 60000 65536"/>
                <a:gd name="T8" fmla="*/ 0 60000 65536"/>
                <a:gd name="T9" fmla="*/ 0 w 138"/>
                <a:gd name="T10" fmla="*/ 0 h 66"/>
                <a:gd name="T11" fmla="*/ 138 w 13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66">
                  <a:moveTo>
                    <a:pt x="0" y="0"/>
                  </a:moveTo>
                  <a:lnTo>
                    <a:pt x="66" y="27"/>
                  </a:lnTo>
                  <a:lnTo>
                    <a:pt x="138" y="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23"/>
            <p:cNvSpPr>
              <a:spLocks/>
            </p:cNvSpPr>
            <p:nvPr/>
          </p:nvSpPr>
          <p:spPr bwMode="auto">
            <a:xfrm rot="3423405" flipH="1">
              <a:off x="1629" y="1374"/>
              <a:ext cx="16" cy="54"/>
            </a:xfrm>
            <a:custGeom>
              <a:avLst/>
              <a:gdLst>
                <a:gd name="T0" fmla="*/ 23 w 70"/>
                <a:gd name="T1" fmla="*/ 0 h 169"/>
                <a:gd name="T2" fmla="*/ 53 w 70"/>
                <a:gd name="T3" fmla="*/ 52 h 169"/>
                <a:gd name="T4" fmla="*/ 69 w 70"/>
                <a:gd name="T5" fmla="*/ 83 h 169"/>
                <a:gd name="T6" fmla="*/ 70 w 70"/>
                <a:gd name="T7" fmla="*/ 113 h 169"/>
                <a:gd name="T8" fmla="*/ 58 w 70"/>
                <a:gd name="T9" fmla="*/ 140 h 169"/>
                <a:gd name="T10" fmla="*/ 27 w 70"/>
                <a:gd name="T11" fmla="*/ 158 h 169"/>
                <a:gd name="T12" fmla="*/ 0 w 70"/>
                <a:gd name="T13" fmla="*/ 16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24"/>
            <p:cNvSpPr>
              <a:spLocks/>
            </p:cNvSpPr>
            <p:nvPr/>
          </p:nvSpPr>
          <p:spPr bwMode="auto">
            <a:xfrm rot="3012925" flipH="1">
              <a:off x="1676" y="1190"/>
              <a:ext cx="13" cy="3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32 h 93"/>
                <a:gd name="T4" fmla="*/ 6 w 50"/>
                <a:gd name="T5" fmla="*/ 57 h 93"/>
                <a:gd name="T6" fmla="*/ 25 w 50"/>
                <a:gd name="T7" fmla="*/ 82 h 93"/>
                <a:gd name="T8" fmla="*/ 50 w 50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25"/>
            <p:cNvSpPr>
              <a:spLocks/>
            </p:cNvSpPr>
            <p:nvPr/>
          </p:nvSpPr>
          <p:spPr bwMode="auto">
            <a:xfrm rot="3892858" flipH="1">
              <a:off x="1736" y="1271"/>
              <a:ext cx="10" cy="25"/>
            </a:xfrm>
            <a:custGeom>
              <a:avLst/>
              <a:gdLst>
                <a:gd name="T0" fmla="*/ 0 w 19"/>
                <a:gd name="T1" fmla="*/ 0 h 43"/>
                <a:gd name="T2" fmla="*/ 0 w 19"/>
                <a:gd name="T3" fmla="*/ 14 h 43"/>
                <a:gd name="T4" fmla="*/ 4 w 19"/>
                <a:gd name="T5" fmla="*/ 28 h 43"/>
                <a:gd name="T6" fmla="*/ 19 w 1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3"/>
                <a:gd name="T14" fmla="*/ 19 w 1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3">
                  <a:moveTo>
                    <a:pt x="0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19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 rot="11405476" flipH="1">
              <a:off x="957" y="1115"/>
              <a:ext cx="261" cy="307"/>
              <a:chOff x="2457" y="2549"/>
              <a:chExt cx="557" cy="547"/>
            </a:xfrm>
          </p:grpSpPr>
          <p:sp>
            <p:nvSpPr>
              <p:cNvPr id="11318" name="Freeform 27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112 w 1112"/>
                  <a:gd name="T1" fmla="*/ 140 h 1094"/>
                  <a:gd name="T2" fmla="*/ 1056 w 1112"/>
                  <a:gd name="T3" fmla="*/ 271 h 1094"/>
                  <a:gd name="T4" fmla="*/ 1017 w 1112"/>
                  <a:gd name="T5" fmla="*/ 373 h 1094"/>
                  <a:gd name="T6" fmla="*/ 971 w 1112"/>
                  <a:gd name="T7" fmla="*/ 476 h 1094"/>
                  <a:gd name="T8" fmla="*/ 943 w 1112"/>
                  <a:gd name="T9" fmla="*/ 588 h 1094"/>
                  <a:gd name="T10" fmla="*/ 924 w 1112"/>
                  <a:gd name="T11" fmla="*/ 702 h 1094"/>
                  <a:gd name="T12" fmla="*/ 905 w 1112"/>
                  <a:gd name="T13" fmla="*/ 814 h 1094"/>
                  <a:gd name="T14" fmla="*/ 905 w 1112"/>
                  <a:gd name="T15" fmla="*/ 916 h 1094"/>
                  <a:gd name="T16" fmla="*/ 905 w 1112"/>
                  <a:gd name="T17" fmla="*/ 1001 h 1094"/>
                  <a:gd name="T18" fmla="*/ 905 w 1112"/>
                  <a:gd name="T19" fmla="*/ 1038 h 1094"/>
                  <a:gd name="T20" fmla="*/ 242 w 1112"/>
                  <a:gd name="T21" fmla="*/ 1094 h 1094"/>
                  <a:gd name="T22" fmla="*/ 130 w 1112"/>
                  <a:gd name="T23" fmla="*/ 448 h 1094"/>
                  <a:gd name="T24" fmla="*/ 28 w 1112"/>
                  <a:gd name="T25" fmla="*/ 65 h 1094"/>
                  <a:gd name="T26" fmla="*/ 0 w 1112"/>
                  <a:gd name="T27" fmla="*/ 0 h 1094"/>
                  <a:gd name="T28" fmla="*/ 420 w 1112"/>
                  <a:gd name="T29" fmla="*/ 75 h 1094"/>
                  <a:gd name="T30" fmla="*/ 765 w 1112"/>
                  <a:gd name="T31" fmla="*/ 103 h 1094"/>
                  <a:gd name="T32" fmla="*/ 989 w 1112"/>
                  <a:gd name="T33" fmla="*/ 103 h 1094"/>
                  <a:gd name="T34" fmla="*/ 1112 w 1112"/>
                  <a:gd name="T35" fmla="*/ 140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Oval 2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16" name="Freeform 29"/>
            <p:cNvSpPr>
              <a:spLocks/>
            </p:cNvSpPr>
            <p:nvPr/>
          </p:nvSpPr>
          <p:spPr bwMode="auto">
            <a:xfrm rot="8068401" flipH="1">
              <a:off x="1546" y="1379"/>
              <a:ext cx="15" cy="10"/>
            </a:xfrm>
            <a:custGeom>
              <a:avLst/>
              <a:gdLst>
                <a:gd name="T0" fmla="*/ 55 w 55"/>
                <a:gd name="T1" fmla="*/ 33 h 33"/>
                <a:gd name="T2" fmla="*/ 26 w 55"/>
                <a:gd name="T3" fmla="*/ 22 h 33"/>
                <a:gd name="T4" fmla="*/ 7 w 55"/>
                <a:gd name="T5" fmla="*/ 8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30"/>
            <p:cNvSpPr>
              <a:spLocks/>
            </p:cNvSpPr>
            <p:nvPr/>
          </p:nvSpPr>
          <p:spPr bwMode="auto">
            <a:xfrm rot="2668401" flipH="1">
              <a:off x="1554" y="1050"/>
              <a:ext cx="51" cy="32"/>
            </a:xfrm>
            <a:custGeom>
              <a:avLst/>
              <a:gdLst>
                <a:gd name="T0" fmla="*/ 0 w 53"/>
                <a:gd name="T1" fmla="*/ 0 h 34"/>
                <a:gd name="T2" fmla="*/ 17 w 53"/>
                <a:gd name="T3" fmla="*/ 8 h 34"/>
                <a:gd name="T4" fmla="*/ 53 w 53"/>
                <a:gd name="T5" fmla="*/ 34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6400800" y="18288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4648200" y="20574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7620000" y="2514600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6553200" y="25908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S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 rot="9386387">
            <a:off x="4406900" y="5410200"/>
            <a:ext cx="2667000" cy="139700"/>
            <a:chOff x="1296" y="2544"/>
            <a:chExt cx="3340" cy="192"/>
          </a:xfrm>
        </p:grpSpPr>
        <p:sp>
          <p:nvSpPr>
            <p:cNvPr id="11308" name="AutoShape 36"/>
            <p:cNvSpPr>
              <a:spLocks noChangeArrowheads="1"/>
            </p:cNvSpPr>
            <p:nvPr/>
          </p:nvSpPr>
          <p:spPr bwMode="auto">
            <a:xfrm>
              <a:off x="1296" y="2544"/>
              <a:ext cx="1728" cy="192"/>
            </a:xfrm>
            <a:prstGeom prst="triangle">
              <a:avLst>
                <a:gd name="adj" fmla="val 93347"/>
              </a:avLst>
            </a:pr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365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309" name="AutoShape 37"/>
            <p:cNvSpPr>
              <a:spLocks noChangeArrowheads="1"/>
            </p:cNvSpPr>
            <p:nvPr/>
          </p:nvSpPr>
          <p:spPr bwMode="auto">
            <a:xfrm flipV="1">
              <a:off x="2908" y="2544"/>
              <a:ext cx="1728" cy="192"/>
            </a:xfrm>
            <a:prstGeom prst="triangle">
              <a:avLst>
                <a:gd name="adj" fmla="val 6597"/>
              </a:avLst>
            </a:prstGeom>
            <a:solidFill>
              <a:srgbClr val="3333FF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365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15398" name="AutoShape 38"/>
          <p:cNvSpPr>
            <a:spLocks noChangeArrowheads="1"/>
          </p:cNvSpPr>
          <p:nvPr/>
        </p:nvSpPr>
        <p:spPr bwMode="auto">
          <a:xfrm flipV="1">
            <a:off x="5738813" y="5551488"/>
            <a:ext cx="69850" cy="1306512"/>
          </a:xfrm>
          <a:custGeom>
            <a:avLst/>
            <a:gdLst>
              <a:gd name="T0" fmla="*/ 61119 w 21600"/>
              <a:gd name="T1" fmla="*/ 653256 h 21600"/>
              <a:gd name="T2" fmla="*/ 34925 w 21600"/>
              <a:gd name="T3" fmla="*/ 1306512 h 21600"/>
              <a:gd name="T4" fmla="*/ 8731 w 21600"/>
              <a:gd name="T5" fmla="*/ 653256 h 21600"/>
              <a:gd name="T6" fmla="*/ 349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Oval 39"/>
          <p:cNvSpPr>
            <a:spLocks noChangeArrowheads="1"/>
          </p:cNvSpPr>
          <p:nvPr/>
        </p:nvSpPr>
        <p:spPr bwMode="auto">
          <a:xfrm>
            <a:off x="5272088" y="6638925"/>
            <a:ext cx="1052512" cy="344488"/>
          </a:xfrm>
          <a:prstGeom prst="ellipse">
            <a:avLst/>
          </a:prstGeom>
          <a:solidFill>
            <a:schemeClr val="bg2"/>
          </a:solidFill>
          <a:ln w="9525">
            <a:round/>
            <a:headEnd/>
            <a:tailEnd/>
          </a:ln>
          <a:scene3d>
            <a:camera prst="legacyPerspectiveFront">
              <a:rot lat="19799998" lon="0" rev="0"/>
            </a:camera>
            <a:lightRig rig="legacyFlat2" dir="t"/>
          </a:scene3d>
          <a:sp3d extrusionH="365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 rot="10800000" flipH="1" flipV="1">
            <a:off x="7907338" y="5186363"/>
            <a:ext cx="1371600" cy="152400"/>
            <a:chOff x="3360" y="3744"/>
            <a:chExt cx="864" cy="96"/>
          </a:xfrm>
        </p:grpSpPr>
        <p:sp>
          <p:nvSpPr>
            <p:cNvPr id="11306" name="Rectangle 41"/>
            <p:cNvSpPr>
              <a:spLocks noChangeArrowheads="1"/>
            </p:cNvSpPr>
            <p:nvPr/>
          </p:nvSpPr>
          <p:spPr bwMode="auto">
            <a:xfrm>
              <a:off x="3360" y="3744"/>
              <a:ext cx="432" cy="96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307" name="Rectangle 42"/>
            <p:cNvSpPr>
              <a:spLocks noChangeArrowheads="1"/>
            </p:cNvSpPr>
            <p:nvPr/>
          </p:nvSpPr>
          <p:spPr bwMode="auto">
            <a:xfrm>
              <a:off x="3792" y="3744"/>
              <a:ext cx="432" cy="96"/>
            </a:xfrm>
            <a:prstGeom prst="rect">
              <a:avLst/>
            </a:prstGeom>
            <a:solidFill>
              <a:srgbClr val="3333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10666633">
            <a:off x="8839200" y="5029200"/>
            <a:ext cx="1195388" cy="584200"/>
            <a:chOff x="957" y="1034"/>
            <a:chExt cx="837" cy="409"/>
          </a:xfrm>
        </p:grpSpPr>
        <p:sp>
          <p:nvSpPr>
            <p:cNvPr id="11296" name="Freeform 44"/>
            <p:cNvSpPr>
              <a:spLocks/>
            </p:cNvSpPr>
            <p:nvPr/>
          </p:nvSpPr>
          <p:spPr bwMode="auto">
            <a:xfrm>
              <a:off x="1100" y="1034"/>
              <a:ext cx="694" cy="409"/>
            </a:xfrm>
            <a:custGeom>
              <a:avLst/>
              <a:gdLst>
                <a:gd name="T0" fmla="*/ 395 w 694"/>
                <a:gd name="T1" fmla="*/ 307 h 409"/>
                <a:gd name="T2" fmla="*/ 435 w 694"/>
                <a:gd name="T3" fmla="*/ 326 h 409"/>
                <a:gd name="T4" fmla="*/ 480 w 694"/>
                <a:gd name="T5" fmla="*/ 336 h 409"/>
                <a:gd name="T6" fmla="*/ 543 w 694"/>
                <a:gd name="T7" fmla="*/ 338 h 409"/>
                <a:gd name="T8" fmla="*/ 570 w 694"/>
                <a:gd name="T9" fmla="*/ 365 h 409"/>
                <a:gd name="T10" fmla="*/ 530 w 694"/>
                <a:gd name="T11" fmla="*/ 383 h 409"/>
                <a:gd name="T12" fmla="*/ 464 w 694"/>
                <a:gd name="T13" fmla="*/ 409 h 409"/>
                <a:gd name="T14" fmla="*/ 398 w 694"/>
                <a:gd name="T15" fmla="*/ 405 h 409"/>
                <a:gd name="T16" fmla="*/ 303 w 694"/>
                <a:gd name="T17" fmla="*/ 395 h 409"/>
                <a:gd name="T18" fmla="*/ 246 w 694"/>
                <a:gd name="T19" fmla="*/ 374 h 409"/>
                <a:gd name="T20" fmla="*/ 211 w 694"/>
                <a:gd name="T21" fmla="*/ 364 h 409"/>
                <a:gd name="T22" fmla="*/ 174 w 694"/>
                <a:gd name="T23" fmla="*/ 352 h 409"/>
                <a:gd name="T24" fmla="*/ 141 w 694"/>
                <a:gd name="T25" fmla="*/ 345 h 409"/>
                <a:gd name="T26" fmla="*/ 91 w 694"/>
                <a:gd name="T27" fmla="*/ 344 h 409"/>
                <a:gd name="T28" fmla="*/ 51 w 694"/>
                <a:gd name="T29" fmla="*/ 351 h 409"/>
                <a:gd name="T30" fmla="*/ 11 w 694"/>
                <a:gd name="T31" fmla="*/ 345 h 409"/>
                <a:gd name="T32" fmla="*/ 8 w 694"/>
                <a:gd name="T33" fmla="*/ 328 h 409"/>
                <a:gd name="T34" fmla="*/ 27 w 694"/>
                <a:gd name="T35" fmla="*/ 285 h 409"/>
                <a:gd name="T36" fmla="*/ 27 w 694"/>
                <a:gd name="T37" fmla="*/ 223 h 409"/>
                <a:gd name="T38" fmla="*/ 33 w 694"/>
                <a:gd name="T39" fmla="*/ 157 h 409"/>
                <a:gd name="T40" fmla="*/ 41 w 694"/>
                <a:gd name="T41" fmla="*/ 122 h 409"/>
                <a:gd name="T42" fmla="*/ 75 w 694"/>
                <a:gd name="T43" fmla="*/ 117 h 409"/>
                <a:gd name="T44" fmla="*/ 111 w 694"/>
                <a:gd name="T45" fmla="*/ 125 h 409"/>
                <a:gd name="T46" fmla="*/ 137 w 694"/>
                <a:gd name="T47" fmla="*/ 125 h 409"/>
                <a:gd name="T48" fmla="*/ 235 w 694"/>
                <a:gd name="T49" fmla="*/ 74 h 409"/>
                <a:gd name="T50" fmla="*/ 312 w 694"/>
                <a:gd name="T51" fmla="*/ 38 h 409"/>
                <a:gd name="T52" fmla="*/ 359 w 694"/>
                <a:gd name="T53" fmla="*/ 25 h 409"/>
                <a:gd name="T54" fmla="*/ 400 w 694"/>
                <a:gd name="T55" fmla="*/ 3 h 409"/>
                <a:gd name="T56" fmla="*/ 430 w 694"/>
                <a:gd name="T57" fmla="*/ 3 h 409"/>
                <a:gd name="T58" fmla="*/ 472 w 694"/>
                <a:gd name="T59" fmla="*/ 19 h 409"/>
                <a:gd name="T60" fmla="*/ 530 w 694"/>
                <a:gd name="T61" fmla="*/ 50 h 409"/>
                <a:gd name="T62" fmla="*/ 575 w 694"/>
                <a:gd name="T63" fmla="*/ 76 h 409"/>
                <a:gd name="T64" fmla="*/ 607 w 694"/>
                <a:gd name="T65" fmla="*/ 88 h 409"/>
                <a:gd name="T66" fmla="*/ 636 w 694"/>
                <a:gd name="T67" fmla="*/ 128 h 409"/>
                <a:gd name="T68" fmla="*/ 655 w 694"/>
                <a:gd name="T69" fmla="*/ 155 h 409"/>
                <a:gd name="T70" fmla="*/ 671 w 694"/>
                <a:gd name="T71" fmla="*/ 185 h 409"/>
                <a:gd name="T72" fmla="*/ 692 w 694"/>
                <a:gd name="T73" fmla="*/ 247 h 409"/>
                <a:gd name="T74" fmla="*/ 694 w 694"/>
                <a:gd name="T75" fmla="*/ 299 h 409"/>
                <a:gd name="T76" fmla="*/ 687 w 694"/>
                <a:gd name="T77" fmla="*/ 328 h 409"/>
                <a:gd name="T78" fmla="*/ 655 w 694"/>
                <a:gd name="T79" fmla="*/ 320 h 409"/>
                <a:gd name="T80" fmla="*/ 641 w 694"/>
                <a:gd name="T81" fmla="*/ 293 h 409"/>
                <a:gd name="T82" fmla="*/ 636 w 694"/>
                <a:gd name="T83" fmla="*/ 256 h 409"/>
                <a:gd name="T84" fmla="*/ 590 w 694"/>
                <a:gd name="T85" fmla="*/ 207 h 409"/>
                <a:gd name="T86" fmla="*/ 570 w 694"/>
                <a:gd name="T87" fmla="*/ 179 h 409"/>
                <a:gd name="T88" fmla="*/ 536 w 694"/>
                <a:gd name="T89" fmla="*/ 176 h 409"/>
                <a:gd name="T90" fmla="*/ 501 w 694"/>
                <a:gd name="T91" fmla="*/ 169 h 409"/>
                <a:gd name="T92" fmla="*/ 470 w 694"/>
                <a:gd name="T93" fmla="*/ 175 h 409"/>
                <a:gd name="T94" fmla="*/ 434 w 694"/>
                <a:gd name="T95" fmla="*/ 201 h 409"/>
                <a:gd name="T96" fmla="*/ 397 w 694"/>
                <a:gd name="T97" fmla="*/ 236 h 409"/>
                <a:gd name="T98" fmla="*/ 385 w 694"/>
                <a:gd name="T99" fmla="*/ 287 h 4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409"/>
                <a:gd name="T152" fmla="*/ 694 w 694"/>
                <a:gd name="T153" fmla="*/ 409 h 4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409">
                  <a:moveTo>
                    <a:pt x="385" y="287"/>
                  </a:moveTo>
                  <a:lnTo>
                    <a:pt x="395" y="307"/>
                  </a:lnTo>
                  <a:lnTo>
                    <a:pt x="409" y="317"/>
                  </a:lnTo>
                  <a:lnTo>
                    <a:pt x="435" y="326"/>
                  </a:lnTo>
                  <a:lnTo>
                    <a:pt x="457" y="339"/>
                  </a:lnTo>
                  <a:lnTo>
                    <a:pt x="480" y="336"/>
                  </a:lnTo>
                  <a:lnTo>
                    <a:pt x="516" y="331"/>
                  </a:lnTo>
                  <a:lnTo>
                    <a:pt x="543" y="338"/>
                  </a:lnTo>
                  <a:lnTo>
                    <a:pt x="563" y="351"/>
                  </a:lnTo>
                  <a:lnTo>
                    <a:pt x="570" y="365"/>
                  </a:lnTo>
                  <a:lnTo>
                    <a:pt x="553" y="374"/>
                  </a:lnTo>
                  <a:lnTo>
                    <a:pt x="530" y="383"/>
                  </a:lnTo>
                  <a:lnTo>
                    <a:pt x="493" y="396"/>
                  </a:lnTo>
                  <a:lnTo>
                    <a:pt x="464" y="409"/>
                  </a:lnTo>
                  <a:lnTo>
                    <a:pt x="428" y="406"/>
                  </a:lnTo>
                  <a:lnTo>
                    <a:pt x="398" y="405"/>
                  </a:lnTo>
                  <a:lnTo>
                    <a:pt x="375" y="403"/>
                  </a:lnTo>
                  <a:lnTo>
                    <a:pt x="303" y="395"/>
                  </a:lnTo>
                  <a:lnTo>
                    <a:pt x="276" y="383"/>
                  </a:lnTo>
                  <a:lnTo>
                    <a:pt x="246" y="374"/>
                  </a:lnTo>
                  <a:lnTo>
                    <a:pt x="231" y="368"/>
                  </a:lnTo>
                  <a:lnTo>
                    <a:pt x="211" y="364"/>
                  </a:lnTo>
                  <a:lnTo>
                    <a:pt x="190" y="356"/>
                  </a:lnTo>
                  <a:lnTo>
                    <a:pt x="174" y="352"/>
                  </a:lnTo>
                  <a:lnTo>
                    <a:pt x="157" y="346"/>
                  </a:lnTo>
                  <a:lnTo>
                    <a:pt x="141" y="345"/>
                  </a:lnTo>
                  <a:lnTo>
                    <a:pt x="120" y="342"/>
                  </a:lnTo>
                  <a:lnTo>
                    <a:pt x="91" y="344"/>
                  </a:lnTo>
                  <a:lnTo>
                    <a:pt x="70" y="348"/>
                  </a:lnTo>
                  <a:lnTo>
                    <a:pt x="51" y="351"/>
                  </a:lnTo>
                  <a:lnTo>
                    <a:pt x="32" y="349"/>
                  </a:lnTo>
                  <a:lnTo>
                    <a:pt x="11" y="345"/>
                  </a:lnTo>
                  <a:lnTo>
                    <a:pt x="0" y="343"/>
                  </a:lnTo>
                  <a:lnTo>
                    <a:pt x="8" y="328"/>
                  </a:lnTo>
                  <a:lnTo>
                    <a:pt x="16" y="313"/>
                  </a:lnTo>
                  <a:lnTo>
                    <a:pt x="27" y="285"/>
                  </a:lnTo>
                  <a:lnTo>
                    <a:pt x="26" y="244"/>
                  </a:lnTo>
                  <a:lnTo>
                    <a:pt x="27" y="223"/>
                  </a:lnTo>
                  <a:lnTo>
                    <a:pt x="31" y="181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41" y="122"/>
                  </a:lnTo>
                  <a:lnTo>
                    <a:pt x="31" y="109"/>
                  </a:lnTo>
                  <a:lnTo>
                    <a:pt x="75" y="117"/>
                  </a:lnTo>
                  <a:lnTo>
                    <a:pt x="91" y="118"/>
                  </a:lnTo>
                  <a:lnTo>
                    <a:pt x="111" y="125"/>
                  </a:lnTo>
                  <a:lnTo>
                    <a:pt x="125" y="126"/>
                  </a:lnTo>
                  <a:lnTo>
                    <a:pt x="137" y="125"/>
                  </a:lnTo>
                  <a:lnTo>
                    <a:pt x="161" y="113"/>
                  </a:lnTo>
                  <a:lnTo>
                    <a:pt x="235" y="74"/>
                  </a:lnTo>
                  <a:lnTo>
                    <a:pt x="275" y="54"/>
                  </a:lnTo>
                  <a:lnTo>
                    <a:pt x="312" y="38"/>
                  </a:lnTo>
                  <a:lnTo>
                    <a:pt x="334" y="33"/>
                  </a:lnTo>
                  <a:lnTo>
                    <a:pt x="359" y="25"/>
                  </a:lnTo>
                  <a:lnTo>
                    <a:pt x="379" y="15"/>
                  </a:lnTo>
                  <a:lnTo>
                    <a:pt x="400" y="3"/>
                  </a:lnTo>
                  <a:lnTo>
                    <a:pt x="416" y="0"/>
                  </a:lnTo>
                  <a:lnTo>
                    <a:pt x="430" y="3"/>
                  </a:lnTo>
                  <a:lnTo>
                    <a:pt x="452" y="14"/>
                  </a:lnTo>
                  <a:lnTo>
                    <a:pt x="472" y="19"/>
                  </a:lnTo>
                  <a:lnTo>
                    <a:pt x="490" y="25"/>
                  </a:lnTo>
                  <a:lnTo>
                    <a:pt x="530" y="50"/>
                  </a:lnTo>
                  <a:lnTo>
                    <a:pt x="551" y="59"/>
                  </a:lnTo>
                  <a:lnTo>
                    <a:pt x="575" y="76"/>
                  </a:lnTo>
                  <a:lnTo>
                    <a:pt x="595" y="83"/>
                  </a:lnTo>
                  <a:lnTo>
                    <a:pt x="607" y="88"/>
                  </a:lnTo>
                  <a:lnTo>
                    <a:pt x="622" y="109"/>
                  </a:lnTo>
                  <a:lnTo>
                    <a:pt x="636" y="128"/>
                  </a:lnTo>
                  <a:lnTo>
                    <a:pt x="649" y="144"/>
                  </a:lnTo>
                  <a:lnTo>
                    <a:pt x="655" y="155"/>
                  </a:lnTo>
                  <a:lnTo>
                    <a:pt x="664" y="170"/>
                  </a:lnTo>
                  <a:lnTo>
                    <a:pt x="671" y="185"/>
                  </a:lnTo>
                  <a:lnTo>
                    <a:pt x="689" y="220"/>
                  </a:lnTo>
                  <a:lnTo>
                    <a:pt x="692" y="247"/>
                  </a:lnTo>
                  <a:lnTo>
                    <a:pt x="692" y="276"/>
                  </a:lnTo>
                  <a:lnTo>
                    <a:pt x="694" y="299"/>
                  </a:lnTo>
                  <a:lnTo>
                    <a:pt x="692" y="317"/>
                  </a:lnTo>
                  <a:lnTo>
                    <a:pt x="687" y="328"/>
                  </a:lnTo>
                  <a:lnTo>
                    <a:pt x="675" y="331"/>
                  </a:lnTo>
                  <a:lnTo>
                    <a:pt x="655" y="320"/>
                  </a:lnTo>
                  <a:lnTo>
                    <a:pt x="645" y="306"/>
                  </a:lnTo>
                  <a:lnTo>
                    <a:pt x="641" y="293"/>
                  </a:lnTo>
                  <a:lnTo>
                    <a:pt x="636" y="275"/>
                  </a:lnTo>
                  <a:lnTo>
                    <a:pt x="636" y="256"/>
                  </a:lnTo>
                  <a:lnTo>
                    <a:pt x="612" y="231"/>
                  </a:lnTo>
                  <a:lnTo>
                    <a:pt x="590" y="207"/>
                  </a:lnTo>
                  <a:lnTo>
                    <a:pt x="580" y="190"/>
                  </a:lnTo>
                  <a:lnTo>
                    <a:pt x="570" y="179"/>
                  </a:lnTo>
                  <a:lnTo>
                    <a:pt x="553" y="180"/>
                  </a:lnTo>
                  <a:lnTo>
                    <a:pt x="536" y="176"/>
                  </a:lnTo>
                  <a:lnTo>
                    <a:pt x="515" y="175"/>
                  </a:lnTo>
                  <a:lnTo>
                    <a:pt x="501" y="169"/>
                  </a:lnTo>
                  <a:lnTo>
                    <a:pt x="482" y="171"/>
                  </a:lnTo>
                  <a:lnTo>
                    <a:pt x="470" y="175"/>
                  </a:lnTo>
                  <a:lnTo>
                    <a:pt x="453" y="188"/>
                  </a:lnTo>
                  <a:lnTo>
                    <a:pt x="434" y="201"/>
                  </a:lnTo>
                  <a:lnTo>
                    <a:pt x="412" y="215"/>
                  </a:lnTo>
                  <a:lnTo>
                    <a:pt x="397" y="236"/>
                  </a:lnTo>
                  <a:lnTo>
                    <a:pt x="381" y="252"/>
                  </a:lnTo>
                  <a:lnTo>
                    <a:pt x="385" y="287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45"/>
            <p:cNvSpPr>
              <a:spLocks/>
            </p:cNvSpPr>
            <p:nvPr/>
          </p:nvSpPr>
          <p:spPr bwMode="auto">
            <a:xfrm rot="2180584" flipH="1">
              <a:off x="1590" y="1083"/>
              <a:ext cx="111" cy="53"/>
            </a:xfrm>
            <a:custGeom>
              <a:avLst/>
              <a:gdLst>
                <a:gd name="T0" fmla="*/ 0 w 138"/>
                <a:gd name="T1" fmla="*/ 0 h 66"/>
                <a:gd name="T2" fmla="*/ 66 w 138"/>
                <a:gd name="T3" fmla="*/ 27 h 66"/>
                <a:gd name="T4" fmla="*/ 138 w 138"/>
                <a:gd name="T5" fmla="*/ 66 h 66"/>
                <a:gd name="T6" fmla="*/ 0 60000 65536"/>
                <a:gd name="T7" fmla="*/ 0 60000 65536"/>
                <a:gd name="T8" fmla="*/ 0 60000 65536"/>
                <a:gd name="T9" fmla="*/ 0 w 138"/>
                <a:gd name="T10" fmla="*/ 0 h 66"/>
                <a:gd name="T11" fmla="*/ 138 w 13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66">
                  <a:moveTo>
                    <a:pt x="0" y="0"/>
                  </a:moveTo>
                  <a:lnTo>
                    <a:pt x="66" y="27"/>
                  </a:lnTo>
                  <a:lnTo>
                    <a:pt x="138" y="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46"/>
            <p:cNvSpPr>
              <a:spLocks/>
            </p:cNvSpPr>
            <p:nvPr/>
          </p:nvSpPr>
          <p:spPr bwMode="auto">
            <a:xfrm rot="3423405" flipH="1">
              <a:off x="1629" y="1374"/>
              <a:ext cx="16" cy="54"/>
            </a:xfrm>
            <a:custGeom>
              <a:avLst/>
              <a:gdLst>
                <a:gd name="T0" fmla="*/ 23 w 70"/>
                <a:gd name="T1" fmla="*/ 0 h 169"/>
                <a:gd name="T2" fmla="*/ 53 w 70"/>
                <a:gd name="T3" fmla="*/ 52 h 169"/>
                <a:gd name="T4" fmla="*/ 69 w 70"/>
                <a:gd name="T5" fmla="*/ 83 h 169"/>
                <a:gd name="T6" fmla="*/ 70 w 70"/>
                <a:gd name="T7" fmla="*/ 113 h 169"/>
                <a:gd name="T8" fmla="*/ 58 w 70"/>
                <a:gd name="T9" fmla="*/ 140 h 169"/>
                <a:gd name="T10" fmla="*/ 27 w 70"/>
                <a:gd name="T11" fmla="*/ 158 h 169"/>
                <a:gd name="T12" fmla="*/ 0 w 70"/>
                <a:gd name="T13" fmla="*/ 16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47"/>
            <p:cNvSpPr>
              <a:spLocks/>
            </p:cNvSpPr>
            <p:nvPr/>
          </p:nvSpPr>
          <p:spPr bwMode="auto">
            <a:xfrm rot="3012925" flipH="1">
              <a:off x="1676" y="1190"/>
              <a:ext cx="13" cy="3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32 h 93"/>
                <a:gd name="T4" fmla="*/ 6 w 50"/>
                <a:gd name="T5" fmla="*/ 57 h 93"/>
                <a:gd name="T6" fmla="*/ 25 w 50"/>
                <a:gd name="T7" fmla="*/ 82 h 93"/>
                <a:gd name="T8" fmla="*/ 50 w 50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48"/>
            <p:cNvSpPr>
              <a:spLocks/>
            </p:cNvSpPr>
            <p:nvPr/>
          </p:nvSpPr>
          <p:spPr bwMode="auto">
            <a:xfrm rot="3892858" flipH="1">
              <a:off x="1736" y="1271"/>
              <a:ext cx="10" cy="25"/>
            </a:xfrm>
            <a:custGeom>
              <a:avLst/>
              <a:gdLst>
                <a:gd name="T0" fmla="*/ 0 w 19"/>
                <a:gd name="T1" fmla="*/ 0 h 43"/>
                <a:gd name="T2" fmla="*/ 0 w 19"/>
                <a:gd name="T3" fmla="*/ 14 h 43"/>
                <a:gd name="T4" fmla="*/ 4 w 19"/>
                <a:gd name="T5" fmla="*/ 28 h 43"/>
                <a:gd name="T6" fmla="*/ 19 w 1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3"/>
                <a:gd name="T14" fmla="*/ 19 w 1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3">
                  <a:moveTo>
                    <a:pt x="0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19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49"/>
            <p:cNvGrpSpPr>
              <a:grpSpLocks/>
            </p:cNvGrpSpPr>
            <p:nvPr/>
          </p:nvGrpSpPr>
          <p:grpSpPr bwMode="auto">
            <a:xfrm rot="11405476" flipH="1">
              <a:off x="957" y="1115"/>
              <a:ext cx="261" cy="307"/>
              <a:chOff x="2457" y="2549"/>
              <a:chExt cx="557" cy="547"/>
            </a:xfrm>
          </p:grpSpPr>
          <p:sp>
            <p:nvSpPr>
              <p:cNvPr id="11304" name="Freeform 5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112 w 1112"/>
                  <a:gd name="T1" fmla="*/ 140 h 1094"/>
                  <a:gd name="T2" fmla="*/ 1056 w 1112"/>
                  <a:gd name="T3" fmla="*/ 271 h 1094"/>
                  <a:gd name="T4" fmla="*/ 1017 w 1112"/>
                  <a:gd name="T5" fmla="*/ 373 h 1094"/>
                  <a:gd name="T6" fmla="*/ 971 w 1112"/>
                  <a:gd name="T7" fmla="*/ 476 h 1094"/>
                  <a:gd name="T8" fmla="*/ 943 w 1112"/>
                  <a:gd name="T9" fmla="*/ 588 h 1094"/>
                  <a:gd name="T10" fmla="*/ 924 w 1112"/>
                  <a:gd name="T11" fmla="*/ 702 h 1094"/>
                  <a:gd name="T12" fmla="*/ 905 w 1112"/>
                  <a:gd name="T13" fmla="*/ 814 h 1094"/>
                  <a:gd name="T14" fmla="*/ 905 w 1112"/>
                  <a:gd name="T15" fmla="*/ 916 h 1094"/>
                  <a:gd name="T16" fmla="*/ 905 w 1112"/>
                  <a:gd name="T17" fmla="*/ 1001 h 1094"/>
                  <a:gd name="T18" fmla="*/ 905 w 1112"/>
                  <a:gd name="T19" fmla="*/ 1038 h 1094"/>
                  <a:gd name="T20" fmla="*/ 242 w 1112"/>
                  <a:gd name="T21" fmla="*/ 1094 h 1094"/>
                  <a:gd name="T22" fmla="*/ 130 w 1112"/>
                  <a:gd name="T23" fmla="*/ 448 h 1094"/>
                  <a:gd name="T24" fmla="*/ 28 w 1112"/>
                  <a:gd name="T25" fmla="*/ 65 h 1094"/>
                  <a:gd name="T26" fmla="*/ 0 w 1112"/>
                  <a:gd name="T27" fmla="*/ 0 h 1094"/>
                  <a:gd name="T28" fmla="*/ 420 w 1112"/>
                  <a:gd name="T29" fmla="*/ 75 h 1094"/>
                  <a:gd name="T30" fmla="*/ 765 w 1112"/>
                  <a:gd name="T31" fmla="*/ 103 h 1094"/>
                  <a:gd name="T32" fmla="*/ 989 w 1112"/>
                  <a:gd name="T33" fmla="*/ 103 h 1094"/>
                  <a:gd name="T34" fmla="*/ 1112 w 1112"/>
                  <a:gd name="T35" fmla="*/ 140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Oval 5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2" name="Freeform 52"/>
            <p:cNvSpPr>
              <a:spLocks/>
            </p:cNvSpPr>
            <p:nvPr/>
          </p:nvSpPr>
          <p:spPr bwMode="auto">
            <a:xfrm rot="8068401" flipH="1">
              <a:off x="1546" y="1379"/>
              <a:ext cx="15" cy="10"/>
            </a:xfrm>
            <a:custGeom>
              <a:avLst/>
              <a:gdLst>
                <a:gd name="T0" fmla="*/ 55 w 55"/>
                <a:gd name="T1" fmla="*/ 33 h 33"/>
                <a:gd name="T2" fmla="*/ 26 w 55"/>
                <a:gd name="T3" fmla="*/ 22 h 33"/>
                <a:gd name="T4" fmla="*/ 7 w 55"/>
                <a:gd name="T5" fmla="*/ 8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53"/>
            <p:cNvSpPr>
              <a:spLocks/>
            </p:cNvSpPr>
            <p:nvPr/>
          </p:nvSpPr>
          <p:spPr bwMode="auto">
            <a:xfrm rot="2668401" flipH="1">
              <a:off x="1554" y="1050"/>
              <a:ext cx="51" cy="32"/>
            </a:xfrm>
            <a:custGeom>
              <a:avLst/>
              <a:gdLst>
                <a:gd name="T0" fmla="*/ 0 w 53"/>
                <a:gd name="T1" fmla="*/ 0 h 34"/>
                <a:gd name="T2" fmla="*/ 17 w 53"/>
                <a:gd name="T3" fmla="*/ 8 h 34"/>
                <a:gd name="T4" fmla="*/ 53 w 53"/>
                <a:gd name="T5" fmla="*/ 34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14" name="Rectangle 54"/>
          <p:cNvSpPr>
            <a:spLocks noChangeArrowheads="1"/>
          </p:cNvSpPr>
          <p:nvPr/>
        </p:nvSpPr>
        <p:spPr bwMode="auto">
          <a:xfrm flipV="1">
            <a:off x="5867400" y="48006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7086600" y="4800600"/>
            <a:ext cx="3048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8305800" y="54864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4572000" y="55626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0" y="1905000"/>
            <a:ext cx="3733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NX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0" y="4114800"/>
            <a:ext cx="3657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NX 4: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1 -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9861 -1.1111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1 -1.11111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9861 -1.11111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6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70" grpId="0"/>
      <p:bldP spid="15371" grpId="0"/>
      <p:bldP spid="15375" grpId="0" animBg="1"/>
      <p:bldP spid="15376" grpId="0" animBg="1"/>
      <p:bldP spid="15391" grpId="0" animBg="1"/>
      <p:bldP spid="15392" grpId="0" animBg="1"/>
      <p:bldP spid="15393" grpId="0" animBg="1"/>
      <p:bldP spid="15394" grpId="0" animBg="1"/>
      <p:bldP spid="15398" grpId="0" animBg="1"/>
      <p:bldP spid="15399" grpId="0" animBg="1"/>
      <p:bldP spid="15414" grpId="0" animBg="1"/>
      <p:bldP spid="15415" grpId="0" animBg="1"/>
      <p:bldP spid="15416" grpId="0" animBg="1"/>
      <p:bldP spid="15417" grpId="0" animBg="1"/>
      <p:bldP spid="15418" grpId="0"/>
      <p:bldP spid="154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0" y="228600"/>
            <a:ext cx="4419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chemeClr val="hlink"/>
                </a:solidFill>
                <a:latin typeface=".VnTime" pitchFamily="34" charset="0"/>
              </a:rPr>
              <a:t>2.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2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0" y="2895600"/>
            <a:ext cx="89154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sz="3600" dirty="0"/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0" y="914400"/>
            <a:ext cx="8839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Qua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xét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kết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sự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tương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nam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châm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5" grpId="0"/>
      <p:bldP spid="163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762000" y="304800"/>
            <a:ext cx="76771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.VnTime" pitchFamily="34" charset="0"/>
            </a:endParaRPr>
          </a:p>
        </p:txBody>
      </p:sp>
      <p:pic>
        <p:nvPicPr>
          <p:cNvPr id="124943" name="Picture 15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46" name="Text Box 18" descr="Papyrus"/>
          <p:cNvSpPr txBox="1">
            <a:spLocks noChangeArrowheads="1"/>
          </p:cNvSpPr>
          <p:nvPr/>
        </p:nvSpPr>
        <p:spPr bwMode="auto">
          <a:xfrm>
            <a:off x="914400" y="1828800"/>
            <a:ext cx="7467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 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S)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.VnTime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4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4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4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4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8435" name="Picture 5" descr="1347078701_436650385_1-Hinh-anh-ca--noi-bt-dau-nam-cham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32004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1310013753_224187613_1-Hinh-anh-ca--BaN-NAM-CHaM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5" y="1219200"/>
            <a:ext cx="35147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1327817904_41935378_1-Hinh-anh-ca--ban-nam-cham-may-tuyen-t-rulo-t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386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1300248322_177828968_1-Hinh-anh-ca--nam-cham-dien-nam-cham-deo-nam-cham-thanh-nam-cham-chiu-nhiet-gia-sieu-r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572000"/>
            <a:ext cx="2857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731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.VnTimeH" pitchFamily="34" charset="0"/>
              </a:rPr>
              <a:t>Mét sè h×nh ¶nh vÒ nam ch©m sö dông trong kü thuËt</a:t>
            </a:r>
          </a:p>
        </p:txBody>
      </p:sp>
      <p:pic>
        <p:nvPicPr>
          <p:cNvPr id="20483" name="Picture 7" descr="E:\Desktop\wnf1395484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19200"/>
            <a:ext cx="345757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0" descr="E:\Desktop\fuw13954849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038600"/>
            <a:ext cx="3821113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E: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752600"/>
            <a:ext cx="13017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E:\Desktop\wnf1395484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886200"/>
            <a:ext cx="345757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E:\Desktop\1prv8m1s__1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295400"/>
            <a:ext cx="2819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24138" y="4792663"/>
            <a:ext cx="1981200" cy="914400"/>
            <a:chOff x="1344" y="2762"/>
            <a:chExt cx="1248" cy="57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88" y="2844"/>
              <a:ext cx="960" cy="288"/>
              <a:chOff x="912" y="1872"/>
              <a:chExt cx="816" cy="152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 rot="10800000">
                <a:off x="912" y="1883"/>
                <a:ext cx="816" cy="13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D8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auto">
              <a:xfrm rot="10800000">
                <a:off x="931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auto">
              <a:xfrm rot="10800000">
                <a:off x="968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auto">
              <a:xfrm rot="10800000">
                <a:off x="1005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auto">
              <a:xfrm rot="10800000">
                <a:off x="1042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auto">
              <a:xfrm rot="10800000">
                <a:off x="1079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auto">
              <a:xfrm rot="10800000">
                <a:off x="1116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auto">
              <a:xfrm rot="10800000">
                <a:off x="1153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auto">
              <a:xfrm rot="10800000">
                <a:off x="1190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auto">
              <a:xfrm rot="10800000">
                <a:off x="1227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auto">
              <a:xfrm rot="10800000">
                <a:off x="1264" y="1872"/>
                <a:ext cx="75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auto">
              <a:xfrm rot="10800000">
                <a:off x="1301" y="1872"/>
                <a:ext cx="75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auto">
              <a:xfrm rot="10800000">
                <a:off x="1339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auto">
              <a:xfrm rot="10800000">
                <a:off x="1376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auto">
              <a:xfrm rot="10800000">
                <a:off x="1413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auto">
              <a:xfrm rot="10800000">
                <a:off x="1450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auto">
              <a:xfrm rot="10800000">
                <a:off x="1487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auto">
              <a:xfrm rot="10800000">
                <a:off x="1524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3" name="Freeform 23"/>
              <p:cNvSpPr>
                <a:spLocks/>
              </p:cNvSpPr>
              <p:nvPr/>
            </p:nvSpPr>
            <p:spPr bwMode="auto">
              <a:xfrm rot="10800000">
                <a:off x="1561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4" name="Freeform 24"/>
              <p:cNvSpPr>
                <a:spLocks/>
              </p:cNvSpPr>
              <p:nvPr/>
            </p:nvSpPr>
            <p:spPr bwMode="auto">
              <a:xfrm rot="10800000">
                <a:off x="1598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1383" y="3146"/>
              <a:ext cx="115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1440" y="2762"/>
              <a:ext cx="4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2448" y="2762"/>
              <a:ext cx="4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1344" y="2941"/>
              <a:ext cx="96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2496" y="2932"/>
              <a:ext cx="96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4459288" y="5589588"/>
            <a:ext cx="838200" cy="0"/>
          </a:xfrm>
          <a:prstGeom prst="line">
            <a:avLst/>
          </a:prstGeom>
          <a:noFill/>
          <a:ln w="38100">
            <a:solidFill>
              <a:srgbClr val="C705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241925" y="5395913"/>
            <a:ext cx="1081088" cy="381000"/>
            <a:chOff x="3084" y="3120"/>
            <a:chExt cx="681" cy="240"/>
          </a:xfrm>
        </p:grpSpPr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3084" y="3194"/>
              <a:ext cx="48" cy="7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3141" y="3120"/>
              <a:ext cx="624" cy="24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66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b="0">
                <a:solidFill>
                  <a:srgbClr val="FF00FF"/>
                </a:solidFill>
              </a:endParaRPr>
            </a:p>
          </p:txBody>
        </p:sp>
        <p:sp>
          <p:nvSpPr>
            <p:cNvPr id="5154" name="Text Box 34"/>
            <p:cNvSpPr txBox="1">
              <a:spLocks noChangeArrowheads="1"/>
            </p:cNvSpPr>
            <p:nvPr/>
          </p:nvSpPr>
          <p:spPr bwMode="auto">
            <a:xfrm>
              <a:off x="3124" y="3122"/>
              <a:ext cx="192" cy="231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+</a:t>
              </a:r>
            </a:p>
          </p:txBody>
        </p:sp>
        <p:sp>
          <p:nvSpPr>
            <p:cNvPr id="5155" name="Text Box 35"/>
            <p:cNvSpPr txBox="1">
              <a:spLocks noChangeArrowheads="1"/>
            </p:cNvSpPr>
            <p:nvPr/>
          </p:nvSpPr>
          <p:spPr bwMode="auto">
            <a:xfrm>
              <a:off x="3564" y="3120"/>
              <a:ext cx="192" cy="231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-</a:t>
              </a:r>
            </a:p>
          </p:txBody>
        </p:sp>
      </p:grp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6329363" y="5608638"/>
            <a:ext cx="990600" cy="0"/>
          </a:xfrm>
          <a:prstGeom prst="line">
            <a:avLst/>
          </a:prstGeom>
          <a:noFill/>
          <a:ln w="38100">
            <a:solidFill>
              <a:srgbClr val="C705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 flipV="1">
            <a:off x="7318375" y="3490913"/>
            <a:ext cx="0" cy="2133600"/>
          </a:xfrm>
          <a:prstGeom prst="line">
            <a:avLst/>
          </a:prstGeom>
          <a:noFill/>
          <a:ln w="38100">
            <a:solidFill>
              <a:srgbClr val="C705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 flipH="1">
            <a:off x="4089400" y="3470275"/>
            <a:ext cx="1250950" cy="0"/>
          </a:xfrm>
          <a:prstGeom prst="line">
            <a:avLst/>
          </a:prstGeom>
          <a:noFill/>
          <a:ln w="38100">
            <a:solidFill>
              <a:srgbClr val="C705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 flipH="1" flipV="1">
            <a:off x="4071938" y="3449638"/>
            <a:ext cx="0" cy="1585912"/>
          </a:xfrm>
          <a:prstGeom prst="line">
            <a:avLst/>
          </a:prstGeom>
          <a:noFill/>
          <a:ln w="38100">
            <a:solidFill>
              <a:srgbClr val="C705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5164138" y="4983163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Nguồn điện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4529138" y="2681288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Công tắc</a:t>
            </a:r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5291138" y="3535363"/>
            <a:ext cx="7620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b="0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5929313" y="3382963"/>
            <a:ext cx="152400" cy="152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5214938" y="3382963"/>
            <a:ext cx="152400" cy="152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 flipV="1">
            <a:off x="5240338" y="3154363"/>
            <a:ext cx="838200" cy="228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V="1">
            <a:off x="6065838" y="3478213"/>
            <a:ext cx="1241425" cy="0"/>
          </a:xfrm>
          <a:prstGeom prst="line">
            <a:avLst/>
          </a:prstGeom>
          <a:noFill/>
          <a:ln w="38100">
            <a:solidFill>
              <a:srgbClr val="C705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67" name="Oval 47" descr="Woven mat"/>
          <p:cNvSpPr>
            <a:spLocks noChangeArrowheads="1"/>
          </p:cNvSpPr>
          <p:nvPr/>
        </p:nvSpPr>
        <p:spPr bwMode="auto">
          <a:xfrm>
            <a:off x="1760538" y="5821363"/>
            <a:ext cx="534987" cy="100012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68" name="AutoShape 48"/>
          <p:cNvSpPr>
            <a:spLocks noChangeArrowheads="1"/>
          </p:cNvSpPr>
          <p:nvPr/>
        </p:nvSpPr>
        <p:spPr bwMode="auto">
          <a:xfrm>
            <a:off x="2014538" y="5211763"/>
            <a:ext cx="39687" cy="669925"/>
          </a:xfrm>
          <a:prstGeom prst="triangle">
            <a:avLst>
              <a:gd name="adj" fmla="val 96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 rot="11384450">
            <a:off x="1557338" y="5059363"/>
            <a:ext cx="965200" cy="323850"/>
            <a:chOff x="2064" y="1872"/>
            <a:chExt cx="1152" cy="384"/>
          </a:xfrm>
        </p:grpSpPr>
        <p:sp>
          <p:nvSpPr>
            <p:cNvPr id="5170" name="AutoShape 50"/>
            <p:cNvSpPr>
              <a:spLocks noChangeArrowheads="1"/>
            </p:cNvSpPr>
            <p:nvPr/>
          </p:nvSpPr>
          <p:spPr bwMode="auto">
            <a:xfrm rot="15578751">
              <a:off x="2208" y="1824"/>
              <a:ext cx="288" cy="576"/>
            </a:xfrm>
            <a:prstGeom prst="triangle">
              <a:avLst>
                <a:gd name="adj" fmla="val 45417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71" name="AutoShape 51"/>
            <p:cNvSpPr>
              <a:spLocks noChangeArrowheads="1"/>
            </p:cNvSpPr>
            <p:nvPr/>
          </p:nvSpPr>
          <p:spPr bwMode="auto">
            <a:xfrm rot="4836187">
              <a:off x="2784" y="1728"/>
              <a:ext cx="288" cy="576"/>
            </a:xfrm>
            <a:prstGeom prst="triangle">
              <a:avLst>
                <a:gd name="adj" fmla="val 61806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172" name="Line 52"/>
          <p:cNvSpPr>
            <a:spLocks noChangeShapeType="1"/>
          </p:cNvSpPr>
          <p:nvPr/>
        </p:nvSpPr>
        <p:spPr bwMode="auto">
          <a:xfrm flipV="1">
            <a:off x="5214938" y="3368675"/>
            <a:ext cx="838200" cy="190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 flipV="1">
            <a:off x="5181600" y="3124200"/>
            <a:ext cx="838200" cy="228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2590800" y="42672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/>
              <a:t>Cuộn dây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62946" y="0"/>
            <a:ext cx="7772400" cy="1371600"/>
          </a:xfrm>
          <a:prstGeom prst="cloudCallout">
            <a:avLst>
              <a:gd name="adj1" fmla="val -14032"/>
              <a:gd name="adj2" fmla="val 120648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5" name="AutoShape 4"/>
          <p:cNvSpPr>
            <a:spLocks noChangeArrowheads="1"/>
          </p:cNvSpPr>
          <p:nvPr/>
        </p:nvSpPr>
        <p:spPr bwMode="auto">
          <a:xfrm>
            <a:off x="178640" y="990600"/>
            <a:ext cx="8812960" cy="1524000"/>
          </a:xfrm>
          <a:prstGeom prst="cloudCallout">
            <a:avLst>
              <a:gd name="adj1" fmla="val -14032"/>
              <a:gd name="adj2" fmla="val 120648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175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" grpId="0" animBg="1"/>
      <p:bldP spid="5156" grpId="0" animBg="1"/>
      <p:bldP spid="5157" grpId="0" animBg="1"/>
      <p:bldP spid="5158" grpId="0" animBg="1"/>
      <p:bldP spid="5159" grpId="0" animBg="1"/>
      <p:bldP spid="5160" grpId="0"/>
      <p:bldP spid="5161" grpId="0"/>
      <p:bldP spid="5162" grpId="0" animBg="1"/>
      <p:bldP spid="5163" grpId="0" animBg="1"/>
      <p:bldP spid="5163" grpId="1" animBg="1"/>
      <p:bldP spid="5164" grpId="0" animBg="1"/>
      <p:bldP spid="5165" grpId="0" animBg="1"/>
      <p:bldP spid="5165" grpId="1" animBg="1"/>
      <p:bldP spid="5166" grpId="0" animBg="1"/>
      <p:bldP spid="5167" grpId="0" animBg="1"/>
      <p:bldP spid="5168" grpId="0" animBg="1"/>
      <p:bldP spid="5172" grpId="0" animBg="1"/>
      <p:bldP spid="5173" grpId="0" animBg="1"/>
      <p:bldP spid="5173" grpId="1" animBg="1"/>
      <p:bldP spid="5174" grpId="0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4" name="Picture 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2588" y="2784475"/>
            <a:ext cx="760412" cy="873125"/>
          </a:xfrm>
          <a:noFill/>
          <a:ln/>
        </p:spPr>
      </p:pic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5265738" y="838200"/>
            <a:ext cx="73025" cy="1298575"/>
            <a:chOff x="1104" y="816"/>
            <a:chExt cx="96" cy="1584"/>
          </a:xfrm>
        </p:grpSpPr>
        <p:sp>
          <p:nvSpPr>
            <p:cNvPr id="122898" name="Rectangle 18"/>
            <p:cNvSpPr>
              <a:spLocks noChangeArrowheads="1"/>
            </p:cNvSpPr>
            <p:nvPr/>
          </p:nvSpPr>
          <p:spPr bwMode="auto">
            <a:xfrm>
              <a:off x="1104" y="1584"/>
              <a:ext cx="96" cy="8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9" name="Rectangle 19"/>
            <p:cNvSpPr>
              <a:spLocks noChangeArrowheads="1"/>
            </p:cNvSpPr>
            <p:nvPr/>
          </p:nvSpPr>
          <p:spPr bwMode="auto">
            <a:xfrm>
              <a:off x="1104" y="816"/>
              <a:ext cx="96" cy="43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0" name="Line 20"/>
            <p:cNvSpPr>
              <a:spLocks noChangeShapeType="1"/>
            </p:cNvSpPr>
            <p:nvPr/>
          </p:nvSpPr>
          <p:spPr bwMode="auto">
            <a:xfrm>
              <a:off x="1152" y="12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 rot="10800000">
            <a:off x="4648200" y="2716213"/>
            <a:ext cx="214313" cy="650875"/>
            <a:chOff x="2304" y="2640"/>
            <a:chExt cx="240" cy="720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 rot="5400000">
              <a:off x="2064" y="2880"/>
              <a:ext cx="720" cy="240"/>
              <a:chOff x="1776" y="1536"/>
              <a:chExt cx="1039" cy="240"/>
            </a:xfrm>
          </p:grpSpPr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122907" name="Line 27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08" name="Rectangle 28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vi-VN"/>
                </a:p>
              </p:txBody>
            </p:sp>
            <p:sp>
              <p:nvSpPr>
                <p:cNvPr id="122909" name="Line 29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10" name="Line 30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11" name="Line 31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2912" name="Line 32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13" name="Line 33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14" name="AutoShape 34"/>
            <p:cNvSpPr>
              <a:spLocks noChangeArrowheads="1"/>
            </p:cNvSpPr>
            <p:nvPr/>
          </p:nvSpPr>
          <p:spPr bwMode="auto">
            <a:xfrm>
              <a:off x="2326" y="3072"/>
              <a:ext cx="192" cy="144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2915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3125788"/>
            <a:ext cx="6540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8075613" y="3103563"/>
            <a:ext cx="542925" cy="196850"/>
            <a:chOff x="1824" y="1536"/>
            <a:chExt cx="2784" cy="645"/>
          </a:xfrm>
        </p:grpSpPr>
        <p:pic>
          <p:nvPicPr>
            <p:cNvPr id="122917" name="Picture 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36"/>
              <a:ext cx="2640" cy="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18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2320">
              <a:off x="1824" y="1920"/>
              <a:ext cx="336" cy="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919" name="Picture 39" descr="BienTro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46861" r="17400" b="17992"/>
          <a:stretch>
            <a:fillRect/>
          </a:stretch>
        </p:blipFill>
        <p:spPr bwMode="auto">
          <a:xfrm>
            <a:off x="6623050" y="3221038"/>
            <a:ext cx="658813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1" name="Line 41"/>
          <p:cNvSpPr>
            <a:spLocks noChangeShapeType="1"/>
          </p:cNvSpPr>
          <p:nvPr/>
        </p:nvSpPr>
        <p:spPr bwMode="auto">
          <a:xfrm>
            <a:off x="5295900" y="1073150"/>
            <a:ext cx="3081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2" name="Line 42"/>
          <p:cNvSpPr>
            <a:spLocks noChangeShapeType="1"/>
          </p:cNvSpPr>
          <p:nvPr/>
        </p:nvSpPr>
        <p:spPr bwMode="auto">
          <a:xfrm flipH="1">
            <a:off x="4784725" y="1073150"/>
            <a:ext cx="544513" cy="16430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3" name="Line 43"/>
          <p:cNvSpPr>
            <a:spLocks noChangeShapeType="1"/>
          </p:cNvSpPr>
          <p:nvPr/>
        </p:nvSpPr>
        <p:spPr bwMode="auto">
          <a:xfrm flipV="1">
            <a:off x="4716463" y="3360738"/>
            <a:ext cx="817562" cy="3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4" name="Line 44"/>
          <p:cNvSpPr>
            <a:spLocks noChangeShapeType="1"/>
          </p:cNvSpPr>
          <p:nvPr/>
        </p:nvSpPr>
        <p:spPr bwMode="auto">
          <a:xfrm>
            <a:off x="6040438" y="3338513"/>
            <a:ext cx="762000" cy="1190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5" name="Line 45"/>
          <p:cNvSpPr>
            <a:spLocks noChangeShapeType="1"/>
          </p:cNvSpPr>
          <p:nvPr/>
        </p:nvSpPr>
        <p:spPr bwMode="auto">
          <a:xfrm flipV="1">
            <a:off x="7186613" y="2949575"/>
            <a:ext cx="871537" cy="355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4784725" y="838200"/>
            <a:ext cx="3632200" cy="1878013"/>
            <a:chOff x="3014" y="528"/>
            <a:chExt cx="2288" cy="1183"/>
          </a:xfrm>
        </p:grpSpPr>
        <p:sp>
          <p:nvSpPr>
            <p:cNvPr id="122896" name="AutoShape 16" descr="70%"/>
            <p:cNvSpPr>
              <a:spLocks noChangeArrowheads="1"/>
            </p:cNvSpPr>
            <p:nvPr/>
          </p:nvSpPr>
          <p:spPr bwMode="auto">
            <a:xfrm>
              <a:off x="3230" y="1267"/>
              <a:ext cx="2056" cy="248"/>
            </a:xfrm>
            <a:prstGeom prst="cube">
              <a:avLst>
                <a:gd name="adj" fmla="val 25000"/>
              </a:avLst>
            </a:prstGeom>
            <a:pattFill prst="pct70">
              <a:fgClr>
                <a:srgbClr val="FFCC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5175" y="528"/>
              <a:ext cx="45" cy="818"/>
              <a:chOff x="1104" y="816"/>
              <a:chExt cx="96" cy="1584"/>
            </a:xfrm>
          </p:grpSpPr>
          <p:sp>
            <p:nvSpPr>
              <p:cNvPr id="122934" name="Rectangle 54"/>
              <p:cNvSpPr>
                <a:spLocks noChangeArrowheads="1"/>
              </p:cNvSpPr>
              <p:nvPr/>
            </p:nvSpPr>
            <p:spPr bwMode="auto">
              <a:xfrm>
                <a:off x="1104" y="1584"/>
                <a:ext cx="96" cy="8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5" name="Rectangle 55"/>
              <p:cNvSpPr>
                <a:spLocks noChangeArrowheads="1"/>
              </p:cNvSpPr>
              <p:nvPr/>
            </p:nvSpPr>
            <p:spPr bwMode="auto">
              <a:xfrm>
                <a:off x="1104" y="816"/>
                <a:ext cx="96" cy="43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6" name="Line 56"/>
              <p:cNvSpPr>
                <a:spLocks noChangeShapeType="1"/>
              </p:cNvSpPr>
              <p:nvPr/>
            </p:nvSpPr>
            <p:spPr bwMode="auto">
              <a:xfrm>
                <a:off x="1152" y="124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20" name="AutoShape 40" descr="70%"/>
            <p:cNvSpPr>
              <a:spLocks noChangeArrowheads="1"/>
            </p:cNvSpPr>
            <p:nvPr/>
          </p:nvSpPr>
          <p:spPr bwMode="auto">
            <a:xfrm>
              <a:off x="3168" y="1344"/>
              <a:ext cx="2057" cy="248"/>
            </a:xfrm>
            <a:prstGeom prst="cube">
              <a:avLst>
                <a:gd name="adj" fmla="val 25000"/>
              </a:avLst>
            </a:prstGeom>
            <a:pattFill prst="pct70">
              <a:fgClr>
                <a:srgbClr val="FFCC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28" name="Line 48"/>
            <p:cNvSpPr>
              <a:spLocks noChangeShapeType="1"/>
            </p:cNvSpPr>
            <p:nvPr/>
          </p:nvSpPr>
          <p:spPr bwMode="auto">
            <a:xfrm flipH="1">
              <a:off x="3014" y="676"/>
              <a:ext cx="343" cy="10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9" name="Line 49"/>
            <p:cNvSpPr>
              <a:spLocks noChangeShapeType="1"/>
            </p:cNvSpPr>
            <p:nvPr/>
          </p:nvSpPr>
          <p:spPr bwMode="auto">
            <a:xfrm>
              <a:off x="3360" y="676"/>
              <a:ext cx="194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30" name="Line 50"/>
          <p:cNvSpPr>
            <a:spLocks noChangeShapeType="1"/>
          </p:cNvSpPr>
          <p:nvPr/>
        </p:nvSpPr>
        <p:spPr bwMode="auto">
          <a:xfrm flipV="1">
            <a:off x="7186613" y="2949575"/>
            <a:ext cx="871537" cy="35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1" name="Line 51"/>
          <p:cNvSpPr>
            <a:spLocks noChangeShapeType="1"/>
          </p:cNvSpPr>
          <p:nvPr/>
        </p:nvSpPr>
        <p:spPr bwMode="auto">
          <a:xfrm>
            <a:off x="5951538" y="3302000"/>
            <a:ext cx="762000" cy="119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2" name="Line 52"/>
          <p:cNvSpPr>
            <a:spLocks noChangeShapeType="1"/>
          </p:cNvSpPr>
          <p:nvPr/>
        </p:nvSpPr>
        <p:spPr bwMode="auto">
          <a:xfrm flipV="1">
            <a:off x="4784725" y="3360738"/>
            <a:ext cx="817563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7" name="Line 57"/>
          <p:cNvSpPr>
            <a:spLocks noChangeShapeType="1"/>
          </p:cNvSpPr>
          <p:nvPr/>
        </p:nvSpPr>
        <p:spPr bwMode="auto">
          <a:xfrm flipV="1">
            <a:off x="8626475" y="1073150"/>
            <a:ext cx="0" cy="1771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8" name="Line 58"/>
          <p:cNvSpPr>
            <a:spLocks noChangeShapeType="1"/>
          </p:cNvSpPr>
          <p:nvPr/>
        </p:nvSpPr>
        <p:spPr bwMode="auto">
          <a:xfrm flipV="1">
            <a:off x="8626475" y="1073150"/>
            <a:ext cx="0" cy="1771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9" name="Line 59"/>
          <p:cNvSpPr>
            <a:spLocks noChangeShapeType="1"/>
          </p:cNvSpPr>
          <p:nvPr/>
        </p:nvSpPr>
        <p:spPr bwMode="auto">
          <a:xfrm>
            <a:off x="8283575" y="1073150"/>
            <a:ext cx="327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0" name="Line 60"/>
          <p:cNvSpPr>
            <a:spLocks noChangeShapeType="1"/>
          </p:cNvSpPr>
          <p:nvPr/>
        </p:nvSpPr>
        <p:spPr bwMode="auto">
          <a:xfrm>
            <a:off x="8283575" y="1073150"/>
            <a:ext cx="327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41" name="Picture 6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184525"/>
            <a:ext cx="6858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62"/>
          <p:cNvGrpSpPr>
            <a:grpSpLocks/>
          </p:cNvGrpSpPr>
          <p:nvPr/>
        </p:nvGrpSpPr>
        <p:grpSpPr bwMode="auto">
          <a:xfrm rot="-23813800">
            <a:off x="8259763" y="3130550"/>
            <a:ext cx="384175" cy="611188"/>
            <a:chOff x="2278" y="2679"/>
            <a:chExt cx="314" cy="764"/>
          </a:xfrm>
        </p:grpSpPr>
        <p:sp>
          <p:nvSpPr>
            <p:cNvPr id="122943" name="Line 63"/>
            <p:cNvSpPr>
              <a:spLocks noChangeShapeType="1"/>
            </p:cNvSpPr>
            <p:nvPr/>
          </p:nvSpPr>
          <p:spPr bwMode="auto">
            <a:xfrm rot="2913502" flipH="1" flipV="1">
              <a:off x="2280" y="2690"/>
              <a:ext cx="323" cy="3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4" name="Line 64"/>
            <p:cNvSpPr>
              <a:spLocks noChangeShapeType="1"/>
            </p:cNvSpPr>
            <p:nvPr/>
          </p:nvSpPr>
          <p:spPr bwMode="auto">
            <a:xfrm rot="2913502" flipH="1" flipV="1">
              <a:off x="2267" y="3131"/>
              <a:ext cx="323" cy="301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885" name="Line 5"/>
          <p:cNvSpPr>
            <a:spLocks noChangeShapeType="1"/>
          </p:cNvSpPr>
          <p:nvPr/>
        </p:nvSpPr>
        <p:spPr bwMode="auto">
          <a:xfrm flipV="1">
            <a:off x="9177338" y="1343025"/>
            <a:ext cx="0" cy="2301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0" y="2286000"/>
            <a:ext cx="4343400" cy="267765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Một KNC (gọi là nam châm thử) được đặt tự do trên trục thẳng đứng, đang chỉ hướng Nam-Bắc. Đưa nó đến các vị trí khác nhau xung quanh dây dẫn có dòng điện hoặc xung quanh </a:t>
            </a:r>
            <a:r>
              <a:rPr lang="vi-VN" sz="2400" b="1" dirty="0">
                <a:solidFill>
                  <a:schemeClr val="bg1"/>
                </a:solidFill>
              </a:rPr>
              <a:t>nam châm.</a:t>
            </a:r>
          </a:p>
        </p:txBody>
      </p:sp>
      <p:sp>
        <p:nvSpPr>
          <p:cNvPr id="122953" name="Text Box 73"/>
          <p:cNvSpPr txBox="1">
            <a:spLocks noChangeArrowheads="1"/>
          </p:cNvSpPr>
          <p:nvPr/>
        </p:nvSpPr>
        <p:spPr bwMode="auto">
          <a:xfrm>
            <a:off x="486172" y="5968486"/>
            <a:ext cx="6800056" cy="46166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 nam châm lệch khỏi hướng Nam - Bắc</a:t>
            </a:r>
          </a:p>
        </p:txBody>
      </p:sp>
      <p:grpSp>
        <p:nvGrpSpPr>
          <p:cNvPr id="15" name="Group 65"/>
          <p:cNvGrpSpPr>
            <a:grpSpLocks/>
          </p:cNvGrpSpPr>
          <p:nvPr/>
        </p:nvGrpSpPr>
        <p:grpSpPr bwMode="auto">
          <a:xfrm>
            <a:off x="3886200" y="1371600"/>
            <a:ext cx="482600" cy="838200"/>
            <a:chOff x="2448" y="864"/>
            <a:chExt cx="304" cy="528"/>
          </a:xfrm>
        </p:grpSpPr>
        <p:sp>
          <p:nvSpPr>
            <p:cNvPr id="122926" name="Oval 46" descr="Woven mat"/>
            <p:cNvSpPr>
              <a:spLocks noChangeArrowheads="1"/>
            </p:cNvSpPr>
            <p:nvPr/>
          </p:nvSpPr>
          <p:spPr bwMode="auto">
            <a:xfrm>
              <a:off x="2448" y="1318"/>
              <a:ext cx="304" cy="74"/>
            </a:xfrm>
            <a:prstGeom prst="ellipse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27" name="AutoShape 47"/>
            <p:cNvSpPr>
              <a:spLocks noChangeArrowheads="1"/>
            </p:cNvSpPr>
            <p:nvPr/>
          </p:nvSpPr>
          <p:spPr bwMode="auto">
            <a:xfrm>
              <a:off x="2592" y="864"/>
              <a:ext cx="23" cy="4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21"/>
          <p:cNvGrpSpPr>
            <a:grpSpLocks/>
          </p:cNvGrpSpPr>
          <p:nvPr/>
        </p:nvGrpSpPr>
        <p:grpSpPr bwMode="auto">
          <a:xfrm rot="10800000">
            <a:off x="3657600" y="1219200"/>
            <a:ext cx="868363" cy="314325"/>
            <a:chOff x="2064" y="1872"/>
            <a:chExt cx="1152" cy="384"/>
          </a:xfrm>
        </p:grpSpPr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rot="15578751">
              <a:off x="2208" y="1824"/>
              <a:ext cx="288" cy="576"/>
            </a:xfrm>
            <a:prstGeom prst="triangle">
              <a:avLst>
                <a:gd name="adj" fmla="val 45417"/>
              </a:avLst>
            </a:prstGeom>
            <a:solidFill>
              <a:srgbClr val="0DAD1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 rot="4836187">
              <a:off x="2784" y="1728"/>
              <a:ext cx="288" cy="576"/>
            </a:xfrm>
            <a:prstGeom prst="triangle">
              <a:avLst>
                <a:gd name="adj" fmla="val 61806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52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III./ TỪ TRƯỜNG: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2385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533400"/>
            <a:ext cx="2667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Nam châm thử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3886200"/>
            <a:ext cx="388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Quan sát hiện tượng khi đưa kim nam châm xung quanh dây dẫn có dòng điện.</a:t>
            </a:r>
            <a:r>
              <a:rPr lang="vi-VN" b="1" dirty="0">
                <a:latin typeface="+mj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Có hiện tượng gì xảy ra với kim nam châm?</a:t>
            </a:r>
          </a:p>
          <a:p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34783E-7 L 0.33194 -0.083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-416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1184E-6 L 0.33593 -0.089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-44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nimBg="1"/>
      <p:bldP spid="122953" grpId="0" animBg="1"/>
      <p:bldP spid="2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7432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-609600" y="2743200"/>
            <a:ext cx="1944189" cy="1066800"/>
            <a:chOff x="431074" y="3352800"/>
            <a:chExt cx="1944189" cy="10668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Minus 28"/>
            <p:cNvSpPr/>
            <p:nvPr/>
          </p:nvSpPr>
          <p:spPr>
            <a:xfrm>
              <a:off x="470263" y="3352800"/>
              <a:ext cx="1905000" cy="838200"/>
            </a:xfrm>
            <a:prstGeom prst="mathMin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685800" y="3886200"/>
              <a:ext cx="1447800" cy="228600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Minus 30"/>
            <p:cNvSpPr/>
            <p:nvPr/>
          </p:nvSpPr>
          <p:spPr>
            <a:xfrm>
              <a:off x="431074" y="3581400"/>
              <a:ext cx="1905000" cy="8382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685800" y="3657600"/>
              <a:ext cx="1447800" cy="2286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/>
          </p:nvSpPr>
          <p:spPr>
            <a:xfrm>
              <a:off x="1371600" y="3657600"/>
              <a:ext cx="748937" cy="228600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371600" y="3886200"/>
              <a:ext cx="6858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2438400" y="1676400"/>
            <a:ext cx="1828800" cy="381000"/>
            <a:chOff x="3810000" y="3657600"/>
            <a:chExt cx="1828800" cy="381000"/>
          </a:xfrm>
        </p:grpSpPr>
        <p:sp>
          <p:nvSpPr>
            <p:cNvPr id="36" name="Oval 35"/>
            <p:cNvSpPr/>
            <p:nvPr/>
          </p:nvSpPr>
          <p:spPr>
            <a:xfrm>
              <a:off x="4267200" y="3657600"/>
              <a:ext cx="914400" cy="381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4925">
              <a:solidFill>
                <a:srgbClr val="FF66FF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perspectiveRelaxedModerately"/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810000" y="3821475"/>
              <a:ext cx="18288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7"/>
          <p:cNvGrpSpPr/>
          <p:nvPr/>
        </p:nvGrpSpPr>
        <p:grpSpPr>
          <a:xfrm rot="5400000">
            <a:off x="3236323" y="1296488"/>
            <a:ext cx="228600" cy="1066801"/>
            <a:chOff x="5791200" y="2362199"/>
            <a:chExt cx="228600" cy="1066801"/>
          </a:xfrm>
        </p:grpSpPr>
        <p:sp>
          <p:nvSpPr>
            <p:cNvPr id="39" name="Flowchart: Sort 38"/>
            <p:cNvSpPr/>
            <p:nvPr/>
          </p:nvSpPr>
          <p:spPr>
            <a:xfrm flipV="1">
              <a:off x="5791200" y="2362199"/>
              <a:ext cx="228600" cy="1066800"/>
            </a:xfrm>
            <a:prstGeom prst="flowChartSo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Merge 39"/>
            <p:cNvSpPr/>
            <p:nvPr/>
          </p:nvSpPr>
          <p:spPr>
            <a:xfrm>
              <a:off x="5791200" y="2895600"/>
              <a:ext cx="228600" cy="533400"/>
            </a:xfrm>
            <a:prstGeom prst="flowChartMerg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40"/>
          <p:cNvGrpSpPr/>
          <p:nvPr/>
        </p:nvGrpSpPr>
        <p:grpSpPr>
          <a:xfrm>
            <a:off x="4724400" y="1828800"/>
            <a:ext cx="1828800" cy="381000"/>
            <a:chOff x="3810000" y="3657600"/>
            <a:chExt cx="1828800" cy="381000"/>
          </a:xfrm>
        </p:grpSpPr>
        <p:sp>
          <p:nvSpPr>
            <p:cNvPr id="42" name="Oval 41"/>
            <p:cNvSpPr/>
            <p:nvPr/>
          </p:nvSpPr>
          <p:spPr>
            <a:xfrm>
              <a:off x="4267200" y="3657600"/>
              <a:ext cx="914400" cy="381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4925">
              <a:solidFill>
                <a:srgbClr val="FF66FF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perspectiveRelaxedModerately"/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810000" y="3821475"/>
              <a:ext cx="18288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3"/>
          <p:cNvGrpSpPr/>
          <p:nvPr/>
        </p:nvGrpSpPr>
        <p:grpSpPr>
          <a:xfrm rot="5400000">
            <a:off x="5522323" y="1448888"/>
            <a:ext cx="228600" cy="1066801"/>
            <a:chOff x="5791200" y="2362199"/>
            <a:chExt cx="228600" cy="1066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Flowchart: Sort 44"/>
            <p:cNvSpPr/>
            <p:nvPr/>
          </p:nvSpPr>
          <p:spPr>
            <a:xfrm flipV="1">
              <a:off x="5791200" y="2362199"/>
              <a:ext cx="228600" cy="1066800"/>
            </a:xfrm>
            <a:prstGeom prst="flowChartSo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Merge 45"/>
            <p:cNvSpPr/>
            <p:nvPr/>
          </p:nvSpPr>
          <p:spPr>
            <a:xfrm>
              <a:off x="5791200" y="2895600"/>
              <a:ext cx="228600" cy="533400"/>
            </a:xfrm>
            <a:prstGeom prst="flowChartMerg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46"/>
          <p:cNvGrpSpPr/>
          <p:nvPr/>
        </p:nvGrpSpPr>
        <p:grpSpPr>
          <a:xfrm>
            <a:off x="6776724" y="533400"/>
            <a:ext cx="3357876" cy="1600200"/>
            <a:chOff x="5334000" y="3048000"/>
            <a:chExt cx="3357876" cy="1600200"/>
          </a:xfrm>
        </p:grpSpPr>
        <p:grpSp>
          <p:nvGrpSpPr>
            <p:cNvPr id="12" name="Group 51"/>
            <p:cNvGrpSpPr/>
            <p:nvPr/>
          </p:nvGrpSpPr>
          <p:grpSpPr>
            <a:xfrm>
              <a:off x="5334000" y="3048000"/>
              <a:ext cx="3357876" cy="1600200"/>
              <a:chOff x="5181600" y="2133600"/>
              <a:chExt cx="3357876" cy="1600200"/>
            </a:xfrm>
          </p:grpSpPr>
          <p:grpSp>
            <p:nvGrpSpPr>
              <p:cNvPr id="13" name="Group 44"/>
              <p:cNvGrpSpPr/>
              <p:nvPr/>
            </p:nvGrpSpPr>
            <p:grpSpPr>
              <a:xfrm>
                <a:off x="5181600" y="2133600"/>
                <a:ext cx="3357876" cy="1600200"/>
                <a:chOff x="5943600" y="2133600"/>
                <a:chExt cx="3357876" cy="1600200"/>
              </a:xfrm>
            </p:grpSpPr>
            <p:grpSp>
              <p:nvGrpSpPr>
                <p:cNvPr id="15" name="Group 56"/>
                <p:cNvGrpSpPr/>
                <p:nvPr/>
              </p:nvGrpSpPr>
              <p:grpSpPr>
                <a:xfrm>
                  <a:off x="5943600" y="2133600"/>
                  <a:ext cx="3048000" cy="1448594"/>
                  <a:chOff x="2667000" y="3809206"/>
                  <a:chExt cx="3048000" cy="1448594"/>
                </a:xfrm>
              </p:grpSpPr>
              <p:sp>
                <p:nvSpPr>
                  <p:cNvPr id="56" name="Parallelogram 55"/>
                  <p:cNvSpPr/>
                  <p:nvPr/>
                </p:nvSpPr>
                <p:spPr>
                  <a:xfrm>
                    <a:off x="2667000" y="4800600"/>
                    <a:ext cx="3048000" cy="457200"/>
                  </a:xfrm>
                  <a:prstGeom prst="parallelogram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Can 56"/>
                  <p:cNvSpPr/>
                  <p:nvPr/>
                </p:nvSpPr>
                <p:spPr>
                  <a:xfrm>
                    <a:off x="5410200" y="3962400"/>
                    <a:ext cx="152400" cy="990600"/>
                  </a:xfrm>
                  <a:prstGeom prst="can">
                    <a:avLst/>
                  </a:prstGeom>
                  <a:solidFill>
                    <a:srgbClr val="FF66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Can 57"/>
                  <p:cNvSpPr/>
                  <p:nvPr/>
                </p:nvSpPr>
                <p:spPr>
                  <a:xfrm>
                    <a:off x="2819400" y="3962400"/>
                    <a:ext cx="152400" cy="990600"/>
                  </a:xfrm>
                  <a:prstGeom prst="can">
                    <a:avLst/>
                  </a:prstGeom>
                  <a:solidFill>
                    <a:srgbClr val="FF66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6" name="Group 54"/>
                  <p:cNvGrpSpPr/>
                  <p:nvPr/>
                </p:nvGrpSpPr>
                <p:grpSpPr>
                  <a:xfrm>
                    <a:off x="2895600" y="3809206"/>
                    <a:ext cx="2590800" cy="229394"/>
                    <a:chOff x="6019800" y="3124200"/>
                    <a:chExt cx="2590800" cy="229394"/>
                  </a:xfrm>
                </p:grpSpPr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>
                      <a:off x="6019800" y="3124200"/>
                      <a:ext cx="2590800" cy="1588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 rot="5400000">
                      <a:off x="5918563" y="3238500"/>
                      <a:ext cx="228600" cy="1588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5400000">
                      <a:off x="8482443" y="3237706"/>
                      <a:ext cx="228600" cy="1588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4" name="Rectangle 53"/>
                <p:cNvSpPr/>
                <p:nvPr/>
              </p:nvSpPr>
              <p:spPr>
                <a:xfrm>
                  <a:off x="5956663" y="3581400"/>
                  <a:ext cx="2895600" cy="152400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Parallelogram 54"/>
                <p:cNvSpPr/>
                <p:nvPr/>
              </p:nvSpPr>
              <p:spPr>
                <a:xfrm rot="19225128">
                  <a:off x="8547034" y="3421583"/>
                  <a:ext cx="754442" cy="167233"/>
                </a:xfrm>
                <a:prstGeom prst="parallelogram">
                  <a:avLst/>
                </a:prstGeom>
                <a:blipFill>
                  <a:blip r:embed="rId3"/>
                  <a:tile tx="0" ty="0" sx="100000" sy="100000" flip="none" algn="tl"/>
                </a:blipFill>
                <a:scene3d>
                  <a:camera prst="isometricOffAxis2Righ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 flipV="1">
                <a:off x="5410200" y="3352800"/>
                <a:ext cx="228600" cy="15239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397137" y="3694611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001000" y="3657600"/>
              <a:ext cx="2920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</p:txBody>
        </p:sp>
      </p:grpSp>
      <p:grpSp>
        <p:nvGrpSpPr>
          <p:cNvPr id="17" name="Group 62"/>
          <p:cNvGrpSpPr/>
          <p:nvPr/>
        </p:nvGrpSpPr>
        <p:grpSpPr>
          <a:xfrm>
            <a:off x="7449461" y="533400"/>
            <a:ext cx="1712678" cy="1588"/>
            <a:chOff x="6458861" y="1905000"/>
            <a:chExt cx="1712678" cy="1588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458861" y="1905000"/>
              <a:ext cx="780139" cy="1588"/>
            </a:xfrm>
            <a:prstGeom prst="line">
              <a:avLst/>
            </a:prstGeom>
            <a:ln w="38100">
              <a:solidFill>
                <a:srgbClr val="FFFF00"/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391400" y="1905000"/>
              <a:ext cx="780139" cy="1588"/>
            </a:xfrm>
            <a:prstGeom prst="line">
              <a:avLst/>
            </a:prstGeom>
            <a:ln w="38100">
              <a:solidFill>
                <a:srgbClr val="FFFF00"/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loud Callout 5"/>
          <p:cNvSpPr/>
          <p:nvPr/>
        </p:nvSpPr>
        <p:spPr>
          <a:xfrm>
            <a:off x="382089" y="4038600"/>
            <a:ext cx="9031279" cy="281940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KNC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4375 -0.1333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67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4.56984E-6 C -0.00486 0.04371 -0.00972 0.08789 -0.03802 0.11518 C -0.06632 0.14247 -0.13281 0.15472 -0.16944 0.16328 C -0.20625 0.17207 -0.23212 0.16929 -0.25798 0.16698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860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7206E-6 C -0.00468 0.04347 -0.0092 0.08718 -0.03576 0.11424 C -0.06215 0.14153 -0.1243 0.15356 -0.15868 0.16211 C -0.19305 0.17067 -0.21736 0.16813 -0.24166 0.16581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85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 descr="Canvas"/>
          <p:cNvSpPr txBox="1">
            <a:spLocks noChangeArrowheads="1"/>
          </p:cNvSpPr>
          <p:nvPr/>
        </p:nvSpPr>
        <p:spPr bwMode="auto">
          <a:xfrm>
            <a:off x="228600" y="685800"/>
            <a:ext cx="5654675" cy="353943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1820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Ơ-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xtet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>
                <a:solidFill>
                  <a:srgbClr val="002060"/>
                </a:solidFill>
                <a:latin typeface=".VnTime" pitchFamily="34" charset="0"/>
              </a:rPr>
              <a:t>. </a:t>
            </a:r>
            <a:endParaRPr lang="en-US" sz="3200" b="1" dirty="0">
              <a:solidFill>
                <a:srgbClr val="002060"/>
              </a:solidFill>
              <a:latin typeface=".VnTimeH" pitchFamily="34" charset="0"/>
            </a:endParaRPr>
          </a:p>
        </p:txBody>
      </p:sp>
      <p:pic>
        <p:nvPicPr>
          <p:cNvPr id="5" name="Picture 4" descr="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9475" y="11430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 descr="White marble"/>
          <p:cNvSpPr txBox="1">
            <a:spLocks noChangeArrowheads="1"/>
          </p:cNvSpPr>
          <p:nvPr/>
        </p:nvSpPr>
        <p:spPr bwMode="auto">
          <a:xfrm>
            <a:off x="152400" y="4419600"/>
            <a:ext cx="89916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.VnTime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20</a:t>
            </a:fld>
            <a:endParaRPr lang="en-US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27650" y="1447800"/>
            <a:ext cx="8816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5243" y="2438400"/>
            <a:ext cx="4498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154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2588" y="2784475"/>
            <a:ext cx="760412" cy="873125"/>
          </a:xfrm>
          <a:noFill/>
          <a:ln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65738" y="838200"/>
            <a:ext cx="73025" cy="1298575"/>
            <a:chOff x="1104" y="816"/>
            <a:chExt cx="96" cy="1584"/>
          </a:xfrm>
        </p:grpSpPr>
        <p:sp>
          <p:nvSpPr>
            <p:cNvPr id="124932" name="Rectangle 4"/>
            <p:cNvSpPr>
              <a:spLocks noChangeArrowheads="1"/>
            </p:cNvSpPr>
            <p:nvPr/>
          </p:nvSpPr>
          <p:spPr bwMode="auto">
            <a:xfrm>
              <a:off x="1104" y="1584"/>
              <a:ext cx="96" cy="8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1104" y="816"/>
              <a:ext cx="96" cy="43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4" name="Line 6"/>
            <p:cNvSpPr>
              <a:spLocks noChangeShapeType="1"/>
            </p:cNvSpPr>
            <p:nvPr/>
          </p:nvSpPr>
          <p:spPr bwMode="auto">
            <a:xfrm>
              <a:off x="1152" y="12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10800000">
            <a:off x="4648200" y="2716213"/>
            <a:ext cx="214313" cy="650875"/>
            <a:chOff x="2304" y="2640"/>
            <a:chExt cx="240" cy="720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5400000">
              <a:off x="2064" y="2880"/>
              <a:ext cx="720" cy="240"/>
              <a:chOff x="1776" y="1536"/>
              <a:chExt cx="1039" cy="240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124938" name="Line 10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39" name="Rectangle 11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vi-VN"/>
                </a:p>
              </p:txBody>
            </p:sp>
            <p:sp>
              <p:nvSpPr>
                <p:cNvPr id="124940" name="Line 12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41" name="Line 13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42" name="Line 14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4943" name="Line 15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44" name="Line 16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945" name="AutoShape 17"/>
            <p:cNvSpPr>
              <a:spLocks noChangeArrowheads="1"/>
            </p:cNvSpPr>
            <p:nvPr/>
          </p:nvSpPr>
          <p:spPr bwMode="auto">
            <a:xfrm>
              <a:off x="2326" y="3072"/>
              <a:ext cx="192" cy="144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4946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3125788"/>
            <a:ext cx="6540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8075613" y="3103563"/>
            <a:ext cx="542925" cy="196850"/>
            <a:chOff x="1824" y="1536"/>
            <a:chExt cx="2784" cy="645"/>
          </a:xfrm>
        </p:grpSpPr>
        <p:pic>
          <p:nvPicPr>
            <p:cNvPr id="124948" name="Picture 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36"/>
              <a:ext cx="2640" cy="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9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2320">
              <a:off x="1824" y="1920"/>
              <a:ext cx="336" cy="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4950" name="Picture 22" descr="BienTro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46861" r="17400" b="17992"/>
          <a:stretch>
            <a:fillRect/>
          </a:stretch>
        </p:blipFill>
        <p:spPr bwMode="auto">
          <a:xfrm>
            <a:off x="6623050" y="3221038"/>
            <a:ext cx="658813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51" name="Line 23"/>
          <p:cNvSpPr>
            <a:spLocks noChangeShapeType="1"/>
          </p:cNvSpPr>
          <p:nvPr/>
        </p:nvSpPr>
        <p:spPr bwMode="auto">
          <a:xfrm>
            <a:off x="5295900" y="1073150"/>
            <a:ext cx="3081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52" name="Line 24"/>
          <p:cNvSpPr>
            <a:spLocks noChangeShapeType="1"/>
          </p:cNvSpPr>
          <p:nvPr/>
        </p:nvSpPr>
        <p:spPr bwMode="auto">
          <a:xfrm flipH="1">
            <a:off x="4784725" y="1073150"/>
            <a:ext cx="544513" cy="16430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53" name="Line 25"/>
          <p:cNvSpPr>
            <a:spLocks noChangeShapeType="1"/>
          </p:cNvSpPr>
          <p:nvPr/>
        </p:nvSpPr>
        <p:spPr bwMode="auto">
          <a:xfrm flipV="1">
            <a:off x="4716463" y="3360738"/>
            <a:ext cx="817562" cy="3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>
            <a:off x="6040438" y="3338513"/>
            <a:ext cx="762000" cy="1190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55" name="Line 27"/>
          <p:cNvSpPr>
            <a:spLocks noChangeShapeType="1"/>
          </p:cNvSpPr>
          <p:nvPr/>
        </p:nvSpPr>
        <p:spPr bwMode="auto">
          <a:xfrm flipV="1">
            <a:off x="7186613" y="2949575"/>
            <a:ext cx="871537" cy="355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784725" y="838200"/>
            <a:ext cx="3632200" cy="1878013"/>
            <a:chOff x="3014" y="528"/>
            <a:chExt cx="2288" cy="1183"/>
          </a:xfrm>
        </p:grpSpPr>
        <p:sp>
          <p:nvSpPr>
            <p:cNvPr id="124957" name="AutoShape 29" descr="70%"/>
            <p:cNvSpPr>
              <a:spLocks noChangeArrowheads="1"/>
            </p:cNvSpPr>
            <p:nvPr/>
          </p:nvSpPr>
          <p:spPr bwMode="auto">
            <a:xfrm>
              <a:off x="3230" y="1267"/>
              <a:ext cx="2056" cy="248"/>
            </a:xfrm>
            <a:prstGeom prst="cube">
              <a:avLst>
                <a:gd name="adj" fmla="val 25000"/>
              </a:avLst>
            </a:prstGeom>
            <a:pattFill prst="pct70">
              <a:fgClr>
                <a:srgbClr val="FFCC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5175" y="528"/>
              <a:ext cx="45" cy="818"/>
              <a:chOff x="1104" y="816"/>
              <a:chExt cx="96" cy="1584"/>
            </a:xfrm>
          </p:grpSpPr>
          <p:sp>
            <p:nvSpPr>
              <p:cNvPr id="124959" name="Rectangle 31"/>
              <p:cNvSpPr>
                <a:spLocks noChangeArrowheads="1"/>
              </p:cNvSpPr>
              <p:nvPr/>
            </p:nvSpPr>
            <p:spPr bwMode="auto">
              <a:xfrm>
                <a:off x="1104" y="1584"/>
                <a:ext cx="96" cy="8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60" name="Rectangle 32"/>
              <p:cNvSpPr>
                <a:spLocks noChangeArrowheads="1"/>
              </p:cNvSpPr>
              <p:nvPr/>
            </p:nvSpPr>
            <p:spPr bwMode="auto">
              <a:xfrm>
                <a:off x="1104" y="816"/>
                <a:ext cx="96" cy="43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61" name="Line 33"/>
              <p:cNvSpPr>
                <a:spLocks noChangeShapeType="1"/>
              </p:cNvSpPr>
              <p:nvPr/>
            </p:nvSpPr>
            <p:spPr bwMode="auto">
              <a:xfrm>
                <a:off x="1152" y="124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962" name="AutoShape 34" descr="70%"/>
            <p:cNvSpPr>
              <a:spLocks noChangeArrowheads="1"/>
            </p:cNvSpPr>
            <p:nvPr/>
          </p:nvSpPr>
          <p:spPr bwMode="auto">
            <a:xfrm>
              <a:off x="3168" y="1344"/>
              <a:ext cx="2057" cy="248"/>
            </a:xfrm>
            <a:prstGeom prst="cube">
              <a:avLst>
                <a:gd name="adj" fmla="val 25000"/>
              </a:avLst>
            </a:prstGeom>
            <a:pattFill prst="pct70">
              <a:fgClr>
                <a:srgbClr val="FFCC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63" name="Line 35"/>
            <p:cNvSpPr>
              <a:spLocks noChangeShapeType="1"/>
            </p:cNvSpPr>
            <p:nvPr/>
          </p:nvSpPr>
          <p:spPr bwMode="auto">
            <a:xfrm flipH="1">
              <a:off x="3014" y="676"/>
              <a:ext cx="343" cy="10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4" name="Line 36"/>
            <p:cNvSpPr>
              <a:spLocks noChangeShapeType="1"/>
            </p:cNvSpPr>
            <p:nvPr/>
          </p:nvSpPr>
          <p:spPr bwMode="auto">
            <a:xfrm>
              <a:off x="3360" y="676"/>
              <a:ext cx="194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65" name="Line 37"/>
          <p:cNvSpPr>
            <a:spLocks noChangeShapeType="1"/>
          </p:cNvSpPr>
          <p:nvPr/>
        </p:nvSpPr>
        <p:spPr bwMode="auto">
          <a:xfrm flipV="1">
            <a:off x="7186613" y="2949575"/>
            <a:ext cx="871537" cy="35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66" name="Line 38"/>
          <p:cNvSpPr>
            <a:spLocks noChangeShapeType="1"/>
          </p:cNvSpPr>
          <p:nvPr/>
        </p:nvSpPr>
        <p:spPr bwMode="auto">
          <a:xfrm>
            <a:off x="5951538" y="3302000"/>
            <a:ext cx="762000" cy="119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67" name="Line 39"/>
          <p:cNvSpPr>
            <a:spLocks noChangeShapeType="1"/>
          </p:cNvSpPr>
          <p:nvPr/>
        </p:nvSpPr>
        <p:spPr bwMode="auto">
          <a:xfrm flipV="1">
            <a:off x="4784725" y="3360738"/>
            <a:ext cx="817563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68" name="Line 40"/>
          <p:cNvSpPr>
            <a:spLocks noChangeShapeType="1"/>
          </p:cNvSpPr>
          <p:nvPr/>
        </p:nvSpPr>
        <p:spPr bwMode="auto">
          <a:xfrm flipV="1">
            <a:off x="8626475" y="1073150"/>
            <a:ext cx="0" cy="1771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69" name="Line 41"/>
          <p:cNvSpPr>
            <a:spLocks noChangeShapeType="1"/>
          </p:cNvSpPr>
          <p:nvPr/>
        </p:nvSpPr>
        <p:spPr bwMode="auto">
          <a:xfrm flipV="1">
            <a:off x="8610600" y="1066800"/>
            <a:ext cx="0" cy="1771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70" name="Line 42"/>
          <p:cNvSpPr>
            <a:spLocks noChangeShapeType="1"/>
          </p:cNvSpPr>
          <p:nvPr/>
        </p:nvSpPr>
        <p:spPr bwMode="auto">
          <a:xfrm>
            <a:off x="8283575" y="1073150"/>
            <a:ext cx="327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71" name="Line 43"/>
          <p:cNvSpPr>
            <a:spLocks noChangeShapeType="1"/>
          </p:cNvSpPr>
          <p:nvPr/>
        </p:nvSpPr>
        <p:spPr bwMode="auto">
          <a:xfrm>
            <a:off x="8283575" y="1073150"/>
            <a:ext cx="327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972" name="Picture 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184525"/>
            <a:ext cx="6858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45"/>
          <p:cNvGrpSpPr>
            <a:grpSpLocks/>
          </p:cNvGrpSpPr>
          <p:nvPr/>
        </p:nvGrpSpPr>
        <p:grpSpPr bwMode="auto">
          <a:xfrm rot="-23813800">
            <a:off x="8259763" y="3130550"/>
            <a:ext cx="384175" cy="611188"/>
            <a:chOff x="2278" y="2679"/>
            <a:chExt cx="314" cy="764"/>
          </a:xfrm>
        </p:grpSpPr>
        <p:sp>
          <p:nvSpPr>
            <p:cNvPr id="124974" name="Line 46"/>
            <p:cNvSpPr>
              <a:spLocks noChangeShapeType="1"/>
            </p:cNvSpPr>
            <p:nvPr/>
          </p:nvSpPr>
          <p:spPr bwMode="auto">
            <a:xfrm rot="2913502" flipH="1" flipV="1">
              <a:off x="2280" y="2690"/>
              <a:ext cx="323" cy="3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5" name="Line 47"/>
            <p:cNvSpPr>
              <a:spLocks noChangeShapeType="1"/>
            </p:cNvSpPr>
            <p:nvPr/>
          </p:nvSpPr>
          <p:spPr bwMode="auto">
            <a:xfrm rot="2913502" flipH="1" flipV="1">
              <a:off x="2267" y="3131"/>
              <a:ext cx="323" cy="301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78" name="Line 50"/>
          <p:cNvSpPr>
            <a:spLocks noChangeShapeType="1"/>
          </p:cNvSpPr>
          <p:nvPr/>
        </p:nvSpPr>
        <p:spPr bwMode="auto">
          <a:xfrm flipV="1">
            <a:off x="9177338" y="1343025"/>
            <a:ext cx="0" cy="2301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3933825" y="5105400"/>
            <a:ext cx="1447800" cy="1295400"/>
            <a:chOff x="2448" y="864"/>
            <a:chExt cx="304" cy="528"/>
          </a:xfrm>
        </p:grpSpPr>
        <p:sp>
          <p:nvSpPr>
            <p:cNvPr id="124983" name="Oval 55" descr="Woven mat"/>
            <p:cNvSpPr>
              <a:spLocks noChangeArrowheads="1"/>
            </p:cNvSpPr>
            <p:nvPr/>
          </p:nvSpPr>
          <p:spPr bwMode="auto">
            <a:xfrm>
              <a:off x="2448" y="1318"/>
              <a:ext cx="304" cy="74"/>
            </a:xfrm>
            <a:prstGeom prst="ellipse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84" name="AutoShape 56"/>
            <p:cNvSpPr>
              <a:spLocks noChangeArrowheads="1"/>
            </p:cNvSpPr>
            <p:nvPr/>
          </p:nvSpPr>
          <p:spPr bwMode="auto">
            <a:xfrm>
              <a:off x="2592" y="864"/>
              <a:ext cx="23" cy="4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 rot="10800000">
            <a:off x="3962400" y="4876800"/>
            <a:ext cx="1447800" cy="542925"/>
            <a:chOff x="2064" y="1872"/>
            <a:chExt cx="1152" cy="384"/>
          </a:xfrm>
        </p:grpSpPr>
        <p:sp>
          <p:nvSpPr>
            <p:cNvPr id="124987" name="AutoShape 59"/>
            <p:cNvSpPr>
              <a:spLocks noChangeArrowheads="1"/>
            </p:cNvSpPr>
            <p:nvPr/>
          </p:nvSpPr>
          <p:spPr bwMode="auto">
            <a:xfrm rot="15578751">
              <a:off x="2208" y="1824"/>
              <a:ext cx="288" cy="576"/>
            </a:xfrm>
            <a:prstGeom prst="triangle">
              <a:avLst>
                <a:gd name="adj" fmla="val 45417"/>
              </a:avLst>
            </a:prstGeom>
            <a:solidFill>
              <a:srgbClr val="0DAD1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88" name="AutoShape 60"/>
            <p:cNvSpPr>
              <a:spLocks noChangeArrowheads="1"/>
            </p:cNvSpPr>
            <p:nvPr/>
          </p:nvSpPr>
          <p:spPr bwMode="auto">
            <a:xfrm rot="4836187">
              <a:off x="2784" y="1728"/>
              <a:ext cx="288" cy="576"/>
            </a:xfrm>
            <a:prstGeom prst="triangle">
              <a:avLst>
                <a:gd name="adj" fmla="val 61806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92" name="Text Box 64"/>
          <p:cNvSpPr txBox="1">
            <a:spLocks noChangeArrowheads="1"/>
          </p:cNvSpPr>
          <p:nvPr/>
        </p:nvSpPr>
        <p:spPr bwMode="auto">
          <a:xfrm>
            <a:off x="0" y="3886200"/>
            <a:ext cx="9144000" cy="1200329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 Dùng kim nam châm để nhận biết từ trường.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 Nơi nào trong không gian có lực từ tác dụng lên kim nam châm thì nơi đó có từ trường.</a:t>
            </a:r>
          </a:p>
        </p:txBody>
      </p:sp>
      <p:sp>
        <p:nvSpPr>
          <p:cNvPr id="124995" name="Text Box 67" descr="Blue tissue paper"/>
          <p:cNvSpPr txBox="1">
            <a:spLocks noChangeArrowheads="1"/>
          </p:cNvSpPr>
          <p:nvPr/>
        </p:nvSpPr>
        <p:spPr bwMode="auto">
          <a:xfrm>
            <a:off x="0" y="3962400"/>
            <a:ext cx="7162800" cy="1077218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3200" dirty="0">
                <a:latin typeface="+mj-lt"/>
              </a:rPr>
              <a:t>Qua các thí nghiệm trên, ta có thể nhận biết từ trường bằng cách nào?</a:t>
            </a:r>
          </a:p>
        </p:txBody>
      </p:sp>
      <p:sp>
        <p:nvSpPr>
          <p:cNvPr id="124996" name="Text Box 68" descr="Parchment"/>
          <p:cNvSpPr txBox="1">
            <a:spLocks noChangeArrowheads="1"/>
          </p:cNvSpPr>
          <p:nvPr/>
        </p:nvSpPr>
        <p:spPr bwMode="auto">
          <a:xfrm>
            <a:off x="0" y="3962400"/>
            <a:ext cx="4572000" cy="579438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4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9.24855E-7 L 0.22917 -0.549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2746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4104E-6 L 0.22083 -0.5389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26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92" grpId="0" animBg="1"/>
      <p:bldP spid="124995" grpId="0" animBg="1"/>
      <p:bldP spid="124995" grpId="1" animBg="1"/>
      <p:bldP spid="124996" grpId="0" animBg="1"/>
      <p:bldP spid="12499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2177522356_4c8249c1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1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0" y="3048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>
                <a:solidFill>
                  <a:srgbClr val="FF0000"/>
                </a:solidFill>
              </a:rPr>
              <a:t>*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ừ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trường thường được phát hiện ở khu vực: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04800" y="5805488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/>
              <a:t> </a:t>
            </a:r>
            <a:r>
              <a:rPr lang="vi-VN" sz="3200" dirty="0">
                <a:latin typeface="+mj-lt"/>
              </a:rPr>
              <a:t>Lân cận các đường dây cao th</a:t>
            </a:r>
            <a:r>
              <a:rPr lang="pt-BR" sz="3200" dirty="0">
                <a:latin typeface="+mj-lt"/>
              </a:rPr>
              <a:t>ế, c</a:t>
            </a:r>
            <a:r>
              <a:rPr lang="en-US" sz="3200" dirty="0" err="1">
                <a:latin typeface="+mj-lt"/>
              </a:rPr>
              <a:t>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thu</a:t>
            </a:r>
            <a:r>
              <a:rPr lang="en-US" sz="3200" dirty="0">
                <a:latin typeface="+mj-lt"/>
              </a:rPr>
              <a:t> l</a:t>
            </a:r>
            <a:r>
              <a:rPr lang="vi-VN" sz="3200" dirty="0">
                <a:latin typeface="+mj-lt"/>
              </a:rPr>
              <a:t>ô</a:t>
            </a:r>
            <a:r>
              <a:rPr lang="en-US" sz="3200" dirty="0" err="1">
                <a:latin typeface="+mj-lt"/>
              </a:rPr>
              <a:t>i</a:t>
            </a:r>
            <a:r>
              <a:rPr lang="vi-VN" sz="3200" dirty="0">
                <a:latin typeface="+mj-lt"/>
              </a:rPr>
              <a:t>.</a:t>
            </a:r>
            <a:r>
              <a:rPr lang="en-US" sz="3200" dirty="0">
                <a:latin typeface="+mj-lt"/>
              </a:rPr>
              <a:t> </a:t>
            </a:r>
          </a:p>
        </p:txBody>
      </p:sp>
      <p:pic>
        <p:nvPicPr>
          <p:cNvPr id="21514" name="Picture 10" descr="nghiemj_thu_220%20DZ%20Hue%20Dong%20H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8709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0" y="228600"/>
            <a:ext cx="769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ừ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</a:rPr>
              <a:t> trường thường được phát hiện ở khu vực: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191000" y="4572000"/>
            <a:ext cx="4724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đang</a:t>
            </a:r>
            <a:r>
              <a:rPr lang="vi-VN" sz="2800" dirty="0">
                <a:latin typeface="Times New Roman" pitchFamily="18" charset="0"/>
              </a:rPr>
              <a:t> vận hành: màn h</a:t>
            </a:r>
            <a:r>
              <a:rPr lang="en-US" sz="2800" dirty="0">
                <a:latin typeface="Times New Roman" pitchFamily="18" charset="0"/>
              </a:rPr>
              <a:t>ì</a:t>
            </a:r>
            <a:r>
              <a:rPr lang="vi-VN" sz="2800" dirty="0">
                <a:latin typeface="Times New Roman" pitchFamily="18" charset="0"/>
              </a:rPr>
              <a:t>nh máy vi tính, đồng hồ điện, máy sấy tóc, điện thoại di động</a:t>
            </a:r>
            <a:r>
              <a:rPr lang="en-US" sz="2800" dirty="0">
                <a:latin typeface="Times New Roman" pitchFamily="18" charset="0"/>
              </a:rPr>
              <a:t>…</a:t>
            </a:r>
            <a:r>
              <a:rPr lang="vi-VN" sz="2800" dirty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t="45647" r="68808" b="35001"/>
          <a:stretch>
            <a:fillRect/>
          </a:stretch>
        </p:blipFill>
        <p:spPr bwMode="auto">
          <a:xfrm>
            <a:off x="381000" y="1981200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180px-Monito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66" y="1461448"/>
            <a:ext cx="3276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28600" y="4799013"/>
            <a:ext cx="3352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>
                <a:latin typeface="Times New Roman" pitchFamily="18" charset="0"/>
              </a:rPr>
              <a:t>- Các dây tiếp đất của các thiết bị điện..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pic>
        <p:nvPicPr>
          <p:cNvPr id="9" name="Picture 2" descr="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34" y="1469409"/>
            <a:ext cx="2667000" cy="30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802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Documents\tu truong\tu truong 10.jpeg"/>
          <p:cNvPicPr>
            <a:picLocks noChangeAspect="1" noChangeArrowheads="1"/>
          </p:cNvPicPr>
          <p:nvPr/>
        </p:nvPicPr>
        <p:blipFill>
          <a:blip r:embed="rId2"/>
          <a:srcRect l="12355" t="8205" r="7336" b="9744"/>
          <a:stretch>
            <a:fillRect/>
          </a:stretch>
        </p:blipFill>
        <p:spPr bwMode="auto">
          <a:xfrm>
            <a:off x="600595" y="1178169"/>
            <a:ext cx="3209405" cy="2403231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 l="15892" r="3488" b="13265"/>
          <a:stretch>
            <a:fillRect/>
          </a:stretch>
        </p:blipFill>
        <p:spPr bwMode="auto">
          <a:xfrm>
            <a:off x="4648200" y="1066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8999"/>
            <a:ext cx="3886200" cy="30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769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ừ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</a:rPr>
              <a:t> trường thường được phát hiện ở khu vực: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5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86800" cy="2362200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radio,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gamma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200400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81000" y="3200400"/>
            <a:ext cx="4248150" cy="3295650"/>
            <a:chOff x="381000" y="3200400"/>
            <a:chExt cx="4248150" cy="3295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9400" y="3962400"/>
              <a:ext cx="180975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D:\Documents\tu truong\tu truong 9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3200400"/>
              <a:ext cx="2466975" cy="1847850"/>
            </a:xfrm>
            <a:prstGeom prst="rect">
              <a:avLst/>
            </a:prstGeom>
            <a:noFill/>
          </p:spPr>
        </p:pic>
      </p:grpSp>
      <p:grpSp>
        <p:nvGrpSpPr>
          <p:cNvPr id="4" name="Group 9"/>
          <p:cNvGrpSpPr/>
          <p:nvPr/>
        </p:nvGrpSpPr>
        <p:grpSpPr>
          <a:xfrm>
            <a:off x="304800" y="2819400"/>
            <a:ext cx="8610600" cy="3886200"/>
            <a:chOff x="304800" y="2667000"/>
            <a:chExt cx="8382000" cy="3886200"/>
          </a:xfrm>
        </p:grpSpPr>
        <p:pic>
          <p:nvPicPr>
            <p:cNvPr id="11" name="Picture 3" descr="D:\Documents\tu truong\tu truong 13.jpeg"/>
            <p:cNvPicPr>
              <a:picLocks noChangeAspect="1" noChangeArrowheads="1"/>
            </p:cNvPicPr>
            <p:nvPr/>
          </p:nvPicPr>
          <p:blipFill>
            <a:blip r:embed="rId4"/>
            <a:srcRect l="11641" t="8240" r="31217" b="6367"/>
            <a:stretch>
              <a:fillRect/>
            </a:stretch>
          </p:blipFill>
          <p:spPr bwMode="auto">
            <a:xfrm>
              <a:off x="7315200" y="3657600"/>
              <a:ext cx="1371600" cy="2895600"/>
            </a:xfrm>
            <a:prstGeom prst="rect">
              <a:avLst/>
            </a:prstGeom>
            <a:noFill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lum/>
            </a:blip>
            <a:srcRect l="14159" t="17937" r="18584" b="28251"/>
            <a:stretch>
              <a:fillRect/>
            </a:stretch>
          </p:blipFill>
          <p:spPr bwMode="auto">
            <a:xfrm>
              <a:off x="762000" y="2667000"/>
              <a:ext cx="1828800" cy="1443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/>
            <a:srcRect r="48485" b="16230"/>
            <a:stretch>
              <a:fillRect/>
            </a:stretch>
          </p:blipFill>
          <p:spPr bwMode="auto">
            <a:xfrm>
              <a:off x="6324600" y="2819400"/>
              <a:ext cx="1295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10"/>
            <p:cNvGrpSpPr/>
            <p:nvPr/>
          </p:nvGrpSpPr>
          <p:grpSpPr>
            <a:xfrm>
              <a:off x="304800" y="4149969"/>
              <a:ext cx="3124200" cy="2403231"/>
              <a:chOff x="304800" y="4149969"/>
              <a:chExt cx="3124200" cy="2403231"/>
            </a:xfrm>
          </p:grpSpPr>
          <p:pic>
            <p:nvPicPr>
              <p:cNvPr id="15" name="Picture 4" descr="D:\Documents\tu truong\tu truong 10.jpeg"/>
              <p:cNvPicPr>
                <a:picLocks noChangeAspect="1" noChangeArrowheads="1"/>
              </p:cNvPicPr>
              <p:nvPr/>
            </p:nvPicPr>
            <p:blipFill>
              <a:blip r:embed="rId7"/>
              <a:srcRect l="12355" t="8205" r="7336" b="9744"/>
              <a:stretch>
                <a:fillRect/>
              </a:stretch>
            </p:blipFill>
            <p:spPr bwMode="auto">
              <a:xfrm>
                <a:off x="304800" y="4149969"/>
                <a:ext cx="3124200" cy="2403231"/>
              </a:xfrm>
              <a:prstGeom prst="rect">
                <a:avLst/>
              </a:prstGeom>
              <a:noFill/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8"/>
              <a:srcRect l="15892" r="3488" b="13265"/>
              <a:stretch>
                <a:fillRect/>
              </a:stretch>
            </p:blipFill>
            <p:spPr bwMode="auto">
              <a:xfrm>
                <a:off x="913387" y="4295775"/>
                <a:ext cx="1981200" cy="1619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3505200" y="2775228"/>
            <a:ext cx="289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3800" y="5305961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8316E-6 L -1.4375 -0.00694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9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  <p:bldP spid="17" grpId="0"/>
      <p:bldP spid="18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66712" y="671512"/>
            <a:ext cx="8534400" cy="86042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C4 : Nếu có một kim nam châm thì em làm thế nào để phát hiện ra trong dây dẫn AB có dòng điện hay không?</a:t>
            </a: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320800" y="1828800"/>
            <a:ext cx="228600" cy="2286000"/>
            <a:chOff x="1104" y="672"/>
            <a:chExt cx="144" cy="1776"/>
          </a:xfrm>
        </p:grpSpPr>
        <p:sp>
          <p:nvSpPr>
            <p:cNvPr id="57411" name="AutoShape 67"/>
            <p:cNvSpPr>
              <a:spLocks noChangeArrowheads="1"/>
            </p:cNvSpPr>
            <p:nvPr/>
          </p:nvSpPr>
          <p:spPr bwMode="auto">
            <a:xfrm>
              <a:off x="1104" y="1632"/>
              <a:ext cx="144" cy="816"/>
            </a:xfrm>
            <a:prstGeom prst="can">
              <a:avLst>
                <a:gd name="adj" fmla="val 4795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57413" name="AutoShape 69"/>
            <p:cNvSpPr>
              <a:spLocks noChangeArrowheads="1"/>
            </p:cNvSpPr>
            <p:nvPr/>
          </p:nvSpPr>
          <p:spPr bwMode="auto">
            <a:xfrm>
              <a:off x="1152" y="1007"/>
              <a:ext cx="48" cy="671"/>
            </a:xfrm>
            <a:prstGeom prst="can">
              <a:avLst>
                <a:gd name="adj" fmla="val 118481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57412" name="AutoShape 68"/>
            <p:cNvSpPr>
              <a:spLocks noChangeArrowheads="1"/>
            </p:cNvSpPr>
            <p:nvPr/>
          </p:nvSpPr>
          <p:spPr bwMode="auto">
            <a:xfrm>
              <a:off x="1104" y="672"/>
              <a:ext cx="144" cy="480"/>
            </a:xfrm>
            <a:prstGeom prst="can">
              <a:avLst>
                <a:gd name="adj" fmla="val 28210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b="1"/>
            </a:p>
          </p:txBody>
        </p:sp>
      </p:grpSp>
      <p:sp>
        <p:nvSpPr>
          <p:cNvPr id="17412" name="Line 75"/>
          <p:cNvSpPr>
            <a:spLocks noChangeShapeType="1"/>
          </p:cNvSpPr>
          <p:nvPr/>
        </p:nvSpPr>
        <p:spPr bwMode="auto">
          <a:xfrm>
            <a:off x="1549400" y="2362200"/>
            <a:ext cx="5791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Freeform 76"/>
          <p:cNvSpPr>
            <a:spLocks/>
          </p:cNvSpPr>
          <p:nvPr/>
        </p:nvSpPr>
        <p:spPr bwMode="auto">
          <a:xfrm>
            <a:off x="7543800" y="2286000"/>
            <a:ext cx="1600200" cy="4572000"/>
          </a:xfrm>
          <a:custGeom>
            <a:avLst/>
            <a:gdLst>
              <a:gd name="T0" fmla="*/ 0 w 672"/>
              <a:gd name="T1" fmla="*/ 0 h 1943"/>
              <a:gd name="T2" fmla="*/ 685800 w 672"/>
              <a:gd name="T3" fmla="*/ 338841 h 1943"/>
              <a:gd name="T4" fmla="*/ 1257300 w 672"/>
              <a:gd name="T5" fmla="*/ 1016523 h 1943"/>
              <a:gd name="T6" fmla="*/ 1485900 w 672"/>
              <a:gd name="T7" fmla="*/ 2258940 h 1943"/>
              <a:gd name="T8" fmla="*/ 571500 w 672"/>
              <a:gd name="T9" fmla="*/ 3501357 h 1943"/>
              <a:gd name="T10" fmla="*/ 228600 w 672"/>
              <a:gd name="T11" fmla="*/ 4066092 h 1943"/>
              <a:gd name="T12" fmla="*/ 364331 w 672"/>
              <a:gd name="T13" fmla="*/ 4572000 h 19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2"/>
              <a:gd name="T22" fmla="*/ 0 h 1943"/>
              <a:gd name="T23" fmla="*/ 672 w 672"/>
              <a:gd name="T24" fmla="*/ 1943 h 19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2" h="1943">
                <a:moveTo>
                  <a:pt x="0" y="0"/>
                </a:moveTo>
                <a:cubicBezTo>
                  <a:pt x="100" y="36"/>
                  <a:pt x="200" y="72"/>
                  <a:pt x="288" y="144"/>
                </a:cubicBezTo>
                <a:cubicBezTo>
                  <a:pt x="376" y="216"/>
                  <a:pt x="472" y="296"/>
                  <a:pt x="528" y="432"/>
                </a:cubicBezTo>
                <a:cubicBezTo>
                  <a:pt x="584" y="568"/>
                  <a:pt x="672" y="784"/>
                  <a:pt x="624" y="960"/>
                </a:cubicBezTo>
                <a:cubicBezTo>
                  <a:pt x="576" y="1136"/>
                  <a:pt x="328" y="1360"/>
                  <a:pt x="240" y="1488"/>
                </a:cubicBezTo>
                <a:cubicBezTo>
                  <a:pt x="152" y="1616"/>
                  <a:pt x="110" y="1652"/>
                  <a:pt x="96" y="1728"/>
                </a:cubicBezTo>
                <a:cubicBezTo>
                  <a:pt x="82" y="1804"/>
                  <a:pt x="141" y="1898"/>
                  <a:pt x="153" y="194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Freeform 84"/>
          <p:cNvSpPr>
            <a:spLocks/>
          </p:cNvSpPr>
          <p:nvPr/>
        </p:nvSpPr>
        <p:spPr bwMode="auto">
          <a:xfrm>
            <a:off x="228600" y="2286000"/>
            <a:ext cx="1092200" cy="4572000"/>
          </a:xfrm>
          <a:custGeom>
            <a:avLst/>
            <a:gdLst>
              <a:gd name="T0" fmla="*/ 1092200 w 688"/>
              <a:gd name="T1" fmla="*/ 33618 h 2176"/>
              <a:gd name="T2" fmla="*/ 635000 w 688"/>
              <a:gd name="T3" fmla="*/ 134471 h 2176"/>
              <a:gd name="T4" fmla="*/ 101600 w 688"/>
              <a:gd name="T5" fmla="*/ 840441 h 2176"/>
              <a:gd name="T6" fmla="*/ 482600 w 688"/>
              <a:gd name="T7" fmla="*/ 1848970 h 2176"/>
              <a:gd name="T8" fmla="*/ 406400 w 688"/>
              <a:gd name="T9" fmla="*/ 3260911 h 2176"/>
              <a:gd name="T10" fmla="*/ 25400 w 688"/>
              <a:gd name="T11" fmla="*/ 3866029 h 2176"/>
              <a:gd name="T12" fmla="*/ 558800 w 688"/>
              <a:gd name="T13" fmla="*/ 4067734 h 2176"/>
              <a:gd name="T14" fmla="*/ 939800 w 688"/>
              <a:gd name="T15" fmla="*/ 4572000 h 21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88"/>
              <a:gd name="T25" fmla="*/ 0 h 2176"/>
              <a:gd name="T26" fmla="*/ 688 w 688"/>
              <a:gd name="T27" fmla="*/ 2176 h 21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88" h="2176">
                <a:moveTo>
                  <a:pt x="688" y="16"/>
                </a:moveTo>
                <a:cubicBezTo>
                  <a:pt x="596" y="8"/>
                  <a:pt x="504" y="0"/>
                  <a:pt x="400" y="64"/>
                </a:cubicBezTo>
                <a:cubicBezTo>
                  <a:pt x="296" y="128"/>
                  <a:pt x="80" y="264"/>
                  <a:pt x="64" y="400"/>
                </a:cubicBezTo>
                <a:cubicBezTo>
                  <a:pt x="48" y="536"/>
                  <a:pt x="272" y="688"/>
                  <a:pt x="304" y="880"/>
                </a:cubicBezTo>
                <a:cubicBezTo>
                  <a:pt x="336" y="1072"/>
                  <a:pt x="304" y="1392"/>
                  <a:pt x="256" y="1552"/>
                </a:cubicBezTo>
                <a:cubicBezTo>
                  <a:pt x="208" y="1712"/>
                  <a:pt x="0" y="1776"/>
                  <a:pt x="16" y="1840"/>
                </a:cubicBezTo>
                <a:cubicBezTo>
                  <a:pt x="32" y="1904"/>
                  <a:pt x="256" y="1880"/>
                  <a:pt x="352" y="1936"/>
                </a:cubicBezTo>
                <a:cubicBezTo>
                  <a:pt x="448" y="1992"/>
                  <a:pt x="520" y="2084"/>
                  <a:pt x="592" y="217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7343775" y="1847850"/>
            <a:ext cx="228600" cy="2286000"/>
            <a:chOff x="1104" y="672"/>
            <a:chExt cx="144" cy="1776"/>
          </a:xfrm>
        </p:grpSpPr>
        <p:sp>
          <p:nvSpPr>
            <p:cNvPr id="57416" name="AutoShape 72"/>
            <p:cNvSpPr>
              <a:spLocks noChangeArrowheads="1"/>
            </p:cNvSpPr>
            <p:nvPr/>
          </p:nvSpPr>
          <p:spPr bwMode="auto">
            <a:xfrm>
              <a:off x="1104" y="1632"/>
              <a:ext cx="144" cy="816"/>
            </a:xfrm>
            <a:prstGeom prst="can">
              <a:avLst>
                <a:gd name="adj" fmla="val 4795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57417" name="AutoShape 73"/>
            <p:cNvSpPr>
              <a:spLocks noChangeArrowheads="1"/>
            </p:cNvSpPr>
            <p:nvPr/>
          </p:nvSpPr>
          <p:spPr bwMode="auto">
            <a:xfrm>
              <a:off x="1152" y="1007"/>
              <a:ext cx="48" cy="671"/>
            </a:xfrm>
            <a:prstGeom prst="can">
              <a:avLst>
                <a:gd name="adj" fmla="val 118481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57418" name="AutoShape 74"/>
            <p:cNvSpPr>
              <a:spLocks noChangeArrowheads="1"/>
            </p:cNvSpPr>
            <p:nvPr/>
          </p:nvSpPr>
          <p:spPr bwMode="auto">
            <a:xfrm>
              <a:off x="1104" y="672"/>
              <a:ext cx="144" cy="480"/>
            </a:xfrm>
            <a:prstGeom prst="can">
              <a:avLst>
                <a:gd name="adj" fmla="val 28210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b="1"/>
            </a:p>
          </p:txBody>
        </p:sp>
      </p:grpSp>
      <p:sp>
        <p:nvSpPr>
          <p:cNvPr id="57405" name="AutoShape 61"/>
          <p:cNvSpPr>
            <a:spLocks noChangeArrowheads="1"/>
          </p:cNvSpPr>
          <p:nvPr/>
        </p:nvSpPr>
        <p:spPr bwMode="auto">
          <a:xfrm>
            <a:off x="-1614488" y="4343400"/>
            <a:ext cx="685800" cy="381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57370" name="AutoShape 26"/>
          <p:cNvSpPr>
            <a:spLocks noChangeArrowheads="1"/>
          </p:cNvSpPr>
          <p:nvPr/>
        </p:nvSpPr>
        <p:spPr bwMode="auto">
          <a:xfrm>
            <a:off x="-1343025" y="3395663"/>
            <a:ext cx="104775" cy="1066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/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-2409825" y="3276600"/>
            <a:ext cx="2243137" cy="319088"/>
            <a:chOff x="2112" y="1440"/>
            <a:chExt cx="1920" cy="192"/>
          </a:xfrm>
        </p:grpSpPr>
        <p:sp>
          <p:nvSpPr>
            <p:cNvPr id="17429" name="AutoShape 64"/>
            <p:cNvSpPr>
              <a:spLocks noChangeArrowheads="1"/>
            </p:cNvSpPr>
            <p:nvPr/>
          </p:nvSpPr>
          <p:spPr bwMode="auto">
            <a:xfrm rot="5400000">
              <a:off x="2496" y="1056"/>
              <a:ext cx="192" cy="960"/>
            </a:xfrm>
            <a:prstGeom prst="flowChartMerg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b="1"/>
            </a:p>
          </p:txBody>
        </p:sp>
        <p:sp>
          <p:nvSpPr>
            <p:cNvPr id="17430" name="AutoShape 65"/>
            <p:cNvSpPr>
              <a:spLocks noChangeArrowheads="1"/>
            </p:cNvSpPr>
            <p:nvPr/>
          </p:nvSpPr>
          <p:spPr bwMode="auto">
            <a:xfrm rot="16200000" flipH="1">
              <a:off x="3456" y="1056"/>
              <a:ext cx="192" cy="960"/>
            </a:xfrm>
            <a:prstGeom prst="flowChartMerg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b="1"/>
            </a:p>
          </p:txBody>
        </p:sp>
      </p:grpSp>
      <p:pic>
        <p:nvPicPr>
          <p:cNvPr id="107545" name="Picture 25" descr="tay2Cut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3505200"/>
            <a:ext cx="20859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1"/>
          <p:cNvSpPr>
            <a:spLocks noChangeArrowheads="1"/>
          </p:cNvSpPr>
          <p:nvPr/>
        </p:nvSpPr>
        <p:spPr bwMode="auto">
          <a:xfrm>
            <a:off x="3614738" y="4346575"/>
            <a:ext cx="685800" cy="381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3890963" y="3398838"/>
            <a:ext cx="104775" cy="1066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/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2819400" y="3279775"/>
            <a:ext cx="2243138" cy="319088"/>
            <a:chOff x="2112" y="1440"/>
            <a:chExt cx="1920" cy="192"/>
          </a:xfrm>
        </p:grpSpPr>
        <p:sp>
          <p:nvSpPr>
            <p:cNvPr id="17427" name="AutoShape 64"/>
            <p:cNvSpPr>
              <a:spLocks noChangeArrowheads="1"/>
            </p:cNvSpPr>
            <p:nvPr/>
          </p:nvSpPr>
          <p:spPr bwMode="auto">
            <a:xfrm rot="5400000">
              <a:off x="2496" y="1056"/>
              <a:ext cx="192" cy="960"/>
            </a:xfrm>
            <a:prstGeom prst="flowChartMerg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b="1"/>
            </a:p>
          </p:txBody>
        </p:sp>
        <p:sp>
          <p:nvSpPr>
            <p:cNvPr id="17428" name="AutoShape 65"/>
            <p:cNvSpPr>
              <a:spLocks noChangeArrowheads="1"/>
            </p:cNvSpPr>
            <p:nvPr/>
          </p:nvSpPr>
          <p:spPr bwMode="auto">
            <a:xfrm rot="16200000" flipH="1">
              <a:off x="3456" y="1056"/>
              <a:ext cx="192" cy="960"/>
            </a:xfrm>
            <a:prstGeom prst="flowChartMerg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17425" name="Text Box 27"/>
          <p:cNvSpPr txBox="1">
            <a:spLocks noChangeArrowheads="1"/>
          </p:cNvSpPr>
          <p:nvPr/>
        </p:nvSpPr>
        <p:spPr bwMode="auto">
          <a:xfrm>
            <a:off x="16002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</a:t>
            </a:r>
          </a:p>
        </p:txBody>
      </p:sp>
      <p:sp>
        <p:nvSpPr>
          <p:cNvPr id="17426" name="Text Box 28"/>
          <p:cNvSpPr txBox="1">
            <a:spLocks noChangeArrowheads="1"/>
          </p:cNvSpPr>
          <p:nvPr/>
        </p:nvSpPr>
        <p:spPr bwMode="auto">
          <a:xfrm>
            <a:off x="6934200" y="1828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002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4624E-7 L 0.56927 -0.003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5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3526E-6 L 0.57448 -0.006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-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7919E-6 L 0.57239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7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11" y="-2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17919E-6 L 0.57413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7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57405" grpId="0" animBg="1"/>
      <p:bldP spid="57405" grpId="1" animBg="1"/>
      <p:bldP spid="57370" grpId="0" animBg="1"/>
      <p:bldP spid="57370" grpId="1" animBg="1"/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81000" y="739775"/>
            <a:ext cx="8610600" cy="86042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C5: Thí nghiệm nào đã làm với nam châm chứng tỏ rằng xung quanh Trái Đất có từ trường?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04800" y="5978525"/>
            <a:ext cx="8610600" cy="879475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Đó là thí nghiệm đặt kim nam châm ở trạng thái tự do, khi đã đứng yên, kim nam châm luôn chỉ hướng Nam - Bắc.</a:t>
            </a:r>
          </a:p>
        </p:txBody>
      </p:sp>
      <p:pic>
        <p:nvPicPr>
          <p:cNvPr id="16" name="Picture 2" descr="http://www.khoahoc.com.vn/photos/Image/2007/04/14/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47900"/>
            <a:ext cx="38862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9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266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6553200" cy="1524000"/>
          </a:xfrm>
        </p:spPr>
        <p:txBody>
          <a:bodyPr>
            <a:no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5715000" y="990600"/>
            <a:ext cx="3048000" cy="3124200"/>
            <a:chOff x="7391400" y="990600"/>
            <a:chExt cx="2743200" cy="2895600"/>
          </a:xfrm>
        </p:grpSpPr>
        <p:pic>
          <p:nvPicPr>
            <p:cNvPr id="1027" name="Picture 3" descr="D:\Documents\tu truong\tu truong1.jpeg"/>
            <p:cNvPicPr>
              <a:picLocks noChangeAspect="1" noChangeArrowheads="1"/>
            </p:cNvPicPr>
            <p:nvPr/>
          </p:nvPicPr>
          <p:blipFill>
            <a:blip r:embed="rId2"/>
            <a:srcRect l="15559" t="12000" r="14423" b="12000"/>
            <a:stretch>
              <a:fillRect/>
            </a:stretch>
          </p:blipFill>
          <p:spPr bwMode="auto">
            <a:xfrm>
              <a:off x="7391400" y="990600"/>
              <a:ext cx="2743200" cy="2895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" name="Group 11"/>
            <p:cNvGrpSpPr/>
            <p:nvPr/>
          </p:nvGrpSpPr>
          <p:grpSpPr>
            <a:xfrm rot="600000">
              <a:off x="8668205" y="2066023"/>
              <a:ext cx="158568" cy="677333"/>
              <a:chOff x="6705600" y="4495800"/>
              <a:chExt cx="152400" cy="609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705600" y="4495800"/>
                <a:ext cx="152400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705600" y="4495800"/>
                <a:ext cx="1524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0" y="4343400"/>
            <a:ext cx="91440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đổi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bão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ảnh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khoẻ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tin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7"/>
          <p:cNvGrpSpPr/>
          <p:nvPr/>
        </p:nvGrpSpPr>
        <p:grpSpPr>
          <a:xfrm>
            <a:off x="6705600" y="609600"/>
            <a:ext cx="1295400" cy="3962400"/>
            <a:chOff x="6248400" y="762000"/>
            <a:chExt cx="1219200" cy="3429000"/>
          </a:xfrm>
        </p:grpSpPr>
        <p:sp>
          <p:nvSpPr>
            <p:cNvPr id="16" name="TextBox 15"/>
            <p:cNvSpPr txBox="1"/>
            <p:nvPr/>
          </p:nvSpPr>
          <p:spPr>
            <a:xfrm>
              <a:off x="6248400" y="37293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4200" y="762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81000" y="1295400"/>
            <a:ext cx="8610600" cy="255454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C6: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35506" y="4267200"/>
            <a:ext cx="8610600" cy="584775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67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266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"/>
            <a:ext cx="6167437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7" name="Picture 3" descr="image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1295401"/>
            <a:ext cx="596106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8" name="Picture 4" descr="image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8163" y="3305175"/>
            <a:ext cx="6149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9" name="Picture 5" descr="image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5625" y="2590800"/>
            <a:ext cx="70897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0" name="Picture 6" descr="image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9588" y="3355975"/>
            <a:ext cx="6678612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1" name="Picture 7" descr="image0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0700" y="2971800"/>
            <a:ext cx="7246446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2" name="Picture 8" descr="image0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2438401"/>
            <a:ext cx="22209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52600" y="18288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     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4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33550" y="28194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</a:t>
            </a:r>
          </a:p>
          <a:p>
            <a:r>
              <a:rPr lang="en-US" sz="2400" b="1">
                <a:solidFill>
                  <a:schemeClr val="bg1"/>
                </a:solidFill>
              </a:rPr>
              <a:t>     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 quanh điện tích đứng yên</a:t>
            </a:r>
            <a:endParaRPr lang="en-US" sz="2400" b="1" baseline="-25000">
              <a:solidFill>
                <a:schemeClr val="bg1"/>
              </a:solidFill>
            </a:endParaRPr>
          </a:p>
          <a:p>
            <a:endParaRPr lang="en-US" sz="2400" b="1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1733550" y="38100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 quanh trái đất</a:t>
            </a:r>
            <a:endParaRPr lang="en-US" sz="2400" b="1" baseline="30000">
              <a:solidFill>
                <a:schemeClr val="bg1"/>
              </a:solidFill>
            </a:endParaRPr>
          </a:p>
          <a:p>
            <a:endParaRPr lang="en-US" sz="2400" b="1" baseline="30000">
              <a:solidFill>
                <a:schemeClr val="bg1"/>
              </a:solidFill>
            </a:endParaRPr>
          </a:p>
        </p:txBody>
      </p:sp>
      <p:sp>
        <p:nvSpPr>
          <p:cNvPr id="6" name="AutoShape 51"/>
          <p:cNvSpPr>
            <a:spLocks noChangeArrowheads="1"/>
          </p:cNvSpPr>
          <p:nvPr/>
        </p:nvSpPr>
        <p:spPr bwMode="auto">
          <a:xfrm>
            <a:off x="1676400" y="48006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 quanh dòng điện</a:t>
            </a:r>
            <a:endParaRPr lang="en-US" sz="2400" b="1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baseline="-25000">
              <a:solidFill>
                <a:schemeClr val="bg1"/>
              </a:solidFill>
            </a:endParaRPr>
          </a:p>
        </p:txBody>
      </p: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1828800" y="228600"/>
            <a:ext cx="6400800" cy="1447800"/>
          </a:xfrm>
          <a:prstGeom prst="roundRect">
            <a:avLst>
              <a:gd name="adj" fmla="val 16667"/>
            </a:avLst>
          </a:prstGeom>
          <a:solidFill>
            <a:srgbClr val="670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   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685800" y="3810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1613" y="-322263"/>
            <a:ext cx="320675" cy="7180263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2256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875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8653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8650" y="19383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5025" y="2051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-115888" y="457200"/>
            <a:ext cx="1106488" cy="655638"/>
            <a:chOff x="5106" y="3426"/>
            <a:chExt cx="582" cy="345"/>
          </a:xfrm>
        </p:grpSpPr>
        <p:pic>
          <p:nvPicPr>
            <p:cNvPr id="22561" name="Picture 40" descr="Thumb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43" descr="abu061[1]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781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59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29289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815975" y="3041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8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465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39195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WordArt 226"/>
          <p:cNvSpPr>
            <a:spLocks noChangeArrowheads="1" noChangeShapeType="1" noTextEdit="1"/>
          </p:cNvSpPr>
          <p:nvPr/>
        </p:nvSpPr>
        <p:spPr bwMode="auto">
          <a:xfrm>
            <a:off x="815975" y="4032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59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371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9101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815975" y="5022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54303" name="AutoShape 31"/>
          <p:cNvSpPr>
            <a:spLocks noChangeArrowheads="1"/>
          </p:cNvSpPr>
          <p:nvPr/>
        </p:nvSpPr>
        <p:spPr bwMode="auto">
          <a:xfrm>
            <a:off x="381000" y="-76200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WordArt 32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823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1</a:t>
            </a:r>
          </a:p>
        </p:txBody>
      </p:sp>
      <p:pic>
        <p:nvPicPr>
          <p:cNvPr id="54305" name="ne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6" name="tay HO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7" name="Other Buttons - Soundsnap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8" name="Other Buttons - Soundsnap.wa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4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6400" y="5105400"/>
            <a:ext cx="304800" cy="304800"/>
          </a:xfrm>
        </p:spPr>
      </p:pic>
      <p:pic>
        <p:nvPicPr>
          <p:cNvPr id="54309" name="Other Buttons - Soundsnap.wa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3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6400" y="4038600"/>
            <a:ext cx="304800" cy="304800"/>
          </a:xfrm>
        </p:spPr>
      </p:pic>
    </p:spTree>
    <p:extLst>
      <p:ext uri="{BB962C8B-B14F-4D97-AF65-F5344CB8AC3E}">
        <p14:creationId xmlns:p14="http://schemas.microsoft.com/office/powerpoint/2010/main" val="112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60000" fill="hold"/>
                                        <p:tgtEl>
                                          <p:spTgt spid="54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1024" fill="hold"/>
                                        <p:tgtEl>
                                          <p:spTgt spid="54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3396" fill="hold"/>
                                        <p:tgtEl>
                                          <p:spTgt spid="54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3396" fill="hold"/>
                                        <p:tgtEl>
                                          <p:spTgt spid="54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396" fill="hold"/>
                                        <p:tgtEl>
                                          <p:spTgt spid="54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5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6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7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8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9"/>
                </p:tgtEl>
              </p:cMediaNode>
            </p:audio>
          </p:childTnLst>
        </p:cTn>
      </p:par>
    </p:tnLst>
    <p:bldLst>
      <p:bldP spid="37" grpId="0" animBg="1"/>
      <p:bldP spid="3" grpId="0" animBg="1"/>
      <p:bldP spid="3" grpId="1" animBg="1"/>
      <p:bldP spid="5" grpId="0" animBg="1"/>
      <p:bldP spid="6" grpId="0" animBg="1"/>
      <p:bldP spid="1044" grpId="0" animBg="1"/>
      <p:bldP spid="12" grpId="0" animBg="1"/>
      <p:bldP spid="17" grpId="0" animBg="1"/>
      <p:bldP spid="21" grpId="0" animBg="1"/>
      <p:bldP spid="54303" grpId="0" animBg="1"/>
      <p:bldP spid="54303" grpId="1" animBg="1"/>
      <p:bldP spid="5430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52600" y="18288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 nam châm đặt gần nhau sẽ hút nhau</a:t>
            </a: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33550" y="28194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     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baseline="-25000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1733550" y="38100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 nam châm luôn chỉ hướng bắc nam</a:t>
            </a:r>
            <a:endParaRPr lang="en-US" sz="2400" b="1" baseline="30000">
              <a:solidFill>
                <a:schemeClr val="bg1"/>
              </a:solidFill>
            </a:endParaRPr>
          </a:p>
        </p:txBody>
      </p:sp>
      <p:sp>
        <p:nvSpPr>
          <p:cNvPr id="6" name="AutoShape 51"/>
          <p:cNvSpPr>
            <a:spLocks noChangeArrowheads="1"/>
          </p:cNvSpPr>
          <p:nvPr/>
        </p:nvSpPr>
        <p:spPr bwMode="auto">
          <a:xfrm>
            <a:off x="1676400" y="48006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 châm luôn hút được sắt.</a:t>
            </a:r>
            <a:endParaRPr lang="en-US" sz="2400" b="1" baseline="-25000">
              <a:solidFill>
                <a:schemeClr val="bg1"/>
              </a:solidFill>
            </a:endParaRPr>
          </a:p>
        </p:txBody>
      </p: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1828800" y="228600"/>
            <a:ext cx="6400800" cy="1447800"/>
          </a:xfrm>
          <a:prstGeom prst="roundRect">
            <a:avLst>
              <a:gd name="adj" fmla="val 16667"/>
            </a:avLst>
          </a:prstGeom>
          <a:solidFill>
            <a:srgbClr val="670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2F2F2"/>
                </a:solidFill>
              </a:rPr>
              <a:t>     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685800" y="3810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1613" y="-322263"/>
            <a:ext cx="320675" cy="7180263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2358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875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8653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8650" y="19383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5025" y="2051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-115888" y="457200"/>
            <a:ext cx="1106488" cy="655638"/>
            <a:chOff x="5106" y="3426"/>
            <a:chExt cx="582" cy="345"/>
          </a:xfrm>
        </p:grpSpPr>
        <p:pic>
          <p:nvPicPr>
            <p:cNvPr id="23585" name="Picture 40" descr="Thumb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43" descr="abu061[1]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781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59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29289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815975" y="3041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8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465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39195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WordArt 226"/>
          <p:cNvSpPr>
            <a:spLocks noChangeArrowheads="1" noChangeShapeType="1" noTextEdit="1"/>
          </p:cNvSpPr>
          <p:nvPr/>
        </p:nvSpPr>
        <p:spPr bwMode="auto">
          <a:xfrm>
            <a:off x="815975" y="4032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59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371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9101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815975" y="5022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55327" name="AutoShape 31"/>
          <p:cNvSpPr>
            <a:spLocks noChangeArrowheads="1"/>
          </p:cNvSpPr>
          <p:nvPr/>
        </p:nvSpPr>
        <p:spPr bwMode="auto">
          <a:xfrm>
            <a:off x="381000" y="-76200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8" name="WordArt 32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823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2</a:t>
            </a:r>
          </a:p>
        </p:txBody>
      </p:sp>
      <p:pic>
        <p:nvPicPr>
          <p:cNvPr id="55329" name="ne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0" name="tay HO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1" name="Other Buttons - Soundsnap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2" name="Other Buttons - Soundsnap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0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3" name="Other Buttons - Soundsnap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03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60000" fill="hold"/>
                                        <p:tgtEl>
                                          <p:spTgt spid="55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396" fill="hold"/>
                                        <p:tgtEl>
                                          <p:spTgt spid="55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1024" fill="hold"/>
                                        <p:tgtEl>
                                          <p:spTgt spid="55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3396" fill="hold"/>
                                        <p:tgtEl>
                                          <p:spTgt spid="55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396" fill="hold"/>
                                        <p:tgtEl>
                                          <p:spTgt spid="55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29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30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31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32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33"/>
                </p:tgtEl>
              </p:cMediaNode>
            </p:audio>
          </p:childTnLst>
        </p:cTn>
      </p:par>
    </p:tnLst>
    <p:bldLst>
      <p:bldP spid="37" grpId="0" animBg="1"/>
      <p:bldP spid="3" grpId="0" animBg="1"/>
      <p:bldP spid="5" grpId="0" animBg="1"/>
      <p:bldP spid="5" grpId="1" animBg="1"/>
      <p:bldP spid="6" grpId="0" animBg="1"/>
      <p:bldP spid="1044" grpId="0" animBg="1"/>
      <p:bldP spid="12" grpId="0" animBg="1"/>
      <p:bldP spid="17" grpId="0" animBg="1"/>
      <p:bldP spid="21" grpId="0" animBg="1"/>
      <p:bldP spid="55327" grpId="0" animBg="1"/>
      <p:bldP spid="55327" grpId="1" animBg="1"/>
      <p:bldP spid="553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52600" y="18288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buNone/>
            </a:pPr>
            <a:r>
              <a:rPr lang="en-US" sz="2400" b="1" dirty="0">
                <a:solidFill>
                  <a:schemeClr val="bg1"/>
                </a:solidFill>
              </a:rPr>
              <a:t> 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dẫn,dây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33550" y="28194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    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1733550" y="38100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buNone/>
            </a:pPr>
            <a:r>
              <a:rPr lang="en-US" sz="2400" b="1" dirty="0">
                <a:solidFill>
                  <a:schemeClr val="bg1"/>
                </a:solidFill>
              </a:rPr>
              <a:t>    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6" name="AutoShape 51"/>
          <p:cNvSpPr>
            <a:spLocks noChangeArrowheads="1"/>
          </p:cNvSpPr>
          <p:nvPr/>
        </p:nvSpPr>
        <p:spPr bwMode="auto">
          <a:xfrm>
            <a:off x="1676400" y="48006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buNone/>
            </a:pPr>
            <a:r>
              <a:rPr lang="en-US" sz="2400" b="1" dirty="0">
                <a:solidFill>
                  <a:schemeClr val="bg1"/>
                </a:solidFill>
              </a:rPr>
              <a:t>     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1828800" y="228600"/>
            <a:ext cx="6400800" cy="1447800"/>
          </a:xfrm>
          <a:prstGeom prst="roundRect">
            <a:avLst>
              <a:gd name="adj" fmla="val 16667"/>
            </a:avLst>
          </a:prstGeom>
          <a:solidFill>
            <a:srgbClr val="670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sz="28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685800" y="3810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1613" y="-322263"/>
            <a:ext cx="320675" cy="7180263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2256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875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8653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8650" y="19383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5025" y="2051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-115888" y="457200"/>
            <a:ext cx="1106488" cy="655638"/>
            <a:chOff x="5106" y="3426"/>
            <a:chExt cx="582" cy="345"/>
          </a:xfrm>
        </p:grpSpPr>
        <p:pic>
          <p:nvPicPr>
            <p:cNvPr id="22561" name="Picture 40" descr="Thumb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43" descr="abu061[1]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781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59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29289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815975" y="3041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8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465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39195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WordArt 226"/>
          <p:cNvSpPr>
            <a:spLocks noChangeArrowheads="1" noChangeShapeType="1" noTextEdit="1"/>
          </p:cNvSpPr>
          <p:nvPr/>
        </p:nvSpPr>
        <p:spPr bwMode="auto">
          <a:xfrm>
            <a:off x="815975" y="4032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59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371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9101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815975" y="5022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54303" name="AutoShape 31"/>
          <p:cNvSpPr>
            <a:spLocks noChangeArrowheads="1"/>
          </p:cNvSpPr>
          <p:nvPr/>
        </p:nvSpPr>
        <p:spPr bwMode="auto">
          <a:xfrm>
            <a:off x="381000" y="-76200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WordArt 32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823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3</a:t>
            </a:r>
          </a:p>
        </p:txBody>
      </p:sp>
      <p:pic>
        <p:nvPicPr>
          <p:cNvPr id="54305" name="ne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6" name="tay HO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7" name="Other Buttons - Soundsnap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8" name="Other Buttons - Soundsnap.wa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4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6400" y="5105400"/>
            <a:ext cx="304800" cy="304800"/>
          </a:xfrm>
        </p:spPr>
      </p:pic>
      <p:pic>
        <p:nvPicPr>
          <p:cNvPr id="54309" name="Other Buttons - Soundsnap.wa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3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6400" y="4038600"/>
            <a:ext cx="304800" cy="304800"/>
          </a:xfrm>
        </p:spPr>
      </p:pic>
    </p:spTree>
    <p:extLst>
      <p:ext uri="{BB962C8B-B14F-4D97-AF65-F5344CB8AC3E}">
        <p14:creationId xmlns:p14="http://schemas.microsoft.com/office/powerpoint/2010/main" val="30695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60000" fill="hold"/>
                                        <p:tgtEl>
                                          <p:spTgt spid="54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1024" fill="hold"/>
                                        <p:tgtEl>
                                          <p:spTgt spid="54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3396" fill="hold"/>
                                        <p:tgtEl>
                                          <p:spTgt spid="54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3396" fill="hold"/>
                                        <p:tgtEl>
                                          <p:spTgt spid="54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396" fill="hold"/>
                                        <p:tgtEl>
                                          <p:spTgt spid="54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5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6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7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8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9"/>
                </p:tgtEl>
              </p:cMediaNode>
            </p:audio>
          </p:childTnLst>
        </p:cTn>
      </p:par>
    </p:tnLst>
    <p:bldLst>
      <p:bldP spid="37" grpId="0" animBg="1"/>
      <p:bldP spid="3" grpId="0" animBg="1"/>
      <p:bldP spid="3" grpId="1" animBg="1"/>
      <p:bldP spid="5" grpId="0" animBg="1"/>
      <p:bldP spid="6" grpId="0" animBg="1"/>
      <p:bldP spid="1044" grpId="0" animBg="1"/>
      <p:bldP spid="12" grpId="0" animBg="1"/>
      <p:bldP spid="17" grpId="0" animBg="1"/>
      <p:bldP spid="21" grpId="0" animBg="1"/>
      <p:bldP spid="54303" grpId="0" animBg="1"/>
      <p:bldP spid="54303" grpId="1" animBg="1"/>
      <p:bldP spid="5430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37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BT4: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pin.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438400" y="1600200"/>
            <a:ext cx="6400800" cy="449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đoạn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nối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pin,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gần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châm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đoạn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song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châm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do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Nam):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lệch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khỏi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B-N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pin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lệch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khỏi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B-N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pin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20"/>
          <p:cNvGrpSpPr/>
          <p:nvPr/>
        </p:nvGrpSpPr>
        <p:grpSpPr>
          <a:xfrm rot="5400000">
            <a:off x="495300" y="2247900"/>
            <a:ext cx="762000" cy="1447800"/>
            <a:chOff x="3124200" y="3276600"/>
            <a:chExt cx="762000" cy="1447800"/>
          </a:xfrm>
        </p:grpSpPr>
        <p:sp>
          <p:nvSpPr>
            <p:cNvPr id="22" name="Flowchart: Magnetic Disk 21"/>
            <p:cNvSpPr/>
            <p:nvPr/>
          </p:nvSpPr>
          <p:spPr>
            <a:xfrm>
              <a:off x="3124200" y="3276600"/>
              <a:ext cx="762000" cy="1447800"/>
            </a:xfrm>
            <a:prstGeom prst="flowChartMagneticDisk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Magnetic Disk 22"/>
            <p:cNvSpPr/>
            <p:nvPr/>
          </p:nvSpPr>
          <p:spPr>
            <a:xfrm>
              <a:off x="3390900" y="3350622"/>
              <a:ext cx="228600" cy="152401"/>
            </a:xfrm>
            <a:prstGeom prst="flowChartMagneticDisk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563" y="5041900"/>
            <a:ext cx="2087562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648200"/>
            <a:ext cx="3500437" cy="67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35503">
            <a:off x="3208599" y="3827897"/>
            <a:ext cx="2297112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513" y="3714750"/>
            <a:ext cx="24765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45885">
            <a:off x="5727802" y="4678785"/>
            <a:ext cx="3909708" cy="7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58578">
            <a:off x="6342074" y="3046219"/>
            <a:ext cx="25066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8513" y="3513138"/>
            <a:ext cx="6100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3400" y="2209800"/>
            <a:ext cx="44894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37038" y="1371600"/>
            <a:ext cx="4624126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91000" y="0"/>
            <a:ext cx="3962400" cy="283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71600" y="2133600"/>
            <a:ext cx="37433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286000"/>
            <a:ext cx="200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35</a:t>
            </a:fld>
            <a:endParaRPr lang="en-US"/>
          </a:p>
        </p:txBody>
      </p:sp>
      <p:pic>
        <p:nvPicPr>
          <p:cNvPr id="20482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1349375" cy="1949450"/>
          </a:xfrm>
          <a:prstGeom prst="rect">
            <a:avLst/>
          </a:prstGeom>
          <a:noFill/>
        </p:spPr>
      </p:pic>
      <p:pic>
        <p:nvPicPr>
          <p:cNvPr id="20483" name="Picture 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867400"/>
            <a:ext cx="3590925" cy="1219200"/>
          </a:xfrm>
          <a:prstGeom prst="rect">
            <a:avLst/>
          </a:prstGeom>
          <a:noFill/>
        </p:spPr>
      </p:pic>
      <p:pic>
        <p:nvPicPr>
          <p:cNvPr id="20484" name="Picture 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5029200"/>
            <a:ext cx="3686175" cy="1000125"/>
          </a:xfrm>
          <a:prstGeom prst="rect">
            <a:avLst/>
          </a:prstGeom>
          <a:noFill/>
        </p:spPr>
      </p:pic>
      <p:pic>
        <p:nvPicPr>
          <p:cNvPr id="20485" name="Picture 5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962400"/>
            <a:ext cx="2193925" cy="2711322"/>
          </a:xfrm>
          <a:prstGeom prst="rect">
            <a:avLst/>
          </a:prstGeom>
          <a:noFill/>
        </p:spPr>
      </p:pic>
      <p:pic>
        <p:nvPicPr>
          <p:cNvPr id="20486" name="Picture 6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581400"/>
            <a:ext cx="4191000" cy="1600200"/>
          </a:xfrm>
          <a:prstGeom prst="rect">
            <a:avLst/>
          </a:prstGeom>
          <a:noFill/>
        </p:spPr>
      </p:pic>
      <p:pic>
        <p:nvPicPr>
          <p:cNvPr id="20487" name="Picture 7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3124200"/>
            <a:ext cx="3886200" cy="1223963"/>
          </a:xfrm>
          <a:prstGeom prst="rect">
            <a:avLst/>
          </a:prstGeom>
          <a:noFill/>
        </p:spPr>
      </p:pic>
      <p:pic>
        <p:nvPicPr>
          <p:cNvPr id="20488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762000"/>
            <a:ext cx="3679220" cy="3124200"/>
          </a:xfrm>
          <a:prstGeom prst="rect">
            <a:avLst/>
          </a:prstGeom>
          <a:noFill/>
        </p:spPr>
      </p:pic>
      <p:pic>
        <p:nvPicPr>
          <p:cNvPr id="20489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3276600"/>
            <a:ext cx="1400175" cy="1519238"/>
          </a:xfrm>
          <a:prstGeom prst="rect">
            <a:avLst/>
          </a:prstGeom>
          <a:noFill/>
        </p:spPr>
      </p:pic>
      <p:pic>
        <p:nvPicPr>
          <p:cNvPr id="20490" name="Picture 10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4200" y="1524000"/>
            <a:ext cx="1673919" cy="2555875"/>
          </a:xfrm>
          <a:prstGeom prst="rect">
            <a:avLst/>
          </a:prstGeom>
          <a:noFill/>
        </p:spPr>
      </p:pic>
      <p:pic>
        <p:nvPicPr>
          <p:cNvPr id="20491" name="Picture 11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4400" y="2438400"/>
            <a:ext cx="2816225" cy="1811338"/>
          </a:xfrm>
          <a:prstGeom prst="rect">
            <a:avLst/>
          </a:prstGeom>
          <a:noFill/>
        </p:spPr>
      </p:pic>
      <p:pic>
        <p:nvPicPr>
          <p:cNvPr id="20497" name="Picture 17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50" y="469900"/>
            <a:ext cx="1203325" cy="2573338"/>
          </a:xfrm>
          <a:prstGeom prst="rect">
            <a:avLst/>
          </a:prstGeom>
          <a:noFill/>
        </p:spPr>
      </p:pic>
      <p:pic>
        <p:nvPicPr>
          <p:cNvPr id="20498" name="Picture 18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828800"/>
            <a:ext cx="2362200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TRẦN LÊ HẠNH - THCS N.V.S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A8DD-7ECD-44D4-89E9-A993391F4F89}" type="slidenum">
              <a:rPr lang="en-US"/>
              <a:pPr/>
              <a:t>36</a:t>
            </a:fld>
            <a:endParaRPr lang="en-US"/>
          </a:p>
        </p:txBody>
      </p:sp>
      <p:pic>
        <p:nvPicPr>
          <p:cNvPr id="51214" name="Picture 14" descr="1029395ehn5znerf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8178" name="Picture 2" descr="hi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09800" y="1752600"/>
            <a:ext cx="5410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1./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2./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SBT: 21.1-21.6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22.1-22.9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3./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23: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00200" y="1015425"/>
            <a:ext cx="6134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`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24" name="Picture 4" descr="162949vista(6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 flipH="1" flipV="1">
            <a:off x="4724400" y="-609600"/>
            <a:ext cx="38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2813" y="128587"/>
            <a:ext cx="22098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87630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các thầy cô giáo và </a:t>
            </a:r>
          </a:p>
          <a:p>
            <a:pPr algn="ctr"/>
            <a:r>
              <a:rPr lang="pt-BR" sz="32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 em học sinh đã tham gia tiết học </a:t>
            </a:r>
            <a:r>
              <a:rPr lang="pt-BR" sz="32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!</a:t>
            </a:r>
            <a:endParaRPr lang="en-US" sz="32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30729" name="Picture 9" descr="MCj043688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6172200"/>
            <a:ext cx="14478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MCj043686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54864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MCj0436871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9100" y="4953000"/>
            <a:ext cx="69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MCj0436890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2286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MCj043688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7023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MCj043687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48006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 descr="MCj0436867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67400"/>
            <a:ext cx="466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6" descr="MCj0436871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5486400"/>
            <a:ext cx="762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7" descr="MCj0436885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6019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18" descr="MCj04368700000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81400" y="6096000"/>
            <a:ext cx="24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19" descr="MCj04368800000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47800" y="63246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20" descr="MCj043687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4724400"/>
            <a:ext cx="45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1" name="Picture 21" descr="MCj0436890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Picture 22" descr="MCj0436890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-2286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3" name="Picture 23" descr="MCj0436890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-228600"/>
            <a:ext cx="990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4" name="Picture 24" descr="MCj0436890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304800"/>
            <a:ext cx="990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5" name="Picture 25" descr="MCj0436890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609600"/>
            <a:ext cx="990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6" name="Picture 26" descr="MCj043686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60198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7" name="Picture 27" descr="MCj043686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609600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8" name="Picture 28" descr="MCj043687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53340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9" name="Picture 29" descr="MCj043687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5257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0" name="Picture 30" descr="MCj043687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5257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1" name="Picture 31" descr="MCj043687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5638800"/>
            <a:ext cx="720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2" name="Picture 32" descr="butterfl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5638800" y="5410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3" name="Picture 33" descr="MCj043686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63246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4" name="Picture 3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 flipH="1" flipV="1">
            <a:off x="422275" y="4073525"/>
            <a:ext cx="298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5" name="Picture 3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 flipH="1" flipV="1">
            <a:off x="2090737" y="5300663"/>
            <a:ext cx="238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6" name="Picture 36" descr="MCj043688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683125"/>
            <a:ext cx="1143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7" name="Picture 37" descr="MCj04368660000[1]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15200" y="65722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8" name="Picture 38" descr="MCj04368800000[1]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52600" y="66294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9" name="Picture 39" descr="MCj04368800000[1]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22860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0" name="Picture 40" descr="MCj04368800000[1]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63246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1" name="Picture 41" descr="MCj04368700000[1]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2400" y="4953000"/>
            <a:ext cx="15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2" name="Picture 42" descr="butterfly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V="1">
            <a:off x="990600" y="424815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3" name="Picture 43" descr="butterfly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5800" y="0"/>
            <a:ext cx="80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4" name="Picture 44" descr="butterfly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flipH="1">
            <a:off x="685800" y="4486275"/>
            <a:ext cx="228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0" name="Picture 50" descr="MCj04368900000[1]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971800" y="228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1" name="Picture 5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0"/>
            <a:ext cx="9144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3" name="Picture 53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 flipH="1" flipV="1">
            <a:off x="3200400" y="3276600"/>
            <a:ext cx="15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4" name="Picture 54" descr="MCj043688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9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úa"/>
          <p:cNvPicPr>
            <a:picLocks noChangeAspect="1" noChangeArrowheads="1"/>
          </p:cNvPicPr>
          <p:nvPr/>
        </p:nvPicPr>
        <p:blipFill>
          <a:blip r:embed="rId2"/>
          <a:srcRect l="5000" t="4256" r="5000" b="4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191000" y="304800"/>
            <a:ext cx="4495800" cy="590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>
                <a:latin typeface=".VnAristote" pitchFamily="34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 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219200"/>
            <a:ext cx="2895600" cy="4052888"/>
            <a:chOff x="528" y="960"/>
            <a:chExt cx="1824" cy="2235"/>
          </a:xfrm>
        </p:grpSpPr>
        <p:pic>
          <p:nvPicPr>
            <p:cNvPr id="5125" name="Picture 5" descr="Zu_Chongzh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DD098"/>
                </a:clrFrom>
                <a:clrTo>
                  <a:srgbClr val="EDD098">
                    <a:alpha val="0"/>
                  </a:srgbClr>
                </a:clrTo>
              </a:clrChange>
              <a:lum bright="-2000" contrast="10000"/>
            </a:blip>
            <a:srcRect/>
            <a:stretch>
              <a:fillRect/>
            </a:stretch>
          </p:blipFill>
          <p:spPr bwMode="auto">
            <a:xfrm>
              <a:off x="624" y="960"/>
              <a:ext cx="1472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528" y="2976"/>
              <a:ext cx="1824" cy="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BF0D1E"/>
                  </a:solidFill>
                  <a:latin typeface=".VnAristote" pitchFamily="34" charset="0"/>
                </a:rPr>
                <a:t>      </a:t>
              </a:r>
              <a:r>
                <a:rPr lang="en-US" sz="2600" dirty="0" err="1">
                  <a:solidFill>
                    <a:srgbClr val="BF0D1E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600" dirty="0">
                  <a:solidFill>
                    <a:srgbClr val="BF0D1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rgbClr val="BF0D1E"/>
                  </a:solidFill>
                  <a:latin typeface="Times New Roman" pitchFamily="18" charset="0"/>
                  <a:cs typeface="Times New Roman" pitchFamily="18" charset="0"/>
                </a:rPr>
                <a:t>Xung</a:t>
              </a:r>
              <a:r>
                <a:rPr lang="en-US" sz="2600" dirty="0">
                  <a:solidFill>
                    <a:srgbClr val="BF0D1E"/>
                  </a:solidFill>
                  <a:latin typeface="Times New Roman" pitchFamily="18" charset="0"/>
                  <a:cs typeface="Times New Roman" pitchFamily="18" charset="0"/>
                </a:rPr>
                <a:t> Chi</a:t>
              </a:r>
              <a:endParaRPr lang="vi-VN" sz="2600" dirty="0">
                <a:solidFill>
                  <a:srgbClr val="BF0D1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8001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CHỦ ĐỀ: NAM CHÂM VĨNH </a:t>
            </a:r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CỬU –TỪ 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pic>
        <p:nvPicPr>
          <p:cNvPr id="2054" name="Picture 339" descr="ANI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3429000"/>
            <a:ext cx="3154363" cy="3200400"/>
            <a:chOff x="288" y="1152"/>
            <a:chExt cx="1987" cy="2256"/>
          </a:xfrm>
        </p:grpSpPr>
        <p:pic>
          <p:nvPicPr>
            <p:cNvPr id="2057" name="Picture 8" descr="Tdung cua TT len Dd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1152"/>
              <a:ext cx="1987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" y="1152"/>
              <a:ext cx="150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88" y="1488"/>
              <a:ext cx="1482" cy="239"/>
              <a:chOff x="3262" y="2877"/>
              <a:chExt cx="1482" cy="239"/>
            </a:xfrm>
          </p:grpSpPr>
          <p:sp>
            <p:nvSpPr>
              <p:cNvPr id="2060" name="AutoShape 11"/>
              <p:cNvSpPr>
                <a:spLocks noChangeArrowheads="1"/>
              </p:cNvSpPr>
              <p:nvPr/>
            </p:nvSpPr>
            <p:spPr bwMode="auto">
              <a:xfrm>
                <a:off x="3262" y="2877"/>
                <a:ext cx="813" cy="239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>
                    <a:latin typeface="Verdana" pitchFamily="34" charset="0"/>
                  </a:rPr>
                  <a:t>N</a:t>
                </a:r>
              </a:p>
            </p:txBody>
          </p:sp>
          <p:sp>
            <p:nvSpPr>
              <p:cNvPr id="2061" name="AutoShape 12"/>
              <p:cNvSpPr>
                <a:spLocks noChangeArrowheads="1"/>
              </p:cNvSpPr>
              <p:nvPr/>
            </p:nvSpPr>
            <p:spPr bwMode="auto">
              <a:xfrm>
                <a:off x="4027" y="2877"/>
                <a:ext cx="717" cy="239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r>
                  <a:rPr lang="en-US">
                    <a:solidFill>
                      <a:srgbClr val="0000CC"/>
                    </a:solidFill>
                    <a:latin typeface="Verdana" pitchFamily="34" charset="0"/>
                  </a:rPr>
                  <a:t>S</a:t>
                </a:r>
              </a:p>
            </p:txBody>
          </p:sp>
        </p:grpSp>
      </p:grpSp>
      <p:pic>
        <p:nvPicPr>
          <p:cNvPr id="14" name="Picture 6" descr="atom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191000"/>
            <a:ext cx="3276600" cy="233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1676400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C1/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37338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I- TỪ TÍNH CỦA NAM CHÂM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2133600"/>
            <a:ext cx="9144000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648200" y="4343400"/>
            <a:ext cx="1444625" cy="1447800"/>
            <a:chOff x="1953" y="1968"/>
            <a:chExt cx="910" cy="912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953" y="1968"/>
              <a:ext cx="910" cy="91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333333"/>
                </a:gs>
                <a:gs pos="100000">
                  <a:schemeClr val="bg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8" dist="17961" dir="13500000">
                <a:srgbClr val="333333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2289" y="2256"/>
              <a:ext cx="33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767600"/>
                </a:gs>
                <a:gs pos="100000">
                  <a:srgbClr val="FFF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 rot="263657">
            <a:off x="3741862" y="4856172"/>
            <a:ext cx="3452812" cy="342900"/>
            <a:chOff x="2337" y="1941"/>
            <a:chExt cx="2397" cy="387"/>
          </a:xfrm>
        </p:grpSpPr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 rot="-5400000">
              <a:off x="2746" y="1535"/>
              <a:ext cx="382" cy="1200"/>
            </a:xfrm>
            <a:prstGeom prst="triangle">
              <a:avLst>
                <a:gd name="adj" fmla="val 50000"/>
              </a:avLst>
            </a:prstGeom>
            <a:solidFill>
              <a:srgbClr val="BF0D1E"/>
            </a:solidFill>
            <a:ln w="9525" algn="ctr">
              <a:noFill/>
              <a:miter lim="800000"/>
              <a:headEnd/>
              <a:tailEnd/>
            </a:ln>
            <a:effectLst>
              <a:outerShdw dist="80322" dir="11906097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 rot="5400000" flipH="1">
              <a:off x="3937" y="1525"/>
              <a:ext cx="382" cy="1199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9525" algn="ctr">
              <a:noFill/>
              <a:miter lim="800000"/>
              <a:headEnd/>
              <a:tailEnd/>
            </a:ln>
            <a:effectLst>
              <a:outerShdw dist="80322" dir="11906097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 rot="-738298">
            <a:off x="2631736" y="3915805"/>
            <a:ext cx="6016625" cy="1747838"/>
            <a:chOff x="2580" y="2666"/>
            <a:chExt cx="3790" cy="1101"/>
          </a:xfrm>
        </p:grpSpPr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2580" y="2811"/>
              <a:ext cx="3168" cy="9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2688" y="2666"/>
              <a:ext cx="617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 dirty="0">
                  <a:solidFill>
                    <a:srgbClr val="FF0000"/>
                  </a:solidFill>
                  <a:latin typeface=".VnTime" pitchFamily="34" charset="0"/>
                </a:rPr>
                <a:t>B¾c</a:t>
              </a:r>
              <a:endParaRPr lang="vi-VN" sz="2200" b="1" dirty="0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5867" y="3588"/>
              <a:ext cx="503" cy="1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 dirty="0">
                  <a:solidFill>
                    <a:srgbClr val="0000FF"/>
                  </a:solidFill>
                  <a:latin typeface=".VnTime" pitchFamily="34" charset="0"/>
                </a:rPr>
                <a:t>Nam</a:t>
              </a:r>
              <a:endParaRPr lang="vi-VN" sz="2200" b="1" dirty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28600" y="4572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C2: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h. 21.1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" y="16002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5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mp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" presetID="8" presetClass="emp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" presetID="8" presetClass="emp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3600" y="3048000"/>
            <a:ext cx="1444625" cy="1447800"/>
            <a:chOff x="1953" y="1968"/>
            <a:chExt cx="910" cy="912"/>
          </a:xfrm>
        </p:grpSpPr>
        <p:sp>
          <p:nvSpPr>
            <p:cNvPr id="181253" name="Oval 5"/>
            <p:cNvSpPr>
              <a:spLocks noChangeArrowheads="1"/>
            </p:cNvSpPr>
            <p:nvPr/>
          </p:nvSpPr>
          <p:spPr bwMode="auto">
            <a:xfrm>
              <a:off x="1953" y="1968"/>
              <a:ext cx="910" cy="91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333333"/>
                </a:gs>
                <a:gs pos="100000">
                  <a:schemeClr val="bg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8" dist="17961" dir="13500000">
                <a:srgbClr val="333333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22" name="Oval 6"/>
            <p:cNvSpPr>
              <a:spLocks noChangeArrowheads="1"/>
            </p:cNvSpPr>
            <p:nvPr/>
          </p:nvSpPr>
          <p:spPr bwMode="auto">
            <a:xfrm>
              <a:off x="2289" y="2256"/>
              <a:ext cx="33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767600"/>
                </a:gs>
                <a:gs pos="100000">
                  <a:srgbClr val="FFF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419600" y="2667000"/>
            <a:ext cx="4724400" cy="2001838"/>
            <a:chOff x="2580" y="2640"/>
            <a:chExt cx="3180" cy="1342"/>
          </a:xfrm>
        </p:grpSpPr>
        <p:sp>
          <p:nvSpPr>
            <p:cNvPr id="8218" name="Line 8"/>
            <p:cNvSpPr>
              <a:spLocks noChangeShapeType="1"/>
            </p:cNvSpPr>
            <p:nvPr/>
          </p:nvSpPr>
          <p:spPr bwMode="auto">
            <a:xfrm>
              <a:off x="2580" y="2811"/>
              <a:ext cx="3168" cy="9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Text Box 9"/>
            <p:cNvSpPr txBox="1">
              <a:spLocks noChangeArrowheads="1"/>
            </p:cNvSpPr>
            <p:nvPr/>
          </p:nvSpPr>
          <p:spPr bwMode="auto">
            <a:xfrm>
              <a:off x="2688" y="2640"/>
              <a:ext cx="335" cy="1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0" name="Text Box 10"/>
            <p:cNvSpPr txBox="1">
              <a:spLocks noChangeArrowheads="1"/>
            </p:cNvSpPr>
            <p:nvPr/>
          </p:nvSpPr>
          <p:spPr bwMode="auto">
            <a:xfrm>
              <a:off x="5257" y="3791"/>
              <a:ext cx="503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  <a:latin typeface=".VnTime" pitchFamily="34" charset="0"/>
                </a:rPr>
                <a:t>Nam</a:t>
              </a:r>
              <a:endParaRPr lang="vi-VN" sz="2200" b="1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997279">
            <a:off x="5029200" y="3429000"/>
            <a:ext cx="3452813" cy="342900"/>
            <a:chOff x="2337" y="1941"/>
            <a:chExt cx="2397" cy="387"/>
          </a:xfrm>
        </p:grpSpPr>
        <p:sp>
          <p:nvSpPr>
            <p:cNvPr id="8216" name="AutoShape 12"/>
            <p:cNvSpPr>
              <a:spLocks noChangeArrowheads="1"/>
            </p:cNvSpPr>
            <p:nvPr/>
          </p:nvSpPr>
          <p:spPr bwMode="auto">
            <a:xfrm rot="-5400000">
              <a:off x="2739" y="1533"/>
              <a:ext cx="382" cy="1199"/>
            </a:xfrm>
            <a:prstGeom prst="triangle">
              <a:avLst>
                <a:gd name="adj" fmla="val 50000"/>
              </a:avLst>
            </a:prstGeom>
            <a:solidFill>
              <a:srgbClr val="BF0D1E"/>
            </a:solidFill>
            <a:ln w="9525" algn="ctr">
              <a:noFill/>
              <a:miter lim="800000"/>
              <a:headEnd/>
              <a:tailEnd/>
            </a:ln>
            <a:effectLst>
              <a:outerShdw dist="80322" dir="11906097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AutoShape 13"/>
            <p:cNvSpPr>
              <a:spLocks noChangeArrowheads="1"/>
            </p:cNvSpPr>
            <p:nvPr/>
          </p:nvSpPr>
          <p:spPr bwMode="auto">
            <a:xfrm rot="5400000" flipH="1">
              <a:off x="3938" y="1527"/>
              <a:ext cx="382" cy="1198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9525" algn="ctr">
              <a:noFill/>
              <a:miter lim="800000"/>
              <a:headEnd/>
              <a:tailEnd/>
            </a:ln>
            <a:effectLst>
              <a:outerShdw dist="80322" dir="11906097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1262" name="Picture 14" descr="tay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20100"/>
              </a:clrFrom>
              <a:clrTo>
                <a:srgbClr val="020100">
                  <a:alpha val="0"/>
                </a:srgbClr>
              </a:clrTo>
            </a:clrChange>
          </a:blip>
          <a:srcRect l="4239"/>
          <a:stretch>
            <a:fillRect/>
          </a:stretch>
        </p:blipFill>
        <p:spPr bwMode="auto">
          <a:xfrm rot="415280">
            <a:off x="8153400" y="3657600"/>
            <a:ext cx="71278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774926">
            <a:off x="5105400" y="3352800"/>
            <a:ext cx="3452813" cy="511175"/>
            <a:chOff x="2337" y="1941"/>
            <a:chExt cx="2397" cy="387"/>
          </a:xfrm>
        </p:grpSpPr>
        <p:sp>
          <p:nvSpPr>
            <p:cNvPr id="8214" name="AutoShape 16"/>
            <p:cNvSpPr>
              <a:spLocks noChangeArrowheads="1"/>
            </p:cNvSpPr>
            <p:nvPr/>
          </p:nvSpPr>
          <p:spPr bwMode="auto">
            <a:xfrm rot="-5400000">
              <a:off x="2742" y="1532"/>
              <a:ext cx="387" cy="1200"/>
            </a:xfrm>
            <a:prstGeom prst="triangle">
              <a:avLst>
                <a:gd name="adj" fmla="val 50000"/>
              </a:avLst>
            </a:prstGeom>
            <a:solidFill>
              <a:srgbClr val="BF0D1E"/>
            </a:solidFill>
            <a:ln w="9525" algn="ctr">
              <a:noFill/>
              <a:miter lim="800000"/>
              <a:headEnd/>
              <a:tailEnd/>
            </a:ln>
            <a:effectLst>
              <a:outerShdw dist="80322" dir="11906097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AutoShape 17"/>
            <p:cNvSpPr>
              <a:spLocks noChangeArrowheads="1"/>
            </p:cNvSpPr>
            <p:nvPr/>
          </p:nvSpPr>
          <p:spPr bwMode="auto">
            <a:xfrm rot="5400000" flipH="1">
              <a:off x="3936" y="1527"/>
              <a:ext cx="387" cy="1199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9525" algn="ctr">
              <a:noFill/>
              <a:miter lim="800000"/>
              <a:headEnd/>
              <a:tailEnd/>
            </a:ln>
            <a:effectLst>
              <a:outerShdw dist="80322" dir="11906097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278" name="Text Box 30"/>
          <p:cNvSpPr txBox="1">
            <a:spLocks noChangeArrowheads="1"/>
          </p:cNvSpPr>
          <p:nvPr/>
        </p:nvSpPr>
        <p:spPr bwMode="auto">
          <a:xfrm>
            <a:off x="228600" y="3124200"/>
            <a:ext cx="4419600" cy="1883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990099"/>
                </a:solidFill>
                <a:latin typeface=".VnTime" pitchFamily="34" charset="0"/>
              </a:rPr>
              <a:t>b/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1283" name="Text Box 35"/>
          <p:cNvSpPr txBox="1">
            <a:spLocks noChangeArrowheads="1"/>
          </p:cNvSpPr>
          <p:nvPr/>
        </p:nvSpPr>
        <p:spPr bwMode="auto">
          <a:xfrm>
            <a:off x="228600" y="1219200"/>
            <a:ext cx="8686800" cy="7332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</a:rPr>
              <a:t> Nam - </a:t>
            </a:r>
            <a:r>
              <a:rPr lang="en-US" sz="2800" dirty="0" err="1">
                <a:latin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</a:rPr>
              <a:t>. </a:t>
            </a:r>
            <a:endParaRPr lang="en-US" sz="2800" dirty="0"/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762000" y="5638800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.VnTime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0.01441 -0.03353 C 0.01771 -0.04047 0.01945 -0.0511 0.01945 -0.0622 C 0.01945 -0.07468 0.01771 -0.08463 0.01441 -0.09203 L -0.00069 -0.12601 " pathEditMode="relative" rAng="-10800000" ptsTypes="FffFF">
                                      <p:cBhvr>
                                        <p:cTn id="14" dur="20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5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20"/>
                            </p:stCondLst>
                            <p:childTnLst>
                              <p:par>
                                <p:cTn id="31" presetID="8" presetClass="emp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2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8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8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78" grpId="0"/>
      <p:bldP spid="181283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438400" y="3810000"/>
            <a:ext cx="4724400" cy="2667000"/>
            <a:chOff x="2640" y="2640"/>
            <a:chExt cx="3120" cy="1680"/>
          </a:xfrm>
        </p:grpSpPr>
        <p:sp>
          <p:nvSpPr>
            <p:cNvPr id="9222" name="Line 31"/>
            <p:cNvSpPr>
              <a:spLocks noChangeShapeType="1"/>
            </p:cNvSpPr>
            <p:nvPr/>
          </p:nvSpPr>
          <p:spPr bwMode="auto">
            <a:xfrm flipV="1">
              <a:off x="2928" y="2865"/>
              <a:ext cx="2496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Rectangle 32"/>
            <p:cNvSpPr>
              <a:spLocks noChangeArrowheads="1"/>
            </p:cNvSpPr>
            <p:nvPr/>
          </p:nvSpPr>
          <p:spPr bwMode="auto">
            <a:xfrm>
              <a:off x="2640" y="3600"/>
              <a:ext cx="3120" cy="720"/>
            </a:xfrm>
            <a:prstGeom prst="rect">
              <a:avLst/>
            </a:prstGeom>
            <a:solidFill>
              <a:srgbClr val="00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660" y="3204"/>
              <a:ext cx="768" cy="876"/>
              <a:chOff x="1488" y="2916"/>
              <a:chExt cx="768" cy="876"/>
            </a:xfrm>
          </p:grpSpPr>
          <p:sp>
            <p:nvSpPr>
              <p:cNvPr id="13" name="AutoShape 34"/>
              <p:cNvSpPr>
                <a:spLocks noChangeArrowheads="1"/>
              </p:cNvSpPr>
              <p:nvPr/>
            </p:nvSpPr>
            <p:spPr bwMode="auto">
              <a:xfrm>
                <a:off x="1488" y="3600"/>
                <a:ext cx="759" cy="19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utoShape 35"/>
              <p:cNvSpPr>
                <a:spLocks noChangeArrowheads="1"/>
              </p:cNvSpPr>
              <p:nvPr/>
            </p:nvSpPr>
            <p:spPr bwMode="auto">
              <a:xfrm>
                <a:off x="1536" y="3522"/>
                <a:ext cx="666" cy="16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" name="Group 36"/>
              <p:cNvGrpSpPr>
                <a:grpSpLocks/>
              </p:cNvGrpSpPr>
              <p:nvPr/>
            </p:nvGrpSpPr>
            <p:grpSpPr bwMode="auto">
              <a:xfrm>
                <a:off x="1794" y="2916"/>
                <a:ext cx="144" cy="672"/>
                <a:chOff x="1746" y="2640"/>
                <a:chExt cx="144" cy="672"/>
              </a:xfrm>
            </p:grpSpPr>
            <p:sp>
              <p:nvSpPr>
                <p:cNvPr id="9233" name="AutoShape 37"/>
                <p:cNvSpPr>
                  <a:spLocks noChangeArrowheads="1"/>
                </p:cNvSpPr>
                <p:nvPr/>
              </p:nvSpPr>
              <p:spPr bwMode="auto">
                <a:xfrm>
                  <a:off x="1746" y="3168"/>
                  <a:ext cx="144" cy="144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0A3634"/>
                    </a:gs>
                    <a:gs pos="50000">
                      <a:srgbClr val="157570"/>
                    </a:gs>
                    <a:gs pos="100000">
                      <a:srgbClr val="0A3634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4" name="AutoShape 38"/>
                <p:cNvSpPr>
                  <a:spLocks noChangeArrowheads="1"/>
                </p:cNvSpPr>
                <p:nvPr/>
              </p:nvSpPr>
              <p:spPr bwMode="auto">
                <a:xfrm>
                  <a:off x="1746" y="2640"/>
                  <a:ext cx="144" cy="573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A3634"/>
                    </a:gs>
                    <a:gs pos="50000">
                      <a:srgbClr val="157570"/>
                    </a:gs>
                    <a:gs pos="100000">
                      <a:srgbClr val="0A3634"/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 rot="394197">
              <a:off x="3312" y="2982"/>
              <a:ext cx="1440" cy="576"/>
              <a:chOff x="1248" y="1449"/>
              <a:chExt cx="2139" cy="903"/>
            </a:xfrm>
          </p:grpSpPr>
          <p:sp>
            <p:nvSpPr>
              <p:cNvPr id="9228" name="Freeform 40"/>
              <p:cNvSpPr>
                <a:spLocks/>
              </p:cNvSpPr>
              <p:nvPr/>
            </p:nvSpPr>
            <p:spPr bwMode="auto">
              <a:xfrm>
                <a:off x="1248" y="1872"/>
                <a:ext cx="1296" cy="480"/>
              </a:xfrm>
              <a:custGeom>
                <a:avLst/>
                <a:gdLst>
                  <a:gd name="T0" fmla="*/ 864 w 1296"/>
                  <a:gd name="T1" fmla="*/ 0 h 480"/>
                  <a:gd name="T2" fmla="*/ 0 w 1296"/>
                  <a:gd name="T3" fmla="*/ 480 h 480"/>
                  <a:gd name="T4" fmla="*/ 1296 w 1296"/>
                  <a:gd name="T5" fmla="*/ 48 h 480"/>
                  <a:gd name="T6" fmla="*/ 864 w 12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6"/>
                  <a:gd name="T13" fmla="*/ 0 h 480"/>
                  <a:gd name="T14" fmla="*/ 1296 w 12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6" h="480">
                    <a:moveTo>
                      <a:pt x="864" y="0"/>
                    </a:moveTo>
                    <a:lnTo>
                      <a:pt x="0" y="480"/>
                    </a:lnTo>
                    <a:lnTo>
                      <a:pt x="1296" y="48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DB0F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41"/>
              <p:cNvSpPr>
                <a:spLocks/>
              </p:cNvSpPr>
              <p:nvPr/>
            </p:nvSpPr>
            <p:spPr bwMode="auto">
              <a:xfrm rot="10800000">
                <a:off x="2091" y="1449"/>
                <a:ext cx="1296" cy="480"/>
              </a:xfrm>
              <a:custGeom>
                <a:avLst/>
                <a:gdLst>
                  <a:gd name="T0" fmla="*/ 864 w 1296"/>
                  <a:gd name="T1" fmla="*/ 0 h 480"/>
                  <a:gd name="T2" fmla="*/ 0 w 1296"/>
                  <a:gd name="T3" fmla="*/ 480 h 480"/>
                  <a:gd name="T4" fmla="*/ 1296 w 1296"/>
                  <a:gd name="T5" fmla="*/ 48 h 480"/>
                  <a:gd name="T6" fmla="*/ 864 w 12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6"/>
                  <a:gd name="T13" fmla="*/ 0 h 480"/>
                  <a:gd name="T14" fmla="*/ 1296 w 12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6" h="480">
                    <a:moveTo>
                      <a:pt x="864" y="0"/>
                    </a:moveTo>
                    <a:lnTo>
                      <a:pt x="0" y="480"/>
                    </a:lnTo>
                    <a:lnTo>
                      <a:pt x="1296" y="48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6" name="Text Box 42"/>
            <p:cNvSpPr txBox="1">
              <a:spLocks noChangeArrowheads="1"/>
            </p:cNvSpPr>
            <p:nvPr/>
          </p:nvSpPr>
          <p:spPr bwMode="auto">
            <a:xfrm>
              <a:off x="4944" y="2640"/>
              <a:ext cx="480" cy="18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Nam</a:t>
              </a:r>
              <a:endParaRPr lang="vi-VN" sz="2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27" name="Text Box 43"/>
            <p:cNvSpPr txBox="1">
              <a:spLocks noChangeArrowheads="1"/>
            </p:cNvSpPr>
            <p:nvPr/>
          </p:nvSpPr>
          <p:spPr bwMode="auto">
            <a:xfrm>
              <a:off x="2688" y="3264"/>
              <a:ext cx="480" cy="18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 dirty="0" err="1">
                  <a:solidFill>
                    <a:srgbClr val="BF0D1E"/>
                  </a:solidFill>
                  <a:latin typeface="Times New Roman" pitchFamily="18" charset="0"/>
                  <a:cs typeface="Times New Roman" pitchFamily="18" charset="0"/>
                </a:rPr>
                <a:t>Bắc</a:t>
              </a:r>
              <a:endParaRPr lang="vi-VN" sz="2200" b="1" dirty="0">
                <a:solidFill>
                  <a:srgbClr val="BF0D1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19075" y="255588"/>
            <a:ext cx="3962400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246062" y="800100"/>
            <a:ext cx="8669337" cy="11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730250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(N),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(S)</a:t>
            </a:r>
            <a:endParaRPr lang="vi-VN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152400" y="2133600"/>
            <a:ext cx="8763000" cy="1465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85000"/>
              </a:lnSpc>
              <a:spcBef>
                <a:spcPct val="20000"/>
              </a:spcBef>
            </a:pPr>
            <a:r>
              <a:rPr lang="en-US" sz="2400" b="1" dirty="0">
                <a:latin typeface=".VnTime" pitchFamily="34" charset="0"/>
              </a:rPr>
              <a:t>*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Nam)</a:t>
            </a:r>
            <a:r>
              <a:rPr lang="en-US" sz="2800" dirty="0">
                <a:latin typeface=".VnTime" pitchFamily="34" charset="0"/>
                <a:cs typeface="Times New Roman" pitchFamily="18" charset="0"/>
              </a:rPr>
              <a:t>.</a:t>
            </a:r>
            <a:endParaRPr lang="vi-VN" sz="2800" i="1" dirty="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2056</Words>
  <Application>Microsoft Office PowerPoint</Application>
  <PresentationFormat>On-screen Show (4:3)</PresentationFormat>
  <Paragraphs>202</Paragraphs>
  <Slides>37</Slides>
  <Notes>2</Notes>
  <HiddenSlides>0</HiddenSlides>
  <MMClips>15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.VnAristote</vt:lpstr>
      <vt:lpstr>.VnTime</vt:lpstr>
      <vt:lpstr>.VnTimeH</vt:lpstr>
      <vt:lpstr>.VnVogueH</vt:lpstr>
      <vt:lpstr>Arial</vt:lpstr>
      <vt:lpstr>Calibri</vt:lpstr>
      <vt:lpstr>Times New Roman</vt:lpstr>
      <vt:lpstr>Verdana</vt:lpstr>
      <vt:lpstr>VNI-Times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48</cp:revision>
  <dcterms:created xsi:type="dcterms:W3CDTF">2020-11-02T07:41:06Z</dcterms:created>
  <dcterms:modified xsi:type="dcterms:W3CDTF">2022-11-17T22:57:38Z</dcterms:modified>
</cp:coreProperties>
</file>