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6" r:id="rId3"/>
    <p:sldId id="257" r:id="rId4"/>
    <p:sldId id="260" r:id="rId5"/>
    <p:sldId id="261" r:id="rId6"/>
    <p:sldId id="262" r:id="rId7"/>
    <p:sldId id="264" r:id="rId8"/>
    <p:sldId id="265" r:id="rId9"/>
    <p:sldId id="266" r:id="rId10"/>
    <p:sldId id="267" r:id="rId11"/>
    <p:sldId id="268" r:id="rId12"/>
    <p:sldId id="269" r:id="rId13"/>
    <p:sldId id="270" r:id="rId14"/>
    <p:sldId id="271" r:id="rId15"/>
    <p:sldId id="272" r:id="rId16"/>
    <p:sldId id="276" r:id="rId17"/>
    <p:sldId id="273" r:id="rId18"/>
    <p:sldId id="274" r:id="rId19"/>
    <p:sldId id="275" r:id="rId20"/>
    <p:sldId id="277" r:id="rId21"/>
    <p:sldId id="278" r:id="rId22"/>
    <p:sldId id="279" r:id="rId23"/>
    <p:sldId id="280" r:id="rId24"/>
    <p:sldId id="282" r:id="rId25"/>
    <p:sldId id="283" r:id="rId26"/>
    <p:sldId id="281" r:id="rId27"/>
    <p:sldId id="284" r:id="rId28"/>
    <p:sldId id="286" r:id="rId29"/>
    <p:sldId id="285" r:id="rId30"/>
    <p:sldId id="287" r:id="rId31"/>
    <p:sldId id="288" r:id="rId32"/>
    <p:sldId id="289" r:id="rId33"/>
    <p:sldId id="290" r:id="rId34"/>
    <p:sldId id="292" r:id="rId35"/>
    <p:sldId id="291" r:id="rId36"/>
    <p:sldId id="293" r:id="rId37"/>
    <p:sldId id="294" r:id="rId38"/>
    <p:sldId id="295" r:id="rId39"/>
    <p:sldId id="296" r:id="rId40"/>
    <p:sldId id="297" r:id="rId41"/>
    <p:sldId id="298" r:id="rId42"/>
    <p:sldId id="299" r:id="rId43"/>
    <p:sldId id="300" r:id="rId44"/>
    <p:sldId id="301"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p15:clr>
            <a:srgbClr val="A4A3A4"/>
          </p15:clr>
        </p15:guide>
        <p15:guide id="2" pos="7224">
          <p15:clr>
            <a:srgbClr val="A4A3A4"/>
          </p15:clr>
        </p15:guide>
        <p15:guide id="3" orient="horz" pos="648">
          <p15:clr>
            <a:srgbClr val="A4A3A4"/>
          </p15:clr>
        </p15:guide>
        <p15:guide id="4" orient="horz" pos="712">
          <p15:clr>
            <a:srgbClr val="A4A3A4"/>
          </p15:clr>
        </p15:guide>
        <p15:guide id="5" orient="horz" pos="3912">
          <p15:clr>
            <a:srgbClr val="A4A3A4"/>
          </p15:clr>
        </p15:guide>
        <p15:guide id="6"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2" d="100"/>
          <a:sy n="82" d="100"/>
        </p:scale>
        <p:origin x="720" y="58"/>
      </p:cViewPr>
      <p:guideLst>
        <p:guide pos="416"/>
        <p:guide pos="7224"/>
        <p:guide orient="horz" pos="648"/>
        <p:guide orient="horz" pos="712"/>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DE9AE-8B5E-4CAF-ADFB-5E2651E5E17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E9AE-8B5E-4CAF-ADFB-5E2651E5E17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E9AE-8B5E-4CAF-ADFB-5E2651E5E17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3557"/>
            <a:ext cx="9144000" cy="2387600"/>
          </a:xfrm>
        </p:spPr>
        <p:txBody>
          <a:bodyPr anchor="b"/>
          <a:lstStyle>
            <a:lvl1pPr algn="ctr">
              <a:lnSpc>
                <a:spcPct val="90000"/>
              </a:lnSpc>
              <a:defRPr sz="5200"/>
            </a:lvl1pPr>
          </a:lstStyle>
          <a:p>
            <a:r>
              <a:rPr lang="en-US"/>
              <a:t>Click to edit Master title style</a:t>
            </a:r>
            <a:endParaRPr lang="en-US" dirty="0"/>
          </a:p>
        </p:txBody>
      </p:sp>
      <p:sp>
        <p:nvSpPr>
          <p:cNvPr id="3" name="Subtitle 2"/>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20624" y="6217920"/>
            <a:ext cx="2743200" cy="640080"/>
          </a:xfrm>
        </p:spPr>
        <p:txBody>
          <a:bodyPr anchor="ctr" anchorCtr="0"/>
          <a:lstStyle/>
          <a:p>
            <a:fld id="{403CB87E-4591-47A1-9046-CF63F17215EF}" type="datetime2">
              <a:rPr lang="en-US" smtClean="0"/>
              <a:t>Wednesday, November 15, 2023</a:t>
            </a:fld>
            <a:endParaRPr lang="en-US" dirty="0"/>
          </a:p>
        </p:txBody>
      </p:sp>
      <p:sp>
        <p:nvSpPr>
          <p:cNvPr id="5" name="Footer Placeholder 4"/>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Wednesday, November 15, 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60CDE-A6F1-4138-AF12-ED09E8E5FB6B}" type="datetime2">
              <a:rPr lang="en-US" smtClean="0"/>
              <a:t>Wednesday, November 15,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15F8B1-DB7B-4D28-A97D-40FB2DD1EF78}" type="datetime2">
              <a:rPr lang="en-US" smtClean="0"/>
              <a:t>Wednesday, November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20624" y="6217920"/>
            <a:ext cx="2743200" cy="640080"/>
          </a:xfrm>
        </p:spPr>
        <p:txBody>
          <a:bodyPr/>
          <a:lstStyle/>
          <a:p>
            <a:fld id="{14039161-23B8-4738-9069-73EBE8884FDD}" type="datetime2">
              <a:rPr lang="en-US" smtClean="0"/>
              <a:t>Wednesday, November 15, 2023</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p:cNvSpPr>
            <a:spLocks noGrp="1"/>
          </p:cNvSpPr>
          <p:nvPr>
            <p:ph type="dt" sz="half" idx="10"/>
          </p:nvPr>
        </p:nvSpPr>
        <p:spPr/>
        <p:txBody>
          <a:bodyPr/>
          <a:lstStyle/>
          <a:p>
            <a:fld id="{FA994D44-7693-499F-AC6C-11696134FE3F}" type="datetime2">
              <a:rPr lang="en-US" smtClean="0"/>
              <a:t>Wednesday, November 15, 2023</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AF2AE-472C-4EF3-ABB2-24BAA9AE3CF7}" type="datetime2">
              <a:rPr lang="en-US" smtClean="0"/>
              <a:t>Wednesday, November 15, 2023</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420624" y="6217920"/>
            <a:ext cx="2743200" cy="640080"/>
          </a:xfrm>
        </p:spPr>
        <p:txBody>
          <a:bodyPr/>
          <a:lstStyle/>
          <a:p>
            <a:fld id="{EAEA162C-A7C1-4263-9453-1BAFF8C39559}" type="datetime2">
              <a:rPr lang="en-US" smtClean="0"/>
              <a:t>Wednesday, November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DE9AE-8B5E-4CAF-ADFB-5E2651E5E17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420624" y="6217920"/>
            <a:ext cx="2743200" cy="640080"/>
          </a:xfrm>
        </p:spPr>
        <p:txBody>
          <a:bodyPr/>
          <a:lstStyle/>
          <a:p>
            <a:fld id="{64DF6793-3458-4587-8168-65F0C37A92D2}" type="datetime2">
              <a:rPr lang="en-US" smtClean="0"/>
              <a:t>Wednesday, November 15,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17F0E-8070-4DFE-A821-9A699EDBAD7E}" type="datetime2">
              <a:rPr lang="en-US" smtClean="0"/>
              <a:t>Wednesday, November 15,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D34AE-C7BF-46E5-A968-01C6641F6476}" type="datetime2">
              <a:rPr lang="en-US" smtClean="0"/>
              <a:t>Wednesday, November 15,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3A4F6043-7A67-491B-98BC-F933DED722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DE9AE-8B5E-4CAF-ADFB-5E2651E5E17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DE9AE-8B5E-4CAF-ADFB-5E2651E5E17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DE9AE-8B5E-4CAF-ADFB-5E2651E5E170}"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DE9AE-8B5E-4CAF-ADFB-5E2651E5E170}"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DE9AE-8B5E-4CAF-ADFB-5E2651E5E170}"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DE9AE-8B5E-4CAF-ADFB-5E2651E5E17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DE9AE-8B5E-4CAF-ADFB-5E2651E5E17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45857-B216-4626-A14B-70FE8A39269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DE9AE-8B5E-4CAF-ADFB-5E2651E5E170}"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45857-B216-4626-A14B-70FE8A39269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0624" y="365125"/>
            <a:ext cx="10543032" cy="1325563"/>
          </a:xfrm>
          <a:prstGeom prst="rect">
            <a:avLst/>
          </a:prstGeom>
        </p:spPr>
        <p:txBody>
          <a:bodyPr lIns="109728" tIns="109728" rIns="109728" bIns="91440" anchor="ctr"/>
          <a:lstStyle/>
          <a:p>
            <a:r>
              <a:rPr lang="en-US" dirty="0"/>
              <a:t>Click to edit Master title style</a:t>
            </a:r>
          </a:p>
        </p:txBody>
      </p:sp>
      <p:sp>
        <p:nvSpPr>
          <p:cNvPr id="3" name="Text Placeholder 2"/>
          <p:cNvSpPr>
            <a:spLocks noGrp="1"/>
          </p:cNvSpPr>
          <p:nvPr>
            <p:ph type="body" idx="1"/>
          </p:nvPr>
        </p:nvSpPr>
        <p:spPr>
          <a:xfrm>
            <a:off x="420624" y="1825625"/>
            <a:ext cx="105430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0624" y="6217920"/>
            <a:ext cx="2743200" cy="640080"/>
          </a:xfrm>
          <a:prstGeom prst="rect">
            <a:avLst/>
          </a:prstGeom>
        </p:spPr>
        <p:txBody>
          <a:bodyPr lIns="109728" tIns="109728" rIns="109728" bIns="91440" anchor="ctr"/>
          <a:lstStyle>
            <a:lvl1pPr algn="r">
              <a:defRPr sz="1000" spc="60">
                <a:solidFill>
                  <a:schemeClr val="tx2"/>
                </a:solidFill>
              </a:defRPr>
            </a:lvl1pPr>
          </a:lstStyle>
          <a:p>
            <a:fld id="{E8352ED3-3C46-4C9A-9738-67B2D875E7E2}" type="datetime2">
              <a:rPr lang="en-US" smtClean="0"/>
              <a:t>Wednesday, November 15, 2023</a:t>
            </a:fld>
            <a:endParaRPr lang="en-US" dirty="0"/>
          </a:p>
        </p:txBody>
      </p:sp>
      <p:sp>
        <p:nvSpPr>
          <p:cNvPr id="5" name="Footer Placeholder 4"/>
          <p:cNvSpPr>
            <a:spLocks noGrp="1"/>
          </p:cNvSpPr>
          <p:nvPr>
            <p:ph type="ftr" sz="quarter" idx="3"/>
          </p:nvPr>
        </p:nvSpPr>
        <p:spPr>
          <a:xfrm>
            <a:off x="3767328" y="6217920"/>
            <a:ext cx="7196328" cy="640080"/>
          </a:xfrm>
          <a:prstGeom prst="rect">
            <a:avLst/>
          </a:prstGeom>
        </p:spPr>
        <p:txBody>
          <a:bodyPr lIns="109728" tIns="109728" rIns="109728" bIns="91440" anchor="ctr"/>
          <a:lstStyle>
            <a:lvl1pPr algn="l">
              <a:defRPr sz="1000" spc="60">
                <a:solidFill>
                  <a:schemeClr val="tx2"/>
                </a:solidFill>
              </a:defRPr>
            </a:lvl1pPr>
          </a:lstStyle>
          <a:p>
            <a:r>
              <a:rPr lang="en-US" dirty="0"/>
              <a:t>Sample Footer Text</a:t>
            </a:r>
          </a:p>
        </p:txBody>
      </p:sp>
      <p:sp>
        <p:nvSpPr>
          <p:cNvPr id="6" name="Slide Number Placeholder 5"/>
          <p:cNvSpPr>
            <a:spLocks noGrp="1"/>
          </p:cNvSpPr>
          <p:nvPr>
            <p:ph type="sldNum" sz="quarter" idx="4"/>
          </p:nvPr>
        </p:nvSpPr>
        <p:spPr>
          <a:xfrm>
            <a:off x="11503152" y="0"/>
            <a:ext cx="685800" cy="685800"/>
          </a:xfrm>
          <a:prstGeom prst="rect">
            <a:avLst/>
          </a:prstGeom>
        </p:spPr>
        <p:txBody>
          <a:bodyPr lIns="109728" tIns="109728" rIns="109728" bIns="91440" anchor="ctr"/>
          <a:lstStyle>
            <a:lvl1pPr algn="ctr">
              <a:defRPr sz="1000">
                <a:solidFill>
                  <a:schemeClr val="tx2"/>
                </a:solidFill>
              </a:defRPr>
            </a:lvl1pPr>
          </a:lstStyle>
          <a:p>
            <a:fld id="{3A4F6043-7A67-491B-98BC-F933DED7226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000" b="1" kern="1200" spc="7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000" kern="1200" spc="1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spc="1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spc="1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spc="1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200" kern="1200" spc="1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0"/>
          <p:cNvCxnSpPr>
            <a:cxnSpLocks noGrp="1" noRot="1" noChangeAspect="1" noMove="1" noResize="1" noEditPoints="1" noAdjustHandles="1" noChangeArrowheads="1" noChangeShapeType="1"/>
          </p:cNvCxnSpPr>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Grp="1" noRot="1" noChangeAspect="1" noMove="1" noResize="1" noEditPoints="1" noAdjustHandles="1" noChangeArrowheads="1" noChangeShapeType="1" noTextEdit="1"/>
          </p:cNvSpPr>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320040" y="884402"/>
            <a:ext cx="3425609" cy="2844294"/>
          </a:xfrm>
          <a:prstGeom prst="rect">
            <a:avLst/>
          </a:prstGeom>
        </p:spPr>
      </p:pic>
      <p:pic>
        <p:nvPicPr>
          <p:cNvPr id="4" name="Picture 3"/>
          <p:cNvPicPr>
            <a:picLocks noChangeAspect="1"/>
          </p:cNvPicPr>
          <p:nvPr/>
        </p:nvPicPr>
        <p:blipFill>
          <a:blip r:embed="rId3"/>
          <a:stretch>
            <a:fillRect/>
          </a:stretch>
        </p:blipFill>
        <p:spPr>
          <a:xfrm>
            <a:off x="4423194" y="884515"/>
            <a:ext cx="3433324" cy="2769138"/>
          </a:xfrm>
          <a:prstGeom prst="rect">
            <a:avLst/>
          </a:prstGeom>
        </p:spPr>
      </p:pic>
      <p:cxnSp>
        <p:nvCxnSpPr>
          <p:cNvPr id="15" name="Straight Connector 14"/>
          <p:cNvCxnSpPr>
            <a:cxnSpLocks noGrp="1" noRot="1" noChangeAspect="1" noMove="1" noResize="1" noEditPoints="1" noAdjustHandles="1" noChangeArrowheads="1" noChangeShapeType="1"/>
          </p:cNvCxnSpPr>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8449725" y="759569"/>
            <a:ext cx="3423916" cy="3138588"/>
          </a:xfrm>
          <a:prstGeom prst="rect">
            <a:avLst/>
          </a:prstGeom>
        </p:spPr>
      </p:pic>
      <p:cxnSp>
        <p:nvCxnSpPr>
          <p:cNvPr id="17" name="Straight Connector 16"/>
          <p:cNvCxnSpPr>
            <a:cxnSpLocks noGrp="1" noRot="1" noChangeAspect="1" noMove="1" noResize="1" noEditPoints="1" noAdjustHandles="1" noChangeArrowheads="1" noChangeShapeType="1"/>
          </p:cNvCxnSpPr>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3275" y="4718269"/>
            <a:ext cx="10858500" cy="1657826"/>
          </a:xfrm>
          <a:prstGeom prst="rect">
            <a:avLst/>
          </a:prstGeom>
          <a:noFill/>
        </p:spPr>
        <p:txBody>
          <a:bodyPr wrap="square">
            <a:spAutoFit/>
          </a:bodyPr>
          <a:lstStyle/>
          <a:p>
            <a:pPr algn="ctr">
              <a:lnSpc>
                <a:spcPct val="107000"/>
              </a:lnSpc>
              <a:spcAft>
                <a:spcPts val="800"/>
              </a:spcAft>
            </a:pP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44,45:</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 NHIÊN VÀ CON NGƯỜI </a:t>
            </a:r>
          </a:p>
          <a:p>
            <a:pPr algn="ct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TRUYỆN </a:t>
            </a:r>
            <a:r>
              <a:rPr lang="en-US" sz="28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 RỪNG PHƯƠNG NAM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8153400" y="5872490"/>
            <a:ext cx="3071132" cy="523220"/>
          </a:xfrm>
          <a:prstGeom prst="rect">
            <a:avLst/>
          </a:prstGeom>
          <a:noFill/>
        </p:spPr>
        <p:txBody>
          <a:bodyPr wrap="square">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ndParaRPr>
          </a:p>
        </p:txBody>
      </p:sp>
      <p:sp>
        <p:nvSpPr>
          <p:cNvPr id="3" name="Text Box 2"/>
          <p:cNvSpPr txBox="1"/>
          <p:nvPr/>
        </p:nvSpPr>
        <p:spPr>
          <a:xfrm>
            <a:off x="8153400" y="6529705"/>
            <a:ext cx="3765550" cy="270510"/>
          </a:xfrm>
          <a:prstGeom prst="rect">
            <a:avLst/>
          </a:prstGeom>
          <a:noFill/>
        </p:spPr>
        <p:txBody>
          <a:bodyPr wrap="none" rtlCol="0" anchor="t">
            <a:spAutoFit/>
          </a:bodyPr>
          <a:lstStyle/>
          <a:p>
            <a:r>
              <a:rPr lang="en-US" baseline="30000">
                <a:solidFill>
                  <a:schemeClr val="bg1"/>
                </a:solidFill>
                <a:sym typeface="+mn-ea"/>
              </a:rPr>
              <a:t>Bùi Thi Tuyên- thcs tân viên, an lão, hải phòng-0346604658.</a:t>
            </a: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p:nvPr/>
        </p:nvSpPr>
        <p:spPr>
          <a:xfrm>
            <a:off x="4147636" y="2293497"/>
            <a:ext cx="3879820" cy="2270364"/>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en-US" sz="4800" b="1" kern="1200" dirty="0" err="1">
                <a:latin typeface="Times New Roman" panose="02020603050405020304" pitchFamily="18" charset="0"/>
                <a:cs typeface="Times New Roman" panose="02020603050405020304" pitchFamily="18" charset="0"/>
              </a:rPr>
              <a:t>Tác</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phẩm</a:t>
            </a:r>
            <a:r>
              <a:rPr lang="en-US" sz="4800" b="1" kern="1200"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chính</a:t>
            </a:r>
            <a:endParaRPr lang="en-US" sz="4800" b="1" kern="1200" dirty="0">
              <a:latin typeface="Times New Roman" panose="02020603050405020304" pitchFamily="18" charset="0"/>
              <a:cs typeface="Times New Roman" panose="02020603050405020304" pitchFamily="18" charset="0"/>
            </a:endParaRPr>
          </a:p>
        </p:txBody>
      </p:sp>
      <p:sp>
        <p:nvSpPr>
          <p:cNvPr id="6" name="Hexagon 5"/>
          <p:cNvSpPr/>
          <p:nvPr/>
        </p:nvSpPr>
        <p:spPr>
          <a:xfrm>
            <a:off x="6577149" y="120728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p:cNvSpPr/>
          <p:nvPr/>
        </p:nvSpPr>
        <p:spPr>
          <a:xfrm>
            <a:off x="4505022" y="228600"/>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(1968)</a:t>
            </a:r>
          </a:p>
        </p:txBody>
      </p:sp>
      <p:sp>
        <p:nvSpPr>
          <p:cNvPr id="8" name="Hexagon 7"/>
          <p:cNvSpPr/>
          <p:nvPr/>
        </p:nvSpPr>
        <p:spPr>
          <a:xfrm>
            <a:off x="8285571" y="2802362"/>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p:cNvSpPr/>
          <p:nvPr/>
        </p:nvSpPr>
        <p:spPr>
          <a:xfrm>
            <a:off x="7420981" y="1373062"/>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363841"/>
              <a:satOff val="-20974"/>
              <a:lumOff val="2157"/>
              <a:alphaOff val="0"/>
            </a:schemeClr>
          </a:fillRef>
          <a:effectRef idx="0">
            <a:schemeClr val="accent2">
              <a:hueOff val="-363841"/>
              <a:satOff val="-20974"/>
              <a:lumOff val="2157"/>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ron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vâng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mẹ</a:t>
            </a:r>
            <a:r>
              <a:rPr lang="en-US" sz="2800" kern="1200" dirty="0">
                <a:latin typeface="Times New Roman" panose="02020603050405020304" pitchFamily="18" charset="0"/>
                <a:cs typeface="Times New Roman" panose="02020603050405020304" pitchFamily="18" charset="0"/>
              </a:rPr>
              <a:t> (1969)</a:t>
            </a:r>
          </a:p>
        </p:txBody>
      </p:sp>
      <p:sp>
        <p:nvSpPr>
          <p:cNvPr id="10" name="Hexagon 9"/>
          <p:cNvSpPr/>
          <p:nvPr/>
        </p:nvSpPr>
        <p:spPr>
          <a:xfrm>
            <a:off x="7098791" y="4602907"/>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p:cNvSpPr/>
          <p:nvPr/>
        </p:nvSpPr>
        <p:spPr>
          <a:xfrm>
            <a:off x="1171551" y="925326"/>
            <a:ext cx="3333471" cy="2270363"/>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56"/>
              <a:lumOff val="4314"/>
              <a:alphaOff val="0"/>
            </a:schemeClr>
          </a:fillRef>
          <a:effectRef idx="0">
            <a:schemeClr val="accent2">
              <a:hueOff val="-727682"/>
              <a:satOff val="-41956"/>
              <a:lumOff val="431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mùa</a:t>
            </a:r>
            <a:r>
              <a:rPr lang="en-US" sz="2800" kern="1200" dirty="0">
                <a:latin typeface="Times New Roman" panose="02020603050405020304" pitchFamily="18" charset="0"/>
                <a:cs typeface="Times New Roman" panose="02020603050405020304" pitchFamily="18" charset="0"/>
              </a:rPr>
              <a:t>” (1987), “</a:t>
            </a:r>
            <a:r>
              <a:rPr lang="en-US" sz="2800" kern="1200" dirty="0" err="1">
                <a:latin typeface="Times New Roman" panose="02020603050405020304" pitchFamily="18" charset="0"/>
                <a:cs typeface="Times New Roman" panose="02020603050405020304" pitchFamily="18" charset="0"/>
              </a:rPr>
              <a:t>Mười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(1997)</a:t>
            </a:r>
          </a:p>
        </p:txBody>
      </p:sp>
      <p:sp>
        <p:nvSpPr>
          <p:cNvPr id="12" name="Hexagon 11"/>
          <p:cNvSpPr/>
          <p:nvPr/>
        </p:nvSpPr>
        <p:spPr>
          <a:xfrm>
            <a:off x="4154855" y="4789811"/>
            <a:ext cx="1463845" cy="853226"/>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p:cNvSpPr/>
          <p:nvPr/>
        </p:nvSpPr>
        <p:spPr>
          <a:xfrm>
            <a:off x="4505022" y="4768688"/>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091522"/>
              <a:satOff val="-62938"/>
              <a:lumOff val="6471"/>
              <a:alphaOff val="0"/>
            </a:schemeClr>
          </a:fillRef>
          <a:effectRef idx="0">
            <a:schemeClr val="accent2">
              <a:hueOff val="-1091522"/>
              <a:satOff val="-62938"/>
              <a:lumOff val="647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bỉnh</a:t>
            </a:r>
            <a:r>
              <a:rPr lang="en-US" sz="2800" kern="1200" dirty="0">
                <a:latin typeface="Times New Roman" panose="02020603050405020304" pitchFamily="18" charset="0"/>
                <a:cs typeface="Times New Roman" panose="02020603050405020304" pitchFamily="18" charset="0"/>
              </a:rPr>
              <a:t>” (2001)</a:t>
            </a:r>
          </a:p>
        </p:txBody>
      </p:sp>
      <p:sp>
        <p:nvSpPr>
          <p:cNvPr id="14" name="Freeform: Shape 13"/>
          <p:cNvSpPr/>
          <p:nvPr/>
        </p:nvSpPr>
        <p:spPr>
          <a:xfrm>
            <a:off x="1575528" y="3624224"/>
            <a:ext cx="3179484" cy="186071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0"/>
              <a:lumOff val="8628"/>
              <a:alphaOff val="0"/>
            </a:schemeClr>
          </a:fillRef>
          <a:effectRef idx="0">
            <a:schemeClr val="accent2">
              <a:hueOff val="-1455363"/>
              <a:satOff val="-83920"/>
              <a:lumOff val="8628"/>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(2022)</a:t>
            </a:r>
          </a:p>
        </p:txBody>
      </p:sp>
      <p:pic>
        <p:nvPicPr>
          <p:cNvPr id="15" name="Picture 14"/>
          <p:cNvPicPr>
            <a:picLocks noChangeAspect="1"/>
          </p:cNvPicPr>
          <p:nvPr/>
        </p:nvPicPr>
        <p:blipFill>
          <a:blip r:embed="rId2"/>
          <a:stretch>
            <a:fillRect/>
          </a:stretch>
        </p:blipFill>
        <p:spPr>
          <a:xfrm>
            <a:off x="7826035" y="3748354"/>
            <a:ext cx="3130914" cy="2487345"/>
          </a:xfrm>
          <a:prstGeom prst="ellipse">
            <a:avLst/>
          </a:prstGeom>
          <a:ln>
            <a:noFill/>
          </a:ln>
          <a:effectLst>
            <a:softEdge rad="112500"/>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435396"/>
            <a:ext cx="10807700"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p:cNvSpPr/>
          <p:nvPr/>
        </p:nvSpPr>
        <p:spPr>
          <a:xfrm>
            <a:off x="957773" y="1314450"/>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Đọc</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To, </a:t>
            </a:r>
            <a:r>
              <a:rPr lang="en-US" sz="3600" kern="1200" dirty="0" err="1">
                <a:latin typeface="Times New Roman" panose="02020603050405020304" pitchFamily="18" charset="0"/>
                <a:cs typeface="Times New Roman" panose="02020603050405020304" pitchFamily="18" charset="0"/>
              </a:rPr>
              <a:t>rõ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ràng</a:t>
            </a:r>
            <a:r>
              <a:rPr lang="en-US" sz="3600" kern="1200" dirty="0">
                <a:latin typeface="Times New Roman" panose="02020603050405020304" pitchFamily="18" charset="0"/>
                <a:cs typeface="Times New Roman" panose="02020603050405020304" pitchFamily="18" charset="0"/>
              </a:rPr>
              <a:t>.</a:t>
            </a:r>
          </a:p>
        </p:txBody>
      </p:sp>
      <p:sp>
        <p:nvSpPr>
          <p:cNvPr id="7" name="Freeform: Shape 6"/>
          <p:cNvSpPr/>
          <p:nvPr/>
        </p:nvSpPr>
        <p:spPr>
          <a:xfrm>
            <a:off x="4653132" y="2185987"/>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4900445"/>
              <a:satOff val="-20380"/>
              <a:lumOff val="4804"/>
              <a:alphaOff val="0"/>
            </a:schemeClr>
          </a:fillRef>
          <a:effectRef idx="0">
            <a:schemeClr val="accent4">
              <a:hueOff val="4900445"/>
              <a:satOff val="-20380"/>
              <a:lumOff val="4804"/>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Thể</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loại</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văn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a:t>
            </a:r>
          </a:p>
        </p:txBody>
      </p:sp>
      <p:sp>
        <p:nvSpPr>
          <p:cNvPr id="8" name="Freeform: Shape 7"/>
          <p:cNvSpPr/>
          <p:nvPr/>
        </p:nvSpPr>
        <p:spPr>
          <a:xfrm>
            <a:off x="8348491" y="3443286"/>
            <a:ext cx="3566772" cy="2486025"/>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4">
              <a:hueOff val="9800891"/>
              <a:satOff val="-40769"/>
              <a:lumOff val="9608"/>
              <a:alphaOff val="0"/>
            </a:schemeClr>
          </a:fillRef>
          <a:effectRef idx="0">
            <a:schemeClr val="accent4">
              <a:hueOff val="9800891"/>
              <a:satOff val="-40769"/>
              <a:lumOff val="9608"/>
              <a:alphaOff val="0"/>
            </a:schemeClr>
          </a:effectRef>
          <a:fontRef idx="minor">
            <a:schemeClr val="lt1"/>
          </a:fontRef>
        </p:style>
        <p:txBody>
          <a:bodyPr spcFirstLastPara="0" vert="horz" wrap="square" lIns="708247" tIns="42672" rIns="622903" bIns="42672" numCol="1" spcCol="1270" anchor="ctr" anchorCtr="0">
            <a:noAutofit/>
          </a:bodyPr>
          <a:lstStyle/>
          <a:p>
            <a:pPr marL="0" lvl="0" indent="0" algn="ctr" defTabSz="14224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PTBĐ </a:t>
            </a:r>
            <a:r>
              <a:rPr lang="en-US" sz="3600" b="1" kern="1200" dirty="0" err="1">
                <a:latin typeface="Times New Roman" panose="02020603050405020304" pitchFamily="18" charset="0"/>
                <a:cs typeface="Times New Roman" panose="02020603050405020304" pitchFamily="18" charset="0"/>
              </a:rPr>
              <a:t>chính</a:t>
            </a:r>
            <a:r>
              <a:rPr lang="en-US" sz="3600" b="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Nghị</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luận</a:t>
            </a:r>
            <a:r>
              <a:rPr lang="en-US" sz="3600" kern="1200"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957773" y="3996483"/>
            <a:ext cx="3209925" cy="2426121"/>
          </a:xfrm>
          <a:prstGeom prst="ellipse">
            <a:avLst/>
          </a:prstGeom>
          <a:ln>
            <a:noFill/>
          </a:ln>
          <a:effectLst>
            <a:softEdge rad="112500"/>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4198" y="458789"/>
            <a:ext cx="3385355" cy="5675311"/>
            <a:chOff x="5370799" y="1130300"/>
            <a:chExt cx="4544726" cy="5529384"/>
          </a:xfrm>
        </p:grpSpPr>
        <p:pic>
          <p:nvPicPr>
            <p:cNvPr id="8" name="Picture 7"/>
            <p:cNvPicPr>
              <a:picLocks noChangeAspect="1"/>
            </p:cNvPicPr>
            <p:nvPr/>
          </p:nvPicPr>
          <p:blipFill>
            <a:blip r:embed="rId2"/>
            <a:stretch>
              <a:fillRect/>
            </a:stretch>
          </p:blipFill>
          <p:spPr>
            <a:xfrm>
              <a:off x="5370799" y="1130300"/>
              <a:ext cx="4544726" cy="5529384"/>
            </a:xfrm>
            <a:prstGeom prst="rect">
              <a:avLst/>
            </a:prstGeom>
          </p:spPr>
        </p:pic>
        <p:sp>
          <p:nvSpPr>
            <p:cNvPr id="7" name="Arrow: Chevron 6"/>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a:off x="3906464" y="458789"/>
            <a:ext cx="3385355" cy="5675311"/>
            <a:chOff x="5370799" y="1130300"/>
            <a:chExt cx="4544726" cy="5529384"/>
          </a:xfrm>
        </p:grpSpPr>
        <p:pic>
          <p:nvPicPr>
            <p:cNvPr id="11" name="Picture 10"/>
            <p:cNvPicPr>
              <a:picLocks noChangeAspect="1"/>
            </p:cNvPicPr>
            <p:nvPr/>
          </p:nvPicPr>
          <p:blipFill>
            <a:blip r:embed="rId2"/>
            <a:stretch>
              <a:fillRect/>
            </a:stretch>
          </p:blipFill>
          <p:spPr>
            <a:xfrm>
              <a:off x="5370799" y="1130300"/>
              <a:ext cx="4544726" cy="5529384"/>
            </a:xfrm>
            <a:prstGeom prst="rect">
              <a:avLst/>
            </a:prstGeom>
          </p:spPr>
        </p:pic>
        <p:sp>
          <p:nvSpPr>
            <p:cNvPr id="14" name="Arrow: Chevron 13"/>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7438730" y="458789"/>
            <a:ext cx="4563576" cy="5675311"/>
            <a:chOff x="5370799" y="1130300"/>
            <a:chExt cx="4544726" cy="5529384"/>
          </a:xfrm>
        </p:grpSpPr>
        <p:pic>
          <p:nvPicPr>
            <p:cNvPr id="16" name="Picture 15"/>
            <p:cNvPicPr>
              <a:picLocks noChangeAspect="1"/>
            </p:cNvPicPr>
            <p:nvPr/>
          </p:nvPicPr>
          <p:blipFill>
            <a:blip r:embed="rId2"/>
            <a:stretch>
              <a:fillRect/>
            </a:stretch>
          </p:blipFill>
          <p:spPr>
            <a:xfrm>
              <a:off x="5370799" y="1130300"/>
              <a:ext cx="4544726" cy="5529384"/>
            </a:xfrm>
            <a:prstGeom prst="rect">
              <a:avLst/>
            </a:prstGeom>
          </p:spPr>
        </p:pic>
        <p:sp>
          <p:nvSpPr>
            <p:cNvPr id="19" name="Arrow: Chevron 18"/>
            <p:cNvSpPr/>
            <p:nvPr/>
          </p:nvSpPr>
          <p:spPr>
            <a:xfrm rot="5400000">
              <a:off x="7356988" y="1921058"/>
              <a:ext cx="435535"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770260" y="1013102"/>
            <a:ext cx="2830189"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Vấn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luận</a:t>
            </a:r>
            <a:endParaRPr lang="en-US" sz="2800" dirty="0"/>
          </a:p>
        </p:txBody>
      </p:sp>
      <p:sp>
        <p:nvSpPr>
          <p:cNvPr id="23" name="TextBox 22"/>
          <p:cNvSpPr txBox="1"/>
          <p:nvPr/>
        </p:nvSpPr>
        <p:spPr>
          <a:xfrm>
            <a:off x="649439" y="2011143"/>
            <a:ext cx="2830189" cy="2835713"/>
          </a:xfrm>
          <a:prstGeom prst="rect">
            <a:avLst/>
          </a:prstGeom>
          <a:noFill/>
        </p:spPr>
        <p:txBody>
          <a:bodyPr wrap="square">
            <a:spAutoFit/>
          </a:bodyPr>
          <a:lstStyle/>
          <a:p>
            <a:pPr algn="ctr">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p:cNvSpPr txBox="1"/>
          <p:nvPr/>
        </p:nvSpPr>
        <p:spPr>
          <a:xfrm>
            <a:off x="4415235" y="1028700"/>
            <a:ext cx="2152258"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Nhan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đề</a:t>
            </a:r>
            <a:endParaRPr lang="en-US" sz="2800" dirty="0"/>
          </a:p>
        </p:txBody>
      </p:sp>
      <p:sp>
        <p:nvSpPr>
          <p:cNvPr id="27" name="TextBox 26"/>
          <p:cNvSpPr txBox="1"/>
          <p:nvPr/>
        </p:nvSpPr>
        <p:spPr>
          <a:xfrm>
            <a:off x="8518928" y="1013102"/>
            <a:ext cx="2253853"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endParaRPr lang="en-US" sz="2800" dirty="0"/>
          </a:p>
        </p:txBody>
      </p:sp>
      <p:sp>
        <p:nvSpPr>
          <p:cNvPr id="29" name="TextBox 28"/>
          <p:cNvSpPr txBox="1"/>
          <p:nvPr/>
        </p:nvSpPr>
        <p:spPr>
          <a:xfrm>
            <a:off x="4184046" y="1976453"/>
            <a:ext cx="2830189" cy="1647182"/>
          </a:xfrm>
          <a:prstGeom prst="rect">
            <a:avLst/>
          </a:prstGeom>
          <a:noFill/>
        </p:spPr>
        <p:txBody>
          <a:bodyPr wrap="square">
            <a:spAutoFit/>
          </a:bodyPr>
          <a:lstStyle/>
          <a:p>
            <a:pPr algn="ctr">
              <a:lnSpc>
                <a:spcPct val="107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p:cNvSpPr txBox="1"/>
          <p:nvPr/>
        </p:nvSpPr>
        <p:spPr>
          <a:xfrm>
            <a:off x="7678338" y="1968279"/>
            <a:ext cx="4068024" cy="3757760"/>
          </a:xfrm>
          <a:prstGeom prst="rect">
            <a:avLst/>
          </a:prstGeom>
          <a:noFill/>
        </p:spPr>
        <p:txBody>
          <a:bodyPr wrap="square">
            <a:spAutoFit/>
          </a:bodyPr>
          <a:lstStyle/>
          <a:p>
            <a:pPr algn="ctr">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 thống ý kiến, lí lẽ, dẫn chứng tác 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415752"/>
            <a:ext cx="10807700" cy="530594"/>
          </a:xfrm>
          <a:prstGeom prst="rect">
            <a:avLst/>
          </a:prstGeom>
          <a:noFill/>
        </p:spPr>
        <p:txBody>
          <a:bodyPr wrap="square">
            <a:spAutoFit/>
          </a:bodyPr>
          <a:lstStyle/>
          <a:p>
            <a:pPr algn="just">
              <a:lnSpc>
                <a:spcPct val="107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Chevron 5"/>
          <p:cNvSpPr/>
          <p:nvPr/>
        </p:nvSpPr>
        <p:spPr>
          <a:xfrm>
            <a:off x="865845" y="1714503"/>
            <a:ext cx="3049652" cy="2468879"/>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Freeform: Shape 6"/>
          <p:cNvSpPr/>
          <p:nvPr/>
        </p:nvSpPr>
        <p:spPr>
          <a:xfrm>
            <a:off x="149409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1(</a:t>
            </a:r>
            <a:r>
              <a:rPr lang="en-US" sz="2800" i="1" kern="1200" dirty="0" err="1">
                <a:latin typeface="Times New Roman" panose="02020603050405020304" pitchFamily="18" charset="0"/>
                <a:cs typeface="Times New Roman" panose="02020603050405020304" pitchFamily="18" charset="0"/>
              </a:rPr>
              <a:t>Từ</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hợp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chúng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trẻ</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em):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nghệ th</a:t>
            </a:r>
            <a:r>
              <a:rPr lang="en-US" sz="2800" kern="1200" dirty="0">
                <a:latin typeface="Times New Roman" panose="02020603050405020304" pitchFamily="18" charset="0"/>
                <a:cs typeface="Times New Roman" panose="02020603050405020304" pitchFamily="18" charset="0"/>
              </a:rPr>
              <a:t>u</a:t>
            </a:r>
            <a:r>
              <a:rPr lang="vi-VN" sz="2800" kern="1200" dirty="0">
                <a:latin typeface="Times New Roman" panose="02020603050405020304" pitchFamily="18" charset="0"/>
                <a:cs typeface="Times New Roman" panose="02020603050405020304" pitchFamily="18" charset="0"/>
              </a:rPr>
              <a:t>ật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8" name="Arrow: Chevron 7"/>
          <p:cNvSpPr/>
          <p:nvPr/>
        </p:nvSpPr>
        <p:spPr>
          <a:xfrm>
            <a:off x="4349225" y="1714503"/>
            <a:ext cx="3049652" cy="2468879"/>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9" name="Freeform: Shape 8"/>
          <p:cNvSpPr/>
          <p:nvPr/>
        </p:nvSpPr>
        <p:spPr>
          <a:xfrm>
            <a:off x="4977470"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2 (</a:t>
            </a:r>
            <a:r>
              <a:rPr lang="en-US" sz="2800" i="1" kern="1200" dirty="0" err="1">
                <a:latin typeface="Times New Roman" panose="02020603050405020304" pitchFamily="18" charset="0"/>
                <a:cs typeface="Times New Roman" panose="02020603050405020304" pitchFamily="18" charset="0"/>
              </a:rPr>
              <a:t>Tiếp</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dãy</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trường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thành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vô</a:t>
            </a:r>
            <a:r>
              <a:rPr lang="en-US" sz="2800" i="1"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tận):</a:t>
            </a:r>
            <a:r>
              <a:rPr lang="vi-VN"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p:cNvSpPr/>
          <p:nvPr/>
        </p:nvSpPr>
        <p:spPr>
          <a:xfrm>
            <a:off x="7832607" y="1714503"/>
            <a:ext cx="3049652" cy="2468879"/>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1" name="Freeform: Shape 10"/>
          <p:cNvSpPr/>
          <p:nvPr/>
        </p:nvSpPr>
        <p:spPr>
          <a:xfrm>
            <a:off x="8460852" y="2065975"/>
            <a:ext cx="2801803" cy="272033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400" tIns="112400" rIns="112400" bIns="11240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3 (Còn lại): </a:t>
            </a:r>
            <a:r>
              <a:rPr lang="en-US" sz="2800" kern="1200" dirty="0" err="1">
                <a:latin typeface="Times New Roman" panose="02020603050405020304" pitchFamily="18" charset="0"/>
                <a:cs typeface="Times New Roman" panose="02020603050405020304" pitchFamily="18" charset="0"/>
              </a:rPr>
              <a:t>Khung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endParaRPr lang="en-US" sz="2800" kern="1200"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p:cNvSpPr>
            <a:spLocks noGrp="1" noRot="1" noChangeAspect="1" noMove="1" noResize="1" noEditPoints="1" noAdjustHandles="1" noChangeArrowheads="1" noChangeShapeType="1" noTextEdit="1"/>
          </p:cNvSpPr>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white brick wall&#10;&#10;Description automatically generated with low confidence"/>
          <p:cNvPicPr>
            <a:picLocks noChangeAspect="1"/>
          </p:cNvPicPr>
          <p:nvPr/>
        </p:nvPicPr>
        <p:blipFill rotWithShape="1">
          <a:blip r:embed="rId2"/>
          <a:srcRect r="9764" b="-1"/>
          <a:stretch>
            <a:fill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p:cNvSpPr/>
          <p:nvPr/>
        </p:nvSpPr>
        <p:spPr>
          <a:xfrm>
            <a:off x="2419575" y="3624560"/>
            <a:ext cx="8010078" cy="1107996"/>
          </a:xfrm>
          <a:prstGeom prst="rect">
            <a:avLst/>
          </a:prstGeom>
          <a:noFill/>
        </p:spPr>
        <p:txBody>
          <a:bodyPr wrap="non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III.ĐỌC HIỂU VĂN BẢN</a:t>
            </a:r>
            <a:endPar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a:spLocks noGrp="1" noRot="1" noChangeAspect="1" noMove="1" noResize="1" noEditPoints="1" noAdjustHandles="1" noChangeArrowheads="1" noChangeShapeType="1" noTextEdit="1"/>
          </p:cNvSpPr>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p:cNvSpPr>
            <a:spLocks noGrp="1" noRot="1" noChangeAspect="1" noMove="1" noResize="1" noEditPoints="1" noAdjustHandles="1" noChangeArrowheads="1" noChangeShapeType="1" noTextEdit="1"/>
          </p:cNvSpPr>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a:spLocks noGrp="1" noRot="1" noChangeAspect="1" noMove="1" noResize="1" noEditPoints="1" noAdjustHandles="1" noChangeArrowheads="1" noChangeShapeType="1" noTextEdit="1"/>
          </p:cNvSpPr>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p:cNvSpPr>
            <a:spLocks noGrp="1" noRot="1" noChangeAspect="1" noMove="1" noResize="1" noEditPoints="1" noAdjustHandles="1" noChangeArrowheads="1" noChangeShapeType="1" noTextEdit="1"/>
          </p:cNvSpPr>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a:spLocks noGrp="1" noRot="1" noChangeAspect="1" noMove="1" noResize="1" noEditPoints="1" noAdjustHandles="1" noChangeArrowheads="1" noChangeShapeType="1" noTextEdit="1"/>
          </p:cNvSpPr>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l="17500" r="7885"/>
          <a:stretch>
            <a:fillRect/>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p:cNvSpPr>
            <a:spLocks noGrp="1" noRot="1" noChangeAspect="1" noMove="1" noResize="1" noEditPoints="1" noAdjustHandles="1" noChangeArrowheads="1" noChangeShapeType="1" noTextEdit="1"/>
          </p:cNvSpPr>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5"/>
          <p:cNvGraphicFramePr>
            <a:graphicFrameLocks noGrp="1"/>
          </p:cNvGraphicFramePr>
          <p:nvPr/>
        </p:nvGraphicFramePr>
        <p:xfrm>
          <a:off x="6070439" y="1486459"/>
          <a:ext cx="5448461" cy="4023360"/>
        </p:xfrm>
        <a:graphic>
          <a:graphicData uri="http://schemas.openxmlformats.org/drawingml/2006/table">
            <a:tbl>
              <a:tblPr firstRow="1" bandRow="1">
                <a:tableStyleId>{5C22544A-7EE6-4342-B048-85BDC9FD1C3A}</a:tableStyleId>
              </a:tblPr>
              <a:tblGrid>
                <a:gridCol w="952331">
                  <a:extLst>
                    <a:ext uri="{9D8B030D-6E8A-4147-A177-3AD203B41FA5}">
                      <a16:colId xmlns:a16="http://schemas.microsoft.com/office/drawing/2014/main" val="20000"/>
                    </a:ext>
                  </a:extLst>
                </a:gridCol>
                <a:gridCol w="1123659">
                  <a:extLst>
                    <a:ext uri="{9D8B030D-6E8A-4147-A177-3AD203B41FA5}">
                      <a16:colId xmlns:a16="http://schemas.microsoft.com/office/drawing/2014/main" val="20001"/>
                    </a:ext>
                  </a:extLst>
                </a:gridCol>
                <a:gridCol w="1096584">
                  <a:extLst>
                    <a:ext uri="{9D8B030D-6E8A-4147-A177-3AD203B41FA5}">
                      <a16:colId xmlns:a16="http://schemas.microsoft.com/office/drawing/2014/main" val="20002"/>
                    </a:ext>
                  </a:extLst>
                </a:gridCol>
                <a:gridCol w="2275887">
                  <a:extLst>
                    <a:ext uri="{9D8B030D-6E8A-4147-A177-3AD203B41FA5}">
                      <a16:colId xmlns:a16="http://schemas.microsoft.com/office/drawing/2014/main" val="20003"/>
                    </a:ext>
                  </a:extLst>
                </a:gridCol>
              </a:tblGrid>
              <a:tr h="370840">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1</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2</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3</a:t>
                      </a:r>
                      <a:endParaRPr lang="en-US" sz="2800" dirty="0">
                        <a:solidFill>
                          <a:schemeClr val="bg1"/>
                        </a:solidFill>
                      </a:endParaRPr>
                    </a:p>
                  </a:txBody>
                  <a:tcPr/>
                </a:tc>
                <a:tc>
                  <a:txBody>
                    <a:bodyP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Nhóm</a:t>
                      </a:r>
                      <a:r>
                        <a:rPr lang="en-US" sz="2800" b="1" dirty="0">
                          <a:solidFill>
                            <a:schemeClr val="bg1"/>
                          </a:solidFill>
                          <a:effectLst/>
                          <a:latin typeface="Times New Roman" panose="02020603050405020304" pitchFamily="18" charset="0"/>
                          <a:ea typeface="Times New Roman" panose="02020603050405020304" pitchFamily="18" charset="0"/>
                        </a:rPr>
                        <a:t> 4</a:t>
                      </a:r>
                      <a:endParaRPr lang="en-US" sz="2800" dirty="0">
                        <a:solidFill>
                          <a:schemeClr val="bg1"/>
                        </a:solidFill>
                      </a:endParaRPr>
                    </a:p>
                  </a:txBody>
                  <a:tcPr/>
                </a:tc>
                <a:extLst>
                  <a:ext uri="{0D108BD9-81ED-4DB2-BD59-A6C34878D82A}">
                    <a16:rowId xmlns:a16="http://schemas.microsoft.com/office/drawing/2014/main" val="10000"/>
                  </a:ext>
                </a:extLst>
              </a:tr>
              <a:tr h="370840">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b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rPr>
                        <a:t> 2</a:t>
                      </a:r>
                      <a:endParaRPr lang="en-US" sz="2800" dirty="0"/>
                    </a:p>
                  </a:txBody>
                  <a:tcPr/>
                </a:tc>
                <a:tc>
                  <a:txBody>
                    <a:bodyPr/>
                    <a:lstStyle/>
                    <a:p>
                      <a:r>
                        <a:rPr lang="vi-VN" sz="2800" dirty="0">
                          <a:solidFill>
                            <a:srgbClr val="000000"/>
                          </a:solidFill>
                          <a:effectLst/>
                          <a:latin typeface="Times New Roman" panose="02020603050405020304" pitchFamily="18" charset="0"/>
                          <a:ea typeface="Times New Roman" panose="02020603050405020304" pitchFamily="18" charset="0"/>
                        </a:rPr>
                        <a:t>Tìm câu văn thể hiện đánh giá của tác giả về truyện ngắn </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rPr>
                        <a:t>Đất rừng phương Nam”</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a:txBody>
                  <a:tcPr/>
                </a:tc>
                <a:extLst>
                  <a:ext uri="{0D108BD9-81ED-4DB2-BD59-A6C34878D82A}">
                    <a16:rowId xmlns:a16="http://schemas.microsoft.com/office/drawing/2014/main" val="10001"/>
                  </a:ext>
                </a:extLst>
              </a:tr>
            </a:tbl>
          </a:graphicData>
        </a:graphic>
      </p:graphicFrame>
    </p:spTree>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1028700"/>
            <a:ext cx="10807700" cy="4629152"/>
          </a:xfrm>
          <a:custGeom>
            <a:avLst/>
            <a:gdLst>
              <a:gd name="connsiteX0" fmla="*/ 0 w 10807700"/>
              <a:gd name="connsiteY0" fmla="*/ 0 h 4629152"/>
              <a:gd name="connsiteX1" fmla="*/ 459327 w 10807700"/>
              <a:gd name="connsiteY1" fmla="*/ 0 h 4629152"/>
              <a:gd name="connsiteX2" fmla="*/ 1242886 w 10807700"/>
              <a:gd name="connsiteY2" fmla="*/ 0 h 4629152"/>
              <a:gd name="connsiteX3" fmla="*/ 1918367 w 10807700"/>
              <a:gd name="connsiteY3" fmla="*/ 0 h 4629152"/>
              <a:gd name="connsiteX4" fmla="*/ 2701925 w 10807700"/>
              <a:gd name="connsiteY4" fmla="*/ 0 h 4629152"/>
              <a:gd name="connsiteX5" fmla="*/ 3377406 w 10807700"/>
              <a:gd name="connsiteY5" fmla="*/ 0 h 4629152"/>
              <a:gd name="connsiteX6" fmla="*/ 4269042 w 10807700"/>
              <a:gd name="connsiteY6" fmla="*/ 0 h 4629152"/>
              <a:gd name="connsiteX7" fmla="*/ 4944523 w 10807700"/>
              <a:gd name="connsiteY7" fmla="*/ 0 h 4629152"/>
              <a:gd name="connsiteX8" fmla="*/ 5403850 w 10807700"/>
              <a:gd name="connsiteY8" fmla="*/ 0 h 4629152"/>
              <a:gd name="connsiteX9" fmla="*/ 5863177 w 10807700"/>
              <a:gd name="connsiteY9" fmla="*/ 0 h 4629152"/>
              <a:gd name="connsiteX10" fmla="*/ 6430582 w 10807700"/>
              <a:gd name="connsiteY10" fmla="*/ 0 h 4629152"/>
              <a:gd name="connsiteX11" fmla="*/ 7106063 w 10807700"/>
              <a:gd name="connsiteY11" fmla="*/ 0 h 4629152"/>
              <a:gd name="connsiteX12" fmla="*/ 7997698 w 10807700"/>
              <a:gd name="connsiteY12" fmla="*/ 0 h 4629152"/>
              <a:gd name="connsiteX13" fmla="*/ 8457025 w 10807700"/>
              <a:gd name="connsiteY13" fmla="*/ 0 h 4629152"/>
              <a:gd name="connsiteX14" fmla="*/ 9348661 w 10807700"/>
              <a:gd name="connsiteY14" fmla="*/ 0 h 4629152"/>
              <a:gd name="connsiteX15" fmla="*/ 9916065 w 10807700"/>
              <a:gd name="connsiteY15" fmla="*/ 0 h 4629152"/>
              <a:gd name="connsiteX16" fmla="*/ 10807700 w 10807700"/>
              <a:gd name="connsiteY16" fmla="*/ 0 h 4629152"/>
              <a:gd name="connsiteX17" fmla="*/ 10807700 w 10807700"/>
              <a:gd name="connsiteY17" fmla="*/ 522433 h 4629152"/>
              <a:gd name="connsiteX18" fmla="*/ 10807700 w 10807700"/>
              <a:gd name="connsiteY18" fmla="*/ 1044866 h 4629152"/>
              <a:gd name="connsiteX19" fmla="*/ 10807700 w 10807700"/>
              <a:gd name="connsiteY19" fmla="*/ 1659882 h 4629152"/>
              <a:gd name="connsiteX20" fmla="*/ 10807700 w 10807700"/>
              <a:gd name="connsiteY20" fmla="*/ 2321189 h 4629152"/>
              <a:gd name="connsiteX21" fmla="*/ 10807700 w 10807700"/>
              <a:gd name="connsiteY21" fmla="*/ 3075080 h 4629152"/>
              <a:gd name="connsiteX22" fmla="*/ 10807700 w 10807700"/>
              <a:gd name="connsiteY22" fmla="*/ 3736387 h 4629152"/>
              <a:gd name="connsiteX23" fmla="*/ 10807700 w 10807700"/>
              <a:gd name="connsiteY23" fmla="*/ 4629152 h 4629152"/>
              <a:gd name="connsiteX24" fmla="*/ 10348373 w 10807700"/>
              <a:gd name="connsiteY24" fmla="*/ 4629152 h 4629152"/>
              <a:gd name="connsiteX25" fmla="*/ 9780969 w 10807700"/>
              <a:gd name="connsiteY25" fmla="*/ 4629152 h 4629152"/>
              <a:gd name="connsiteX26" fmla="*/ 9321641 w 10807700"/>
              <a:gd name="connsiteY26" fmla="*/ 4629152 h 4629152"/>
              <a:gd name="connsiteX27" fmla="*/ 8754237 w 10807700"/>
              <a:gd name="connsiteY27" fmla="*/ 4629152 h 4629152"/>
              <a:gd name="connsiteX28" fmla="*/ 8294910 w 10807700"/>
              <a:gd name="connsiteY28" fmla="*/ 4629152 h 4629152"/>
              <a:gd name="connsiteX29" fmla="*/ 7727506 w 10807700"/>
              <a:gd name="connsiteY29" fmla="*/ 4629152 h 4629152"/>
              <a:gd name="connsiteX30" fmla="*/ 7052024 w 10807700"/>
              <a:gd name="connsiteY30" fmla="*/ 4629152 h 4629152"/>
              <a:gd name="connsiteX31" fmla="*/ 6700774 w 10807700"/>
              <a:gd name="connsiteY31" fmla="*/ 4629152 h 4629152"/>
              <a:gd name="connsiteX32" fmla="*/ 6241447 w 10807700"/>
              <a:gd name="connsiteY32" fmla="*/ 4629152 h 4629152"/>
              <a:gd name="connsiteX33" fmla="*/ 5782120 w 10807700"/>
              <a:gd name="connsiteY33" fmla="*/ 4629152 h 4629152"/>
              <a:gd name="connsiteX34" fmla="*/ 4998561 w 10807700"/>
              <a:gd name="connsiteY34" fmla="*/ 4629152 h 4629152"/>
              <a:gd name="connsiteX35" fmla="*/ 4215003 w 10807700"/>
              <a:gd name="connsiteY35" fmla="*/ 4629152 h 4629152"/>
              <a:gd name="connsiteX36" fmla="*/ 3647599 w 10807700"/>
              <a:gd name="connsiteY36" fmla="*/ 4629152 h 4629152"/>
              <a:gd name="connsiteX37" fmla="*/ 3080195 w 10807700"/>
              <a:gd name="connsiteY37" fmla="*/ 4629152 h 4629152"/>
              <a:gd name="connsiteX38" fmla="*/ 2512790 w 10807700"/>
              <a:gd name="connsiteY38" fmla="*/ 4629152 h 4629152"/>
              <a:gd name="connsiteX39" fmla="*/ 2161540 w 10807700"/>
              <a:gd name="connsiteY39" fmla="*/ 4629152 h 4629152"/>
              <a:gd name="connsiteX40" fmla="*/ 1594136 w 10807700"/>
              <a:gd name="connsiteY40" fmla="*/ 4629152 h 4629152"/>
              <a:gd name="connsiteX41" fmla="*/ 810578 w 10807700"/>
              <a:gd name="connsiteY41" fmla="*/ 4629152 h 4629152"/>
              <a:gd name="connsiteX42" fmla="*/ 0 w 10807700"/>
              <a:gd name="connsiteY42" fmla="*/ 4629152 h 4629152"/>
              <a:gd name="connsiteX43" fmla="*/ 0 w 10807700"/>
              <a:gd name="connsiteY43" fmla="*/ 3967845 h 4629152"/>
              <a:gd name="connsiteX44" fmla="*/ 0 w 10807700"/>
              <a:gd name="connsiteY44" fmla="*/ 3445412 h 4629152"/>
              <a:gd name="connsiteX45" fmla="*/ 0 w 10807700"/>
              <a:gd name="connsiteY45" fmla="*/ 2922979 h 4629152"/>
              <a:gd name="connsiteX46" fmla="*/ 0 w 10807700"/>
              <a:gd name="connsiteY46" fmla="*/ 2215380 h 4629152"/>
              <a:gd name="connsiteX47" fmla="*/ 0 w 10807700"/>
              <a:gd name="connsiteY47" fmla="*/ 1554072 h 4629152"/>
              <a:gd name="connsiteX48" fmla="*/ 0 w 10807700"/>
              <a:gd name="connsiteY48" fmla="*/ 1031640 h 4629152"/>
              <a:gd name="connsiteX49" fmla="*/ 0 w 10807700"/>
              <a:gd name="connsiteY49" fmla="*/ 0 h 46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07700" h="4629152" extrusionOk="0">
                <a:moveTo>
                  <a:pt x="0" y="0"/>
                </a:moveTo>
                <a:cubicBezTo>
                  <a:pt x="204124" y="15819"/>
                  <a:pt x="297545" y="-1111"/>
                  <a:pt x="459327" y="0"/>
                </a:cubicBezTo>
                <a:cubicBezTo>
                  <a:pt x="621109" y="1111"/>
                  <a:pt x="1067263" y="-24950"/>
                  <a:pt x="1242886" y="0"/>
                </a:cubicBezTo>
                <a:cubicBezTo>
                  <a:pt x="1418509" y="24950"/>
                  <a:pt x="1679997" y="21545"/>
                  <a:pt x="1918367" y="0"/>
                </a:cubicBezTo>
                <a:cubicBezTo>
                  <a:pt x="2156737" y="-21545"/>
                  <a:pt x="2386752" y="-4362"/>
                  <a:pt x="2701925" y="0"/>
                </a:cubicBezTo>
                <a:cubicBezTo>
                  <a:pt x="3017098" y="4362"/>
                  <a:pt x="3151643" y="-14729"/>
                  <a:pt x="3377406" y="0"/>
                </a:cubicBezTo>
                <a:cubicBezTo>
                  <a:pt x="3603169" y="14729"/>
                  <a:pt x="3893330" y="31404"/>
                  <a:pt x="4269042" y="0"/>
                </a:cubicBezTo>
                <a:cubicBezTo>
                  <a:pt x="4644754" y="-31404"/>
                  <a:pt x="4618271" y="14487"/>
                  <a:pt x="4944523" y="0"/>
                </a:cubicBezTo>
                <a:cubicBezTo>
                  <a:pt x="5270775" y="-14487"/>
                  <a:pt x="5175106" y="4449"/>
                  <a:pt x="5403850" y="0"/>
                </a:cubicBezTo>
                <a:cubicBezTo>
                  <a:pt x="5632594" y="-4449"/>
                  <a:pt x="5679466" y="-16774"/>
                  <a:pt x="5863177" y="0"/>
                </a:cubicBezTo>
                <a:cubicBezTo>
                  <a:pt x="6046888" y="16774"/>
                  <a:pt x="6177410" y="26982"/>
                  <a:pt x="6430582" y="0"/>
                </a:cubicBezTo>
                <a:cubicBezTo>
                  <a:pt x="6683755" y="-26982"/>
                  <a:pt x="6850685" y="-22269"/>
                  <a:pt x="7106063" y="0"/>
                </a:cubicBezTo>
                <a:cubicBezTo>
                  <a:pt x="7361441" y="22269"/>
                  <a:pt x="7563524" y="-12910"/>
                  <a:pt x="7997698" y="0"/>
                </a:cubicBezTo>
                <a:cubicBezTo>
                  <a:pt x="8431873" y="12910"/>
                  <a:pt x="8246233" y="-3877"/>
                  <a:pt x="8457025" y="0"/>
                </a:cubicBezTo>
                <a:cubicBezTo>
                  <a:pt x="8667817" y="3877"/>
                  <a:pt x="9131201" y="38780"/>
                  <a:pt x="9348661" y="0"/>
                </a:cubicBezTo>
                <a:cubicBezTo>
                  <a:pt x="9566121" y="-38780"/>
                  <a:pt x="9653060" y="16619"/>
                  <a:pt x="9916065" y="0"/>
                </a:cubicBezTo>
                <a:cubicBezTo>
                  <a:pt x="10179070" y="-16619"/>
                  <a:pt x="10521666" y="2778"/>
                  <a:pt x="10807700" y="0"/>
                </a:cubicBezTo>
                <a:cubicBezTo>
                  <a:pt x="10816004" y="188938"/>
                  <a:pt x="10807585" y="274807"/>
                  <a:pt x="10807700" y="522433"/>
                </a:cubicBezTo>
                <a:cubicBezTo>
                  <a:pt x="10807815" y="770059"/>
                  <a:pt x="10813551" y="890027"/>
                  <a:pt x="10807700" y="1044866"/>
                </a:cubicBezTo>
                <a:cubicBezTo>
                  <a:pt x="10801849" y="1199705"/>
                  <a:pt x="10836376" y="1469543"/>
                  <a:pt x="10807700" y="1659882"/>
                </a:cubicBezTo>
                <a:cubicBezTo>
                  <a:pt x="10779024" y="1850221"/>
                  <a:pt x="10816524" y="2104366"/>
                  <a:pt x="10807700" y="2321189"/>
                </a:cubicBezTo>
                <a:cubicBezTo>
                  <a:pt x="10798876" y="2538012"/>
                  <a:pt x="10815762" y="2906165"/>
                  <a:pt x="10807700" y="3075080"/>
                </a:cubicBezTo>
                <a:cubicBezTo>
                  <a:pt x="10799638" y="3243995"/>
                  <a:pt x="10789940" y="3542064"/>
                  <a:pt x="10807700" y="3736387"/>
                </a:cubicBezTo>
                <a:cubicBezTo>
                  <a:pt x="10825460" y="3930710"/>
                  <a:pt x="10769607" y="4264547"/>
                  <a:pt x="10807700" y="4629152"/>
                </a:cubicBezTo>
                <a:cubicBezTo>
                  <a:pt x="10698880" y="4631128"/>
                  <a:pt x="10469834" y="4638083"/>
                  <a:pt x="10348373" y="4629152"/>
                </a:cubicBezTo>
                <a:cubicBezTo>
                  <a:pt x="10226912" y="4620221"/>
                  <a:pt x="10061478" y="4653275"/>
                  <a:pt x="9780969" y="4629152"/>
                </a:cubicBezTo>
                <a:cubicBezTo>
                  <a:pt x="9500460" y="4605029"/>
                  <a:pt x="9507111" y="4631588"/>
                  <a:pt x="9321641" y="4629152"/>
                </a:cubicBezTo>
                <a:cubicBezTo>
                  <a:pt x="9136171" y="4626716"/>
                  <a:pt x="8983864" y="4645930"/>
                  <a:pt x="8754237" y="4629152"/>
                </a:cubicBezTo>
                <a:cubicBezTo>
                  <a:pt x="8524610" y="4612374"/>
                  <a:pt x="8410300" y="4646955"/>
                  <a:pt x="8294910" y="4629152"/>
                </a:cubicBezTo>
                <a:cubicBezTo>
                  <a:pt x="8179520" y="4611349"/>
                  <a:pt x="7865314" y="4611087"/>
                  <a:pt x="7727506" y="4629152"/>
                </a:cubicBezTo>
                <a:cubicBezTo>
                  <a:pt x="7589698" y="4647217"/>
                  <a:pt x="7289576" y="4646984"/>
                  <a:pt x="7052024" y="4629152"/>
                </a:cubicBezTo>
                <a:cubicBezTo>
                  <a:pt x="6814472" y="4611320"/>
                  <a:pt x="6856423" y="4638142"/>
                  <a:pt x="6700774" y="4629152"/>
                </a:cubicBezTo>
                <a:cubicBezTo>
                  <a:pt x="6545125" y="4620163"/>
                  <a:pt x="6390489" y="4609870"/>
                  <a:pt x="6241447" y="4629152"/>
                </a:cubicBezTo>
                <a:cubicBezTo>
                  <a:pt x="6092405" y="4648434"/>
                  <a:pt x="5899926" y="4612037"/>
                  <a:pt x="5782120" y="4629152"/>
                </a:cubicBezTo>
                <a:cubicBezTo>
                  <a:pt x="5664314" y="4646267"/>
                  <a:pt x="5318589" y="4615377"/>
                  <a:pt x="4998561" y="4629152"/>
                </a:cubicBezTo>
                <a:cubicBezTo>
                  <a:pt x="4678533" y="4642927"/>
                  <a:pt x="4591082" y="4608889"/>
                  <a:pt x="4215003" y="4629152"/>
                </a:cubicBezTo>
                <a:cubicBezTo>
                  <a:pt x="3838924" y="4649415"/>
                  <a:pt x="3837539" y="4649673"/>
                  <a:pt x="3647599" y="4629152"/>
                </a:cubicBezTo>
                <a:cubicBezTo>
                  <a:pt x="3457659" y="4608631"/>
                  <a:pt x="3284934" y="4655340"/>
                  <a:pt x="3080195" y="4629152"/>
                </a:cubicBezTo>
                <a:cubicBezTo>
                  <a:pt x="2875456" y="4602964"/>
                  <a:pt x="2762948" y="4616367"/>
                  <a:pt x="2512790" y="4629152"/>
                </a:cubicBezTo>
                <a:cubicBezTo>
                  <a:pt x="2262632" y="4641937"/>
                  <a:pt x="2321568" y="4632376"/>
                  <a:pt x="2161540" y="4629152"/>
                </a:cubicBezTo>
                <a:cubicBezTo>
                  <a:pt x="2001512" y="4625929"/>
                  <a:pt x="1759635" y="4604667"/>
                  <a:pt x="1594136" y="4629152"/>
                </a:cubicBezTo>
                <a:cubicBezTo>
                  <a:pt x="1428637" y="4653637"/>
                  <a:pt x="1114664" y="4618861"/>
                  <a:pt x="810578" y="4629152"/>
                </a:cubicBezTo>
                <a:cubicBezTo>
                  <a:pt x="506492" y="4639443"/>
                  <a:pt x="372007" y="4645611"/>
                  <a:pt x="0" y="4629152"/>
                </a:cubicBezTo>
                <a:cubicBezTo>
                  <a:pt x="29919" y="4339472"/>
                  <a:pt x="8495" y="4182193"/>
                  <a:pt x="0" y="3967845"/>
                </a:cubicBezTo>
                <a:cubicBezTo>
                  <a:pt x="-8495" y="3753497"/>
                  <a:pt x="-4704" y="3607656"/>
                  <a:pt x="0" y="3445412"/>
                </a:cubicBezTo>
                <a:cubicBezTo>
                  <a:pt x="4704" y="3283168"/>
                  <a:pt x="-24005" y="3159501"/>
                  <a:pt x="0" y="2922979"/>
                </a:cubicBezTo>
                <a:cubicBezTo>
                  <a:pt x="24005" y="2686457"/>
                  <a:pt x="26525" y="2368671"/>
                  <a:pt x="0" y="2215380"/>
                </a:cubicBezTo>
                <a:cubicBezTo>
                  <a:pt x="-26525" y="2062089"/>
                  <a:pt x="-31834" y="1811129"/>
                  <a:pt x="0" y="1554072"/>
                </a:cubicBezTo>
                <a:cubicBezTo>
                  <a:pt x="31834" y="1297015"/>
                  <a:pt x="-10990" y="1206683"/>
                  <a:pt x="0" y="1031640"/>
                </a:cubicBezTo>
                <a:cubicBezTo>
                  <a:pt x="10990" y="856597"/>
                  <a:pt x="3076" y="272216"/>
                  <a:pt x="0" y="0"/>
                </a:cubicBezTo>
                <a:close/>
              </a:path>
            </a:pathLst>
          </a:custGeom>
          <a:noFill/>
          <a:ln w="28575">
            <a:solidFill>
              <a:srgbClr val="FFC000"/>
            </a:solidFill>
          </a:ln>
        </p:spPr>
        <p:txBody>
          <a:bodyPr wrap="square">
            <a:spAutoFit/>
          </a:bodyPr>
          <a:lstStyle/>
          <a:p>
            <a:pPr algn="ctr">
              <a:lnSpc>
                <a:spcPct val="107000"/>
              </a:lnSpc>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con người trong truyện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986280"/>
          <a:ext cx="10807701" cy="5147820"/>
        </p:xfrm>
        <a:graphic>
          <a:graphicData uri="http://schemas.openxmlformats.org/drawingml/2006/table">
            <a:tbl>
              <a:tblPr firstRow="1" firstCol="1" bandRow="1">
                <a:tableStyleId>{ED083AE6-46FA-4A59-8FB0-9F97EB10719F}</a:tableStyleId>
              </a:tblPr>
              <a:tblGrid>
                <a:gridCol w="3602567">
                  <a:extLst>
                    <a:ext uri="{9D8B030D-6E8A-4147-A177-3AD203B41FA5}">
                      <a16:colId xmlns:a16="http://schemas.microsoft.com/office/drawing/2014/main" val="20000"/>
                    </a:ext>
                  </a:extLst>
                </a:gridCol>
                <a:gridCol w="3602567">
                  <a:extLst>
                    <a:ext uri="{9D8B030D-6E8A-4147-A177-3AD203B41FA5}">
                      <a16:colId xmlns:a16="http://schemas.microsoft.com/office/drawing/2014/main" val="20001"/>
                    </a:ext>
                  </a:extLst>
                </a:gridCol>
                <a:gridCol w="3602567">
                  <a:extLst>
                    <a:ext uri="{9D8B030D-6E8A-4147-A177-3AD203B41FA5}">
                      <a16:colId xmlns:a16="http://schemas.microsoft.com/office/drawing/2014/main" val="20002"/>
                    </a:ext>
                  </a:extLst>
                </a:gridCol>
              </a:tblGrid>
              <a:tr h="0">
                <a:tc gridSpan="3">
                  <a:txBody>
                    <a:bodyPr/>
                    <a:lstStyle/>
                    <a:p>
                      <a:pPr algn="just">
                        <a:lnSpc>
                          <a:spcPct val="107000"/>
                        </a:lnSpc>
                        <a:spcAft>
                          <a:spcPts val="800"/>
                        </a:spcAft>
                      </a:pPr>
                      <a:r>
                        <a:rPr lang="vi-VN" sz="3200" b="0" dirty="0">
                          <a:solidFill>
                            <a:srgbClr val="000000"/>
                          </a:solidFill>
                          <a:effectLst/>
                          <a:latin typeface="+mj-lt"/>
                        </a:rPr>
                        <a:t>a. Vẻ đẹp của thiên nhiên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a:lnSpc>
                          <a:spcPct val="107000"/>
                        </a:lnSpc>
                        <a:spcAft>
                          <a:spcPts val="800"/>
                        </a:spcAft>
                      </a:pPr>
                      <a:r>
                        <a:rPr lang="vi-VN" sz="3200" b="0" dirty="0">
                          <a:solidFill>
                            <a:srgbClr val="000000"/>
                          </a:solidFill>
                          <a:effectLst/>
                          <a:latin typeface="+mj-lt"/>
                        </a:rPr>
                        <a:t>Lí lẽ</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Dẫn chứng</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 </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gridSpan="3">
                  <a:txBody>
                    <a:bodyPr/>
                    <a:lstStyle/>
                    <a:p>
                      <a:pPr algn="just">
                        <a:lnSpc>
                          <a:spcPct val="107000"/>
                        </a:lnSpc>
                        <a:spcAft>
                          <a:spcPts val="800"/>
                        </a:spcAft>
                      </a:pPr>
                      <a:r>
                        <a:rPr lang="vi-VN" sz="3200" b="0" dirty="0">
                          <a:solidFill>
                            <a:srgbClr val="000000"/>
                          </a:solidFill>
                          <a:effectLst/>
                          <a:latin typeface="+mj-lt"/>
                        </a:rPr>
                        <a:t>b. Vẻ đẹp của con người Nam Bộ trong “Đất rừng phương Nam”</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0">
                <a:tc>
                  <a:txBody>
                    <a:bodyPr/>
                    <a:lstStyle/>
                    <a:p>
                      <a:pPr algn="just">
                        <a:lnSpc>
                          <a:spcPct val="107000"/>
                        </a:lnSpc>
                        <a:spcAft>
                          <a:spcPts val="800"/>
                        </a:spcAft>
                      </a:pPr>
                      <a:r>
                        <a:rPr lang="vi-VN" sz="3200" b="0">
                          <a:solidFill>
                            <a:srgbClr val="000000"/>
                          </a:solidFill>
                          <a:effectLst/>
                          <a:latin typeface="+mj-lt"/>
                        </a:rPr>
                        <a:t>Lí lẽ</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dirty="0">
                          <a:solidFill>
                            <a:srgbClr val="000000"/>
                          </a:solidFill>
                          <a:effectLst/>
                          <a:latin typeface="+mj-lt"/>
                        </a:rPr>
                        <a:t>Dẫn chứng</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200" b="0">
                          <a:solidFill>
                            <a:srgbClr val="000000"/>
                          </a:solidFill>
                          <a:effectLst/>
                          <a:latin typeface="+mj-lt"/>
                        </a:rPr>
                        <a:t>Nhận xét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a:solidFill>
                            <a:srgbClr val="000000"/>
                          </a:solidFill>
                          <a:effectLst/>
                          <a:latin typeface="+mj-lt"/>
                        </a:rPr>
                        <a:t>…</a:t>
                      </a:r>
                      <a:endParaRPr lang="en-US" sz="3200" b="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gridSpan="3">
                  <a:txBody>
                    <a:bodyPr/>
                    <a:lstStyle/>
                    <a:p>
                      <a:pPr algn="just">
                        <a:lnSpc>
                          <a:spcPct val="107000"/>
                        </a:lnSpc>
                        <a:spcAft>
                          <a:spcPts val="800"/>
                        </a:spcAft>
                      </a:pPr>
                      <a:r>
                        <a:rPr lang="vi-VN" sz="3200" b="0" dirty="0">
                          <a:solidFill>
                            <a:srgbClr val="000000"/>
                          </a:solidFill>
                          <a:effectLst/>
                          <a:latin typeface="+mj-lt"/>
                        </a:rPr>
                        <a:t>c. </a:t>
                      </a:r>
                      <a:r>
                        <a:rPr lang="en-US" sz="3200" b="0" dirty="0">
                          <a:solidFill>
                            <a:srgbClr val="000000"/>
                          </a:solidFill>
                          <a:effectLst/>
                          <a:latin typeface="+mj-lt"/>
                        </a:rPr>
                        <a:t>C</a:t>
                      </a:r>
                      <a:r>
                        <a:rPr lang="vi-VN" sz="3200" b="0" dirty="0">
                          <a:solidFill>
                            <a:srgbClr val="000000"/>
                          </a:solidFill>
                          <a:effectLst/>
                          <a:latin typeface="+mj-lt"/>
                        </a:rPr>
                        <a:t>âu văn thể hiện đánh giá của tác giả về truyện ngắn </a:t>
                      </a:r>
                      <a:r>
                        <a:rPr lang="en-US" sz="3200" b="0" dirty="0">
                          <a:solidFill>
                            <a:srgbClr val="000000"/>
                          </a:solidFill>
                          <a:effectLst/>
                          <a:latin typeface="+mj-lt"/>
                        </a:rPr>
                        <a:t>“</a:t>
                      </a:r>
                      <a:r>
                        <a:rPr lang="vi-VN" sz="3200" b="0" dirty="0">
                          <a:solidFill>
                            <a:srgbClr val="000000"/>
                          </a:solidFill>
                          <a:effectLst/>
                          <a:latin typeface="+mj-lt"/>
                        </a:rPr>
                        <a:t>Đất rừng phương Nam”</a:t>
                      </a:r>
                      <a:endParaRPr lang="en-US" sz="3200" b="0" dirty="0">
                        <a:effectLst/>
                        <a:latin typeface="+mj-lt"/>
                      </a:endParaRPr>
                    </a:p>
                    <a:p>
                      <a:pPr algn="just">
                        <a:lnSpc>
                          <a:spcPct val="107000"/>
                        </a:lnSpc>
                        <a:spcAft>
                          <a:spcPts val="800"/>
                        </a:spcAft>
                      </a:pPr>
                      <a:r>
                        <a:rPr lang="en-US" sz="3200" b="0" dirty="0">
                          <a:solidFill>
                            <a:srgbClr val="000000"/>
                          </a:solidFill>
                          <a:effectLst/>
                          <a:latin typeface="+mj-lt"/>
                        </a:rPr>
                        <a:t>……………………………………………………………………………………………………………………………………………………………………………….</a:t>
                      </a:r>
                      <a:endParaRPr lang="en-US" sz="3200" b="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0" y="199527"/>
            <a:ext cx="10807700" cy="1452642"/>
          </a:xfrm>
          <a:prstGeom prst="rect">
            <a:avLst/>
          </a:prstGeom>
          <a:noFill/>
        </p:spPr>
        <p:txBody>
          <a:bodyPr wrap="square">
            <a:spAutoFit/>
          </a:bodyPr>
          <a:lstStyle/>
          <a:p>
            <a:pPr algn="just">
              <a:lnSpc>
                <a:spcPct val="107000"/>
              </a:lnSpc>
              <a:spcBef>
                <a:spcPts val="200"/>
              </a:spcBef>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quá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548AB7"/>
              </a:solidFill>
              <a:effectLst/>
              <a:latin typeface="Calibri Light" panose="020F0302020204030204"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8974974" y="2177716"/>
            <a:ext cx="1852059" cy="1927546"/>
            <a:chOff x="6138714" y="1393066"/>
            <a:chExt cx="2214997" cy="2339857"/>
          </a:xfrm>
        </p:grpSpPr>
        <p:sp>
          <p:nvSpPr>
            <p:cNvPr id="10" name="Freeform: Shape 9"/>
            <p:cNvSpPr/>
            <p:nvPr/>
          </p:nvSpPr>
          <p:spPr>
            <a:xfrm rot="2700000" flipV="1">
              <a:off x="5963824"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a:off x="6245436" y="170927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1" fmla="*/ 0 w 2108200"/>
                <a:gd name="connsiteY0-2" fmla="*/ 1003300 h 2019300"/>
                <a:gd name="connsiteX1-3" fmla="*/ 965200 w 2108200"/>
                <a:gd name="connsiteY1-4" fmla="*/ 2019300 h 2019300"/>
                <a:gd name="connsiteX2-5" fmla="*/ 1854200 w 2108200"/>
                <a:gd name="connsiteY2-6" fmla="*/ 1714500 h 2019300"/>
                <a:gd name="connsiteX3-7" fmla="*/ 2108200 w 2108200"/>
                <a:gd name="connsiteY3-8" fmla="*/ 1054100 h 2019300"/>
                <a:gd name="connsiteX4-9" fmla="*/ 1092200 w 2108200"/>
                <a:gd name="connsiteY4-10" fmla="*/ 0 h 2019300"/>
                <a:gd name="connsiteX5-11" fmla="*/ 0 w 2108200"/>
                <a:gd name="connsiteY5-12" fmla="*/ 1003300 h 2019300"/>
                <a:gd name="connsiteX0-13" fmla="*/ 0 w 2108200"/>
                <a:gd name="connsiteY0-14" fmla="*/ 1003300 h 2023482"/>
                <a:gd name="connsiteX1-15" fmla="*/ 965200 w 2108200"/>
                <a:gd name="connsiteY1-16" fmla="*/ 2019300 h 2023482"/>
                <a:gd name="connsiteX2-17" fmla="*/ 1854200 w 2108200"/>
                <a:gd name="connsiteY2-18" fmla="*/ 1714500 h 2023482"/>
                <a:gd name="connsiteX3-19" fmla="*/ 2108200 w 2108200"/>
                <a:gd name="connsiteY3-20" fmla="*/ 1054100 h 2023482"/>
                <a:gd name="connsiteX4-21" fmla="*/ 1092200 w 2108200"/>
                <a:gd name="connsiteY4-22" fmla="*/ 0 h 2023482"/>
                <a:gd name="connsiteX5-23" fmla="*/ 0 w 2108200"/>
                <a:gd name="connsiteY5-24" fmla="*/ 1003300 h 2023482"/>
                <a:gd name="connsiteX0-25" fmla="*/ 0 w 2108200"/>
                <a:gd name="connsiteY0-26" fmla="*/ 1003300 h 2023482"/>
                <a:gd name="connsiteX1-27" fmla="*/ 965200 w 2108200"/>
                <a:gd name="connsiteY1-28" fmla="*/ 2019300 h 2023482"/>
                <a:gd name="connsiteX2-29" fmla="*/ 1854200 w 2108200"/>
                <a:gd name="connsiteY2-30" fmla="*/ 1714500 h 2023482"/>
                <a:gd name="connsiteX3-31" fmla="*/ 2108200 w 2108200"/>
                <a:gd name="connsiteY3-32" fmla="*/ 1054100 h 2023482"/>
                <a:gd name="connsiteX4-33" fmla="*/ 1092200 w 2108200"/>
                <a:gd name="connsiteY4-34" fmla="*/ 0 h 2023482"/>
                <a:gd name="connsiteX5-35" fmla="*/ 0 w 2108200"/>
                <a:gd name="connsiteY5-36" fmla="*/ 1003300 h 2023482"/>
                <a:gd name="connsiteX0-37" fmla="*/ 0 w 2108651"/>
                <a:gd name="connsiteY0-38" fmla="*/ 1003300 h 2023482"/>
                <a:gd name="connsiteX1-39" fmla="*/ 965200 w 2108651"/>
                <a:gd name="connsiteY1-40" fmla="*/ 2019300 h 2023482"/>
                <a:gd name="connsiteX2-41" fmla="*/ 1854200 w 2108651"/>
                <a:gd name="connsiteY2-42" fmla="*/ 1714500 h 2023482"/>
                <a:gd name="connsiteX3-43" fmla="*/ 2108200 w 2108651"/>
                <a:gd name="connsiteY3-44" fmla="*/ 1054100 h 2023482"/>
                <a:gd name="connsiteX4-45" fmla="*/ 1092200 w 2108651"/>
                <a:gd name="connsiteY4-46" fmla="*/ 0 h 2023482"/>
                <a:gd name="connsiteX5-47" fmla="*/ 0 w 2108651"/>
                <a:gd name="connsiteY5-48" fmla="*/ 1003300 h 2023482"/>
                <a:gd name="connsiteX0-49" fmla="*/ 0 w 2108296"/>
                <a:gd name="connsiteY0-50" fmla="*/ 1003300 h 2034977"/>
                <a:gd name="connsiteX1-51" fmla="*/ 965200 w 2108296"/>
                <a:gd name="connsiteY1-52" fmla="*/ 2019300 h 2034977"/>
                <a:gd name="connsiteX2-53" fmla="*/ 1739900 w 2108296"/>
                <a:gd name="connsiteY2-54" fmla="*/ 1828800 h 2034977"/>
                <a:gd name="connsiteX3-55" fmla="*/ 2108200 w 2108296"/>
                <a:gd name="connsiteY3-56" fmla="*/ 1054100 h 2034977"/>
                <a:gd name="connsiteX4-57" fmla="*/ 1092200 w 2108296"/>
                <a:gd name="connsiteY4-58" fmla="*/ 0 h 2034977"/>
                <a:gd name="connsiteX5-59" fmla="*/ 0 w 2108296"/>
                <a:gd name="connsiteY5-60" fmla="*/ 1003300 h 2034977"/>
                <a:gd name="connsiteX0-61" fmla="*/ 0 w 2108296"/>
                <a:gd name="connsiteY0-62" fmla="*/ 1003300 h 2027532"/>
                <a:gd name="connsiteX1-63" fmla="*/ 965200 w 2108296"/>
                <a:gd name="connsiteY1-64" fmla="*/ 2019300 h 2027532"/>
                <a:gd name="connsiteX2-65" fmla="*/ 1739900 w 2108296"/>
                <a:gd name="connsiteY2-66" fmla="*/ 1828800 h 2027532"/>
                <a:gd name="connsiteX3-67" fmla="*/ 2108200 w 2108296"/>
                <a:gd name="connsiteY3-68" fmla="*/ 1054100 h 2027532"/>
                <a:gd name="connsiteX4-69" fmla="*/ 1092200 w 2108296"/>
                <a:gd name="connsiteY4-70" fmla="*/ 0 h 2027532"/>
                <a:gd name="connsiteX5-71" fmla="*/ 0 w 2108296"/>
                <a:gd name="connsiteY5-72" fmla="*/ 1003300 h 2027532"/>
                <a:gd name="connsiteX0-73" fmla="*/ 0 w 2108275"/>
                <a:gd name="connsiteY0-74" fmla="*/ 1003300 h 2027532"/>
                <a:gd name="connsiteX1-75" fmla="*/ 965200 w 2108275"/>
                <a:gd name="connsiteY1-76" fmla="*/ 2019300 h 2027532"/>
                <a:gd name="connsiteX2-77" fmla="*/ 1739900 w 2108275"/>
                <a:gd name="connsiteY2-78" fmla="*/ 1828800 h 2027532"/>
                <a:gd name="connsiteX3-79" fmla="*/ 2108200 w 2108275"/>
                <a:gd name="connsiteY3-80" fmla="*/ 1054100 h 2027532"/>
                <a:gd name="connsiteX4-81" fmla="*/ 1092200 w 2108275"/>
                <a:gd name="connsiteY4-82" fmla="*/ 0 h 2027532"/>
                <a:gd name="connsiteX5-83" fmla="*/ 0 w 2108275"/>
                <a:gd name="connsiteY5-84" fmla="*/ 1003300 h 2027532"/>
                <a:gd name="connsiteX0-85" fmla="*/ 0 w 2108275"/>
                <a:gd name="connsiteY0-86" fmla="*/ 1003300 h 2023644"/>
                <a:gd name="connsiteX1-87" fmla="*/ 965200 w 2108275"/>
                <a:gd name="connsiteY1-88" fmla="*/ 2019300 h 2023644"/>
                <a:gd name="connsiteX2-89" fmla="*/ 1739900 w 2108275"/>
                <a:gd name="connsiteY2-90" fmla="*/ 1828800 h 2023644"/>
                <a:gd name="connsiteX3-91" fmla="*/ 2108200 w 2108275"/>
                <a:gd name="connsiteY3-92" fmla="*/ 1054100 h 2023644"/>
                <a:gd name="connsiteX4-93" fmla="*/ 1092200 w 2108275"/>
                <a:gd name="connsiteY4-94" fmla="*/ 0 h 2023644"/>
                <a:gd name="connsiteX5-95" fmla="*/ 0 w 2108275"/>
                <a:gd name="connsiteY5-96" fmla="*/ 1003300 h 20236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138714"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955627" y="3403768"/>
            <a:ext cx="2084794" cy="2132931"/>
            <a:chOff x="4006879" y="2915608"/>
            <a:chExt cx="2493340" cy="2589175"/>
          </a:xfrm>
        </p:grpSpPr>
        <p:sp>
          <p:nvSpPr>
            <p:cNvPr id="15" name="Freeform: Shape 14"/>
            <p:cNvSpPr/>
            <p:nvPr/>
          </p:nvSpPr>
          <p:spPr>
            <a:xfrm rot="18900000">
              <a:off x="4006879"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p:nvPr/>
          </p:nvSpPr>
          <p:spPr>
            <a:xfrm>
              <a:off x="4391944"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1" fmla="*/ 0 w 2108200"/>
                <a:gd name="connsiteY0-2" fmla="*/ 1003300 h 2019300"/>
                <a:gd name="connsiteX1-3" fmla="*/ 965200 w 2108200"/>
                <a:gd name="connsiteY1-4" fmla="*/ 2019300 h 2019300"/>
                <a:gd name="connsiteX2-5" fmla="*/ 1854200 w 2108200"/>
                <a:gd name="connsiteY2-6" fmla="*/ 1714500 h 2019300"/>
                <a:gd name="connsiteX3-7" fmla="*/ 2108200 w 2108200"/>
                <a:gd name="connsiteY3-8" fmla="*/ 1054100 h 2019300"/>
                <a:gd name="connsiteX4-9" fmla="*/ 1092200 w 2108200"/>
                <a:gd name="connsiteY4-10" fmla="*/ 0 h 2019300"/>
                <a:gd name="connsiteX5-11" fmla="*/ 0 w 2108200"/>
                <a:gd name="connsiteY5-12" fmla="*/ 1003300 h 2019300"/>
                <a:gd name="connsiteX0-13" fmla="*/ 0 w 2108200"/>
                <a:gd name="connsiteY0-14" fmla="*/ 1003300 h 2023482"/>
                <a:gd name="connsiteX1-15" fmla="*/ 965200 w 2108200"/>
                <a:gd name="connsiteY1-16" fmla="*/ 2019300 h 2023482"/>
                <a:gd name="connsiteX2-17" fmla="*/ 1854200 w 2108200"/>
                <a:gd name="connsiteY2-18" fmla="*/ 1714500 h 2023482"/>
                <a:gd name="connsiteX3-19" fmla="*/ 2108200 w 2108200"/>
                <a:gd name="connsiteY3-20" fmla="*/ 1054100 h 2023482"/>
                <a:gd name="connsiteX4-21" fmla="*/ 1092200 w 2108200"/>
                <a:gd name="connsiteY4-22" fmla="*/ 0 h 2023482"/>
                <a:gd name="connsiteX5-23" fmla="*/ 0 w 2108200"/>
                <a:gd name="connsiteY5-24" fmla="*/ 1003300 h 2023482"/>
                <a:gd name="connsiteX0-25" fmla="*/ 0 w 2108200"/>
                <a:gd name="connsiteY0-26" fmla="*/ 1003300 h 2023482"/>
                <a:gd name="connsiteX1-27" fmla="*/ 965200 w 2108200"/>
                <a:gd name="connsiteY1-28" fmla="*/ 2019300 h 2023482"/>
                <a:gd name="connsiteX2-29" fmla="*/ 1854200 w 2108200"/>
                <a:gd name="connsiteY2-30" fmla="*/ 1714500 h 2023482"/>
                <a:gd name="connsiteX3-31" fmla="*/ 2108200 w 2108200"/>
                <a:gd name="connsiteY3-32" fmla="*/ 1054100 h 2023482"/>
                <a:gd name="connsiteX4-33" fmla="*/ 1092200 w 2108200"/>
                <a:gd name="connsiteY4-34" fmla="*/ 0 h 2023482"/>
                <a:gd name="connsiteX5-35" fmla="*/ 0 w 2108200"/>
                <a:gd name="connsiteY5-36" fmla="*/ 1003300 h 2023482"/>
                <a:gd name="connsiteX0-37" fmla="*/ 0 w 2108651"/>
                <a:gd name="connsiteY0-38" fmla="*/ 1003300 h 2023482"/>
                <a:gd name="connsiteX1-39" fmla="*/ 965200 w 2108651"/>
                <a:gd name="connsiteY1-40" fmla="*/ 2019300 h 2023482"/>
                <a:gd name="connsiteX2-41" fmla="*/ 1854200 w 2108651"/>
                <a:gd name="connsiteY2-42" fmla="*/ 1714500 h 2023482"/>
                <a:gd name="connsiteX3-43" fmla="*/ 2108200 w 2108651"/>
                <a:gd name="connsiteY3-44" fmla="*/ 1054100 h 2023482"/>
                <a:gd name="connsiteX4-45" fmla="*/ 1092200 w 2108651"/>
                <a:gd name="connsiteY4-46" fmla="*/ 0 h 2023482"/>
                <a:gd name="connsiteX5-47" fmla="*/ 0 w 2108651"/>
                <a:gd name="connsiteY5-48" fmla="*/ 1003300 h 2023482"/>
                <a:gd name="connsiteX0-49" fmla="*/ 0 w 2108296"/>
                <a:gd name="connsiteY0-50" fmla="*/ 1003300 h 2034977"/>
                <a:gd name="connsiteX1-51" fmla="*/ 965200 w 2108296"/>
                <a:gd name="connsiteY1-52" fmla="*/ 2019300 h 2034977"/>
                <a:gd name="connsiteX2-53" fmla="*/ 1739900 w 2108296"/>
                <a:gd name="connsiteY2-54" fmla="*/ 1828800 h 2034977"/>
                <a:gd name="connsiteX3-55" fmla="*/ 2108200 w 2108296"/>
                <a:gd name="connsiteY3-56" fmla="*/ 1054100 h 2034977"/>
                <a:gd name="connsiteX4-57" fmla="*/ 1092200 w 2108296"/>
                <a:gd name="connsiteY4-58" fmla="*/ 0 h 2034977"/>
                <a:gd name="connsiteX5-59" fmla="*/ 0 w 2108296"/>
                <a:gd name="connsiteY5-60" fmla="*/ 1003300 h 2034977"/>
                <a:gd name="connsiteX0-61" fmla="*/ 0 w 2108296"/>
                <a:gd name="connsiteY0-62" fmla="*/ 1003300 h 2027532"/>
                <a:gd name="connsiteX1-63" fmla="*/ 965200 w 2108296"/>
                <a:gd name="connsiteY1-64" fmla="*/ 2019300 h 2027532"/>
                <a:gd name="connsiteX2-65" fmla="*/ 1739900 w 2108296"/>
                <a:gd name="connsiteY2-66" fmla="*/ 1828800 h 2027532"/>
                <a:gd name="connsiteX3-67" fmla="*/ 2108200 w 2108296"/>
                <a:gd name="connsiteY3-68" fmla="*/ 1054100 h 2027532"/>
                <a:gd name="connsiteX4-69" fmla="*/ 1092200 w 2108296"/>
                <a:gd name="connsiteY4-70" fmla="*/ 0 h 2027532"/>
                <a:gd name="connsiteX5-71" fmla="*/ 0 w 2108296"/>
                <a:gd name="connsiteY5-72" fmla="*/ 1003300 h 2027532"/>
                <a:gd name="connsiteX0-73" fmla="*/ 0 w 2108275"/>
                <a:gd name="connsiteY0-74" fmla="*/ 1003300 h 2027532"/>
                <a:gd name="connsiteX1-75" fmla="*/ 965200 w 2108275"/>
                <a:gd name="connsiteY1-76" fmla="*/ 2019300 h 2027532"/>
                <a:gd name="connsiteX2-77" fmla="*/ 1739900 w 2108275"/>
                <a:gd name="connsiteY2-78" fmla="*/ 1828800 h 2027532"/>
                <a:gd name="connsiteX3-79" fmla="*/ 2108200 w 2108275"/>
                <a:gd name="connsiteY3-80" fmla="*/ 1054100 h 2027532"/>
                <a:gd name="connsiteX4-81" fmla="*/ 1092200 w 2108275"/>
                <a:gd name="connsiteY4-82" fmla="*/ 0 h 2027532"/>
                <a:gd name="connsiteX5-83" fmla="*/ 0 w 2108275"/>
                <a:gd name="connsiteY5-84" fmla="*/ 1003300 h 2027532"/>
                <a:gd name="connsiteX0-85" fmla="*/ 0 w 2108275"/>
                <a:gd name="connsiteY0-86" fmla="*/ 1003300 h 2023644"/>
                <a:gd name="connsiteX1-87" fmla="*/ 965200 w 2108275"/>
                <a:gd name="connsiteY1-88" fmla="*/ 2019300 h 2023644"/>
                <a:gd name="connsiteX2-89" fmla="*/ 1739900 w 2108275"/>
                <a:gd name="connsiteY2-90" fmla="*/ 1828800 h 2023644"/>
                <a:gd name="connsiteX3-91" fmla="*/ 2108200 w 2108275"/>
                <a:gd name="connsiteY3-92" fmla="*/ 1054100 h 2023644"/>
                <a:gd name="connsiteX4-93" fmla="*/ 1092200 w 2108275"/>
                <a:gd name="connsiteY4-94" fmla="*/ 0 h 2023644"/>
                <a:gd name="connsiteX5-95" fmla="*/ 0 w 2108275"/>
                <a:gd name="connsiteY5-96" fmla="*/ 1003300 h 20236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81769"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616237" y="1933316"/>
            <a:ext cx="1926653" cy="2009272"/>
            <a:chOff x="2178965" y="1393066"/>
            <a:chExt cx="2304209" cy="2439065"/>
          </a:xfrm>
        </p:grpSpPr>
        <p:sp>
          <p:nvSpPr>
            <p:cNvPr id="20" name="Freeform: Shape 19"/>
            <p:cNvSpPr/>
            <p:nvPr/>
          </p:nvSpPr>
          <p:spPr>
            <a:xfrm rot="2700000" flipV="1">
              <a:off x="2000222" y="1674422"/>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p:cNvSpPr/>
            <p:nvPr/>
          </p:nvSpPr>
          <p:spPr>
            <a:xfrm>
              <a:off x="2374899" y="1808487"/>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1" fmla="*/ 0 w 2108200"/>
                <a:gd name="connsiteY0-2" fmla="*/ 1003300 h 2019300"/>
                <a:gd name="connsiteX1-3" fmla="*/ 965200 w 2108200"/>
                <a:gd name="connsiteY1-4" fmla="*/ 2019300 h 2019300"/>
                <a:gd name="connsiteX2-5" fmla="*/ 1854200 w 2108200"/>
                <a:gd name="connsiteY2-6" fmla="*/ 1714500 h 2019300"/>
                <a:gd name="connsiteX3-7" fmla="*/ 2108200 w 2108200"/>
                <a:gd name="connsiteY3-8" fmla="*/ 1054100 h 2019300"/>
                <a:gd name="connsiteX4-9" fmla="*/ 1092200 w 2108200"/>
                <a:gd name="connsiteY4-10" fmla="*/ 0 h 2019300"/>
                <a:gd name="connsiteX5-11" fmla="*/ 0 w 2108200"/>
                <a:gd name="connsiteY5-12" fmla="*/ 1003300 h 2019300"/>
                <a:gd name="connsiteX0-13" fmla="*/ 0 w 2108200"/>
                <a:gd name="connsiteY0-14" fmla="*/ 1003300 h 2023482"/>
                <a:gd name="connsiteX1-15" fmla="*/ 965200 w 2108200"/>
                <a:gd name="connsiteY1-16" fmla="*/ 2019300 h 2023482"/>
                <a:gd name="connsiteX2-17" fmla="*/ 1854200 w 2108200"/>
                <a:gd name="connsiteY2-18" fmla="*/ 1714500 h 2023482"/>
                <a:gd name="connsiteX3-19" fmla="*/ 2108200 w 2108200"/>
                <a:gd name="connsiteY3-20" fmla="*/ 1054100 h 2023482"/>
                <a:gd name="connsiteX4-21" fmla="*/ 1092200 w 2108200"/>
                <a:gd name="connsiteY4-22" fmla="*/ 0 h 2023482"/>
                <a:gd name="connsiteX5-23" fmla="*/ 0 w 2108200"/>
                <a:gd name="connsiteY5-24" fmla="*/ 1003300 h 2023482"/>
                <a:gd name="connsiteX0-25" fmla="*/ 0 w 2108200"/>
                <a:gd name="connsiteY0-26" fmla="*/ 1003300 h 2023482"/>
                <a:gd name="connsiteX1-27" fmla="*/ 965200 w 2108200"/>
                <a:gd name="connsiteY1-28" fmla="*/ 2019300 h 2023482"/>
                <a:gd name="connsiteX2-29" fmla="*/ 1854200 w 2108200"/>
                <a:gd name="connsiteY2-30" fmla="*/ 1714500 h 2023482"/>
                <a:gd name="connsiteX3-31" fmla="*/ 2108200 w 2108200"/>
                <a:gd name="connsiteY3-32" fmla="*/ 1054100 h 2023482"/>
                <a:gd name="connsiteX4-33" fmla="*/ 1092200 w 2108200"/>
                <a:gd name="connsiteY4-34" fmla="*/ 0 h 2023482"/>
                <a:gd name="connsiteX5-35" fmla="*/ 0 w 2108200"/>
                <a:gd name="connsiteY5-36" fmla="*/ 1003300 h 2023482"/>
                <a:gd name="connsiteX0-37" fmla="*/ 0 w 2108651"/>
                <a:gd name="connsiteY0-38" fmla="*/ 1003300 h 2023482"/>
                <a:gd name="connsiteX1-39" fmla="*/ 965200 w 2108651"/>
                <a:gd name="connsiteY1-40" fmla="*/ 2019300 h 2023482"/>
                <a:gd name="connsiteX2-41" fmla="*/ 1854200 w 2108651"/>
                <a:gd name="connsiteY2-42" fmla="*/ 1714500 h 2023482"/>
                <a:gd name="connsiteX3-43" fmla="*/ 2108200 w 2108651"/>
                <a:gd name="connsiteY3-44" fmla="*/ 1054100 h 2023482"/>
                <a:gd name="connsiteX4-45" fmla="*/ 1092200 w 2108651"/>
                <a:gd name="connsiteY4-46" fmla="*/ 0 h 2023482"/>
                <a:gd name="connsiteX5-47" fmla="*/ 0 w 2108651"/>
                <a:gd name="connsiteY5-48" fmla="*/ 1003300 h 2023482"/>
                <a:gd name="connsiteX0-49" fmla="*/ 0 w 2108296"/>
                <a:gd name="connsiteY0-50" fmla="*/ 1003300 h 2034977"/>
                <a:gd name="connsiteX1-51" fmla="*/ 965200 w 2108296"/>
                <a:gd name="connsiteY1-52" fmla="*/ 2019300 h 2034977"/>
                <a:gd name="connsiteX2-53" fmla="*/ 1739900 w 2108296"/>
                <a:gd name="connsiteY2-54" fmla="*/ 1828800 h 2034977"/>
                <a:gd name="connsiteX3-55" fmla="*/ 2108200 w 2108296"/>
                <a:gd name="connsiteY3-56" fmla="*/ 1054100 h 2034977"/>
                <a:gd name="connsiteX4-57" fmla="*/ 1092200 w 2108296"/>
                <a:gd name="connsiteY4-58" fmla="*/ 0 h 2034977"/>
                <a:gd name="connsiteX5-59" fmla="*/ 0 w 2108296"/>
                <a:gd name="connsiteY5-60" fmla="*/ 1003300 h 2034977"/>
                <a:gd name="connsiteX0-61" fmla="*/ 0 w 2108296"/>
                <a:gd name="connsiteY0-62" fmla="*/ 1003300 h 2027532"/>
                <a:gd name="connsiteX1-63" fmla="*/ 965200 w 2108296"/>
                <a:gd name="connsiteY1-64" fmla="*/ 2019300 h 2027532"/>
                <a:gd name="connsiteX2-65" fmla="*/ 1739900 w 2108296"/>
                <a:gd name="connsiteY2-66" fmla="*/ 1828800 h 2027532"/>
                <a:gd name="connsiteX3-67" fmla="*/ 2108200 w 2108296"/>
                <a:gd name="connsiteY3-68" fmla="*/ 1054100 h 2027532"/>
                <a:gd name="connsiteX4-69" fmla="*/ 1092200 w 2108296"/>
                <a:gd name="connsiteY4-70" fmla="*/ 0 h 2027532"/>
                <a:gd name="connsiteX5-71" fmla="*/ 0 w 2108296"/>
                <a:gd name="connsiteY5-72" fmla="*/ 1003300 h 2027532"/>
                <a:gd name="connsiteX0-73" fmla="*/ 0 w 2108275"/>
                <a:gd name="connsiteY0-74" fmla="*/ 1003300 h 2027532"/>
                <a:gd name="connsiteX1-75" fmla="*/ 965200 w 2108275"/>
                <a:gd name="connsiteY1-76" fmla="*/ 2019300 h 2027532"/>
                <a:gd name="connsiteX2-77" fmla="*/ 1739900 w 2108275"/>
                <a:gd name="connsiteY2-78" fmla="*/ 1828800 h 2027532"/>
                <a:gd name="connsiteX3-79" fmla="*/ 2108200 w 2108275"/>
                <a:gd name="connsiteY3-80" fmla="*/ 1054100 h 2027532"/>
                <a:gd name="connsiteX4-81" fmla="*/ 1092200 w 2108275"/>
                <a:gd name="connsiteY4-82" fmla="*/ 0 h 2027532"/>
                <a:gd name="connsiteX5-83" fmla="*/ 0 w 2108275"/>
                <a:gd name="connsiteY5-84" fmla="*/ 1003300 h 2027532"/>
                <a:gd name="connsiteX0-85" fmla="*/ 0 w 2108275"/>
                <a:gd name="connsiteY0-86" fmla="*/ 1003300 h 2023644"/>
                <a:gd name="connsiteX1-87" fmla="*/ 965200 w 2108275"/>
                <a:gd name="connsiteY1-88" fmla="*/ 2019300 h 2023644"/>
                <a:gd name="connsiteX2-89" fmla="*/ 1739900 w 2108275"/>
                <a:gd name="connsiteY2-90" fmla="*/ 1828800 h 2023644"/>
                <a:gd name="connsiteX3-91" fmla="*/ 2108200 w 2108275"/>
                <a:gd name="connsiteY3-92" fmla="*/ 1054100 h 2023644"/>
                <a:gd name="connsiteX4-93" fmla="*/ 1092200 w 2108275"/>
                <a:gd name="connsiteY4-94" fmla="*/ 0 h 2023644"/>
                <a:gd name="connsiteX5-95" fmla="*/ 0 w 2108275"/>
                <a:gd name="connsiteY5-96" fmla="*/ 1003300 h 20236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178965" y="1576209"/>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135891" y="4157035"/>
            <a:ext cx="2118992" cy="2132931"/>
            <a:chOff x="92988" y="2915608"/>
            <a:chExt cx="2534240" cy="2589175"/>
          </a:xfrm>
        </p:grpSpPr>
        <p:sp>
          <p:nvSpPr>
            <p:cNvPr id="25" name="Freeform: Shape 24"/>
            <p:cNvSpPr/>
            <p:nvPr/>
          </p:nvSpPr>
          <p:spPr>
            <a:xfrm rot="18900000">
              <a:off x="92988" y="2915608"/>
              <a:ext cx="2274129" cy="1711418"/>
            </a:xfrm>
            <a:custGeom>
              <a:avLst/>
              <a:gdLst>
                <a:gd name="connsiteX0" fmla="*/ 2983427 w 3545558"/>
                <a:gd name="connsiteY0" fmla="*/ 508019 h 2668247"/>
                <a:gd name="connsiteX1" fmla="*/ 3545558 w 3545558"/>
                <a:gd name="connsiteY1" fmla="*/ 1366610 h 2668247"/>
                <a:gd name="connsiteX2" fmla="*/ 2983427 w 3545558"/>
                <a:gd name="connsiteY2" fmla="*/ 2225200 h 2668247"/>
                <a:gd name="connsiteX3" fmla="*/ 2983427 w 3545558"/>
                <a:gd name="connsiteY3" fmla="*/ 1795905 h 2668247"/>
                <a:gd name="connsiteX4" fmla="*/ 2584637 w 3545558"/>
                <a:gd name="connsiteY4" fmla="*/ 1795905 h 2668247"/>
                <a:gd name="connsiteX5" fmla="*/ 2570558 w 3545558"/>
                <a:gd name="connsiteY5" fmla="*/ 1836156 h 2668247"/>
                <a:gd name="connsiteX6" fmla="*/ 2277492 w 3545558"/>
                <a:gd name="connsiteY6" fmla="*/ 2277491 h 2668247"/>
                <a:gd name="connsiteX7" fmla="*/ 390755 w 3545558"/>
                <a:gd name="connsiteY7" fmla="*/ 2277491 h 2668247"/>
                <a:gd name="connsiteX8" fmla="*/ 390755 w 3545558"/>
                <a:gd name="connsiteY8" fmla="*/ 390755 h 2668247"/>
                <a:gd name="connsiteX9" fmla="*/ 2277492 w 3545558"/>
                <a:gd name="connsiteY9" fmla="*/ 390755 h 2668247"/>
                <a:gd name="connsiteX10" fmla="*/ 2570558 w 3545558"/>
                <a:gd name="connsiteY10" fmla="*/ 832091 h 2668247"/>
                <a:gd name="connsiteX11" fmla="*/ 2607363 w 3545558"/>
                <a:gd name="connsiteY11" fmla="*/ 937314 h 2668247"/>
                <a:gd name="connsiteX12" fmla="*/ 2983427 w 3545558"/>
                <a:gd name="connsiteY12" fmla="*/ 937314 h 26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5558" h="2668247">
                  <a:moveTo>
                    <a:pt x="2983427" y="508019"/>
                  </a:moveTo>
                  <a:lnTo>
                    <a:pt x="3545558" y="1366610"/>
                  </a:lnTo>
                  <a:lnTo>
                    <a:pt x="2983427" y="2225200"/>
                  </a:lnTo>
                  <a:lnTo>
                    <a:pt x="2983427" y="1795905"/>
                  </a:lnTo>
                  <a:lnTo>
                    <a:pt x="2584637" y="1795905"/>
                  </a:lnTo>
                  <a:lnTo>
                    <a:pt x="2570558" y="1836156"/>
                  </a:lnTo>
                  <a:cubicBezTo>
                    <a:pt x="2505433" y="1996756"/>
                    <a:pt x="2407743" y="2147239"/>
                    <a:pt x="2277492" y="2277491"/>
                  </a:cubicBezTo>
                  <a:cubicBezTo>
                    <a:pt x="1756484" y="2798499"/>
                    <a:pt x="911763" y="2798499"/>
                    <a:pt x="390755" y="2277491"/>
                  </a:cubicBezTo>
                  <a:cubicBezTo>
                    <a:pt x="-130252" y="1756484"/>
                    <a:pt x="-130252" y="911763"/>
                    <a:pt x="390755" y="390755"/>
                  </a:cubicBezTo>
                  <a:cubicBezTo>
                    <a:pt x="911763" y="-130252"/>
                    <a:pt x="1756484" y="-130252"/>
                    <a:pt x="2277492" y="390755"/>
                  </a:cubicBezTo>
                  <a:cubicBezTo>
                    <a:pt x="2407743" y="521007"/>
                    <a:pt x="2505433" y="671491"/>
                    <a:pt x="2570558" y="832091"/>
                  </a:cubicBezTo>
                  <a:lnTo>
                    <a:pt x="2607363" y="937314"/>
                  </a:lnTo>
                  <a:lnTo>
                    <a:pt x="2983427" y="937314"/>
                  </a:lnTo>
                  <a:close/>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518953" y="3481139"/>
              <a:ext cx="2108275" cy="2023644"/>
            </a:xfrm>
            <a:custGeom>
              <a:avLst/>
              <a:gdLst>
                <a:gd name="connsiteX0" fmla="*/ 0 w 2108200"/>
                <a:gd name="connsiteY0" fmla="*/ 1003300 h 2019300"/>
                <a:gd name="connsiteX1" fmla="*/ 965200 w 2108200"/>
                <a:gd name="connsiteY1" fmla="*/ 2019300 h 2019300"/>
                <a:gd name="connsiteX2" fmla="*/ 1854200 w 2108200"/>
                <a:gd name="connsiteY2" fmla="*/ 1714500 h 2019300"/>
                <a:gd name="connsiteX3" fmla="*/ 2108200 w 2108200"/>
                <a:gd name="connsiteY3" fmla="*/ 1054100 h 2019300"/>
                <a:gd name="connsiteX4" fmla="*/ 1092200 w 2108200"/>
                <a:gd name="connsiteY4" fmla="*/ 0 h 2019300"/>
                <a:gd name="connsiteX5" fmla="*/ 0 w 2108200"/>
                <a:gd name="connsiteY5" fmla="*/ 1003300 h 2019300"/>
                <a:gd name="connsiteX0-1" fmla="*/ 0 w 2108200"/>
                <a:gd name="connsiteY0-2" fmla="*/ 1003300 h 2019300"/>
                <a:gd name="connsiteX1-3" fmla="*/ 965200 w 2108200"/>
                <a:gd name="connsiteY1-4" fmla="*/ 2019300 h 2019300"/>
                <a:gd name="connsiteX2-5" fmla="*/ 1854200 w 2108200"/>
                <a:gd name="connsiteY2-6" fmla="*/ 1714500 h 2019300"/>
                <a:gd name="connsiteX3-7" fmla="*/ 2108200 w 2108200"/>
                <a:gd name="connsiteY3-8" fmla="*/ 1054100 h 2019300"/>
                <a:gd name="connsiteX4-9" fmla="*/ 1092200 w 2108200"/>
                <a:gd name="connsiteY4-10" fmla="*/ 0 h 2019300"/>
                <a:gd name="connsiteX5-11" fmla="*/ 0 w 2108200"/>
                <a:gd name="connsiteY5-12" fmla="*/ 1003300 h 2019300"/>
                <a:gd name="connsiteX0-13" fmla="*/ 0 w 2108200"/>
                <a:gd name="connsiteY0-14" fmla="*/ 1003300 h 2023482"/>
                <a:gd name="connsiteX1-15" fmla="*/ 965200 w 2108200"/>
                <a:gd name="connsiteY1-16" fmla="*/ 2019300 h 2023482"/>
                <a:gd name="connsiteX2-17" fmla="*/ 1854200 w 2108200"/>
                <a:gd name="connsiteY2-18" fmla="*/ 1714500 h 2023482"/>
                <a:gd name="connsiteX3-19" fmla="*/ 2108200 w 2108200"/>
                <a:gd name="connsiteY3-20" fmla="*/ 1054100 h 2023482"/>
                <a:gd name="connsiteX4-21" fmla="*/ 1092200 w 2108200"/>
                <a:gd name="connsiteY4-22" fmla="*/ 0 h 2023482"/>
                <a:gd name="connsiteX5-23" fmla="*/ 0 w 2108200"/>
                <a:gd name="connsiteY5-24" fmla="*/ 1003300 h 2023482"/>
                <a:gd name="connsiteX0-25" fmla="*/ 0 w 2108200"/>
                <a:gd name="connsiteY0-26" fmla="*/ 1003300 h 2023482"/>
                <a:gd name="connsiteX1-27" fmla="*/ 965200 w 2108200"/>
                <a:gd name="connsiteY1-28" fmla="*/ 2019300 h 2023482"/>
                <a:gd name="connsiteX2-29" fmla="*/ 1854200 w 2108200"/>
                <a:gd name="connsiteY2-30" fmla="*/ 1714500 h 2023482"/>
                <a:gd name="connsiteX3-31" fmla="*/ 2108200 w 2108200"/>
                <a:gd name="connsiteY3-32" fmla="*/ 1054100 h 2023482"/>
                <a:gd name="connsiteX4-33" fmla="*/ 1092200 w 2108200"/>
                <a:gd name="connsiteY4-34" fmla="*/ 0 h 2023482"/>
                <a:gd name="connsiteX5-35" fmla="*/ 0 w 2108200"/>
                <a:gd name="connsiteY5-36" fmla="*/ 1003300 h 2023482"/>
                <a:gd name="connsiteX0-37" fmla="*/ 0 w 2108651"/>
                <a:gd name="connsiteY0-38" fmla="*/ 1003300 h 2023482"/>
                <a:gd name="connsiteX1-39" fmla="*/ 965200 w 2108651"/>
                <a:gd name="connsiteY1-40" fmla="*/ 2019300 h 2023482"/>
                <a:gd name="connsiteX2-41" fmla="*/ 1854200 w 2108651"/>
                <a:gd name="connsiteY2-42" fmla="*/ 1714500 h 2023482"/>
                <a:gd name="connsiteX3-43" fmla="*/ 2108200 w 2108651"/>
                <a:gd name="connsiteY3-44" fmla="*/ 1054100 h 2023482"/>
                <a:gd name="connsiteX4-45" fmla="*/ 1092200 w 2108651"/>
                <a:gd name="connsiteY4-46" fmla="*/ 0 h 2023482"/>
                <a:gd name="connsiteX5-47" fmla="*/ 0 w 2108651"/>
                <a:gd name="connsiteY5-48" fmla="*/ 1003300 h 2023482"/>
                <a:gd name="connsiteX0-49" fmla="*/ 0 w 2108296"/>
                <a:gd name="connsiteY0-50" fmla="*/ 1003300 h 2034977"/>
                <a:gd name="connsiteX1-51" fmla="*/ 965200 w 2108296"/>
                <a:gd name="connsiteY1-52" fmla="*/ 2019300 h 2034977"/>
                <a:gd name="connsiteX2-53" fmla="*/ 1739900 w 2108296"/>
                <a:gd name="connsiteY2-54" fmla="*/ 1828800 h 2034977"/>
                <a:gd name="connsiteX3-55" fmla="*/ 2108200 w 2108296"/>
                <a:gd name="connsiteY3-56" fmla="*/ 1054100 h 2034977"/>
                <a:gd name="connsiteX4-57" fmla="*/ 1092200 w 2108296"/>
                <a:gd name="connsiteY4-58" fmla="*/ 0 h 2034977"/>
                <a:gd name="connsiteX5-59" fmla="*/ 0 w 2108296"/>
                <a:gd name="connsiteY5-60" fmla="*/ 1003300 h 2034977"/>
                <a:gd name="connsiteX0-61" fmla="*/ 0 w 2108296"/>
                <a:gd name="connsiteY0-62" fmla="*/ 1003300 h 2027532"/>
                <a:gd name="connsiteX1-63" fmla="*/ 965200 w 2108296"/>
                <a:gd name="connsiteY1-64" fmla="*/ 2019300 h 2027532"/>
                <a:gd name="connsiteX2-65" fmla="*/ 1739900 w 2108296"/>
                <a:gd name="connsiteY2-66" fmla="*/ 1828800 h 2027532"/>
                <a:gd name="connsiteX3-67" fmla="*/ 2108200 w 2108296"/>
                <a:gd name="connsiteY3-68" fmla="*/ 1054100 h 2027532"/>
                <a:gd name="connsiteX4-69" fmla="*/ 1092200 w 2108296"/>
                <a:gd name="connsiteY4-70" fmla="*/ 0 h 2027532"/>
                <a:gd name="connsiteX5-71" fmla="*/ 0 w 2108296"/>
                <a:gd name="connsiteY5-72" fmla="*/ 1003300 h 2027532"/>
                <a:gd name="connsiteX0-73" fmla="*/ 0 w 2108275"/>
                <a:gd name="connsiteY0-74" fmla="*/ 1003300 h 2027532"/>
                <a:gd name="connsiteX1-75" fmla="*/ 965200 w 2108275"/>
                <a:gd name="connsiteY1-76" fmla="*/ 2019300 h 2027532"/>
                <a:gd name="connsiteX2-77" fmla="*/ 1739900 w 2108275"/>
                <a:gd name="connsiteY2-78" fmla="*/ 1828800 h 2027532"/>
                <a:gd name="connsiteX3-79" fmla="*/ 2108200 w 2108275"/>
                <a:gd name="connsiteY3-80" fmla="*/ 1054100 h 2027532"/>
                <a:gd name="connsiteX4-81" fmla="*/ 1092200 w 2108275"/>
                <a:gd name="connsiteY4-82" fmla="*/ 0 h 2027532"/>
                <a:gd name="connsiteX5-83" fmla="*/ 0 w 2108275"/>
                <a:gd name="connsiteY5-84" fmla="*/ 1003300 h 2027532"/>
                <a:gd name="connsiteX0-85" fmla="*/ 0 w 2108275"/>
                <a:gd name="connsiteY0-86" fmla="*/ 1003300 h 2023644"/>
                <a:gd name="connsiteX1-87" fmla="*/ 965200 w 2108275"/>
                <a:gd name="connsiteY1-88" fmla="*/ 2019300 h 2023644"/>
                <a:gd name="connsiteX2-89" fmla="*/ 1739900 w 2108275"/>
                <a:gd name="connsiteY2-90" fmla="*/ 1828800 h 2023644"/>
                <a:gd name="connsiteX3-91" fmla="*/ 2108200 w 2108275"/>
                <a:gd name="connsiteY3-92" fmla="*/ 1054100 h 2023644"/>
                <a:gd name="connsiteX4-93" fmla="*/ 1092200 w 2108275"/>
                <a:gd name="connsiteY4-94" fmla="*/ 0 h 2023644"/>
                <a:gd name="connsiteX5-95" fmla="*/ 0 w 2108275"/>
                <a:gd name="connsiteY5-96" fmla="*/ 1003300 h 20236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08275" h="2023644">
                  <a:moveTo>
                    <a:pt x="0" y="1003300"/>
                  </a:moveTo>
                  <a:lnTo>
                    <a:pt x="965200" y="2019300"/>
                  </a:lnTo>
                  <a:cubicBezTo>
                    <a:pt x="1299633" y="2044700"/>
                    <a:pt x="1583267" y="1955800"/>
                    <a:pt x="1739900" y="1828800"/>
                  </a:cubicBezTo>
                  <a:cubicBezTo>
                    <a:pt x="1938867" y="1583267"/>
                    <a:pt x="2112433" y="1299633"/>
                    <a:pt x="2108200" y="1054100"/>
                  </a:cubicBezTo>
                  <a:lnTo>
                    <a:pt x="1092200" y="0"/>
                  </a:lnTo>
                  <a:lnTo>
                    <a:pt x="0" y="1003300"/>
                  </a:lnTo>
                  <a:close/>
                </a:path>
              </a:pathLst>
            </a:custGeom>
            <a:gradFill flip="none" rotWithShape="1">
              <a:gsLst>
                <a:gs pos="0">
                  <a:schemeClr val="bg1">
                    <a:alpha val="15000"/>
                  </a:schemeClr>
                </a:gs>
                <a:gs pos="100000">
                  <a:schemeClr val="tx1">
                    <a:lumMod val="95000"/>
                    <a:lumOff val="5000"/>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7881" y="3221133"/>
              <a:ext cx="1510014" cy="1510014"/>
            </a:xfrm>
            <a:prstGeom prst="ellipse">
              <a:avLst/>
            </a:prstGeom>
            <a:solidFill>
              <a:schemeClr val="bg1"/>
            </a:solidFill>
            <a:ln>
              <a:noFill/>
            </a:ln>
            <a:scene3d>
              <a:camera prst="orthographicFront"/>
              <a:lightRig rig="threePt" dir="t"/>
            </a:scene3d>
            <a:sp3d>
              <a:bevelT w="254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544019" y="2312422"/>
            <a:ext cx="2877778" cy="1384995"/>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lớp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32" name="TextBox 31"/>
          <p:cNvSpPr txBox="1"/>
          <p:nvPr/>
        </p:nvSpPr>
        <p:spPr>
          <a:xfrm>
            <a:off x="3344118" y="3785179"/>
            <a:ext cx="2016178" cy="1815882"/>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Kết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thống</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45" name="Arrow: Right 44"/>
          <p:cNvSpPr/>
          <p:nvPr/>
        </p:nvSpPr>
        <p:spPr>
          <a:xfrm>
            <a:off x="920319" y="1172443"/>
            <a:ext cx="1757346" cy="838625"/>
          </a:xfrm>
          <a:prstGeom prst="rightArrow">
            <a:avLst>
              <a:gd name="adj1" fmla="val 69984"/>
              <a:gd name="adj2" fmla="val 5000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718923" y="1965113"/>
            <a:ext cx="2057988" cy="1384995"/>
          </a:xfrm>
          <a:prstGeom prst="rect">
            <a:avLst/>
          </a:prstGeom>
          <a:noFill/>
        </p:spPr>
        <p:txBody>
          <a:bodyPr wrap="square">
            <a:spAutoFit/>
          </a:bodyPr>
          <a:lstStyle/>
          <a:p>
            <a:pPr algn="ctr"/>
            <a:r>
              <a:rPr lang="vi-VN" sz="2800" dirty="0">
                <a:effectLst/>
                <a:latin typeface="Times New Roman" panose="02020603050405020304" pitchFamily="18" charset="0"/>
                <a:ea typeface="Calibri" panose="020F0502020204030204" pitchFamily="34" charset="0"/>
              </a:rPr>
              <a:t>K</a:t>
            </a:r>
            <a:r>
              <a:rPr lang="en-US" sz="2800" dirty="0" err="1">
                <a:effectLst/>
                <a:latin typeface="Times New Roman" panose="02020603050405020304" pitchFamily="18" charset="0"/>
                <a:ea typeface="Calibri" panose="020F0502020204030204" pitchFamily="34" charset="0"/>
              </a:rPr>
              <a:t>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rạch</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ròi. </a:t>
            </a:r>
            <a:endParaRPr lang="en-US" sz="2800" dirty="0"/>
          </a:p>
        </p:txBody>
      </p:sp>
      <p:sp>
        <p:nvSpPr>
          <p:cNvPr id="36" name="TextBox 35"/>
          <p:cNvSpPr txBox="1"/>
          <p:nvPr/>
        </p:nvSpPr>
        <p:spPr>
          <a:xfrm>
            <a:off x="8587020" y="4011356"/>
            <a:ext cx="3011510" cy="2374689"/>
          </a:xfrm>
          <a:prstGeom prst="rect">
            <a:avLst/>
          </a:prstGeom>
          <a:noFill/>
        </p:spPr>
        <p:txBody>
          <a:bodyPr wrap="square">
            <a:spAutoFit/>
          </a:bodyPr>
          <a:lstStyle/>
          <a:p>
            <a:pPr algn="ctr">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p:cNvSpPr txBox="1"/>
          <p:nvPr/>
        </p:nvSpPr>
        <p:spPr>
          <a:xfrm>
            <a:off x="924337" y="1362513"/>
            <a:ext cx="6480628" cy="523220"/>
          </a:xfrm>
          <a:prstGeom prst="rect">
            <a:avLst/>
          </a:prstGeom>
          <a:noFill/>
        </p:spPr>
        <p:txBody>
          <a:bodyPr wrap="square">
            <a:spAutoFit/>
          </a:bodyPr>
          <a:lstStyle/>
          <a:p>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endParaRPr>
          </a:p>
        </p:txBody>
      </p:sp>
      <p:pic>
        <p:nvPicPr>
          <p:cNvPr id="37" name="Picture 36"/>
          <p:cNvPicPr>
            <a:picLocks noChangeAspect="1"/>
          </p:cNvPicPr>
          <p:nvPr/>
        </p:nvPicPr>
        <p:blipFill>
          <a:blip r:embed="rId2"/>
          <a:stretch>
            <a:fillRect/>
          </a:stretch>
        </p:blipFill>
        <p:spPr>
          <a:xfrm>
            <a:off x="861941" y="4264048"/>
            <a:ext cx="2218148" cy="1655080"/>
          </a:xfrm>
          <a:prstGeom prst="rect">
            <a:avLst/>
          </a:prstGeom>
          <a:effectLst>
            <a:softEdge rad="635000"/>
          </a:effectLst>
        </p:spPr>
      </p:pic>
      <p:pic>
        <p:nvPicPr>
          <p:cNvPr id="38" name="Picture 37"/>
          <p:cNvPicPr>
            <a:picLocks noChangeAspect="1"/>
          </p:cNvPicPr>
          <p:nvPr/>
        </p:nvPicPr>
        <p:blipFill>
          <a:blip r:embed="rId3"/>
          <a:stretch>
            <a:fillRect/>
          </a:stretch>
        </p:blipFill>
        <p:spPr>
          <a:xfrm>
            <a:off x="8927892" y="2328587"/>
            <a:ext cx="1950048" cy="1432990"/>
          </a:xfrm>
          <a:prstGeom prst="rect">
            <a:avLst/>
          </a:prstGeom>
          <a:effectLst>
            <a:softEdge rad="635000"/>
          </a:effectLst>
        </p:spPr>
      </p:pic>
      <p:pic>
        <p:nvPicPr>
          <p:cNvPr id="39" name="Picture 38"/>
          <p:cNvPicPr>
            <a:picLocks noChangeAspect="1"/>
          </p:cNvPicPr>
          <p:nvPr/>
        </p:nvPicPr>
        <p:blipFill>
          <a:blip r:embed="rId4"/>
          <a:stretch>
            <a:fillRect/>
          </a:stretch>
        </p:blipFill>
        <p:spPr>
          <a:xfrm>
            <a:off x="5760874" y="3481902"/>
            <a:ext cx="2708842" cy="1716799"/>
          </a:xfrm>
          <a:prstGeom prst="rect">
            <a:avLst/>
          </a:prstGeom>
          <a:effectLst>
            <a:softEdge rad="635000"/>
          </a:effectLst>
        </p:spPr>
      </p:pic>
      <p:pic>
        <p:nvPicPr>
          <p:cNvPr id="40" name="Picture 39"/>
          <p:cNvPicPr>
            <a:picLocks noChangeAspect="1"/>
          </p:cNvPicPr>
          <p:nvPr/>
        </p:nvPicPr>
        <p:blipFill rotWithShape="1">
          <a:blip r:embed="rId5"/>
          <a:srcRect t="7126" b="15020"/>
          <a:stretch>
            <a:fillRect/>
          </a:stretch>
        </p:blipFill>
        <p:spPr>
          <a:xfrm>
            <a:off x="3219163" y="1670055"/>
            <a:ext cx="1991826" cy="2072194"/>
          </a:xfrm>
          <a:prstGeom prst="rect">
            <a:avLst/>
          </a:prstGeom>
          <a:effectLst>
            <a:softEdge rad="635000"/>
          </a:effectLst>
        </p:spPr>
      </p:pic>
      <p:sp>
        <p:nvSpPr>
          <p:cNvPr id="42" name="TextBox 41"/>
          <p:cNvSpPr txBox="1"/>
          <p:nvPr/>
        </p:nvSpPr>
        <p:spPr>
          <a:xfrm>
            <a:off x="3059432" y="1203122"/>
            <a:ext cx="8998932" cy="530594"/>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4"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00"/>
                                        <p:tgtEl>
                                          <p:spTgt spid="3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047" b="32938"/>
          <a:stretch>
            <a:fillRect/>
          </a:stretch>
        </p:blipFill>
        <p:spPr>
          <a:xfrm>
            <a:off x="20" y="1282"/>
            <a:ext cx="12191980" cy="6856718"/>
          </a:xfrm>
          <a:prstGeom prst="rect">
            <a:avLst/>
          </a:prstGeom>
        </p:spPr>
      </p:pic>
      <p:sp>
        <p:nvSpPr>
          <p:cNvPr id="12" name="Freeform: Shape 11"/>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p:cNvPicPr>
            <a:picLocks noChangeAspect="1"/>
          </p:cNvPicPr>
          <p:nvPr/>
        </p:nvPicPr>
        <p:blipFill rotWithShape="1">
          <a:blip r:embed="rId3"/>
          <a:srcRect t="23362" b="6699"/>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8" name="TextBox 7"/>
          <p:cNvSpPr txBox="1"/>
          <p:nvPr/>
        </p:nvSpPr>
        <p:spPr>
          <a:xfrm>
            <a:off x="857250" y="1028700"/>
            <a:ext cx="4039272" cy="2862322"/>
          </a:xfrm>
          <a:prstGeom prst="rect">
            <a:avLst/>
          </a:prstGeom>
          <a:noFill/>
        </p:spPr>
        <p:txBody>
          <a:bodyPr wrap="square">
            <a:spAutoFit/>
          </a:bodyPr>
          <a:lstStyle/>
          <a:p>
            <a:pPr algn="ct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1"/>
          <p:cNvSpPr>
            <a:spLocks noGrp="1" noRot="1" noChangeAspect="1" noMove="1" noResize="1" noEditPoints="1" noAdjustHandles="1" noChangeArrowheads="1" noChangeShapeType="1" noTextEdit="1"/>
          </p:cNvSpPr>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4" name="Picture 3"/>
          <p:cNvPicPr>
            <a:picLocks noChangeAspect="1"/>
          </p:cNvPicPr>
          <p:nvPr/>
        </p:nvPicPr>
        <p:blipFill>
          <a:blip r:embed="rId2"/>
          <a:stretch>
            <a:fillRect/>
          </a:stretch>
        </p:blipFill>
        <p:spPr>
          <a:xfrm>
            <a:off x="881756" y="2203139"/>
            <a:ext cx="6520993" cy="3928897"/>
          </a:xfrm>
          <a:prstGeom prst="rect">
            <a:avLst/>
          </a:prstGeom>
        </p:spPr>
      </p:pic>
      <p:sp>
        <p:nvSpPr>
          <p:cNvPr id="14" name="Rectangle 13"/>
          <p:cNvSpPr>
            <a:spLocks noGrp="1" noRot="1" noChangeAspect="1" noMove="1" noResize="1" noEditPoints="1" noAdjustHandles="1" noChangeArrowheads="1" noChangeShapeType="1" noTextEdit="1"/>
          </p:cNvSpPr>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3" name="Picture 2"/>
          <p:cNvPicPr>
            <a:picLocks noChangeAspect="1"/>
          </p:cNvPicPr>
          <p:nvPr/>
        </p:nvPicPr>
        <p:blipFill>
          <a:blip r:embed="rId3"/>
          <a:stretch>
            <a:fillRect/>
          </a:stretch>
        </p:blipFill>
        <p:spPr>
          <a:xfrm>
            <a:off x="8442922" y="709284"/>
            <a:ext cx="2890797" cy="1546577"/>
          </a:xfrm>
          <a:prstGeom prst="rect">
            <a:avLst/>
          </a:prstGeom>
        </p:spPr>
      </p:pic>
      <p:pic>
        <p:nvPicPr>
          <p:cNvPr id="5" name="Picture 4"/>
          <p:cNvPicPr>
            <a:picLocks noChangeAspect="1"/>
          </p:cNvPicPr>
          <p:nvPr/>
        </p:nvPicPr>
        <p:blipFill>
          <a:blip r:embed="rId4"/>
          <a:stretch>
            <a:fillRect/>
          </a:stretch>
        </p:blipFill>
        <p:spPr>
          <a:xfrm>
            <a:off x="8450775" y="2700138"/>
            <a:ext cx="2875092" cy="1487860"/>
          </a:xfrm>
          <a:prstGeom prst="rect">
            <a:avLst/>
          </a:prstGeom>
        </p:spPr>
      </p:pic>
      <p:sp>
        <p:nvSpPr>
          <p:cNvPr id="16" name="Rectangle 15"/>
          <p:cNvSpPr>
            <a:spLocks noGrp="1" noRot="1" noChangeAspect="1" noMove="1" noResize="1" noEditPoints="1" noAdjustHandles="1" noChangeArrowheads="1" noChangeShapeType="1" noTextEdit="1"/>
          </p:cNvSpPr>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pic>
        <p:nvPicPr>
          <p:cNvPr id="2" name="Picture 1"/>
          <p:cNvPicPr>
            <a:picLocks noChangeAspect="1"/>
          </p:cNvPicPr>
          <p:nvPr/>
        </p:nvPicPr>
        <p:blipFill>
          <a:blip r:embed="rId5"/>
          <a:stretch>
            <a:fillRect/>
          </a:stretch>
        </p:blipFill>
        <p:spPr>
          <a:xfrm>
            <a:off x="8494336" y="4606119"/>
            <a:ext cx="2787968" cy="1554293"/>
          </a:xfrm>
          <a:prstGeom prst="rect">
            <a:avLst/>
          </a:prstGeom>
        </p:spPr>
      </p:pic>
      <p:sp>
        <p:nvSpPr>
          <p:cNvPr id="18" name="Rectangle 17"/>
          <p:cNvSpPr>
            <a:spLocks noGrp="1" noRot="1" noChangeAspect="1" noMove="1" noResize="1" noEditPoints="1" noAdjustHandles="1" noChangeArrowheads="1" noChangeShapeType="1" noTextEdit="1"/>
          </p:cNvSpPr>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ill Sans MT" panose="020B0502020104020203"/>
            </a:endParaRPr>
          </a:p>
        </p:txBody>
      </p:sp>
      <p:sp>
        <p:nvSpPr>
          <p:cNvPr id="13" name="TextBox 12"/>
          <p:cNvSpPr txBox="1"/>
          <p:nvPr/>
        </p:nvSpPr>
        <p:spPr>
          <a:xfrm>
            <a:off x="660400" y="588292"/>
            <a:ext cx="7154864" cy="1452642"/>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07000"/>
              </a:lnSpc>
              <a:spcAft>
                <a:spcPts val="800"/>
              </a:spcAft>
            </a:pPr>
            <a:r>
              <a:rPr lang="da-DK" sz="2800" dirty="0">
                <a:latin typeface="Times New Roman" panose="02020603050405020304" pitchFamily="18" charset="0"/>
                <a:ea typeface="Calibri" panose="020F0502020204030204" pitchFamily="34" charset="0"/>
                <a:cs typeface="Times New Roman" panose="02020603050405020304" pitchFamily="18" charset="0"/>
              </a:rPr>
              <a:t>Q</a:t>
            </a:r>
            <a:r>
              <a:rPr lang="da-DK" sz="2800" dirty="0">
                <a:effectLst/>
                <a:latin typeface="Times New Roman" panose="02020603050405020304" pitchFamily="18" charset="0"/>
                <a:ea typeface="Calibri" panose="020F0502020204030204" pitchFamily="34" charset="0"/>
                <a:cs typeface="Times New Roman" panose="02020603050405020304" pitchFamily="18" charset="0"/>
              </a:rPr>
              <a:t>uan sát các hình ảnh cùng với hiểu biết của bản thân giới thiệu hiểu biết của em về con người, mảnh đất phương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115217"/>
            <a:ext cx="10807700" cy="1120243"/>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p:cNvSpPr/>
          <p:nvPr/>
        </p:nvSpPr>
        <p:spPr>
          <a:xfrm>
            <a:off x="774700" y="1400175"/>
            <a:ext cx="2540000" cy="1271588"/>
          </a:xfrm>
          <a:prstGeom prst="rightArrow">
            <a:avLst>
              <a:gd name="adj1" fmla="val 66949"/>
              <a:gd name="adj2" fmla="val 48305"/>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effectLst/>
                <a:latin typeface="Times New Roman" panose="02020603050405020304" pitchFamily="18" charset="0"/>
                <a:ea typeface="Times New Roman" panose="02020603050405020304" pitchFamily="18" charset="0"/>
              </a:rPr>
              <a:t>*Ý kiến</a:t>
            </a:r>
            <a:endParaRPr lang="en-US" sz="3600">
              <a:solidFill>
                <a:schemeClr val="tx1"/>
              </a:solidFill>
            </a:endParaRPr>
          </a:p>
        </p:txBody>
      </p:sp>
      <p:sp>
        <p:nvSpPr>
          <p:cNvPr id="5" name="Flowchart: Alternate Process 4"/>
          <p:cNvSpPr/>
          <p:nvPr/>
        </p:nvSpPr>
        <p:spPr>
          <a:xfrm>
            <a:off x="3543300" y="1914525"/>
            <a:ext cx="7874000" cy="3771900"/>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điểm mạnh của</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là kiến thức và vốn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 phong phú (Nhà văn Đoàn Giỏi có điểm mạnh: </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một loạt sách về các con vật trên rừng, dưới biển, trong đó mỗi con hổ, cá sấu, voi… ông đều kể trên 50 trang sách. Không chỉ có kiến thức về loài, họ, thói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sinh thái… mà phần nhiều là những mẩu chuyện có thật, sinh động, xen lẫn những huyền thoại có xuất xứ hẳn hoi)</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74700" y="2836478"/>
            <a:ext cx="2139950" cy="2889476"/>
          </a:xfrm>
          <a:prstGeom prst="rect">
            <a:avLst/>
          </a:prstGeom>
        </p:spPr>
      </p:pic>
    </p:spTree>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Right Arrow 1"/>
          <p:cNvSpPr/>
          <p:nvPr/>
        </p:nvSpPr>
        <p:spPr>
          <a:xfrm>
            <a:off x="842964" y="1130300"/>
            <a:ext cx="4643436" cy="4670425"/>
          </a:xfrm>
          <a:prstGeom prst="rightArrowCallout">
            <a:avLst>
              <a:gd name="adj1" fmla="val 51923"/>
              <a:gd name="adj2" fmla="val 37500"/>
              <a:gd name="adj3" fmla="val 27007"/>
              <a:gd name="adj4" fmla="val 64977"/>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 1</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rừng phương Nam</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chỉ sử dụng một phần rất nhỏ vốn sống phong phú đó mà đã làm người đọc đi từ ngạc nhiên này đến ngạc nhiên khác”.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p:cNvSpPr/>
          <p:nvPr/>
        </p:nvSpPr>
        <p:spPr>
          <a:xfrm>
            <a:off x="5951538" y="1523999"/>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DC1: </a:t>
            </a:r>
            <a:r>
              <a:rPr lang="vi-VN" sz="3200" i="1" dirty="0">
                <a:solidFill>
                  <a:schemeClr val="tx1"/>
                </a:solidFill>
                <a:effectLst/>
                <a:latin typeface="Times New Roman" panose="02020603050405020304" pitchFamily="18" charset="0"/>
                <a:ea typeface="Times New Roman" panose="02020603050405020304" pitchFamily="18" charset="0"/>
              </a:rPr>
              <a:t>Ba ba to bằng cái nia</a:t>
            </a:r>
            <a:endParaRPr lang="en-US" sz="3200" dirty="0">
              <a:solidFill>
                <a:schemeClr val="tx1"/>
              </a:solidFill>
            </a:endParaRPr>
          </a:p>
        </p:txBody>
      </p:sp>
      <p:sp>
        <p:nvSpPr>
          <p:cNvPr id="4" name="Rectangle: Rounded Corners 3"/>
          <p:cNvSpPr/>
          <p:nvPr/>
        </p:nvSpPr>
        <p:spPr>
          <a:xfrm>
            <a:off x="5951538" y="2907506"/>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effectLst/>
                <a:latin typeface="Times New Roman" panose="02020603050405020304" pitchFamily="18" charset="0"/>
                <a:ea typeface="Times New Roman" panose="02020603050405020304" pitchFamily="18" charset="0"/>
              </a:rPr>
              <a:t>DC2</a:t>
            </a:r>
            <a:r>
              <a:rPr lang="vi-VN" sz="3200" dirty="0">
                <a:solidFill>
                  <a:schemeClr val="tx1"/>
                </a:solidFill>
                <a:effectLst/>
                <a:latin typeface="Times New Roman" panose="02020603050405020304" pitchFamily="18" charset="0"/>
                <a:ea typeface="Times New Roman" panose="02020603050405020304" pitchFamily="18" charset="0"/>
              </a:rPr>
              <a:t>: </a:t>
            </a:r>
            <a:r>
              <a:rPr lang="vi-VN" sz="3200" i="1" dirty="0">
                <a:solidFill>
                  <a:schemeClr val="tx1"/>
                </a:solidFill>
                <a:effectLst/>
                <a:latin typeface="Times New Roman" panose="02020603050405020304" pitchFamily="18" charset="0"/>
                <a:ea typeface="Times New Roman" panose="02020603050405020304" pitchFamily="18" charset="0"/>
              </a:rPr>
              <a:t>Kì đà lớn hơn chiếc xuồng tam bản</a:t>
            </a:r>
            <a:endParaRPr lang="en-US" sz="3200" dirty="0">
              <a:solidFill>
                <a:schemeClr val="tx1"/>
              </a:solidFill>
            </a:endParaRPr>
          </a:p>
        </p:txBody>
      </p:sp>
      <p:sp>
        <p:nvSpPr>
          <p:cNvPr id="5" name="Rectangle: Rounded Corners 4"/>
          <p:cNvSpPr/>
          <p:nvPr/>
        </p:nvSpPr>
        <p:spPr>
          <a:xfrm>
            <a:off x="5951538" y="4291014"/>
            <a:ext cx="5716588" cy="1042987"/>
          </a:xfrm>
          <a:prstGeom prst="roundRect">
            <a:avLst>
              <a:gd name="adj" fmla="val 50000"/>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effectLst/>
                <a:latin typeface="Times New Roman" panose="02020603050405020304" pitchFamily="18" charset="0"/>
                <a:ea typeface="Times New Roman" panose="02020603050405020304" pitchFamily="18" charset="0"/>
              </a:rPr>
              <a:t>DC3: </a:t>
            </a:r>
            <a:r>
              <a:rPr lang="vi-VN" sz="3200" i="1" dirty="0">
                <a:solidFill>
                  <a:schemeClr val="tx1"/>
                </a:solidFill>
                <a:effectLst/>
                <a:latin typeface="Times New Roman" panose="02020603050405020304" pitchFamily="18" charset="0"/>
                <a:ea typeface="Times New Roman" panose="02020603050405020304" pitchFamily="18" charset="0"/>
              </a:rPr>
              <a:t>Cá sấu phải 12 trai tráng lực lưỡng mới khiêng nổi.</a:t>
            </a:r>
            <a:endParaRPr lang="en-US" sz="3200" dirty="0">
              <a:solidFill>
                <a:schemeClr val="tx1"/>
              </a:solidFill>
            </a:endParaRPr>
          </a:p>
        </p:txBody>
      </p:sp>
      <p:sp>
        <p:nvSpPr>
          <p:cNvPr id="10" name="Freeform: Shape 9"/>
          <p:cNvSpPr/>
          <p:nvPr/>
        </p:nvSpPr>
        <p:spPr>
          <a:xfrm>
            <a:off x="5636102" y="1884758"/>
            <a:ext cx="280034" cy="3088481"/>
          </a:xfrm>
          <a:custGeom>
            <a:avLst/>
            <a:gdLst>
              <a:gd name="connsiteX0" fmla="*/ 168116 w 280034"/>
              <a:gd name="connsiteY0" fmla="*/ 0 h 3088481"/>
              <a:gd name="connsiteX1" fmla="*/ 280034 w 280034"/>
              <a:gd name="connsiteY1" fmla="*/ 111918 h 3088481"/>
              <a:gd name="connsiteX2" fmla="*/ 168116 w 280034"/>
              <a:gd name="connsiteY2" fmla="*/ 223836 h 3088481"/>
              <a:gd name="connsiteX3" fmla="*/ 168116 w 280034"/>
              <a:gd name="connsiteY3" fmla="*/ 167877 h 3088481"/>
              <a:gd name="connsiteX4" fmla="*/ 45719 w 280034"/>
              <a:gd name="connsiteY4" fmla="*/ 167877 h 3088481"/>
              <a:gd name="connsiteX5" fmla="*/ 45719 w 280034"/>
              <a:gd name="connsiteY5" fmla="*/ 1488281 h 3088481"/>
              <a:gd name="connsiteX6" fmla="*/ 168116 w 280034"/>
              <a:gd name="connsiteY6" fmla="*/ 1488281 h 3088481"/>
              <a:gd name="connsiteX7" fmla="*/ 168116 w 280034"/>
              <a:gd name="connsiteY7" fmla="*/ 1432322 h 3088481"/>
              <a:gd name="connsiteX8" fmla="*/ 280034 w 280034"/>
              <a:gd name="connsiteY8" fmla="*/ 1544240 h 3088481"/>
              <a:gd name="connsiteX9" fmla="*/ 168116 w 280034"/>
              <a:gd name="connsiteY9" fmla="*/ 1656158 h 3088481"/>
              <a:gd name="connsiteX10" fmla="*/ 168116 w 280034"/>
              <a:gd name="connsiteY10" fmla="*/ 1600199 h 3088481"/>
              <a:gd name="connsiteX11" fmla="*/ 45719 w 280034"/>
              <a:gd name="connsiteY11" fmla="*/ 1600199 h 3088481"/>
              <a:gd name="connsiteX12" fmla="*/ 45719 w 280034"/>
              <a:gd name="connsiteY12" fmla="*/ 2920604 h 3088481"/>
              <a:gd name="connsiteX13" fmla="*/ 168116 w 280034"/>
              <a:gd name="connsiteY13" fmla="*/ 2920604 h 3088481"/>
              <a:gd name="connsiteX14" fmla="*/ 168116 w 280034"/>
              <a:gd name="connsiteY14" fmla="*/ 2864645 h 3088481"/>
              <a:gd name="connsiteX15" fmla="*/ 280034 w 280034"/>
              <a:gd name="connsiteY15" fmla="*/ 2976563 h 3088481"/>
              <a:gd name="connsiteX16" fmla="*/ 168116 w 280034"/>
              <a:gd name="connsiteY16" fmla="*/ 3088481 h 3088481"/>
              <a:gd name="connsiteX17" fmla="*/ 168116 w 280034"/>
              <a:gd name="connsiteY17" fmla="*/ 3032522 h 3088481"/>
              <a:gd name="connsiteX18" fmla="*/ 22859 w 280034"/>
              <a:gd name="connsiteY18" fmla="*/ 3032522 h 3088481"/>
              <a:gd name="connsiteX19" fmla="*/ 22859 w 280034"/>
              <a:gd name="connsiteY19" fmla="*/ 3009902 h 3088481"/>
              <a:gd name="connsiteX20" fmla="*/ 0 w 280034"/>
              <a:gd name="connsiteY20" fmla="*/ 3009902 h 3088481"/>
              <a:gd name="connsiteX21" fmla="*/ 0 w 280034"/>
              <a:gd name="connsiteY21" fmla="*/ 66677 h 3088481"/>
              <a:gd name="connsiteX22" fmla="*/ 22859 w 280034"/>
              <a:gd name="connsiteY22" fmla="*/ 66677 h 3088481"/>
              <a:gd name="connsiteX23" fmla="*/ 22859 w 280034"/>
              <a:gd name="connsiteY23" fmla="*/ 55959 h 3088481"/>
              <a:gd name="connsiteX24" fmla="*/ 168116 w 280034"/>
              <a:gd name="connsiteY24" fmla="*/ 55959 h 308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034" h="3088481">
                <a:moveTo>
                  <a:pt x="168116" y="0"/>
                </a:moveTo>
                <a:lnTo>
                  <a:pt x="280034" y="111918"/>
                </a:lnTo>
                <a:lnTo>
                  <a:pt x="168116" y="223836"/>
                </a:lnTo>
                <a:lnTo>
                  <a:pt x="168116" y="167877"/>
                </a:lnTo>
                <a:lnTo>
                  <a:pt x="45719" y="167877"/>
                </a:lnTo>
                <a:lnTo>
                  <a:pt x="45719" y="1488281"/>
                </a:lnTo>
                <a:lnTo>
                  <a:pt x="168116" y="1488281"/>
                </a:lnTo>
                <a:lnTo>
                  <a:pt x="168116" y="1432322"/>
                </a:lnTo>
                <a:lnTo>
                  <a:pt x="280034" y="1544240"/>
                </a:lnTo>
                <a:lnTo>
                  <a:pt x="168116" y="1656158"/>
                </a:lnTo>
                <a:lnTo>
                  <a:pt x="168116" y="1600199"/>
                </a:lnTo>
                <a:lnTo>
                  <a:pt x="45719" y="1600199"/>
                </a:lnTo>
                <a:lnTo>
                  <a:pt x="45719" y="2920604"/>
                </a:lnTo>
                <a:lnTo>
                  <a:pt x="168116" y="2920604"/>
                </a:lnTo>
                <a:lnTo>
                  <a:pt x="168116" y="2864645"/>
                </a:lnTo>
                <a:lnTo>
                  <a:pt x="280034" y="2976563"/>
                </a:lnTo>
                <a:lnTo>
                  <a:pt x="168116" y="3088481"/>
                </a:lnTo>
                <a:lnTo>
                  <a:pt x="168116" y="3032522"/>
                </a:lnTo>
                <a:lnTo>
                  <a:pt x="22859" y="3032522"/>
                </a:lnTo>
                <a:lnTo>
                  <a:pt x="22859" y="3009902"/>
                </a:lnTo>
                <a:lnTo>
                  <a:pt x="0" y="3009902"/>
                </a:lnTo>
                <a:lnTo>
                  <a:pt x="0" y="66677"/>
                </a:lnTo>
                <a:lnTo>
                  <a:pt x="22859" y="66677"/>
                </a:lnTo>
                <a:lnTo>
                  <a:pt x="22859" y="55959"/>
                </a:lnTo>
                <a:lnTo>
                  <a:pt x="168116" y="55959"/>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2"/>
          <a:srcRect t="7772" b="409"/>
          <a:stretch>
            <a:fillRect/>
          </a:stretch>
        </p:blipFill>
        <p:spPr>
          <a:xfrm>
            <a:off x="20" y="1282"/>
            <a:ext cx="12191980" cy="6856718"/>
          </a:xfrm>
          <a:prstGeom prst="rect">
            <a:avLst/>
          </a:prstGeom>
        </p:spPr>
      </p:pic>
      <p:sp>
        <p:nvSpPr>
          <p:cNvPr id="3" name="Flowchart: Alternate Process 2"/>
          <p:cNvSpPr/>
          <p:nvPr/>
        </p:nvSpPr>
        <p:spPr>
          <a:xfrm>
            <a:off x="2040213" y="2799728"/>
            <a:ext cx="8825948" cy="3801097"/>
          </a:xfrm>
          <a:prstGeom prst="flowChartAlternateProcess">
            <a:avLst/>
          </a:prstGeom>
          <a:solidFill>
            <a:schemeClr val="accent4">
              <a:lumMod val="20000"/>
              <a:lumOff val="80000"/>
              <a:alpha val="78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600" b="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Lí lẽ 2:</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“Người đọc không chỉ ngạc nhiên mà còn thấm đẫm cảm xúc bởi Đoàn Giỏi là mộ</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nhà thơ, một “thi sĩ của đất rừng </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ương Nam”</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Cảm giác 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ây</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và rợn ngợp trước dòng sông Năm Căn"</a:t>
            </a:r>
            <a:endParaRPr lang="en-US" sz="36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l="24" r="11287"/>
          <a:stretch>
            <a:fillRect/>
          </a:stretch>
        </p:blipFill>
        <p:spPr>
          <a:xfrm>
            <a:off x="606719" y="-1"/>
            <a:ext cx="11585281" cy="6857999"/>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a:grpSpLocks noGrp="1" noUngrp="1" noRot="1" noChangeAspect="1" noMove="1" noResize="1"/>
          </p:cNvGrpSpPr>
          <p:nvPr/>
        </p:nvGrpSpPr>
        <p:grpSpPr>
          <a:xfrm>
            <a:off x="1188720" y="73152"/>
            <a:ext cx="1178966" cy="232963"/>
            <a:chOff x="1188720" y="73152"/>
            <a:chExt cx="1178966" cy="232963"/>
          </a:xfrm>
        </p:grpSpPr>
        <p:sp>
          <p:nvSpPr>
            <p:cNvPr id="16" name="Rectangle 64"/>
            <p:cNvSpPr/>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p:cNvSpPr/>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4"/>
            <p:cNvSpPr/>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6"/>
            <p:cNvSpPr/>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4"/>
            <p:cNvSpPr/>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6"/>
            <p:cNvSpPr/>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4"/>
            <p:cNvSpPr/>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6"/>
            <p:cNvSpPr/>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4"/>
            <p:cNvSpPr/>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6"/>
            <p:cNvSpPr/>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4"/>
            <p:cNvSpPr/>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6"/>
            <p:cNvSpPr/>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4"/>
            <p:cNvSpPr/>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6"/>
            <p:cNvSpPr/>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4"/>
            <p:cNvSpPr/>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6"/>
            <p:cNvSpPr/>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4"/>
            <p:cNvSpPr/>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6"/>
            <p:cNvSpPr/>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4"/>
            <p:cNvSpPr/>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6"/>
            <p:cNvSpPr/>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606719" y="546118"/>
            <a:ext cx="4619538" cy="6064994"/>
          </a:xfrm>
          <a:prstGeom prst="rect">
            <a:avLst/>
          </a:prstGeom>
          <a:noFill/>
        </p:spPr>
        <p:txBody>
          <a:bodyPr wrap="square">
            <a:spAutoFit/>
          </a:bodyPr>
          <a:lstStyle/>
          <a:p>
            <a:pPr algn="just">
              <a:lnSpc>
                <a:spcPct val="107000"/>
              </a:lnSpc>
              <a:spcAft>
                <a:spcPts val="800"/>
              </a:spcAft>
            </a:pPr>
            <a:r>
              <a:rPr lang="vi-VN"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DC1</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 ngâ</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vi-VN"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ngất trước vẻ đẹp rừng U Minh dưới ánh Mặt Trời vàng 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hững thân cây tràm vỏ trắng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rũ</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rờn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ngả</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úa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ngát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hun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ngớt</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thẳm</a:t>
            </a:r>
            <a:r>
              <a:rPr lang="vi-VN"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cùng</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17149" t="1908" r="17756"/>
          <a:stretch>
            <a:fillRect/>
          </a:stretch>
        </p:blipFill>
        <p:spPr>
          <a:xfrm>
            <a:off x="3523488" y="10"/>
            <a:ext cx="8668512" cy="68579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xagon 5"/>
          <p:cNvSpPr/>
          <p:nvPr/>
        </p:nvSpPr>
        <p:spPr>
          <a:xfrm>
            <a:off x="660400" y="1008589"/>
            <a:ext cx="5435601" cy="5343824"/>
          </a:xfrm>
          <a:prstGeom prst="hexagon">
            <a:avLst>
              <a:gd name="adj" fmla="val 8984"/>
              <a:gd name="vf" fmla="val 11547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effectLst/>
                <a:latin typeface="Times New Roman" panose="02020603050405020304" pitchFamily="18" charset="0"/>
                <a:ea typeface="Times New Roman" panose="02020603050405020304" pitchFamily="18" charset="0"/>
              </a:rPr>
              <a:t>DC2</a:t>
            </a:r>
            <a:r>
              <a:rPr lang="vi-VN" sz="2800"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rợn ngợp trước dòng sông Năm Căn</a:t>
            </a:r>
            <a:r>
              <a:rPr lang="en-US" sz="2800" dirty="0">
                <a:effectLst/>
                <a:latin typeface="Times New Roman" panose="02020603050405020304" pitchFamily="18" charset="0"/>
                <a:ea typeface="Times New Roman" panose="02020603050405020304" pitchFamily="18" charset="0"/>
              </a:rPr>
              <a:t>):</a:t>
            </a:r>
            <a:r>
              <a:rPr lang="vi-VN" sz="2800" i="1" dirty="0">
                <a:effectLst/>
                <a:latin typeface="Times New Roman" panose="02020603050405020304" pitchFamily="18" charset="0"/>
                <a:ea typeface="Times New Roman" panose="02020603050405020304" pitchFamily="18" charset="0"/>
              </a:rPr>
              <a:t> nước ầm ầm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trũi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nhô</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hụp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ếch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giữa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bờ</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được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dựng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ngất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dãy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trường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vi-VN" sz="2800" i="1" dirty="0">
                <a:effectLst/>
                <a:latin typeface="Times New Roman" panose="02020603050405020304" pitchFamily="18" charset="0"/>
                <a:ea typeface="Times New Roman" panose="02020603050405020304" pitchFamily="18" charset="0"/>
              </a:rPr>
              <a:t> vô tận</a:t>
            </a:r>
            <a:r>
              <a:rPr lang="en-US" sz="2800" i="1" dirty="0">
                <a:effectLst/>
                <a:latin typeface="Times New Roman" panose="02020603050405020304" pitchFamily="18" charset="0"/>
                <a:ea typeface="Times New Roman" panose="02020603050405020304" pitchFamily="18" charset="0"/>
              </a:rPr>
              <a:t>..”</a:t>
            </a:r>
            <a:endParaRPr lang="en-US" sz="2800" dirty="0"/>
          </a:p>
        </p:txBody>
      </p:sp>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96396" y="1300568"/>
            <a:ext cx="3685032" cy="4833532"/>
            <a:chOff x="1245324" y="852893"/>
            <a:chExt cx="3685032" cy="5180788"/>
          </a:xfrm>
        </p:grpSpPr>
        <p:grpSp>
          <p:nvGrpSpPr>
            <p:cNvPr id="2" name="Group 1"/>
            <p:cNvGrpSpPr/>
            <p:nvPr/>
          </p:nvGrpSpPr>
          <p:grpSpPr>
            <a:xfrm>
              <a:off x="1245324" y="852893"/>
              <a:ext cx="3685032" cy="5180788"/>
              <a:chOff x="545237" y="700104"/>
              <a:chExt cx="3685032" cy="5180788"/>
            </a:xfrm>
          </p:grpSpPr>
          <p:pic>
            <p:nvPicPr>
              <p:cNvPr id="3" name="Picture 2"/>
              <p:cNvPicPr>
                <a:picLocks noChangeAspect="1"/>
              </p:cNvPicPr>
              <p:nvPr/>
            </p:nvPicPr>
            <p:blipFill>
              <a:blip r:embed="rId2"/>
              <a:stretch>
                <a:fillRect/>
              </a:stretch>
            </p:blipFill>
            <p:spPr>
              <a:xfrm>
                <a:off x="545237" y="700104"/>
                <a:ext cx="3685032" cy="5180788"/>
              </a:xfrm>
              <a:prstGeom prst="rect">
                <a:avLst/>
              </a:prstGeom>
            </p:spPr>
          </p:pic>
          <p:grpSp>
            <p:nvGrpSpPr>
              <p:cNvPr id="6" name="Group 5"/>
              <p:cNvGrpSpPr/>
              <p:nvPr/>
            </p:nvGrpSpPr>
            <p:grpSpPr>
              <a:xfrm>
                <a:off x="1904552" y="1781832"/>
                <a:ext cx="937357" cy="686611"/>
                <a:chOff x="1776410" y="1693139"/>
                <a:chExt cx="937357" cy="815420"/>
              </a:xfrm>
            </p:grpSpPr>
            <p:sp>
              <p:nvSpPr>
                <p:cNvPr id="7" name="Arrow: Chevron 6"/>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 name="TextBox 14"/>
            <p:cNvSpPr txBox="1"/>
            <p:nvPr/>
          </p:nvSpPr>
          <p:spPr>
            <a:xfrm>
              <a:off x="2246429" y="1374786"/>
              <a:ext cx="1653778"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lẽ</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425132" y="2710093"/>
              <a:ext cx="3325415" cy="2677656"/>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ngẫm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đắn</a:t>
              </a:r>
              <a:r>
                <a:rPr lang="en-US" sz="2800" dirty="0">
                  <a:effectLst/>
                  <a:latin typeface="Times New Roman" panose="02020603050405020304" pitchFamily="18" charset="0"/>
                  <a:ea typeface="Calibri" panose="020F0502020204030204" pitchFamily="34" charset="0"/>
                </a:rPr>
                <a:t> g</a:t>
              </a:r>
              <a:r>
                <a:rPr lang="vi-VN" sz="2800" dirty="0">
                  <a:effectLst/>
                  <a:latin typeface="Times New Roman" panose="02020603050405020304" pitchFamily="18" charset="0"/>
                  <a:ea typeface="Calibri" panose="020F0502020204030204" pitchFamily="34" charset="0"/>
                </a:rPr>
                <a:t>iúp người đọc hiểu hơn về vẻ đẹp của </a:t>
              </a:r>
              <a:r>
                <a:rPr lang="vi-VN" sz="2800" i="1" dirty="0">
                  <a:effectLst/>
                  <a:latin typeface="Times New Roman" panose="02020603050405020304" pitchFamily="18" charset="0"/>
                  <a:ea typeface="Calibri" panose="020F0502020204030204" pitchFamily="34" charset="0"/>
                </a:rPr>
                <a:t>Đất rừng phương Nam</a:t>
              </a:r>
              <a:r>
                <a:rPr lang="vi-VN" sz="2800"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grpSp>
        <p:nvGrpSpPr>
          <p:cNvPr id="23" name="Group 22"/>
          <p:cNvGrpSpPr/>
          <p:nvPr/>
        </p:nvGrpSpPr>
        <p:grpSpPr>
          <a:xfrm>
            <a:off x="6647072" y="1300568"/>
            <a:ext cx="3685032" cy="4833532"/>
            <a:chOff x="6096000" y="852893"/>
            <a:chExt cx="3685032" cy="5180788"/>
          </a:xfrm>
        </p:grpSpPr>
        <p:grpSp>
          <p:nvGrpSpPr>
            <p:cNvPr id="9" name="Group 8"/>
            <p:cNvGrpSpPr/>
            <p:nvPr/>
          </p:nvGrpSpPr>
          <p:grpSpPr>
            <a:xfrm>
              <a:off x="6096000" y="852893"/>
              <a:ext cx="3685032" cy="5180788"/>
              <a:chOff x="545237" y="700104"/>
              <a:chExt cx="3685032" cy="5180788"/>
            </a:xfrm>
          </p:grpSpPr>
          <p:pic>
            <p:nvPicPr>
              <p:cNvPr id="10" name="Picture 9"/>
              <p:cNvPicPr>
                <a:picLocks noChangeAspect="1"/>
              </p:cNvPicPr>
              <p:nvPr/>
            </p:nvPicPr>
            <p:blipFill>
              <a:blip r:embed="rId2"/>
              <a:stretch>
                <a:fillRect/>
              </a:stretch>
            </p:blipFill>
            <p:spPr>
              <a:xfrm>
                <a:off x="545237" y="700104"/>
                <a:ext cx="3685032" cy="5180788"/>
              </a:xfrm>
              <a:prstGeom prst="rect">
                <a:avLst/>
              </a:prstGeom>
            </p:spPr>
          </p:pic>
          <p:grpSp>
            <p:nvGrpSpPr>
              <p:cNvPr id="11" name="Group 10"/>
              <p:cNvGrpSpPr/>
              <p:nvPr/>
            </p:nvGrpSpPr>
            <p:grpSpPr>
              <a:xfrm>
                <a:off x="1904552" y="1781832"/>
                <a:ext cx="937357" cy="686611"/>
                <a:chOff x="1776410" y="1693139"/>
                <a:chExt cx="937357" cy="815420"/>
              </a:xfrm>
            </p:grpSpPr>
            <p:sp>
              <p:nvSpPr>
                <p:cNvPr id="12" name="Arrow: Chevron 11"/>
                <p:cNvSpPr/>
                <p:nvPr/>
              </p:nvSpPr>
              <p:spPr>
                <a:xfrm rot="5400000">
                  <a:off x="2002773" y="1797564"/>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p:cNvSpPr/>
                <p:nvPr/>
              </p:nvSpPr>
              <p:spPr>
                <a:xfrm rot="5400000">
                  <a:off x="2002773" y="1466776"/>
                  <a:ext cx="484632" cy="937357"/>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 name="TextBox 18"/>
            <p:cNvSpPr txBox="1"/>
            <p:nvPr/>
          </p:nvSpPr>
          <p:spPr>
            <a:xfrm>
              <a:off x="6840164" y="1335106"/>
              <a:ext cx="2196703" cy="523220"/>
            </a:xfrm>
            <a:prstGeom prst="rect">
              <a:avLst/>
            </a:prstGeom>
            <a:noFill/>
          </p:spPr>
          <p:txBody>
            <a:bodyPr wrap="square">
              <a:spAutoFit/>
            </a:bodyPr>
            <a:lstStyle/>
            <a:p>
              <a:pPr algn="ct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chứng</a:t>
              </a:r>
              <a:endParaRPr lang="en-US" sz="2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399399" y="2779720"/>
              <a:ext cx="3187514" cy="2062103"/>
            </a:xfrm>
            <a:prstGeom prst="rect">
              <a:avLst/>
            </a:prstGeom>
            <a:noFill/>
          </p:spPr>
          <p:txBody>
            <a:bodyPr wrap="square">
              <a:spAutoFit/>
            </a:bodyPr>
            <a:lstStyle/>
            <a:p>
              <a:pPr algn="ctr"/>
              <a:r>
                <a:rPr lang="en-US" sz="3200" dirty="0" err="1">
                  <a:latin typeface="Times New Roman" panose="02020603050405020304" pitchFamily="18" charset="0"/>
                  <a:ea typeface="Calibri" panose="020F0502020204030204" pitchFamily="34" charset="0"/>
                  <a:cs typeface="Times New Roman" panose="02020603050405020304" pitchFamily="18" charset="0"/>
                </a:rPr>
                <a:t>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sp>
        <p:nvSpPr>
          <p:cNvPr id="25" name="Flowchart: Alternate Process 24"/>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Alternate Process 24"/>
          <p:cNvSpPr/>
          <p:nvPr/>
        </p:nvSpPr>
        <p:spPr>
          <a:xfrm>
            <a:off x="4467472" y="300038"/>
            <a:ext cx="3193556" cy="706506"/>
          </a:xfrm>
          <a:prstGeom prst="flowChartAlternateProcess">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4000" b="1">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1796396" y="1300568"/>
            <a:ext cx="3685032" cy="4833532"/>
            <a:chOff x="1796396" y="1300568"/>
            <a:chExt cx="3685032" cy="4833532"/>
          </a:xfrm>
        </p:grpSpPr>
        <p:pic>
          <p:nvPicPr>
            <p:cNvPr id="3" name="Picture 2"/>
            <p:cNvPicPr>
              <a:picLocks noChangeAspect="1"/>
            </p:cNvPicPr>
            <p:nvPr/>
          </p:nvPicPr>
          <p:blipFill>
            <a:blip r:embed="rId2"/>
            <a:stretch>
              <a:fillRect/>
            </a:stretch>
          </p:blipFill>
          <p:spPr>
            <a:xfrm>
              <a:off x="1796396" y="1300568"/>
              <a:ext cx="3685032" cy="4833532"/>
            </a:xfrm>
            <a:prstGeom prst="rect">
              <a:avLst/>
            </a:prstGeom>
          </p:spPr>
        </p:pic>
        <p:sp>
          <p:nvSpPr>
            <p:cNvPr id="20" name="TextBox 19"/>
            <p:cNvSpPr txBox="1"/>
            <p:nvPr/>
          </p:nvSpPr>
          <p:spPr>
            <a:xfrm>
              <a:off x="1983348" y="1838652"/>
              <a:ext cx="3311128" cy="3539430"/>
            </a:xfrm>
            <a:prstGeom prst="rect">
              <a:avLst/>
            </a:prstGeom>
            <a:noFill/>
          </p:spPr>
          <p:txBody>
            <a:bodyPr wrap="square">
              <a:spAutoFit/>
            </a:bodyPr>
            <a:lstStyle/>
            <a:p>
              <a:pPr algn="ct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647072" y="1300568"/>
            <a:ext cx="3685032" cy="4833532"/>
            <a:chOff x="6647072" y="1300568"/>
            <a:chExt cx="3685032" cy="4833532"/>
          </a:xfrm>
        </p:grpSpPr>
        <p:pic>
          <p:nvPicPr>
            <p:cNvPr id="10" name="Picture 9"/>
            <p:cNvPicPr>
              <a:picLocks noChangeAspect="1"/>
            </p:cNvPicPr>
            <p:nvPr/>
          </p:nvPicPr>
          <p:blipFill>
            <a:blip r:embed="rId2"/>
            <a:stretch>
              <a:fillRect/>
            </a:stretch>
          </p:blipFill>
          <p:spPr>
            <a:xfrm>
              <a:off x="6647072" y="1300568"/>
              <a:ext cx="3685032" cy="4833532"/>
            </a:xfrm>
            <a:prstGeom prst="rect">
              <a:avLst/>
            </a:prstGeom>
          </p:spPr>
        </p:pic>
        <p:sp>
          <p:nvSpPr>
            <p:cNvPr id="24" name="TextBox 23"/>
            <p:cNvSpPr txBox="1"/>
            <p:nvPr/>
          </p:nvSpPr>
          <p:spPr>
            <a:xfrm>
              <a:off x="6964993" y="2146400"/>
              <a:ext cx="3049190" cy="2308324"/>
            </a:xfrm>
            <a:prstGeom prst="rect">
              <a:avLst/>
            </a:prstGeom>
            <a:noFill/>
          </p:spPr>
          <p:txBody>
            <a:bodyPr wrap="square">
              <a:spAutoFit/>
            </a:bodyPr>
            <a:lstStyle/>
            <a:p>
              <a:pPr algn="ct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iver with trees on the side&#10;&#10;Description automatically generated with low confidence"/>
          <p:cNvPicPr>
            <a:picLocks noChangeAspect="1"/>
          </p:cNvPicPr>
          <p:nvPr/>
        </p:nvPicPr>
        <p:blipFill rotWithShape="1">
          <a:blip r:embed="rId2"/>
          <a:srcRect l="19156" r="310"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descr="A group of people&#10;&#10;Description automatically generated with low confidence"/>
          <p:cNvPicPr>
            <a:picLocks noChangeAspect="1"/>
          </p:cNvPicPr>
          <p:nvPr/>
        </p:nvPicPr>
        <p:blipFill rotWithShape="1">
          <a:blip r:embed="rId3"/>
          <a:srcRect r="2" b="314"/>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p:cNvGrpSpPr>
            <a:grpSpLocks noGrp="1" noUngrp="1" noRot="1" noChangeAspect="1" noMove="1" noResize="1"/>
          </p:cNvGrpSpPr>
          <p:nvPr/>
        </p:nvGrpSpPr>
        <p:grpSpPr>
          <a:xfrm>
            <a:off x="0" y="3528992"/>
            <a:ext cx="12192000" cy="757168"/>
            <a:chOff x="0" y="2959818"/>
            <a:chExt cx="12192000" cy="757168"/>
          </a:xfrm>
        </p:grpSpPr>
        <p:sp>
          <p:nvSpPr>
            <p:cNvPr id="14" name="Freeform: Shape 13"/>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p:cNvSpPr/>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711200" y="4188138"/>
            <a:ext cx="10807700" cy="954107"/>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3. </a:t>
            </a:r>
            <a:r>
              <a:rPr lang="en-US" sz="2800" b="1" dirty="0" err="1">
                <a:solidFill>
                  <a:schemeClr val="bg1"/>
                </a:solidFill>
                <a:effectLst/>
                <a:latin typeface="Times New Roman" panose="02020603050405020304" pitchFamily="18" charset="0"/>
                <a:ea typeface="Calibri" panose="020F0502020204030204" pitchFamily="34" charset="0"/>
              </a:rPr>
              <a:t>Phần</a:t>
            </a:r>
            <a:r>
              <a:rPr lang="en-US" sz="2800" b="1" dirty="0">
                <a:solidFill>
                  <a:schemeClr val="bg1"/>
                </a:solidFill>
                <a:effectLst/>
                <a:latin typeface="Times New Roman" panose="02020603050405020304" pitchFamily="18" charset="0"/>
                <a:ea typeface="Calibri" panose="020F0502020204030204" pitchFamily="34" charset="0"/>
              </a:rPr>
              <a:t> 3</a:t>
            </a:r>
            <a:r>
              <a:rPr lang="en-US" sz="2800"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Vẻ</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đẹp</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con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Nam </a:t>
            </a:r>
            <a:r>
              <a:rPr lang="en-US" sz="2800" b="1" dirty="0" err="1">
                <a:solidFill>
                  <a:schemeClr val="bg1"/>
                </a:solidFill>
                <a:effectLst/>
                <a:latin typeface="Times New Roman" panose="02020603050405020304" pitchFamily="18" charset="0"/>
                <a:ea typeface="Calibri" panose="020F0502020204030204" pitchFamily="34" charset="0"/>
              </a:rPr>
              <a:t>Bộ</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trong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Đất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rừng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phương</a:t>
            </a:r>
            <a:r>
              <a:rPr lang="en-US" sz="2800" b="1" dirty="0">
                <a:solidFill>
                  <a:schemeClr val="bg1"/>
                </a:solidFill>
                <a:effectLst/>
                <a:latin typeface="Times New Roman" panose="02020603050405020304" pitchFamily="18" charset="0"/>
                <a:ea typeface="Calibri" panose="020F0502020204030204" pitchFamily="34" charset="0"/>
              </a:rPr>
              <a:t> Nam”</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12" name="TextBox 11"/>
          <p:cNvSpPr txBox="1"/>
          <p:nvPr/>
        </p:nvSpPr>
        <p:spPr>
          <a:xfrm>
            <a:off x="660400" y="5208550"/>
            <a:ext cx="10807700" cy="1384995"/>
          </a:xfrm>
          <a:prstGeom prst="rect">
            <a:avLst/>
          </a:prstGeom>
          <a:noFill/>
        </p:spPr>
        <p:txBody>
          <a:bodyPr wrap="square">
            <a:spAutoFit/>
          </a:bodyPr>
          <a:lstStyle/>
          <a:p>
            <a:pPr algn="just"/>
            <a:r>
              <a:rPr lang="en-US" sz="2800" b="1" dirty="0">
                <a:solidFill>
                  <a:schemeClr val="bg1"/>
                </a:solidFill>
                <a:effectLst/>
                <a:latin typeface="Times New Roman" panose="02020603050405020304" pitchFamily="18" charset="0"/>
                <a:ea typeface="Calibri" panose="020F0502020204030204" pitchFamily="34" charset="0"/>
              </a:rPr>
              <a:t>*Ý </a:t>
            </a:r>
            <a:r>
              <a:rPr lang="en-US" sz="2800" b="1" dirty="0" err="1">
                <a:solidFill>
                  <a:schemeClr val="bg1"/>
                </a:solidFill>
                <a:effectLst/>
                <a:latin typeface="Times New Roman" panose="02020603050405020304" pitchFamily="18" charset="0"/>
                <a:ea typeface="Calibri" panose="020F0502020204030204" pitchFamily="34" charset="0"/>
              </a:rPr>
              <a:t>kiến</a:t>
            </a:r>
            <a:r>
              <a:rPr lang="en-US" sz="2800" b="1" dirty="0">
                <a:solidFill>
                  <a:schemeClr val="bg1"/>
                </a:solidFill>
                <a:effectLst/>
                <a:latin typeface="Times New Roman" panose="02020603050405020304" pitchFamily="18" charset="0"/>
                <a:ea typeface="Calibri" panose="020F0502020204030204" pitchFamily="34" charset="0"/>
              </a:rPr>
              <a:t> 1: </a:t>
            </a:r>
            <a:r>
              <a:rPr lang="vi-VN" sz="2800" dirty="0">
                <a:solidFill>
                  <a:schemeClr val="bg1"/>
                </a:solidFill>
                <a:effectLst/>
                <a:latin typeface="Times New Roman" panose="02020603050405020304" pitchFamily="18" charset="0"/>
                <a:ea typeface="Times New Roman" panose="02020603050405020304" pitchFamily="18" charset="0"/>
              </a:rPr>
              <a:t>"</a:t>
            </a:r>
            <a:r>
              <a:rPr lang="vi-VN" sz="2800" i="1" dirty="0">
                <a:solidFill>
                  <a:schemeClr val="bg1"/>
                </a:solidFill>
                <a:effectLst/>
                <a:latin typeface="Times New Roman" panose="02020603050405020304" pitchFamily="18" charset="0"/>
                <a:ea typeface="Times New Roman" panose="02020603050405020304" pitchFamily="18" charset="0"/>
              </a:rPr>
              <a:t>Cùng với thiên nhiên được Đoàn Giỏi vẽ với những màu sắc lộng lẫy, cuồn cuộn, tràn trề sức sống là những con người Nam Bộ với những nét sắc sảo lạ lùng."</a:t>
            </a:r>
            <a:endParaRPr lang="en-US" sz="2800" dirty="0">
              <a:solidFill>
                <a:schemeClr val="bg1"/>
              </a:solidFill>
              <a:effectLst/>
              <a:latin typeface="Times New Roman" panose="02020603050405020304" pitchFamily="18" charset="0"/>
              <a:ea typeface="Calibri" panose="020F0502020204030204" pitchFamily="34" charset="0"/>
            </a:endParaRPr>
          </a:p>
        </p:txBody>
      </p:sp>
    </p:spTree>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0400" y="516151"/>
            <a:ext cx="10807700" cy="5825697"/>
          </a:xfrm>
          <a:prstGeom prst="rect">
            <a:avLst/>
          </a:prstGeom>
          <a:noFill/>
        </p:spPr>
        <p:txBody>
          <a:bodyPr wrap="square">
            <a:spAutoFit/>
          </a:bodyPr>
          <a:lstStyle/>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C1</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phồng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dở</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Ngù</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v"/>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DC1:</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lưỡng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cọp</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DC2:</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chục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0" y="847460"/>
            <a:ext cx="10807700" cy="5286640"/>
          </a:xfrm>
          <a:prstGeom prst="rect">
            <a:avLst/>
          </a:prstGeom>
          <a:noFill/>
        </p:spPr>
        <p:txBody>
          <a:bodyPr wrap="square">
            <a:spAutoFit/>
          </a:bodyPr>
          <a:lstStyle/>
          <a:p>
            <a:pPr marL="571500" indent="-571500" algn="just">
              <a:lnSpc>
                <a:spcPct val="150000"/>
              </a:lnSpc>
              <a:spcAft>
                <a:spcPts val="800"/>
              </a:spcAft>
              <a:buFont typeface="Wingdings" panose="05000000000000000000" pitchFamily="2" charset="2"/>
              <a:buChar char="ü"/>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DC3:</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gừa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gục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nhô</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nhòm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Wingdings" panose="05000000000000000000" pitchFamily="2" charset="2"/>
              <a:buChar char="ü"/>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DC4: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òng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289086" y="258762"/>
            <a:ext cx="1100977" cy="551656"/>
            <a:chOff x="2839757" y="530306"/>
            <a:chExt cx="3621627" cy="1892449"/>
          </a:xfrm>
        </p:grpSpPr>
        <p:sp>
          <p:nvSpPr>
            <p:cNvPr id="10" name="Freeform: Shape 9"/>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Shape 11"/>
            <p:cNvSpPr/>
            <p:nvPr/>
          </p:nvSpPr>
          <p:spPr>
            <a:xfrm>
              <a:off x="2839757" y="614597"/>
              <a:ext cx="3132257" cy="1723868"/>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ircle: Hollow 12"/>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Shape 13"/>
            <p:cNvSpPr/>
            <p:nvPr/>
          </p:nvSpPr>
          <p:spPr>
            <a:xfrm>
              <a:off x="2976790" y="761408"/>
              <a:ext cx="2585531" cy="1450355"/>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Oval 14"/>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p:cNvSpPr txBox="1"/>
          <p:nvPr/>
        </p:nvSpPr>
        <p:spPr>
          <a:xfrm>
            <a:off x="928274" y="258762"/>
            <a:ext cx="6093618" cy="593304"/>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 THỨC NGỮ VĂN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rot="16200000">
            <a:off x="640042" y="853018"/>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0" name="TextBox 19"/>
          <p:cNvSpPr txBox="1"/>
          <p:nvPr/>
        </p:nvSpPr>
        <p:spPr>
          <a:xfrm>
            <a:off x="638630" y="823413"/>
            <a:ext cx="10807700" cy="522259"/>
          </a:xfrm>
          <a:prstGeom prst="rect">
            <a:avLst/>
          </a:prstGeom>
          <a:noFill/>
        </p:spPr>
        <p:txBody>
          <a:bodyPr wrap="square">
            <a:spAutoFit/>
          </a:bodyPr>
          <a:lstStyle/>
          <a:p>
            <a:pPr marL="514350" indent="-514350" algn="just">
              <a:lnSpc>
                <a:spcPct val="107000"/>
              </a:lnSpc>
              <a:spcAft>
                <a:spcPts val="800"/>
              </a:spcAft>
              <a:buAutoNum type="arabicPlain"/>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22"/>
          <p:cNvSpPr/>
          <p:nvPr/>
        </p:nvSpPr>
        <p:spPr>
          <a:xfrm>
            <a:off x="1724478" y="2162107"/>
            <a:ext cx="8679543" cy="792088"/>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Freeform: Shape 23"/>
          <p:cNvSpPr/>
          <p:nvPr/>
        </p:nvSpPr>
        <p:spPr>
          <a:xfrm>
            <a:off x="2158455" y="1698170"/>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nhằm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5" name="Rectangle 24"/>
          <p:cNvSpPr/>
          <p:nvPr/>
        </p:nvSpPr>
        <p:spPr>
          <a:xfrm>
            <a:off x="1724478" y="3587866"/>
            <a:ext cx="8679543" cy="792088"/>
          </a:xfrm>
          <a:prstGeom prst="rect">
            <a:avLst/>
          </a:prstGeom>
        </p:spPr>
        <p:style>
          <a:lnRef idx="2">
            <a:schemeClr val="accent3">
              <a:hueOff val="1355300"/>
              <a:satOff val="50000"/>
              <a:lumOff val="-73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Shape 25"/>
          <p:cNvSpPr/>
          <p:nvPr/>
        </p:nvSpPr>
        <p:spPr>
          <a:xfrm>
            <a:off x="2158455" y="3123929"/>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45"/>
              <a:alphaOff val="0"/>
            </a:schemeClr>
          </a:fillRef>
          <a:effectRef idx="0">
            <a:schemeClr val="accent3">
              <a:hueOff val="1355300"/>
              <a:satOff val="50000"/>
              <a:lumOff val="-7345"/>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thường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a:t>
            </a:r>
          </a:p>
        </p:txBody>
      </p:sp>
      <p:sp>
        <p:nvSpPr>
          <p:cNvPr id="27" name="Rectangle 26"/>
          <p:cNvSpPr/>
          <p:nvPr/>
        </p:nvSpPr>
        <p:spPr>
          <a:xfrm>
            <a:off x="1724478" y="5013625"/>
            <a:ext cx="8679543" cy="792088"/>
          </a:xfrm>
          <a:prstGeom prst="rect">
            <a:avLst/>
          </a:prstGeom>
        </p:spPr>
        <p:style>
          <a:lnRef idx="2">
            <a:schemeClr val="accent3">
              <a:hueOff val="2710599"/>
              <a:satOff val="100000"/>
              <a:lumOff val="-146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Freeform: Shape 27"/>
          <p:cNvSpPr/>
          <p:nvPr/>
        </p:nvSpPr>
        <p:spPr>
          <a:xfrm>
            <a:off x="2158455" y="4549687"/>
            <a:ext cx="7969795" cy="927875"/>
          </a:xfrm>
          <a:custGeom>
            <a:avLst/>
            <a:gdLst>
              <a:gd name="connsiteX0" fmla="*/ 0 w 5689600"/>
              <a:gd name="connsiteY0" fmla="*/ 93482 h 560880"/>
              <a:gd name="connsiteX1" fmla="*/ 93482 w 5689600"/>
              <a:gd name="connsiteY1" fmla="*/ 0 h 560880"/>
              <a:gd name="connsiteX2" fmla="*/ 5596118 w 5689600"/>
              <a:gd name="connsiteY2" fmla="*/ 0 h 560880"/>
              <a:gd name="connsiteX3" fmla="*/ 5689600 w 5689600"/>
              <a:gd name="connsiteY3" fmla="*/ 93482 h 560880"/>
              <a:gd name="connsiteX4" fmla="*/ 5689600 w 5689600"/>
              <a:gd name="connsiteY4" fmla="*/ 467398 h 560880"/>
              <a:gd name="connsiteX5" fmla="*/ 5596118 w 5689600"/>
              <a:gd name="connsiteY5" fmla="*/ 560880 h 560880"/>
              <a:gd name="connsiteX6" fmla="*/ 93482 w 5689600"/>
              <a:gd name="connsiteY6" fmla="*/ 560880 h 560880"/>
              <a:gd name="connsiteX7" fmla="*/ 0 w 5689600"/>
              <a:gd name="connsiteY7" fmla="*/ 467398 h 560880"/>
              <a:gd name="connsiteX8" fmla="*/ 0 w 568960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60880">
                <a:moveTo>
                  <a:pt x="0" y="93482"/>
                </a:moveTo>
                <a:cubicBezTo>
                  <a:pt x="0" y="41853"/>
                  <a:pt x="41853" y="0"/>
                  <a:pt x="93482" y="0"/>
                </a:cubicBezTo>
                <a:lnTo>
                  <a:pt x="5596118" y="0"/>
                </a:lnTo>
                <a:cubicBezTo>
                  <a:pt x="5647747" y="0"/>
                  <a:pt x="5689600" y="41853"/>
                  <a:pt x="5689600" y="93482"/>
                </a:cubicBezTo>
                <a:lnTo>
                  <a:pt x="5689600" y="467398"/>
                </a:lnTo>
                <a:cubicBezTo>
                  <a:pt x="5689600" y="519027"/>
                  <a:pt x="5647747" y="560880"/>
                  <a:pt x="5596118" y="560880"/>
                </a:cubicBezTo>
                <a:lnTo>
                  <a:pt x="93482" y="560880"/>
                </a:lnTo>
                <a:cubicBezTo>
                  <a:pt x="41853" y="560880"/>
                  <a:pt x="0" y="519027"/>
                  <a:pt x="0" y="467398"/>
                </a:cubicBezTo>
                <a:lnTo>
                  <a:pt x="0" y="934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698"/>
              <a:alphaOff val="0"/>
            </a:schemeClr>
          </a:fillRef>
          <a:effectRef idx="0">
            <a:schemeClr val="accent3">
              <a:hueOff val="2710599"/>
              <a:satOff val="100000"/>
              <a:lumOff val="-14698"/>
              <a:alphaOff val="0"/>
            </a:schemeClr>
          </a:effectRef>
          <a:fontRef idx="minor">
            <a:schemeClr val="lt1"/>
          </a:fontRef>
        </p:style>
        <p:txBody>
          <a:bodyPr spcFirstLastPara="0" vert="horz" wrap="square" lIns="242433" tIns="27380" rIns="242433" bIns="27380" numCol="1" spcCol="1270" anchor="ctr" anchorCtr="0">
            <a:noAutofit/>
          </a:bodyPr>
          <a:lstStyle/>
          <a:p>
            <a:pPr marL="0" lvl="0" indent="0" algn="l" defTabSz="8445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1507192"/>
            <a:ext cx="10807700" cy="4626908"/>
          </a:xfrm>
          <a:prstGeom prst="rect">
            <a:avLst/>
          </a:prstGeom>
          <a:noFill/>
        </p:spPr>
        <p:txBody>
          <a:bodyPr wrap="square">
            <a:spAutoFit/>
          </a:bodyPr>
          <a:lstStyle/>
          <a:p>
            <a:pPr algn="just">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“Đoàn Giỏi lại làm một món trộn nữa, trộn cổ điển phương Tây và cổ điển Phương Đông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Nam mới khai phá, đất hoang, rừng rậm, chim trời các nước mênh mông, làm sao người nông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 lại chịu cảnh như anh Pha, chị Dậu.... Họ có nhiều tự do hơn, trước kẻ thù (hai chân và bốn chân), họ chống trả quyết liệt. Với bạn bè giai cấp họ gắn bó thủy chung. Họ hào hiệp phóng khoáng kiểu Lương Sơn 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828675" y="300038"/>
            <a:ext cx="2543175" cy="728662"/>
          </a:xfrm>
          <a:prstGeom prst="flowChartAlternateProcess">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p:cNvSpPr/>
          <p:nvPr/>
        </p:nvSpPr>
        <p:spPr>
          <a:xfrm>
            <a:off x="828675" y="1028700"/>
            <a:ext cx="4572000"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Times New Roman" panose="02020603050405020304" pitchFamily="18" charset="0"/>
                <a:ea typeface="Times New Roman" panose="02020603050405020304" pitchFamily="18" charset="0"/>
              </a:rPr>
              <a:t>Cách đưa lí lẽ dẫn chứng:</a:t>
            </a:r>
            <a:endParaRPr lang="en-US" sz="2800">
              <a:solidFill>
                <a:schemeClr val="tx1"/>
              </a:solidFill>
            </a:endParaRPr>
          </a:p>
        </p:txBody>
      </p:sp>
      <p:sp>
        <p:nvSpPr>
          <p:cNvPr id="6" name="Rectangle 5"/>
          <p:cNvSpPr/>
          <p:nvPr/>
        </p:nvSpPr>
        <p:spPr>
          <a:xfrm>
            <a:off x="2032000" y="2599694"/>
            <a:ext cx="8128000" cy="655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p:cNvSpPr/>
          <p:nvPr/>
        </p:nvSpPr>
        <p:spPr>
          <a:xfrm>
            <a:off x="2438399" y="221593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diện</a:t>
            </a:r>
            <a:r>
              <a:rPr lang="en-US" sz="2800" kern="1200" dirty="0">
                <a:latin typeface="Times New Roman" panose="02020603050405020304" pitchFamily="18" charset="0"/>
                <a:cs typeface="Times New Roman" panose="02020603050405020304" pitchFamily="18" charset="0"/>
              </a:rPr>
              <a:t> </a:t>
            </a:r>
          </a:p>
        </p:txBody>
      </p:sp>
      <p:sp>
        <p:nvSpPr>
          <p:cNvPr id="8" name="Rectangle 7"/>
          <p:cNvSpPr/>
          <p:nvPr/>
        </p:nvSpPr>
        <p:spPr>
          <a:xfrm>
            <a:off x="2032000" y="3779054"/>
            <a:ext cx="8128000" cy="655200"/>
          </a:xfrm>
          <a:prstGeom prst="rect">
            <a:avLst/>
          </a:prstGeom>
        </p:spPr>
        <p:style>
          <a:lnRef idx="2">
            <a:schemeClr val="accent3">
              <a:hueOff val="1355300"/>
              <a:satOff val="50000"/>
              <a:lumOff val="-73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p:cNvSpPr/>
          <p:nvPr/>
        </p:nvSpPr>
        <p:spPr>
          <a:xfrm>
            <a:off x="2438399" y="339529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45"/>
              <a:alphaOff val="0"/>
            </a:schemeClr>
          </a:fillRef>
          <a:effectRef idx="0">
            <a:schemeClr val="accent3">
              <a:hueOff val="1355300"/>
              <a:satOff val="50000"/>
              <a:lumOff val="-7345"/>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Bên cạnh đưa dẫn chứng thì tác giả có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tích.</a:t>
            </a:r>
            <a:endParaRPr lang="en-US" sz="2800" kern="1200" dirty="0">
              <a:latin typeface="Times New Roman" panose="02020603050405020304" pitchFamily="18" charset="0"/>
              <a:cs typeface="Times New Roman" panose="02020603050405020304" pitchFamily="18" charset="0"/>
            </a:endParaRPr>
          </a:p>
        </p:txBody>
      </p:sp>
      <p:sp>
        <p:nvSpPr>
          <p:cNvPr id="10" name="Rectangle 9"/>
          <p:cNvSpPr/>
          <p:nvPr/>
        </p:nvSpPr>
        <p:spPr>
          <a:xfrm>
            <a:off x="2032000" y="4958414"/>
            <a:ext cx="8128000" cy="655200"/>
          </a:xfrm>
          <a:prstGeom prst="rect">
            <a:avLst/>
          </a:prstGeom>
        </p:spPr>
        <p:style>
          <a:lnRef idx="2">
            <a:schemeClr val="accent3">
              <a:hueOff val="2710599"/>
              <a:satOff val="100000"/>
              <a:lumOff val="-146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p:cNvSpPr/>
          <p:nvPr/>
        </p:nvSpPr>
        <p:spPr>
          <a:xfrm>
            <a:off x="2438399" y="4574654"/>
            <a:ext cx="7305675" cy="911746"/>
          </a:xfrm>
          <a:custGeom>
            <a:avLst/>
            <a:gdLst>
              <a:gd name="connsiteX0" fmla="*/ 0 w 5689600"/>
              <a:gd name="connsiteY0" fmla="*/ 127923 h 767520"/>
              <a:gd name="connsiteX1" fmla="*/ 127923 w 5689600"/>
              <a:gd name="connsiteY1" fmla="*/ 0 h 767520"/>
              <a:gd name="connsiteX2" fmla="*/ 5561677 w 5689600"/>
              <a:gd name="connsiteY2" fmla="*/ 0 h 767520"/>
              <a:gd name="connsiteX3" fmla="*/ 5689600 w 5689600"/>
              <a:gd name="connsiteY3" fmla="*/ 127923 h 767520"/>
              <a:gd name="connsiteX4" fmla="*/ 5689600 w 5689600"/>
              <a:gd name="connsiteY4" fmla="*/ 639597 h 767520"/>
              <a:gd name="connsiteX5" fmla="*/ 5561677 w 5689600"/>
              <a:gd name="connsiteY5" fmla="*/ 767520 h 767520"/>
              <a:gd name="connsiteX6" fmla="*/ 127923 w 5689600"/>
              <a:gd name="connsiteY6" fmla="*/ 767520 h 767520"/>
              <a:gd name="connsiteX7" fmla="*/ 0 w 5689600"/>
              <a:gd name="connsiteY7" fmla="*/ 639597 h 767520"/>
              <a:gd name="connsiteX8" fmla="*/ 0 w 568960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67520">
                <a:moveTo>
                  <a:pt x="0" y="127923"/>
                </a:moveTo>
                <a:cubicBezTo>
                  <a:pt x="0" y="57273"/>
                  <a:pt x="57273" y="0"/>
                  <a:pt x="127923" y="0"/>
                </a:cubicBezTo>
                <a:lnTo>
                  <a:pt x="5561677" y="0"/>
                </a:lnTo>
                <a:cubicBezTo>
                  <a:pt x="5632327" y="0"/>
                  <a:pt x="5689600" y="57273"/>
                  <a:pt x="5689600" y="127923"/>
                </a:cubicBezTo>
                <a:lnTo>
                  <a:pt x="5689600" y="639597"/>
                </a:lnTo>
                <a:cubicBezTo>
                  <a:pt x="5689600" y="710247"/>
                  <a:pt x="5632327" y="767520"/>
                  <a:pt x="5561677" y="767520"/>
                </a:cubicBezTo>
                <a:lnTo>
                  <a:pt x="127923" y="767520"/>
                </a:lnTo>
                <a:cubicBezTo>
                  <a:pt x="57273" y="767520"/>
                  <a:pt x="0" y="710247"/>
                  <a:pt x="0" y="639597"/>
                </a:cubicBezTo>
                <a:lnTo>
                  <a:pt x="0" y="12792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698"/>
              <a:alphaOff val="0"/>
            </a:schemeClr>
          </a:fillRef>
          <a:effectRef idx="0">
            <a:schemeClr val="accent3">
              <a:hueOff val="2710599"/>
              <a:satOff val="100000"/>
              <a:lumOff val="-14698"/>
              <a:alphaOff val="0"/>
            </a:schemeClr>
          </a:effectRef>
          <a:fontRef idx="minor">
            <a:schemeClr val="lt1"/>
          </a:fontRef>
        </p:style>
        <p:txBody>
          <a:bodyPr spcFirstLastPara="0" vert="horz" wrap="square" lIns="252520" tIns="37467" rIns="252520" bIns="37467" numCol="1" spcCol="1270" anchor="ctr" anchorCtr="0">
            <a:noAutofit/>
          </a:bodyPr>
          <a:lstStyle/>
          <a:p>
            <a:pPr marL="0" lvl="0" indent="0" algn="l" defTabSz="11557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Sau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p:cNvSpPr/>
          <p:nvPr/>
        </p:nvSpPr>
        <p:spPr>
          <a:xfrm>
            <a:off x="660400" y="130175"/>
            <a:ext cx="2954338" cy="1000125"/>
          </a:xfrm>
          <a:prstGeom prst="rightArrow">
            <a:avLst>
              <a:gd name="adj1" fmla="val 77083"/>
              <a:gd name="adj2"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 dụng</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2000250" y="2026700"/>
            <a:ext cx="8128000" cy="776957"/>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p:cNvSpPr/>
          <p:nvPr/>
        </p:nvSpPr>
        <p:spPr>
          <a:xfrm>
            <a:off x="2406650" y="1571625"/>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Giúp người đọc hiểu hơn về nội dung và nghệ thuật của tác phẩm.</a:t>
            </a:r>
            <a:endParaRPr lang="en-US" sz="3200" kern="12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00250" y="3425221"/>
            <a:ext cx="8128000" cy="776957"/>
          </a:xfrm>
          <a:prstGeom prst="rect">
            <a:avLst/>
          </a:prstGeom>
        </p:spPr>
        <p:style>
          <a:lnRef idx="2">
            <a:schemeClr val="accent4">
              <a:hueOff val="4900445"/>
              <a:satOff val="-20380"/>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Shape 14"/>
          <p:cNvSpPr/>
          <p:nvPr/>
        </p:nvSpPr>
        <p:spPr>
          <a:xfrm>
            <a:off x="2406650" y="2970147"/>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4900445"/>
              <a:satOff val="-20380"/>
              <a:lumOff val="4804"/>
              <a:alphaOff val="0"/>
            </a:schemeClr>
          </a:fillRef>
          <a:effectRef idx="0">
            <a:schemeClr val="accent4">
              <a:hueOff val="4900445"/>
              <a:satOff val="-20380"/>
              <a:lumOff val="4804"/>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Người đọc được mở rộng kiến thức về con người, cảnh vật Nam Bộ.</a:t>
            </a:r>
            <a:endParaRPr lang="en-US" sz="3200" kern="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2000250" y="4823743"/>
            <a:ext cx="8128000" cy="776957"/>
          </a:xfrm>
          <a:prstGeom prst="rect">
            <a:avLst/>
          </a:prstGeom>
        </p:spPr>
        <p:style>
          <a:lnRef idx="2">
            <a:schemeClr val="accent4">
              <a:hueOff val="9800891"/>
              <a:satOff val="-40769"/>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p:cNvSpPr/>
          <p:nvPr/>
        </p:nvSpPr>
        <p:spPr>
          <a:xfrm>
            <a:off x="2406650" y="4368669"/>
            <a:ext cx="7391400" cy="910149"/>
          </a:xfrm>
          <a:custGeom>
            <a:avLst/>
            <a:gdLst>
              <a:gd name="connsiteX0" fmla="*/ 0 w 5689600"/>
              <a:gd name="connsiteY0" fmla="*/ 73801 h 442800"/>
              <a:gd name="connsiteX1" fmla="*/ 73801 w 5689600"/>
              <a:gd name="connsiteY1" fmla="*/ 0 h 442800"/>
              <a:gd name="connsiteX2" fmla="*/ 5615799 w 5689600"/>
              <a:gd name="connsiteY2" fmla="*/ 0 h 442800"/>
              <a:gd name="connsiteX3" fmla="*/ 5689600 w 5689600"/>
              <a:gd name="connsiteY3" fmla="*/ 73801 h 442800"/>
              <a:gd name="connsiteX4" fmla="*/ 5689600 w 5689600"/>
              <a:gd name="connsiteY4" fmla="*/ 368999 h 442800"/>
              <a:gd name="connsiteX5" fmla="*/ 5615799 w 5689600"/>
              <a:gd name="connsiteY5" fmla="*/ 442800 h 442800"/>
              <a:gd name="connsiteX6" fmla="*/ 73801 w 5689600"/>
              <a:gd name="connsiteY6" fmla="*/ 442800 h 442800"/>
              <a:gd name="connsiteX7" fmla="*/ 0 w 5689600"/>
              <a:gd name="connsiteY7" fmla="*/ 368999 h 442800"/>
              <a:gd name="connsiteX8" fmla="*/ 0 w 5689600"/>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42800">
                <a:moveTo>
                  <a:pt x="0" y="73801"/>
                </a:moveTo>
                <a:cubicBezTo>
                  <a:pt x="0" y="33042"/>
                  <a:pt x="33042" y="0"/>
                  <a:pt x="73801" y="0"/>
                </a:cubicBezTo>
                <a:lnTo>
                  <a:pt x="5615799" y="0"/>
                </a:lnTo>
                <a:cubicBezTo>
                  <a:pt x="5656558" y="0"/>
                  <a:pt x="5689600" y="33042"/>
                  <a:pt x="5689600" y="73801"/>
                </a:cubicBezTo>
                <a:lnTo>
                  <a:pt x="5689600" y="368999"/>
                </a:lnTo>
                <a:cubicBezTo>
                  <a:pt x="5689600" y="409758"/>
                  <a:pt x="5656558" y="442800"/>
                  <a:pt x="5615799" y="442800"/>
                </a:cubicBezTo>
                <a:lnTo>
                  <a:pt x="73801" y="442800"/>
                </a:lnTo>
                <a:cubicBezTo>
                  <a:pt x="33042" y="442800"/>
                  <a:pt x="0" y="409758"/>
                  <a:pt x="0" y="368999"/>
                </a:cubicBezTo>
                <a:lnTo>
                  <a:pt x="0" y="738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9800891"/>
              <a:satOff val="-40769"/>
              <a:lumOff val="9608"/>
              <a:alphaOff val="0"/>
            </a:schemeClr>
          </a:fillRef>
          <a:effectRef idx="0">
            <a:schemeClr val="accent4">
              <a:hueOff val="9800891"/>
              <a:satOff val="-40769"/>
              <a:lumOff val="9608"/>
              <a:alphaOff val="0"/>
            </a:schemeClr>
          </a:effectRef>
          <a:fontRef idx="minor">
            <a:schemeClr val="lt1"/>
          </a:fontRef>
        </p:style>
        <p:txBody>
          <a:bodyPr spcFirstLastPara="0" vert="horz" wrap="square" lIns="236669" tIns="21616" rIns="236669" bIns="21616" numCol="1" spcCol="1270" anchor="ctr" anchorCtr="0">
            <a:noAutofit/>
          </a:bodyPr>
          <a:lstStyle/>
          <a:p>
            <a:pPr marL="0" lvl="0" indent="0" algn="l" defTabSz="6667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Khơi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đất</a:t>
            </a:r>
            <a:r>
              <a:rPr lang="en-US" sz="3200" kern="1200" dirty="0">
                <a:latin typeface="Times New Roman" panose="02020603050405020304" pitchFamily="18" charset="0"/>
                <a:cs typeface="Times New Roman" panose="02020603050405020304" pitchFamily="18" charset="0"/>
              </a:rPr>
              <a:t> Nam </a:t>
            </a:r>
            <a:r>
              <a:rPr lang="en-US" sz="3200" kern="1200" dirty="0" err="1">
                <a:latin typeface="Times New Roman" panose="02020603050405020304" pitchFamily="18" charset="0"/>
                <a:cs typeface="Times New Roman" panose="02020603050405020304" pitchFamily="18" charset="0"/>
              </a:rPr>
              <a:t>Bộ</a:t>
            </a:r>
            <a:r>
              <a:rPr lang="en-US" sz="3200" kern="1200" dirty="0">
                <a:latin typeface="Times New Roman" panose="02020603050405020304" pitchFamily="18" charset="0"/>
                <a:cs typeface="Times New Roman" panose="02020603050405020304" pitchFamily="18" charset="0"/>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t="9124" b="9558"/>
          <a:stretch>
            <a:fillRect/>
          </a:stretch>
        </p:blipFill>
        <p:spPr>
          <a:xfrm>
            <a:off x="4267201" y="10"/>
            <a:ext cx="7924800" cy="3383270"/>
          </a:xfrm>
          <a:prstGeom prst="rect">
            <a:avLst/>
          </a:prstGeom>
        </p:spPr>
      </p:pic>
      <p:pic>
        <p:nvPicPr>
          <p:cNvPr id="6" name="Picture 5"/>
          <p:cNvPicPr>
            <a:picLocks noChangeAspect="1"/>
          </p:cNvPicPr>
          <p:nvPr/>
        </p:nvPicPr>
        <p:blipFill rotWithShape="1">
          <a:blip r:embed="rId3"/>
          <a:srcRect t="6646" b="26188"/>
          <a:stretch>
            <a:fillRect/>
          </a:stretch>
        </p:blipFill>
        <p:spPr>
          <a:xfrm>
            <a:off x="4650916" y="3474720"/>
            <a:ext cx="7555832" cy="3383280"/>
          </a:xfrm>
          <a:prstGeom prst="rect">
            <a:avLst/>
          </a:prstGeom>
        </p:spPr>
      </p:pic>
      <p:sp useBgFill="1">
        <p:nvSpPr>
          <p:cNvPr id="13" name="Freeform: Shape 12"/>
          <p:cNvSpPr>
            <a:spLocks noGrp="1" noRot="1" noChangeAspect="1" noMove="1" noResize="1" noEditPoints="1" noAdjustHandles="1" noChangeArrowheads="1" noChangeShapeType="1" noTextEdit="1"/>
          </p:cNvSpPr>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3238" y="315740"/>
            <a:ext cx="10807700"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945357" y="1436852"/>
            <a:ext cx="3705559" cy="4524315"/>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rPr>
              <a:t>Thể hiện câu văn cuối: </a:t>
            </a:r>
            <a:r>
              <a:rPr lang="en-US" sz="3200" dirty="0" err="1">
                <a:effectLst/>
                <a:latin typeface="Times New Roman" panose="02020603050405020304" pitchFamily="18" charset="0"/>
                <a:ea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chung</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vi-VN"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rừng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phương</a:t>
            </a:r>
            <a:r>
              <a:rPr lang="en-US" sz="3200" i="1" dirty="0">
                <a:effectLst/>
                <a:latin typeface="Times New Roman" panose="02020603050405020304" pitchFamily="18" charset="0"/>
                <a:ea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rPr>
              <a:t>Nam” </a:t>
            </a:r>
            <a:r>
              <a:rPr lang="en-US" sz="3200" i="1" dirty="0" err="1">
                <a:effectLst/>
                <a:latin typeface="Times New Roman" panose="02020603050405020304" pitchFamily="18" charset="0"/>
                <a:ea typeface="Times New Roman" panose="02020603050405020304" pitchFamily="18" charset="0"/>
              </a:rPr>
              <a:t>đã</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nói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được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tinh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túy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của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vùng</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châu</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thổ</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Cửu</a:t>
            </a:r>
            <a:r>
              <a:rPr lang="en-US" sz="3200" i="1" dirty="0">
                <a:effectLst/>
                <a:latin typeface="Times New Roman" panose="02020603050405020304" pitchFamily="18" charset="0"/>
                <a:ea typeface="Times New Roman" panose="02020603050405020304" pitchFamily="18" charset="0"/>
              </a:rPr>
              <a:t> Long </a:t>
            </a:r>
            <a:r>
              <a:rPr lang="en-US" sz="3200" i="1" dirty="0" err="1">
                <a:effectLst/>
                <a:latin typeface="Times New Roman" panose="02020603050405020304" pitchFamily="18" charset="0"/>
                <a:ea typeface="Times New Roman" panose="02020603050405020304" pitchFamily="18" charset="0"/>
              </a:rPr>
              <a:t>Giang</a:t>
            </a:r>
            <a:r>
              <a:rPr lang="en-US" sz="3200" i="1" dirty="0">
                <a:effectLst/>
                <a:latin typeface="Times New Roman" panose="02020603050405020304" pitchFamily="18" charset="0"/>
                <a:ea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rPr>
              <a:t>.</a:t>
            </a:r>
            <a:endParaRPr lang="en-US" sz="3200" dirty="0"/>
          </a:p>
        </p:txBody>
      </p:sp>
    </p:spTree>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85825" y="544068"/>
            <a:ext cx="726948" cy="497777"/>
            <a:chOff x="885825" y="544068"/>
            <a:chExt cx="726948" cy="497777"/>
          </a:xfrm>
        </p:grpSpPr>
        <p:sp>
          <p:nvSpPr>
            <p:cNvPr id="3" name="Arrow: Chevron 2"/>
            <p:cNvSpPr/>
            <p:nvPr/>
          </p:nvSpPr>
          <p:spPr>
            <a:xfrm>
              <a:off x="885825" y="557213"/>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hevron 3"/>
            <p:cNvSpPr/>
            <p:nvPr/>
          </p:nvSpPr>
          <p:spPr>
            <a:xfrm>
              <a:off x="1128141" y="544068"/>
              <a:ext cx="484632" cy="484632"/>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1612773" y="459460"/>
            <a:ext cx="6093618" cy="613245"/>
          </a:xfrm>
          <a:prstGeom prst="rect">
            <a:avLst/>
          </a:prstGeom>
          <a:noFill/>
        </p:spPr>
        <p:txBody>
          <a:bodyPr wrap="square">
            <a:spAutoFit/>
          </a:bodyPr>
          <a:lstStyle/>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Times New Roman" panose="02020603050405020304" pitchFamily="18" charset="0"/>
              </a:rPr>
              <a:t>III. </a:t>
            </a:r>
            <a:r>
              <a:rPr lang="en-US" sz="3200" b="1" dirty="0">
                <a:solidFill>
                  <a:srgbClr val="FF0000"/>
                </a:solidFill>
                <a:latin typeface="Times New Roman" panose="02020603050405020304" pitchFamily="18" charset="0"/>
                <a:ea typeface="Times New Roman" panose="02020603050405020304" pitchFamily="18" charset="0"/>
              </a:rPr>
              <a:t>TỔNG KẾT</a:t>
            </a:r>
            <a:endParaRPr lang="en-US" sz="32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2032545" y="1265237"/>
            <a:ext cx="8126909" cy="4327525"/>
            <a:chOff x="2032545" y="2443164"/>
            <a:chExt cx="8126909" cy="4327525"/>
          </a:xfrm>
        </p:grpSpPr>
        <p:sp>
          <p:nvSpPr>
            <p:cNvPr id="8" name="Freeform: Shape 7"/>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p:cNvSpPr/>
            <p:nvPr/>
          </p:nvSpPr>
          <p:spPr>
            <a:xfrm>
              <a:off x="4408834" y="2443164"/>
              <a:ext cx="3428712" cy="736325"/>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a:t>
              </a:r>
              <a:endParaRPr lang="en-US" sz="3200" kern="1200" dirty="0">
                <a:latin typeface="Times New Roman" panose="02020603050405020304" pitchFamily="18" charset="0"/>
                <a:cs typeface="Times New Roman" panose="02020603050405020304" pitchFamily="18" charset="0"/>
              </a:endParaRPr>
            </a:p>
          </p:txBody>
        </p:sp>
        <p:sp>
          <p:nvSpPr>
            <p:cNvPr id="12" name="Freeform: Shape 11"/>
            <p:cNvSpPr/>
            <p:nvPr/>
          </p:nvSpPr>
          <p:spPr>
            <a:xfrm>
              <a:off x="203254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rừng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Phương</a:t>
              </a:r>
              <a:r>
                <a:rPr lang="en-US" sz="2800" i="1" kern="1200" dirty="0">
                  <a:latin typeface="Times New Roman" panose="02020603050405020304" pitchFamily="18" charset="0"/>
                  <a:cs typeface="Times New Roman" panose="02020603050405020304" pitchFamily="18" charset="0"/>
                </a:rPr>
                <a:t> Nam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Giỏi</a:t>
              </a:r>
              <a:r>
                <a:rPr lang="en-US" sz="2800" kern="1200" dirty="0">
                  <a:latin typeface="Times New Roman" panose="02020603050405020304" pitchFamily="18" charset="0"/>
                  <a:cs typeface="Times New Roman" panose="02020603050405020304" pitchFamily="18" charset="0"/>
                </a:rPr>
                <a:t>. </a:t>
              </a:r>
            </a:p>
          </p:txBody>
        </p:sp>
        <p:sp>
          <p:nvSpPr>
            <p:cNvPr id="13" name="Freeform: Shape 12"/>
            <p:cNvSpPr/>
            <p:nvPr/>
          </p:nvSpPr>
          <p:spPr>
            <a:xfrm>
              <a:off x="490785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hiện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am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a:t>
              </a:r>
            </a:p>
          </p:txBody>
        </p:sp>
        <p:sp>
          <p:nvSpPr>
            <p:cNvPr id="14" name="Freeform: Shape 13"/>
            <p:cNvSpPr/>
            <p:nvPr/>
          </p:nvSpPr>
          <p:spPr>
            <a:xfrm>
              <a:off x="7783165" y="3678509"/>
              <a:ext cx="2376289" cy="309218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Cho </a:t>
              </a:r>
              <a:r>
                <a:rPr lang="en-US" sz="3200" kern="1200" dirty="0" err="1">
                  <a:latin typeface="Times New Roman" panose="02020603050405020304" pitchFamily="18" charset="0"/>
                  <a:cs typeface="Times New Roman" panose="02020603050405020304" pitchFamily="18" charset="0"/>
                </a:rPr>
                <a:t>bạn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yêu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thiên  </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phương</a:t>
              </a:r>
              <a:r>
                <a:rPr lang="en-US" sz="3200" kern="1200" dirty="0">
                  <a:latin typeface="Times New Roman" panose="02020603050405020304" pitchFamily="18" charset="0"/>
                  <a:cs typeface="Times New Roman" panose="02020603050405020304" pitchFamily="18" charset="0"/>
                </a:rPr>
                <a:t> Nam.</a:t>
              </a:r>
            </a:p>
          </p:txBody>
        </p:sp>
      </p:grpSp>
    </p:spTree>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7310083">
            <a:off x="6069636" y="4117532"/>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p:cNvSpPr/>
          <p:nvPr/>
        </p:nvSpPr>
        <p:spPr>
          <a:xfrm rot="7310083">
            <a:off x="6069636" y="1650655"/>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p:cNvSpPr/>
          <p:nvPr/>
        </p:nvSpPr>
        <p:spPr>
          <a:xfrm rot="3431936">
            <a:off x="6165965" y="2856188"/>
            <a:ext cx="59147"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p:cNvSpPr/>
          <p:nvPr/>
        </p:nvSpPr>
        <p:spPr>
          <a:xfrm rot="3112933">
            <a:off x="6135905" y="299578"/>
            <a:ext cx="59148" cy="2170701"/>
          </a:xfrm>
          <a:prstGeom prst="rect">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p:cNvGrpSpPr/>
          <p:nvPr/>
        </p:nvGrpSpPr>
        <p:grpSpPr>
          <a:xfrm>
            <a:off x="6865295" y="544287"/>
            <a:ext cx="393217" cy="348093"/>
            <a:chOff x="6849373" y="483241"/>
            <a:chExt cx="409140" cy="409140"/>
          </a:xfrm>
        </p:grpSpPr>
        <p:sp>
          <p:nvSpPr>
            <p:cNvPr id="7" name="Oval 6"/>
            <p:cNvSpPr/>
            <p:nvPr/>
          </p:nvSpPr>
          <p:spPr>
            <a:xfrm>
              <a:off x="6849373" y="483241"/>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p:cNvSpPr/>
            <p:nvPr/>
          </p:nvSpPr>
          <p:spPr>
            <a:xfrm>
              <a:off x="6951658" y="585526"/>
              <a:ext cx="204570" cy="204570"/>
            </a:xfrm>
            <a:prstGeom prst="ellipse">
              <a:avLst/>
            </a:pr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p:cNvGrpSpPr/>
          <p:nvPr/>
        </p:nvGrpSpPr>
        <p:grpSpPr>
          <a:xfrm>
            <a:off x="4949409" y="2005068"/>
            <a:ext cx="393217" cy="348093"/>
            <a:chOff x="4933487" y="1944022"/>
            <a:chExt cx="409140" cy="409140"/>
          </a:xfrm>
        </p:grpSpPr>
        <p:sp>
          <p:nvSpPr>
            <p:cNvPr id="10" name="Oval 9"/>
            <p:cNvSpPr/>
            <p:nvPr/>
          </p:nvSpPr>
          <p:spPr>
            <a:xfrm>
              <a:off x="4933487" y="1944022"/>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p:cNvSpPr/>
            <p:nvPr/>
          </p:nvSpPr>
          <p:spPr>
            <a:xfrm>
              <a:off x="5035772" y="2046307"/>
              <a:ext cx="204570" cy="204570"/>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1"/>
          <p:cNvGrpSpPr/>
          <p:nvPr/>
        </p:nvGrpSpPr>
        <p:grpSpPr>
          <a:xfrm>
            <a:off x="4949409" y="4427983"/>
            <a:ext cx="393217" cy="348093"/>
            <a:chOff x="4933487" y="4366937"/>
            <a:chExt cx="409140" cy="409140"/>
          </a:xfrm>
        </p:grpSpPr>
        <p:sp>
          <p:nvSpPr>
            <p:cNvPr id="13" name="Oval 12"/>
            <p:cNvSpPr/>
            <p:nvPr/>
          </p:nvSpPr>
          <p:spPr>
            <a:xfrm>
              <a:off x="4933487" y="4366937"/>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p:nvSpPr>
          <p:spPr>
            <a:xfrm>
              <a:off x="5035772" y="4469222"/>
              <a:ext cx="204570" cy="204570"/>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6865295" y="3259272"/>
            <a:ext cx="393217" cy="348093"/>
            <a:chOff x="6849373" y="3198226"/>
            <a:chExt cx="409140" cy="409140"/>
          </a:xfrm>
        </p:grpSpPr>
        <p:sp>
          <p:nvSpPr>
            <p:cNvPr id="16" name="Oval 15"/>
            <p:cNvSpPr/>
            <p:nvPr/>
          </p:nvSpPr>
          <p:spPr>
            <a:xfrm>
              <a:off x="6849373" y="3198226"/>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p:cNvSpPr/>
            <p:nvPr/>
          </p:nvSpPr>
          <p:spPr>
            <a:xfrm>
              <a:off x="6951658" y="3300511"/>
              <a:ext cx="204570" cy="204570"/>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p:cNvGrpSpPr/>
          <p:nvPr/>
        </p:nvGrpSpPr>
        <p:grpSpPr>
          <a:xfrm>
            <a:off x="6865295" y="5693184"/>
            <a:ext cx="393217" cy="348093"/>
            <a:chOff x="6849373" y="5632138"/>
            <a:chExt cx="409140" cy="409140"/>
          </a:xfrm>
        </p:grpSpPr>
        <p:sp>
          <p:nvSpPr>
            <p:cNvPr id="19" name="Oval 18"/>
            <p:cNvSpPr/>
            <p:nvPr/>
          </p:nvSpPr>
          <p:spPr>
            <a:xfrm>
              <a:off x="6849373" y="5632138"/>
              <a:ext cx="409140" cy="409140"/>
            </a:xfrm>
            <a:prstGeom prst="ellipse">
              <a:avLst/>
            </a:pr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p:cNvSpPr/>
            <p:nvPr/>
          </p:nvSpPr>
          <p:spPr>
            <a:xfrm>
              <a:off x="6951658" y="5734423"/>
              <a:ext cx="204570" cy="204570"/>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p:cNvGrpSpPr/>
          <p:nvPr/>
        </p:nvGrpSpPr>
        <p:grpSpPr>
          <a:xfrm flipH="1">
            <a:off x="6931887" y="4024450"/>
            <a:ext cx="4564734" cy="1314676"/>
            <a:chOff x="644577" y="530306"/>
            <a:chExt cx="5816807" cy="1892449"/>
          </a:xfrm>
        </p:grpSpPr>
        <p:sp>
          <p:nvSpPr>
            <p:cNvPr id="29" name="Freeform: Shape 28"/>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FF66"/>
                </a:gs>
                <a:gs pos="100000">
                  <a:srgbClr val="00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Shape 30"/>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Circle: Hollow 31"/>
            <p:cNvSpPr/>
            <p:nvPr/>
          </p:nvSpPr>
          <p:spPr>
            <a:xfrm>
              <a:off x="3942532" y="530306"/>
              <a:ext cx="1892449" cy="1892449"/>
            </a:xfrm>
            <a:prstGeom prst="donut">
              <a:avLst>
                <a:gd name="adj" fmla="val 8571"/>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reeform: Shape 32"/>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p:nvSpPr>
          <p:spPr>
            <a:xfrm>
              <a:off x="4409785" y="1007613"/>
              <a:ext cx="957942" cy="957942"/>
            </a:xfrm>
            <a:prstGeom prst="ellipse">
              <a:avLst/>
            </a:prstGeom>
            <a:gradFill>
              <a:gsLst>
                <a:gs pos="0">
                  <a:srgbClr val="66FF66"/>
                </a:gs>
                <a:gs pos="100000">
                  <a:srgbClr val="00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p:cNvGrpSpPr/>
          <p:nvPr/>
        </p:nvGrpSpPr>
        <p:grpSpPr>
          <a:xfrm flipH="1">
            <a:off x="6931886" y="1495993"/>
            <a:ext cx="4564734" cy="1314676"/>
            <a:chOff x="644577" y="530306"/>
            <a:chExt cx="5816807" cy="1892449"/>
          </a:xfrm>
        </p:grpSpPr>
        <p:sp>
          <p:nvSpPr>
            <p:cNvPr id="43" name="Freeform: Shape 42"/>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CC66"/>
                </a:gs>
                <a:gs pos="100000">
                  <a:srgbClr val="FF99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eeform: Shape 44"/>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Circle: Hollow 45"/>
            <p:cNvSpPr/>
            <p:nvPr/>
          </p:nvSpPr>
          <p:spPr>
            <a:xfrm>
              <a:off x="3942532" y="530306"/>
              <a:ext cx="1892449" cy="1892449"/>
            </a:xfrm>
            <a:prstGeom prst="donut">
              <a:avLst>
                <a:gd name="adj" fmla="val 8571"/>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eeform: Shape 46"/>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p:cNvSpPr/>
            <p:nvPr/>
          </p:nvSpPr>
          <p:spPr>
            <a:xfrm>
              <a:off x="4409785" y="1007613"/>
              <a:ext cx="957942" cy="957942"/>
            </a:xfrm>
            <a:prstGeom prst="ellipse">
              <a:avLst/>
            </a:prstGeom>
            <a:gradFill>
              <a:gsLst>
                <a:gs pos="0">
                  <a:srgbClr val="FFCC66"/>
                </a:gs>
                <a:gs pos="100000">
                  <a:srgbClr val="FF99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885825" y="5176421"/>
            <a:ext cx="4564735" cy="1314676"/>
            <a:chOff x="644577" y="530306"/>
            <a:chExt cx="5816807" cy="1892449"/>
          </a:xfrm>
        </p:grpSpPr>
        <p:sp>
          <p:nvSpPr>
            <p:cNvPr id="57" name="Freeform: Shape 56"/>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51000">
                  <a:srgbClr val="FF5050"/>
                </a:gs>
                <a:gs pos="100000">
                  <a:srgbClr val="FF3300"/>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eeform: Shape 58"/>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Circle: Hollow 59"/>
            <p:cNvSpPr/>
            <p:nvPr/>
          </p:nvSpPr>
          <p:spPr>
            <a:xfrm>
              <a:off x="3942532" y="530306"/>
              <a:ext cx="1892449" cy="1892449"/>
            </a:xfrm>
            <a:prstGeom prst="donut">
              <a:avLst>
                <a:gd name="adj" fmla="val 8571"/>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eeform: Shape 60"/>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61"/>
            <p:cNvSpPr/>
            <p:nvPr/>
          </p:nvSpPr>
          <p:spPr>
            <a:xfrm>
              <a:off x="4409785" y="1007613"/>
              <a:ext cx="957942" cy="957942"/>
            </a:xfrm>
            <a:prstGeom prst="ellipse">
              <a:avLst/>
            </a:prstGeom>
            <a:gradFill>
              <a:gsLst>
                <a:gs pos="0">
                  <a:srgbClr val="FF5050"/>
                </a:gs>
                <a:gs pos="100000">
                  <a:srgbClr val="FF33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63"/>
          <p:cNvGrpSpPr/>
          <p:nvPr/>
        </p:nvGrpSpPr>
        <p:grpSpPr>
          <a:xfrm>
            <a:off x="885825" y="2852530"/>
            <a:ext cx="4564735" cy="1314676"/>
            <a:chOff x="644577" y="530306"/>
            <a:chExt cx="5816807" cy="1892449"/>
          </a:xfrm>
        </p:grpSpPr>
        <p:sp>
          <p:nvSpPr>
            <p:cNvPr id="71" name="Freeform: Shape 70"/>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FF00FF"/>
                </a:gs>
                <a:gs pos="100000">
                  <a:srgbClr val="CC0066"/>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Freeform: Shape 72"/>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Circle: Hollow 73"/>
            <p:cNvSpPr/>
            <p:nvPr/>
          </p:nvSpPr>
          <p:spPr>
            <a:xfrm>
              <a:off x="3942532" y="530306"/>
              <a:ext cx="1892449" cy="1892449"/>
            </a:xfrm>
            <a:prstGeom prst="donut">
              <a:avLst>
                <a:gd name="adj" fmla="val 8571"/>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Freeform: Shape 74"/>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75"/>
            <p:cNvSpPr/>
            <p:nvPr/>
          </p:nvSpPr>
          <p:spPr>
            <a:xfrm>
              <a:off x="4409785" y="1007613"/>
              <a:ext cx="957942" cy="957942"/>
            </a:xfrm>
            <a:prstGeom prst="ellipse">
              <a:avLst/>
            </a:prstGeom>
            <a:gradFill>
              <a:gsLst>
                <a:gs pos="0">
                  <a:srgbClr val="FF00FF"/>
                </a:gs>
                <a:gs pos="100000">
                  <a:srgbClr val="CC006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8" name="Group 77"/>
          <p:cNvGrpSpPr/>
          <p:nvPr/>
        </p:nvGrpSpPr>
        <p:grpSpPr>
          <a:xfrm>
            <a:off x="885825" y="528638"/>
            <a:ext cx="4564735" cy="1314676"/>
            <a:chOff x="644577" y="530306"/>
            <a:chExt cx="5816807" cy="1892449"/>
          </a:xfrm>
        </p:grpSpPr>
        <p:sp>
          <p:nvSpPr>
            <p:cNvPr id="85" name="Freeform: Shape 84"/>
            <p:cNvSpPr/>
            <p:nvPr/>
          </p:nvSpPr>
          <p:spPr>
            <a:xfrm rot="18900000">
              <a:off x="4746424" y="662430"/>
              <a:ext cx="1714960" cy="1715080"/>
            </a:xfrm>
            <a:custGeom>
              <a:avLst/>
              <a:gdLst>
                <a:gd name="connsiteX0" fmla="*/ 5326538 w 5427879"/>
                <a:gd name="connsiteY0" fmla="*/ 3110542 h 5428261"/>
                <a:gd name="connsiteX1" fmla="*/ 5427879 w 5427879"/>
                <a:gd name="connsiteY1" fmla="*/ 3355199 h 5428261"/>
                <a:gd name="connsiteX2" fmla="*/ 5427879 w 5427879"/>
                <a:gd name="connsiteY2" fmla="*/ 5082263 h 5428261"/>
                <a:gd name="connsiteX3" fmla="*/ 5081881 w 5427879"/>
                <a:gd name="connsiteY3" fmla="*/ 5428261 h 5428261"/>
                <a:gd name="connsiteX4" fmla="*/ 3354817 w 5427879"/>
                <a:gd name="connsiteY4" fmla="*/ 5428261 h 5428261"/>
                <a:gd name="connsiteX5" fmla="*/ 3067910 w 5427879"/>
                <a:gd name="connsiteY5" fmla="*/ 5275714 h 5428261"/>
                <a:gd name="connsiteX6" fmla="*/ 3067846 w 5427879"/>
                <a:gd name="connsiteY6" fmla="*/ 5275594 h 5428261"/>
                <a:gd name="connsiteX7" fmla="*/ 0 w 5427879"/>
                <a:gd name="connsiteY7" fmla="*/ 2207748 h 5428261"/>
                <a:gd name="connsiteX8" fmla="*/ 2207748 w 5427879"/>
                <a:gd name="connsiteY8" fmla="*/ 0 h 5428261"/>
                <a:gd name="connsiteX9" fmla="*/ 5279385 w 5427879"/>
                <a:gd name="connsiteY9" fmla="*/ 3071636 h 54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879" h="5428261">
                  <a:moveTo>
                    <a:pt x="5326538" y="3110542"/>
                  </a:moveTo>
                  <a:cubicBezTo>
                    <a:pt x="5389152" y="3173155"/>
                    <a:pt x="5427879" y="3259654"/>
                    <a:pt x="5427879" y="3355199"/>
                  </a:cubicBezTo>
                  <a:lnTo>
                    <a:pt x="5427879" y="5082263"/>
                  </a:lnTo>
                  <a:cubicBezTo>
                    <a:pt x="5427879" y="5273352"/>
                    <a:pt x="5272970" y="5428261"/>
                    <a:pt x="5081881" y="5428261"/>
                  </a:cubicBezTo>
                  <a:lnTo>
                    <a:pt x="3354817" y="5428261"/>
                  </a:lnTo>
                  <a:cubicBezTo>
                    <a:pt x="3235386" y="5428261"/>
                    <a:pt x="3130089" y="5367749"/>
                    <a:pt x="3067910" y="5275714"/>
                  </a:cubicBezTo>
                  <a:lnTo>
                    <a:pt x="3067846" y="5275594"/>
                  </a:lnTo>
                  <a:lnTo>
                    <a:pt x="0" y="2207748"/>
                  </a:lnTo>
                  <a:lnTo>
                    <a:pt x="2207748" y="0"/>
                  </a:lnTo>
                  <a:lnTo>
                    <a:pt x="5279385" y="3071636"/>
                  </a:lnTo>
                  <a:close/>
                </a:path>
              </a:pathLst>
            </a:custGeom>
            <a:gradFill flip="none" rotWithShape="1">
              <a:gsLst>
                <a:gs pos="0">
                  <a:schemeClr val="bg1">
                    <a:lumMod val="95000"/>
                  </a:schemeClr>
                </a:gs>
                <a:gs pos="67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p:cNvSpPr/>
            <p:nvPr/>
          </p:nvSpPr>
          <p:spPr>
            <a:xfrm rot="18900000">
              <a:off x="4914379" y="785499"/>
              <a:ext cx="1468654" cy="1468942"/>
            </a:xfrm>
            <a:custGeom>
              <a:avLst/>
              <a:gdLst>
                <a:gd name="connsiteX0" fmla="*/ 5010911 w 5050897"/>
                <a:gd name="connsiteY0" fmla="*/ 3025246 h 5051891"/>
                <a:gd name="connsiteX1" fmla="*/ 5050897 w 5050897"/>
                <a:gd name="connsiteY1" fmla="*/ 3121782 h 5051891"/>
                <a:gd name="connsiteX2" fmla="*/ 5050897 w 5050897"/>
                <a:gd name="connsiteY2" fmla="*/ 4915369 h 5051891"/>
                <a:gd name="connsiteX3" fmla="*/ 4914375 w 5050897"/>
                <a:gd name="connsiteY3" fmla="*/ 5051891 h 5051891"/>
                <a:gd name="connsiteX4" fmla="*/ 3120789 w 5050897"/>
                <a:gd name="connsiteY4" fmla="*/ 5051891 h 5051891"/>
                <a:gd name="connsiteX5" fmla="*/ 3024253 w 5050897"/>
                <a:gd name="connsiteY5" fmla="*/ 5011905 h 5051891"/>
                <a:gd name="connsiteX6" fmla="*/ 3010284 w 5050897"/>
                <a:gd name="connsiteY6" fmla="*/ 4991186 h 5051891"/>
                <a:gd name="connsiteX7" fmla="*/ 0 w 5050897"/>
                <a:gd name="connsiteY7" fmla="*/ 1980901 h 5051891"/>
                <a:gd name="connsiteX8" fmla="*/ 1980901 w 5050897"/>
                <a:gd name="connsiteY8" fmla="*/ 0 h 5051891"/>
                <a:gd name="connsiteX9" fmla="*/ 4996292 w 5050897"/>
                <a:gd name="connsiteY9" fmla="*/ 3015390 h 5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0897" h="5051891">
                  <a:moveTo>
                    <a:pt x="5010911" y="3025246"/>
                  </a:moveTo>
                  <a:cubicBezTo>
                    <a:pt x="5035616" y="3049952"/>
                    <a:pt x="5050897" y="3084082"/>
                    <a:pt x="5050897" y="3121782"/>
                  </a:cubicBezTo>
                  <a:lnTo>
                    <a:pt x="5050897" y="4915369"/>
                  </a:lnTo>
                  <a:cubicBezTo>
                    <a:pt x="5050897" y="4990768"/>
                    <a:pt x="4989774" y="5051891"/>
                    <a:pt x="4914375" y="5051891"/>
                  </a:cubicBezTo>
                  <a:lnTo>
                    <a:pt x="3120789" y="5051891"/>
                  </a:lnTo>
                  <a:cubicBezTo>
                    <a:pt x="3083089" y="5051891"/>
                    <a:pt x="3048959" y="5036610"/>
                    <a:pt x="3024253" y="5011905"/>
                  </a:cubicBezTo>
                  <a:lnTo>
                    <a:pt x="3010284" y="4991186"/>
                  </a:lnTo>
                  <a:lnTo>
                    <a:pt x="0" y="1980901"/>
                  </a:lnTo>
                  <a:lnTo>
                    <a:pt x="1980901" y="0"/>
                  </a:lnTo>
                  <a:lnTo>
                    <a:pt x="4996292" y="3015390"/>
                  </a:lnTo>
                  <a:close/>
                </a:path>
              </a:pathLst>
            </a:custGeom>
            <a:gradFill>
              <a:gsLst>
                <a:gs pos="0">
                  <a:srgbClr val="66CCFF"/>
                </a:gs>
                <a:gs pos="100000">
                  <a:srgbClr val="0066C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reeform: Shape 86"/>
            <p:cNvSpPr/>
            <p:nvPr/>
          </p:nvSpPr>
          <p:spPr>
            <a:xfrm>
              <a:off x="644577" y="614597"/>
              <a:ext cx="5055626" cy="1723869"/>
            </a:xfrm>
            <a:custGeom>
              <a:avLst/>
              <a:gdLst>
                <a:gd name="connsiteX0" fmla="*/ 527159 w 5055626"/>
                <a:gd name="connsiteY0" fmla="*/ 0 h 1723869"/>
                <a:gd name="connsiteX1" fmla="*/ 4390579 w 5055626"/>
                <a:gd name="connsiteY1" fmla="*/ 0 h 1723869"/>
                <a:gd name="connsiteX2" fmla="*/ 4907028 w 5055626"/>
                <a:gd name="connsiteY2" fmla="*/ 420918 h 1723869"/>
                <a:gd name="connsiteX3" fmla="*/ 4907969 w 5055626"/>
                <a:gd name="connsiteY3" fmla="*/ 430246 h 1723869"/>
                <a:gd name="connsiteX4" fmla="*/ 4909741 w 5055626"/>
                <a:gd name="connsiteY4" fmla="*/ 428241 h 1723869"/>
                <a:gd name="connsiteX5" fmla="*/ 4934210 w 5055626"/>
                <a:gd name="connsiteY5" fmla="*/ 419247 h 1723869"/>
                <a:gd name="connsiteX6" fmla="*/ 5055626 w 5055626"/>
                <a:gd name="connsiteY6" fmla="*/ 861933 h 1723869"/>
                <a:gd name="connsiteX7" fmla="*/ 4934210 w 5055626"/>
                <a:gd name="connsiteY7" fmla="*/ 1304619 h 1723869"/>
                <a:gd name="connsiteX8" fmla="*/ 4909741 w 5055626"/>
                <a:gd name="connsiteY8" fmla="*/ 1295625 h 1723869"/>
                <a:gd name="connsiteX9" fmla="*/ 4907969 w 5055626"/>
                <a:gd name="connsiteY9" fmla="*/ 1293620 h 1723869"/>
                <a:gd name="connsiteX10" fmla="*/ 4907028 w 5055626"/>
                <a:gd name="connsiteY10" fmla="*/ 1302951 h 1723869"/>
                <a:gd name="connsiteX11" fmla="*/ 4390579 w 5055626"/>
                <a:gd name="connsiteY11" fmla="*/ 1723869 h 1723869"/>
                <a:gd name="connsiteX12" fmla="*/ 527159 w 5055626"/>
                <a:gd name="connsiteY12" fmla="*/ 1723869 h 1723869"/>
                <a:gd name="connsiteX13" fmla="*/ 0 w 5055626"/>
                <a:gd name="connsiteY13" fmla="*/ 1196710 h 1723869"/>
                <a:gd name="connsiteX14" fmla="*/ 0 w 5055626"/>
                <a:gd name="connsiteY14" fmla="*/ 527159 h 1723869"/>
                <a:gd name="connsiteX15" fmla="*/ 527159 w 5055626"/>
                <a:gd name="connsiteY15" fmla="*/ 0 h 17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5626" h="1723869">
                  <a:moveTo>
                    <a:pt x="527159" y="0"/>
                  </a:moveTo>
                  <a:lnTo>
                    <a:pt x="4390579" y="0"/>
                  </a:lnTo>
                  <a:cubicBezTo>
                    <a:pt x="4645328" y="0"/>
                    <a:pt x="4857873" y="180701"/>
                    <a:pt x="4907028" y="420918"/>
                  </a:cubicBezTo>
                  <a:lnTo>
                    <a:pt x="4907969" y="430246"/>
                  </a:lnTo>
                  <a:lnTo>
                    <a:pt x="4909741" y="428241"/>
                  </a:lnTo>
                  <a:cubicBezTo>
                    <a:pt x="4917645" y="422344"/>
                    <a:pt x="4925828" y="419247"/>
                    <a:pt x="4934210" y="419247"/>
                  </a:cubicBezTo>
                  <a:cubicBezTo>
                    <a:pt x="5001266" y="419247"/>
                    <a:pt x="5055626" y="617444"/>
                    <a:pt x="5055626" y="861933"/>
                  </a:cubicBezTo>
                  <a:cubicBezTo>
                    <a:pt x="5055626" y="1106422"/>
                    <a:pt x="5001266" y="1304619"/>
                    <a:pt x="4934210" y="1304619"/>
                  </a:cubicBezTo>
                  <a:cubicBezTo>
                    <a:pt x="4925828" y="1304619"/>
                    <a:pt x="4917645" y="1301522"/>
                    <a:pt x="4909741" y="1295625"/>
                  </a:cubicBezTo>
                  <a:lnTo>
                    <a:pt x="4907969" y="1293620"/>
                  </a:lnTo>
                  <a:lnTo>
                    <a:pt x="4907028" y="1302951"/>
                  </a:lnTo>
                  <a:cubicBezTo>
                    <a:pt x="4857873" y="1543169"/>
                    <a:pt x="4645328" y="1723869"/>
                    <a:pt x="4390579" y="1723869"/>
                  </a:cubicBezTo>
                  <a:lnTo>
                    <a:pt x="527159" y="1723869"/>
                  </a:lnTo>
                  <a:cubicBezTo>
                    <a:pt x="236017" y="1723869"/>
                    <a:pt x="0" y="1487852"/>
                    <a:pt x="0" y="1196710"/>
                  </a:cubicBezTo>
                  <a:lnTo>
                    <a:pt x="0" y="527159"/>
                  </a:lnTo>
                  <a:cubicBezTo>
                    <a:pt x="0" y="236017"/>
                    <a:pt x="236017" y="0"/>
                    <a:pt x="527159" y="0"/>
                  </a:cubicBezTo>
                  <a:close/>
                </a:path>
              </a:pathLst>
            </a:custGeom>
            <a:gradFill flip="none" rotWithShape="1">
              <a:gsLst>
                <a:gs pos="0">
                  <a:schemeClr val="bg1">
                    <a:lumMod val="95000"/>
                  </a:schemeClr>
                </a:gs>
                <a:gs pos="100000">
                  <a:schemeClr val="bg1">
                    <a:lumMod val="7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Circle: Hollow 87"/>
            <p:cNvSpPr/>
            <p:nvPr/>
          </p:nvSpPr>
          <p:spPr>
            <a:xfrm>
              <a:off x="3942532" y="530306"/>
              <a:ext cx="1892449" cy="1892449"/>
            </a:xfrm>
            <a:prstGeom prst="donut">
              <a:avLst>
                <a:gd name="adj" fmla="val 8571"/>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Freeform: Shape 88"/>
            <p:cNvSpPr/>
            <p:nvPr/>
          </p:nvSpPr>
          <p:spPr>
            <a:xfrm>
              <a:off x="782465" y="761406"/>
              <a:ext cx="4779850" cy="1450356"/>
            </a:xfrm>
            <a:custGeom>
              <a:avLst/>
              <a:gdLst>
                <a:gd name="connsiteX0" fmla="*/ 4054672 w 4779850"/>
                <a:gd name="connsiteY0" fmla="*/ 0 h 1450356"/>
                <a:gd name="connsiteX1" fmla="*/ 4779850 w 4779850"/>
                <a:gd name="connsiteY1" fmla="*/ 725178 h 1450356"/>
                <a:gd name="connsiteX2" fmla="*/ 4054672 w 4779850"/>
                <a:gd name="connsiteY2" fmla="*/ 1450356 h 1450356"/>
                <a:gd name="connsiteX3" fmla="*/ 4022599 w 4779850"/>
                <a:gd name="connsiteY3" fmla="*/ 1448737 h 1450356"/>
                <a:gd name="connsiteX4" fmla="*/ 4006533 w 4779850"/>
                <a:gd name="connsiteY4" fmla="*/ 1450356 h 1450356"/>
                <a:gd name="connsiteX5" fmla="*/ 458037 w 4779850"/>
                <a:gd name="connsiteY5" fmla="*/ 1450356 h 1450356"/>
                <a:gd name="connsiteX6" fmla="*/ 0 w 4779850"/>
                <a:gd name="connsiteY6" fmla="*/ 992319 h 1450356"/>
                <a:gd name="connsiteX7" fmla="*/ 0 w 4779850"/>
                <a:gd name="connsiteY7" fmla="*/ 458038 h 1450356"/>
                <a:gd name="connsiteX8" fmla="*/ 458037 w 4779850"/>
                <a:gd name="connsiteY8" fmla="*/ 1 h 1450356"/>
                <a:gd name="connsiteX9" fmla="*/ 4006533 w 4779850"/>
                <a:gd name="connsiteY9" fmla="*/ 1 h 1450356"/>
                <a:gd name="connsiteX10" fmla="*/ 4022592 w 4779850"/>
                <a:gd name="connsiteY10" fmla="*/ 1620 h 1450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9850" h="1450356">
                  <a:moveTo>
                    <a:pt x="4054672" y="0"/>
                  </a:moveTo>
                  <a:cubicBezTo>
                    <a:pt x="4455177" y="0"/>
                    <a:pt x="4779850" y="324673"/>
                    <a:pt x="4779850" y="725178"/>
                  </a:cubicBezTo>
                  <a:cubicBezTo>
                    <a:pt x="4779850" y="1125683"/>
                    <a:pt x="4455177" y="1450356"/>
                    <a:pt x="4054672" y="1450356"/>
                  </a:cubicBezTo>
                  <a:lnTo>
                    <a:pt x="4022599" y="1448737"/>
                  </a:lnTo>
                  <a:lnTo>
                    <a:pt x="4006533" y="1450356"/>
                  </a:lnTo>
                  <a:lnTo>
                    <a:pt x="458037" y="1450356"/>
                  </a:lnTo>
                  <a:cubicBezTo>
                    <a:pt x="205070" y="1450356"/>
                    <a:pt x="0" y="1245286"/>
                    <a:pt x="0" y="992319"/>
                  </a:cubicBezTo>
                  <a:lnTo>
                    <a:pt x="0" y="458038"/>
                  </a:lnTo>
                  <a:cubicBezTo>
                    <a:pt x="0" y="205071"/>
                    <a:pt x="205070" y="1"/>
                    <a:pt x="458037" y="1"/>
                  </a:cubicBezTo>
                  <a:lnTo>
                    <a:pt x="4006533" y="1"/>
                  </a:lnTo>
                  <a:lnTo>
                    <a:pt x="4022592" y="16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Oval 89"/>
            <p:cNvSpPr/>
            <p:nvPr/>
          </p:nvSpPr>
          <p:spPr>
            <a:xfrm>
              <a:off x="4409785" y="1007613"/>
              <a:ext cx="957942" cy="957942"/>
            </a:xfrm>
            <a:prstGeom prst="ellipse">
              <a:avLst/>
            </a:prstGeom>
            <a:gradFill>
              <a:gsLst>
                <a:gs pos="0">
                  <a:srgbClr val="66CCFF"/>
                </a:gs>
                <a:gs pos="100000">
                  <a:srgbClr val="0066C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2" name="TextBox 91"/>
          <p:cNvSpPr txBox="1"/>
          <p:nvPr/>
        </p:nvSpPr>
        <p:spPr>
          <a:xfrm>
            <a:off x="1076905" y="677329"/>
            <a:ext cx="2610405" cy="1094210"/>
          </a:xfrm>
          <a:prstGeom prst="rect">
            <a:avLst/>
          </a:prstGeom>
          <a:noFill/>
        </p:spPr>
        <p:txBody>
          <a:bodyPr wrap="square">
            <a:spAutoFit/>
          </a:bodyPr>
          <a:lstStyle/>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Box 93"/>
          <p:cNvSpPr txBox="1"/>
          <p:nvPr/>
        </p:nvSpPr>
        <p:spPr>
          <a:xfrm>
            <a:off x="8723732" y="1640505"/>
            <a:ext cx="2440488" cy="1077218"/>
          </a:xfrm>
          <a:prstGeom prst="rect">
            <a:avLst/>
          </a:prstGeom>
          <a:noFill/>
        </p:spPr>
        <p:txBody>
          <a:bodyPr wrap="square">
            <a:spAutoFit/>
          </a:bodyPr>
          <a:lstStyle/>
          <a:p>
            <a:pPr algn="ctr"/>
            <a:r>
              <a:rPr lang="en-US" sz="3200" dirty="0" err="1">
                <a:solidFill>
                  <a:srgbClr val="000000"/>
                </a:solidFill>
                <a:effectLst/>
                <a:latin typeface="Times New Roman" panose="02020603050405020304" pitchFamily="18" charset="0"/>
                <a:ea typeface="Calibri" panose="020F0502020204030204" pitchFamily="34" charset="0"/>
              </a:rPr>
              <a:t>Bố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cục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ràng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96" name="TextBox 95"/>
          <p:cNvSpPr txBox="1"/>
          <p:nvPr/>
        </p:nvSpPr>
        <p:spPr>
          <a:xfrm>
            <a:off x="1218667" y="3005493"/>
            <a:ext cx="2653780" cy="954107"/>
          </a:xfrm>
          <a:prstGeom prst="rect">
            <a:avLst/>
          </a:prstGeom>
          <a:noFill/>
        </p:spPr>
        <p:txBody>
          <a:bodyPr wrap="square">
            <a:spAutoFit/>
          </a:bodyPr>
          <a:lstStyle/>
          <a:p>
            <a:pPr algn="ct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98" name="TextBox 97"/>
          <p:cNvSpPr txBox="1"/>
          <p:nvPr/>
        </p:nvSpPr>
        <p:spPr>
          <a:xfrm>
            <a:off x="8643974" y="4193161"/>
            <a:ext cx="260000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Dẫn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0" name="TextBox 99"/>
          <p:cNvSpPr txBox="1"/>
          <p:nvPr/>
        </p:nvSpPr>
        <p:spPr>
          <a:xfrm>
            <a:off x="1145876" y="5336965"/>
            <a:ext cx="2742443"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xúc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101" name="Rectangle: Rounded Corners 100"/>
          <p:cNvSpPr/>
          <p:nvPr/>
        </p:nvSpPr>
        <p:spPr>
          <a:xfrm>
            <a:off x="7790168" y="217952"/>
            <a:ext cx="3154057" cy="709608"/>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circle(in)">
                                      <p:cBhvr>
                                        <p:cTn id="47" dur="2000"/>
                                        <p:tgtEl>
                                          <p:spTgt spid="96"/>
                                        </p:tgtEl>
                                      </p:cBhvr>
                                    </p:animEffect>
                                  </p:childTnLst>
                                </p:cTn>
                              </p:par>
                              <p:par>
                                <p:cTn id="48" presetID="6" presetClass="entr" presetSubtype="16"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in)">
                                      <p:cBhvr>
                                        <p:cTn id="50" dur="2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ircle(in)">
                                      <p:cBhvr>
                                        <p:cTn id="63" dur="2000"/>
                                        <p:tgtEl>
                                          <p:spTgt spid="22"/>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circle(in)">
                                      <p:cBhvr>
                                        <p:cTn id="66" dur="20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circle(in)">
                                      <p:cBhvr>
                                        <p:cTn id="76" dur="2000"/>
                                        <p:tgtEl>
                                          <p:spTgt spid="100"/>
                                        </p:tgtEl>
                                      </p:cBhvr>
                                    </p:animEffect>
                                  </p:childTnLst>
                                </p:cTn>
                              </p:par>
                              <p:par>
                                <p:cTn id="77" presetID="6" presetClass="entr" presetSubtype="16"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circle(in)">
                                      <p:cBhvr>
                                        <p:cTn id="7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2" grpId="0"/>
      <p:bldP spid="94" grpId="0"/>
      <p:bldP spid="96" grpId="0"/>
      <p:bldP spid="98" grpId="0"/>
      <p:bldP spid="10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763403"/>
            <a:ext cx="10807700" cy="530594"/>
          </a:xfrm>
          <a:prstGeom prst="rect">
            <a:avLst/>
          </a:prstGeom>
          <a:noFill/>
        </p:spPr>
        <p:txBody>
          <a:bodyPr wrap="square">
            <a:spAutoFit/>
          </a:bodyPr>
          <a:lstStyle/>
          <a:p>
            <a:pPr algn="just">
              <a:lnSpc>
                <a:spcPct val="107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57387" y="1975575"/>
            <a:ext cx="8128000" cy="69124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p:cNvSpPr/>
          <p:nvPr/>
        </p:nvSpPr>
        <p:spPr>
          <a:xfrm>
            <a:off x="2363787" y="1570706"/>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vi-VN" sz="3200" kern="1200" dirty="0">
                <a:latin typeface="Times New Roman" panose="02020603050405020304" pitchFamily="18" charset="0"/>
                <a:cs typeface="Times New Roman" panose="02020603050405020304" pitchFamily="18" charset="0"/>
              </a:rPr>
              <a:t>N</a:t>
            </a:r>
            <a:r>
              <a:rPr lang="en-US" sz="3200" kern="1200" dirty="0" err="1">
                <a:latin typeface="Times New Roman" panose="02020603050405020304" pitchFamily="18" charset="0"/>
                <a:cs typeface="Times New Roman" panose="02020603050405020304" pitchFamily="18" charset="0"/>
              </a:rPr>
              <a:t>hận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diện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kiến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vi-VN" sz="3200" kern="1200" dirty="0">
                <a:latin typeface="Times New Roman" panose="02020603050405020304" pitchFamily="18" charset="0"/>
                <a:cs typeface="Times New Roman" panose="02020603050405020304" pitchFamily="18" charset="0"/>
              </a:rPr>
              <a:t> 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dẫn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a:t>
            </a:r>
          </a:p>
        </p:txBody>
      </p:sp>
      <p:sp>
        <p:nvSpPr>
          <p:cNvPr id="8" name="Rectangle 7"/>
          <p:cNvSpPr/>
          <p:nvPr/>
        </p:nvSpPr>
        <p:spPr>
          <a:xfrm>
            <a:off x="1957387" y="3565214"/>
            <a:ext cx="8128000" cy="691240"/>
          </a:xfrm>
          <a:prstGeom prst="rect">
            <a:avLst/>
          </a:prstGeom>
        </p:spPr>
        <p:style>
          <a:lnRef idx="2">
            <a:schemeClr val="accent3">
              <a:hueOff val="1355300"/>
              <a:satOff val="50000"/>
              <a:lumOff val="-73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p:cNvSpPr/>
          <p:nvPr/>
        </p:nvSpPr>
        <p:spPr>
          <a:xfrm>
            <a:off x="2363787" y="3160345"/>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45"/>
              <a:alphaOff val="0"/>
            </a:schemeClr>
          </a:fillRef>
          <a:effectRef idx="0">
            <a:schemeClr val="accent3">
              <a:hueOff val="1355300"/>
              <a:satOff val="50000"/>
              <a:lumOff val="-7345"/>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
        <p:nvSpPr>
          <p:cNvPr id="10" name="Rectangle 9"/>
          <p:cNvSpPr/>
          <p:nvPr/>
        </p:nvSpPr>
        <p:spPr>
          <a:xfrm>
            <a:off x="1957387" y="5075961"/>
            <a:ext cx="8128000" cy="691240"/>
          </a:xfrm>
          <a:prstGeom prst="rect">
            <a:avLst/>
          </a:prstGeom>
        </p:spPr>
        <p:style>
          <a:lnRef idx="2">
            <a:schemeClr val="accent3">
              <a:hueOff val="2710599"/>
              <a:satOff val="100000"/>
              <a:lumOff val="-146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p:cNvSpPr/>
          <p:nvPr/>
        </p:nvSpPr>
        <p:spPr>
          <a:xfrm>
            <a:off x="2363787" y="4671091"/>
            <a:ext cx="7219950" cy="967523"/>
          </a:xfrm>
          <a:custGeom>
            <a:avLst/>
            <a:gdLst>
              <a:gd name="connsiteX0" fmla="*/ 0 w 5689600"/>
              <a:gd name="connsiteY0" fmla="*/ 68881 h 413280"/>
              <a:gd name="connsiteX1" fmla="*/ 68881 w 5689600"/>
              <a:gd name="connsiteY1" fmla="*/ 0 h 413280"/>
              <a:gd name="connsiteX2" fmla="*/ 5620719 w 5689600"/>
              <a:gd name="connsiteY2" fmla="*/ 0 h 413280"/>
              <a:gd name="connsiteX3" fmla="*/ 5689600 w 5689600"/>
              <a:gd name="connsiteY3" fmla="*/ 68881 h 413280"/>
              <a:gd name="connsiteX4" fmla="*/ 5689600 w 5689600"/>
              <a:gd name="connsiteY4" fmla="*/ 344399 h 413280"/>
              <a:gd name="connsiteX5" fmla="*/ 5620719 w 5689600"/>
              <a:gd name="connsiteY5" fmla="*/ 413280 h 413280"/>
              <a:gd name="connsiteX6" fmla="*/ 68881 w 5689600"/>
              <a:gd name="connsiteY6" fmla="*/ 413280 h 413280"/>
              <a:gd name="connsiteX7" fmla="*/ 0 w 5689600"/>
              <a:gd name="connsiteY7" fmla="*/ 344399 h 413280"/>
              <a:gd name="connsiteX8" fmla="*/ 0 w 568960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413280">
                <a:moveTo>
                  <a:pt x="0" y="68881"/>
                </a:moveTo>
                <a:cubicBezTo>
                  <a:pt x="0" y="30839"/>
                  <a:pt x="30839" y="0"/>
                  <a:pt x="68881" y="0"/>
                </a:cubicBezTo>
                <a:lnTo>
                  <a:pt x="5620719" y="0"/>
                </a:lnTo>
                <a:cubicBezTo>
                  <a:pt x="5658761" y="0"/>
                  <a:pt x="5689600" y="30839"/>
                  <a:pt x="5689600" y="68881"/>
                </a:cubicBezTo>
                <a:lnTo>
                  <a:pt x="5689600" y="344399"/>
                </a:lnTo>
                <a:cubicBezTo>
                  <a:pt x="5689600" y="382441"/>
                  <a:pt x="5658761" y="413280"/>
                  <a:pt x="5620719" y="413280"/>
                </a:cubicBezTo>
                <a:lnTo>
                  <a:pt x="68881" y="413280"/>
                </a:lnTo>
                <a:cubicBezTo>
                  <a:pt x="30839" y="413280"/>
                  <a:pt x="0" y="382441"/>
                  <a:pt x="0" y="344399"/>
                </a:cubicBezTo>
                <a:lnTo>
                  <a:pt x="0" y="68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698"/>
              <a:alphaOff val="0"/>
            </a:schemeClr>
          </a:fillRef>
          <a:effectRef idx="0">
            <a:schemeClr val="accent3">
              <a:hueOff val="2710599"/>
              <a:satOff val="100000"/>
              <a:lumOff val="-14698"/>
              <a:alphaOff val="0"/>
            </a:schemeClr>
          </a:effectRef>
          <a:fontRef idx="minor">
            <a:schemeClr val="lt1"/>
          </a:fontRef>
        </p:style>
        <p:txBody>
          <a:bodyPr spcFirstLastPara="0" vert="horz" wrap="square" lIns="235228" tIns="20175" rIns="235228" bIns="20175" numCol="1" spcCol="1270" anchor="ctr" anchorCtr="0">
            <a:noAutofit/>
          </a:bodyPr>
          <a:lstStyle/>
          <a:p>
            <a:pPr marL="0" lvl="0" indent="0" algn="l" defTabSz="6223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wipe(down)">
                                      <p:cBhvr>
                                        <p:cTn id="91" dur="580">
                                          <p:stCondLst>
                                            <p:cond delay="0"/>
                                          </p:stCondLst>
                                        </p:cTn>
                                        <p:tgtEl>
                                          <p:spTgt spid="10"/>
                                        </p:tgtEl>
                                      </p:cBhvr>
                                    </p:animEffect>
                                    <p:anim calcmode="lin" valueType="num">
                                      <p:cBhvr>
                                        <p:cTn id="9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7" dur="26">
                                          <p:stCondLst>
                                            <p:cond delay="650"/>
                                          </p:stCondLst>
                                        </p:cTn>
                                        <p:tgtEl>
                                          <p:spTgt spid="10"/>
                                        </p:tgtEl>
                                      </p:cBhvr>
                                      <p:to x="100000" y="60000"/>
                                    </p:animScale>
                                    <p:animScale>
                                      <p:cBhvr>
                                        <p:cTn id="98" dur="166" decel="50000">
                                          <p:stCondLst>
                                            <p:cond delay="676"/>
                                          </p:stCondLst>
                                        </p:cTn>
                                        <p:tgtEl>
                                          <p:spTgt spid="10"/>
                                        </p:tgtEl>
                                      </p:cBhvr>
                                      <p:to x="100000" y="100000"/>
                                    </p:animScale>
                                    <p:animScale>
                                      <p:cBhvr>
                                        <p:cTn id="99" dur="26">
                                          <p:stCondLst>
                                            <p:cond delay="1312"/>
                                          </p:stCondLst>
                                        </p:cTn>
                                        <p:tgtEl>
                                          <p:spTgt spid="10"/>
                                        </p:tgtEl>
                                      </p:cBhvr>
                                      <p:to x="100000" y="80000"/>
                                    </p:animScale>
                                    <p:animScale>
                                      <p:cBhvr>
                                        <p:cTn id="100" dur="166" decel="50000">
                                          <p:stCondLst>
                                            <p:cond delay="1338"/>
                                          </p:stCondLst>
                                        </p:cTn>
                                        <p:tgtEl>
                                          <p:spTgt spid="10"/>
                                        </p:tgtEl>
                                      </p:cBhvr>
                                      <p:to x="100000" y="100000"/>
                                    </p:animScale>
                                    <p:animScale>
                                      <p:cBhvr>
                                        <p:cTn id="101" dur="26">
                                          <p:stCondLst>
                                            <p:cond delay="1642"/>
                                          </p:stCondLst>
                                        </p:cTn>
                                        <p:tgtEl>
                                          <p:spTgt spid="10"/>
                                        </p:tgtEl>
                                      </p:cBhvr>
                                      <p:to x="100000" y="90000"/>
                                    </p:animScale>
                                    <p:animScale>
                                      <p:cBhvr>
                                        <p:cTn id="102" dur="166" decel="50000">
                                          <p:stCondLst>
                                            <p:cond delay="1668"/>
                                          </p:stCondLst>
                                        </p:cTn>
                                        <p:tgtEl>
                                          <p:spTgt spid="10"/>
                                        </p:tgtEl>
                                      </p:cBhvr>
                                      <p:to x="100000" y="100000"/>
                                    </p:animScale>
                                    <p:animScale>
                                      <p:cBhvr>
                                        <p:cTn id="103" dur="26">
                                          <p:stCondLst>
                                            <p:cond delay="1808"/>
                                          </p:stCondLst>
                                        </p:cTn>
                                        <p:tgtEl>
                                          <p:spTgt spid="10"/>
                                        </p:tgtEl>
                                      </p:cBhvr>
                                      <p:to x="100000" y="95000"/>
                                    </p:animScale>
                                    <p:animScale>
                                      <p:cBhvr>
                                        <p:cTn id="10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p:cNvPicPr>
            <a:picLocks noChangeAspect="1"/>
          </p:cNvPicPr>
          <p:nvPr/>
        </p:nvPicPr>
        <p:blipFill rotWithShape="1">
          <a:blip r:embed="rId2"/>
          <a:srcRect t="19"/>
          <a:stretch>
            <a:fillRect/>
          </a:stretch>
        </p:blipFill>
        <p:spPr>
          <a:xfrm>
            <a:off x="0" y="0"/>
            <a:ext cx="12192000" cy="6858000"/>
          </a:xfrm>
          <a:prstGeom prst="rect">
            <a:avLst/>
          </a:prstGeom>
        </p:spPr>
      </p:pic>
      <p:sp>
        <p:nvSpPr>
          <p:cNvPr id="5" name="TextBox 4"/>
          <p:cNvSpPr txBox="1"/>
          <p:nvPr/>
        </p:nvSpPr>
        <p:spPr>
          <a:xfrm>
            <a:off x="1603432" y="114637"/>
            <a:ext cx="6193630" cy="1015663"/>
          </a:xfrm>
          <a:prstGeom prst="rect">
            <a:avLst/>
          </a:prstGeom>
          <a:noFill/>
        </p:spPr>
        <p:txBody>
          <a:bodyPr wrap="square">
            <a:prstTxWarp prst="textChevron">
              <a:avLst/>
            </a:prstTxWarp>
            <a:spAutoFit/>
          </a:bodyPr>
          <a:lstStyle/>
          <a:p>
            <a:pPr algn="ctr"/>
            <a:r>
              <a:rPr lang="en-US" sz="60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ea typeface="Calibri" panose="020F0502020204030204" pitchFamily="34" charset="0"/>
              </a:rPr>
              <a:t>THỰC HÀNH</a:t>
            </a:r>
          </a:p>
        </p:txBody>
      </p:sp>
      <p:sp>
        <p:nvSpPr>
          <p:cNvPr id="8" name="TextBox 7"/>
          <p:cNvSpPr txBox="1"/>
          <p:nvPr/>
        </p:nvSpPr>
        <p:spPr>
          <a:xfrm>
            <a:off x="515313" y="1143000"/>
            <a:ext cx="8369867" cy="5032468"/>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dirty="0">
                <a:solidFill>
                  <a:srgbClr val="000000"/>
                </a:solidFill>
                <a:effectLst/>
                <a:latin typeface="Times New Roman" panose="02020603050405020304" pitchFamily="18" charset="0"/>
                <a:ea typeface="Calibri" panose="020F0502020204030204" pitchFamily="34" charset="0"/>
              </a:rPr>
              <a:t>T</a:t>
            </a:r>
            <a:r>
              <a:rPr lang="vi-VN" sz="2800" dirty="0">
                <a:solidFill>
                  <a:srgbClr val="000000"/>
                </a:solidFill>
                <a:effectLst/>
                <a:latin typeface="Times New Roman" panose="02020603050405020304" pitchFamily="18" charset="0"/>
                <a:ea typeface="Calibri" panose="020F0502020204030204" pitchFamily="34" charset="0"/>
              </a:rPr>
              <a:t>rong phần (3), tác giả đã so sánh hai nhân vật: ông Hai bán rắn và chú Võ Tòng. Dựa vào bài viết, em hãy chỉ ra những điểm giống nhau và khác nhau giữa hai nhân vật nà</a:t>
            </a:r>
            <a:r>
              <a:rPr lang="en-US" sz="2800" dirty="0">
                <a:solidFill>
                  <a:srgbClr val="000000"/>
                </a:solidFill>
                <a:effectLst/>
                <a:latin typeface="Times New Roman" panose="02020603050405020304" pitchFamily="18" charset="0"/>
                <a:ea typeface="Calibri" panose="020F0502020204030204" pitchFamily="34" charset="0"/>
              </a:rPr>
              <a:t>y.</a:t>
            </a:r>
            <a:endParaRPr lang="en-US" sz="2800" dirty="0">
              <a:effectLst/>
              <a:latin typeface="Times New Roman" panose="02020603050405020304" pitchFamily="18" charset="0"/>
              <a:ea typeface="Calibri" panose="020F0502020204030204" pitchFamily="34" charset="0"/>
            </a:endParaRPr>
          </a:p>
          <a:p>
            <a:pPr algn="just"/>
            <a:r>
              <a:rPr lang="en-US" sz="2800" b="1" dirty="0" err="1">
                <a:solidFill>
                  <a:srgbClr val="000000"/>
                </a:solidFill>
                <a:effectLst/>
                <a:latin typeface="Times New Roman" panose="02020603050405020304" pitchFamily="18" charset="0"/>
                <a:ea typeface="Calibri" panose="020F0502020204030204" pitchFamily="34" charset="0"/>
              </a:rPr>
              <a:t>Câu</a:t>
            </a:r>
            <a:r>
              <a:rPr lang="en-US" sz="2800" b="1" dirty="0">
                <a:solidFill>
                  <a:srgbClr val="000000"/>
                </a:solidFill>
                <a:effectLst/>
                <a:latin typeface="Times New Roman" panose="02020603050405020304" pitchFamily="18" charset="0"/>
                <a:ea typeface="Calibri" panose="020F0502020204030204" pitchFamily="34" charset="0"/>
              </a:rPr>
              <a:t> 2.</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Theo em, mục đích chính của văn bản nghị luận trên là gì? Nội dung của các phần trong văn bản đã làm rõ được mục đích ấy như thế nào?</a:t>
            </a:r>
            <a:endParaRPr lang="en-US" sz="28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3.</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trích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đàn</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ông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cô</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độc</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effectLst/>
                <a:latin typeface="Times New Roman" panose="02020603050405020304" pitchFamily="18" charset="0"/>
                <a:ea typeface="MS Mincho" panose="02020609040205080304" pitchFamily="49" charset="-128"/>
                <a:cs typeface="Times New Roman" panose="02020603050405020304" pitchFamily="18" charset="0"/>
              </a:rPr>
              <a:t>rừng</a:t>
            </a:r>
            <a:r>
              <a:rPr lang="en-US" sz="2800" i="1"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386840" algn="l"/>
              </a:tabLst>
            </a:pP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4. </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V</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ăn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góp</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thức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giới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xung</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quanh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150" y="732048"/>
            <a:ext cx="10807700" cy="593304"/>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nvGraphicFramePr>
        <p:xfrm>
          <a:off x="660400" y="1680794"/>
          <a:ext cx="10807700" cy="3876040"/>
        </p:xfrm>
        <a:graphic>
          <a:graphicData uri="http://schemas.openxmlformats.org/drawingml/2006/table">
            <a:tbl>
              <a:tblPr firstRow="1" firstCol="1" bandRow="1">
                <a:tableStyleId>{ED083AE6-46FA-4A59-8FB0-9F97EB10719F}</a:tableStyleId>
              </a:tblPr>
              <a:tblGrid>
                <a:gridCol w="1797050">
                  <a:extLst>
                    <a:ext uri="{9D8B030D-6E8A-4147-A177-3AD203B41FA5}">
                      <a16:colId xmlns:a16="http://schemas.microsoft.com/office/drawing/2014/main" val="20000"/>
                    </a:ext>
                  </a:extLst>
                </a:gridCol>
                <a:gridCol w="2787091">
                  <a:extLst>
                    <a:ext uri="{9D8B030D-6E8A-4147-A177-3AD203B41FA5}">
                      <a16:colId xmlns:a16="http://schemas.microsoft.com/office/drawing/2014/main" val="20001"/>
                    </a:ext>
                  </a:extLst>
                </a:gridCol>
                <a:gridCol w="6223559">
                  <a:extLst>
                    <a:ext uri="{9D8B030D-6E8A-4147-A177-3AD203B41FA5}">
                      <a16:colId xmlns:a16="http://schemas.microsoft.com/office/drawing/2014/main" val="20002"/>
                    </a:ext>
                  </a:extLst>
                </a:gridCol>
              </a:tblGrid>
              <a:tr h="172720">
                <a:tc>
                  <a:txBody>
                    <a:bodyPr/>
                    <a:lstStyle/>
                    <a:p>
                      <a:pPr algn="just">
                        <a:lnSpc>
                          <a:spcPct val="150000"/>
                        </a:lnSpc>
                        <a:spcAft>
                          <a:spcPts val="800"/>
                        </a:spcAft>
                      </a:pPr>
                      <a:r>
                        <a:rPr lang="en-US" sz="3200">
                          <a:solidFill>
                            <a:srgbClr val="000000"/>
                          </a:solidFill>
                          <a:effectLst/>
                          <a:latin typeface="Times New Roman" panose="02020603050405020304" pitchFamily="18" charset="0"/>
                          <a:cs typeface="Times New Roman" panose="02020603050405020304" pitchFamily="18" charset="0"/>
                        </a:rPr>
                        <a:t> </a:t>
                      </a:r>
                      <a:r>
                        <a:rPr lang="en-US" sz="3200" b="1">
                          <a:solidFill>
                            <a:srgbClr val="000000"/>
                          </a:solidFill>
                          <a:effectLst/>
                          <a:latin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dirty="0" err="1">
                          <a:solidFill>
                            <a:srgbClr val="000000"/>
                          </a:solidFill>
                          <a:effectLst/>
                          <a:latin typeface="Times New Roman" panose="02020603050405020304" pitchFamily="18" charset="0"/>
                          <a:cs typeface="Times New Roman" panose="02020603050405020304" pitchFamily="18" charset="0"/>
                        </a:rPr>
                        <a:t>Ông</a:t>
                      </a:r>
                      <a:r>
                        <a:rPr lang="en-US" sz="3200" b="1" dirty="0">
                          <a:solidFill>
                            <a:srgbClr val="000000"/>
                          </a:solidFill>
                          <a:effectLst/>
                          <a:latin typeface="Times New Roman" panose="02020603050405020304" pitchFamily="18" charset="0"/>
                          <a:cs typeface="Times New Roman" panose="02020603050405020304" pitchFamily="18" charset="0"/>
                        </a:rPr>
                        <a:t>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Chú Võ Tòng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518160">
                <a:tc>
                  <a:txBody>
                    <a:bodyPr/>
                    <a:lstStyle/>
                    <a:p>
                      <a:pPr algn="just">
                        <a:lnSpc>
                          <a:spcPct val="150000"/>
                        </a:lnSpc>
                        <a:spcAft>
                          <a:spcPts val="800"/>
                        </a:spcAft>
                      </a:pPr>
                      <a:r>
                        <a:rPr lang="en-US" sz="3200" b="1">
                          <a:solidFill>
                            <a:srgbClr val="000000"/>
                          </a:solidFill>
                          <a:effectLst/>
                          <a:latin typeface="Times New Roman" panose="02020603050405020304" pitchFamily="18" charset="0"/>
                          <a:cs typeface="Times New Roman" panose="02020603050405020304" pitchFamily="18" charset="0"/>
                        </a:rPr>
                        <a:t>Giống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gridSpan="2">
                  <a:txBody>
                    <a:bodyPr/>
                    <a:lstStyle/>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quanh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năm</a:t>
                      </a:r>
                      <a:r>
                        <a:rPr lang="en-US" sz="3200" dirty="0">
                          <a:solidFill>
                            <a:srgbClr val="000000"/>
                          </a:solidFill>
                          <a:effectLst/>
                          <a:latin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cs typeface="Times New Roman" panose="02020603050405020304" pitchFamily="18" charset="0"/>
                        </a:rPr>
                        <a:t>đợ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thuê</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địa</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chủ</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cướp</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vợ</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Đều</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cs typeface="Times New Roman" panose="02020603050405020304" pitchFamily="18" charset="0"/>
                        </a:rPr>
                        <a:t>tù</a:t>
                      </a:r>
                      <a:r>
                        <a:rPr lang="en-US" sz="320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hMerge="1">
                  <a:txBody>
                    <a:bodyPr/>
                    <a:lstStyle/>
                    <a:p>
                      <a:endParaRPr lang="en-US"/>
                    </a:p>
                  </a:txBody>
                  <a:tcPr/>
                </a:tc>
                <a:extLst>
                  <a:ext uri="{0D108BD9-81ED-4DB2-BD59-A6C34878D82A}">
                    <a16:rowId xmlns:a16="http://schemas.microsoft.com/office/drawing/2014/main" val="10001"/>
                  </a:ext>
                </a:extLst>
              </a:tr>
            </a:tbl>
          </a:graphicData>
        </a:graphic>
      </p:graphicFrame>
    </p:spTree>
  </p:cSld>
  <p:clrMapOvr>
    <a:masterClrMapping/>
  </p:clrMapOvr>
  <p:transition spd="slow">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60400" y="504793"/>
          <a:ext cx="10807700" cy="5848414"/>
        </p:xfrm>
        <a:graphic>
          <a:graphicData uri="http://schemas.openxmlformats.org/drawingml/2006/table">
            <a:tbl>
              <a:tblPr firstRow="1" firstCol="1" bandRow="1">
                <a:tableStyleId>{ED083AE6-46FA-4A59-8FB0-9F97EB10719F}</a:tableStyleId>
              </a:tblPr>
              <a:tblGrid>
                <a:gridCol w="1518020">
                  <a:extLst>
                    <a:ext uri="{9D8B030D-6E8A-4147-A177-3AD203B41FA5}">
                      <a16:colId xmlns:a16="http://schemas.microsoft.com/office/drawing/2014/main" val="20000"/>
                    </a:ext>
                  </a:extLst>
                </a:gridCol>
                <a:gridCol w="3066121">
                  <a:extLst>
                    <a:ext uri="{9D8B030D-6E8A-4147-A177-3AD203B41FA5}">
                      <a16:colId xmlns:a16="http://schemas.microsoft.com/office/drawing/2014/main" val="20001"/>
                    </a:ext>
                  </a:extLst>
                </a:gridCol>
                <a:gridCol w="6223559">
                  <a:extLst>
                    <a:ext uri="{9D8B030D-6E8A-4147-A177-3AD203B41FA5}">
                      <a16:colId xmlns:a16="http://schemas.microsoft.com/office/drawing/2014/main" val="20002"/>
                    </a:ext>
                  </a:extLst>
                </a:gridCol>
              </a:tblGrid>
              <a:tr h="172720">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b="1" dirty="0">
                          <a:solidFill>
                            <a:srgbClr val="000000"/>
                          </a:solidFill>
                          <a:effectLst/>
                          <a:latin typeface="Times New Roman" panose="02020603050405020304" pitchFamily="18" charset="0"/>
                          <a:cs typeface="Times New Roman" panose="02020603050405020304" pitchFamily="18" charset="0"/>
                        </a:rPr>
                        <a:t>So </a:t>
                      </a:r>
                      <a:r>
                        <a:rPr lang="en-US" sz="2600" b="1" dirty="0" err="1">
                          <a:solidFill>
                            <a:srgbClr val="000000"/>
                          </a:solidFill>
                          <a:effectLst/>
                          <a:latin typeface="Times New Roman" panose="02020603050405020304" pitchFamily="18" charset="0"/>
                          <a:cs typeface="Times New Roman" panose="02020603050405020304" pitchFamily="18" charset="0"/>
                        </a:rPr>
                        <a:t>sánh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Ông Hai</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Chú Võ Tòng</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0"/>
                  </a:ext>
                </a:extLst>
              </a:tr>
              <a:tr h="1564005">
                <a:tc>
                  <a:txBody>
                    <a:bodyPr/>
                    <a:lstStyle/>
                    <a:p>
                      <a:pPr algn="just">
                        <a:lnSpc>
                          <a:spcPct val="107000"/>
                        </a:lnSpc>
                        <a:spcAft>
                          <a:spcPts val="800"/>
                        </a:spcAft>
                      </a:pPr>
                      <a:r>
                        <a:rPr lang="en-US" sz="2600" b="1">
                          <a:solidFill>
                            <a:srgbClr val="000000"/>
                          </a:solidFill>
                          <a:effectLst/>
                          <a:latin typeface="Times New Roman" panose="02020603050405020304" pitchFamily="18" charset="0"/>
                          <a:cs typeface="Times New Roman" panose="02020603050405020304" pitchFamily="18" charset="0"/>
                        </a:rPr>
                        <a:t>Khác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Trốn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rừng</a:t>
                      </a:r>
                      <a:r>
                        <a:rPr lang="en-US" sz="2600" dirty="0">
                          <a:solidFill>
                            <a:srgbClr val="000000"/>
                          </a:solidFill>
                          <a:effectLst/>
                          <a:latin typeface="Times New Roman" panose="02020603050405020304" pitchFamily="18" charset="0"/>
                          <a:cs typeface="Times New Roman" panose="02020603050405020304" pitchFamily="18" charset="0"/>
                        </a:rPr>
                        <a:t> U Minh.</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Kiếm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bằng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thứ</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rắn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mật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sấu</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khoáng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rất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dễ</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Làn</a:t>
                      </a:r>
                      <a:r>
                        <a:rPr lang="en-US" sz="2600" dirty="0">
                          <a:solidFill>
                            <a:srgbClr val="000000"/>
                          </a:solidFill>
                          <a:effectLst/>
                          <a:latin typeface="Times New Roman" panose="02020603050405020304" pitchFamily="18" charset="0"/>
                          <a:cs typeface="Times New Roman" panose="02020603050405020304" pitchFamily="18" charset="0"/>
                        </a:rPr>
                        <a:t> da </a:t>
                      </a:r>
                      <a:r>
                        <a:rPr lang="en-US" sz="2600" dirty="0" err="1">
                          <a:solidFill>
                            <a:srgbClr val="000000"/>
                          </a:solidFill>
                          <a:effectLst/>
                          <a:latin typeface="Times New Roman" panose="02020603050405020304" pitchFamily="18" charset="0"/>
                          <a:cs typeface="Times New Roman" panose="02020603050405020304" pitchFamily="18" charset="0"/>
                        </a:rPr>
                        <a:t>mặt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trẻ</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cs typeface="Times New Roman" panose="02020603050405020304" pitchFamily="18" charset="0"/>
                        </a:rPr>
                        <a:t>đôi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khóe</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vầng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xếp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mấy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đường</a:t>
                      </a:r>
                      <a:r>
                        <a:rPr lang="en-US" sz="2600" dirty="0">
                          <a:solidFill>
                            <a:srgbClr val="000000"/>
                          </a:solidFill>
                          <a:effectLst/>
                          <a:latin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cs typeface="Times New Roman" panose="02020603050405020304" pitchFamily="18" charset="0"/>
                        </a:rPr>
                        <a:t>nhăn.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Gây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việc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nộp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mình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Mãn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hạn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tù</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về</a:t>
                      </a:r>
                      <a:r>
                        <a:rPr lang="en-US" sz="2600" dirty="0">
                          <a:solidFill>
                            <a:srgbClr val="000000"/>
                          </a:solidFill>
                          <a:effectLst/>
                          <a:latin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cs typeface="Times New Roman" panose="02020603050405020304" pitchFamily="18" charset="0"/>
                        </a:rPr>
                        <a:t>chết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trở</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nhỏ</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địa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chủ</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Làm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nghề</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săn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bẫy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thú</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cs typeface="Times New Roman" panose="02020603050405020304" pitchFamily="18" charset="0"/>
                        </a:rPr>
                        <a:t>- Hai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hoắm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hố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sâu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cặp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tròng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trắng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dã</a:t>
                      </a:r>
                      <a:r>
                        <a:rPr lang="en-US" sz="2600" dirty="0">
                          <a:solidFill>
                            <a:srgbClr val="000000"/>
                          </a:solidFill>
                          <a:effectLst/>
                          <a:latin typeface="Times New Roman" panose="02020603050405020304" pitchFamily="18" charset="0"/>
                          <a:cs typeface="Times New Roman" panose="02020603050405020304" pitchFamily="18" charset="0"/>
                        </a:rPr>
                        <a:t>, long qua, long </a:t>
                      </a:r>
                      <a:r>
                        <a:rPr lang="en-US" sz="2600" dirty="0" err="1">
                          <a:solidFill>
                            <a:srgbClr val="000000"/>
                          </a:solidFill>
                          <a:effectLst/>
                          <a:latin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dao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tóc</a:t>
                      </a:r>
                      <a:r>
                        <a:rPr lang="en-US" sz="2600" dirty="0">
                          <a:solidFill>
                            <a:srgbClr val="000000"/>
                          </a:solidFill>
                          <a:effectLst/>
                          <a:latin typeface="Times New Roman" panose="02020603050405020304" pitchFamily="18" charset="0"/>
                          <a:cs typeface="Times New Roman" panose="02020603050405020304" pitchFamily="18" charset="0"/>
                        </a:rPr>
                        <a:t> hung </a:t>
                      </a:r>
                      <a:r>
                        <a:rPr lang="en-US" sz="2600" dirty="0" err="1">
                          <a:solidFill>
                            <a:srgbClr val="000000"/>
                          </a:solidFill>
                          <a:effectLst/>
                          <a:latin typeface="Times New Roman" panose="02020603050405020304" pitchFamily="18" charset="0"/>
                          <a:cs typeface="Times New Roman" panose="02020603050405020304" pitchFamily="18" charset="0"/>
                        </a:rPr>
                        <a:t>hung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bờm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ngựa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phủ</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gáy</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Chỗ</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gò</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má</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phải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năm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sẹo</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dài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sả</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xuống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từ</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thái</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dương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vắt</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đến</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cổ</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đầu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móng</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cọp</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cào</a:t>
                      </a:r>
                      <a:r>
                        <a:rPr lang="en-US" sz="2600" dirty="0">
                          <a:solidFill>
                            <a:srgbClr val="000000"/>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001"/>
                  </a:ext>
                </a:extLst>
              </a:tr>
            </a:tbl>
          </a:graphicData>
        </a:graphic>
      </p:graphicFrame>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6200000">
            <a:off x="5518962" y="49477"/>
            <a:ext cx="4305506" cy="6467149"/>
          </a:xfrm>
          <a:prstGeom prst="rect">
            <a:avLst/>
          </a:prstGeom>
        </p:spPr>
      </p:pic>
      <p:sp>
        <p:nvSpPr>
          <p:cNvPr id="14" name="Callout: Right Arrow 13"/>
          <p:cNvSpPr/>
          <p:nvPr/>
        </p:nvSpPr>
        <p:spPr>
          <a:xfrm>
            <a:off x="2304032" y="2230766"/>
            <a:ext cx="2032000" cy="2254148"/>
          </a:xfrm>
          <a:prstGeom prst="rightArrowCallout">
            <a:avLst>
              <a:gd name="adj1" fmla="val 35000"/>
              <a:gd name="adj2" fmla="val 31429"/>
              <a:gd name="adj3" fmla="val 25000"/>
              <a:gd name="adj4" fmla="val 64977"/>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effectLst/>
                <a:latin typeface="Times New Roman" panose="02020603050405020304" pitchFamily="18" charset="0"/>
                <a:ea typeface="Calibri" panose="020F0502020204030204" pitchFamily="34" charset="0"/>
              </a:rPr>
              <a:t>Ví dụ</a:t>
            </a:r>
            <a:endParaRPr lang="en-US" sz="3600">
              <a:solidFill>
                <a:schemeClr val="tx1"/>
              </a:solidFill>
            </a:endParaRPr>
          </a:p>
        </p:txBody>
      </p:sp>
      <p:sp>
        <p:nvSpPr>
          <p:cNvPr id="16" name="TextBox 15"/>
          <p:cNvSpPr txBox="1"/>
          <p:nvPr/>
        </p:nvSpPr>
        <p:spPr>
          <a:xfrm>
            <a:off x="5021281" y="1422194"/>
            <a:ext cx="4751890" cy="3857531"/>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Quỳnh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223957"/>
            <a:ext cx="10807700" cy="6093976"/>
          </a:xfrm>
          <a:prstGeom prst="rect">
            <a:avLst/>
          </a:prstGeom>
          <a:noFill/>
        </p:spPr>
        <p:txBody>
          <a:bodyPr wrap="square">
            <a:spAutoFit/>
          </a:bodyPr>
          <a:lstStyle/>
          <a:p>
            <a:pPr algn="just"/>
            <a:r>
              <a:rPr lang="en-US" sz="2600" b="1" dirty="0" err="1">
                <a:solidFill>
                  <a:srgbClr val="000000"/>
                </a:solidFill>
                <a:effectLst/>
                <a:latin typeface="Times New Roman" panose="02020603050405020304" pitchFamily="18" charset="0"/>
                <a:ea typeface="Times New Roman" panose="02020603050405020304" pitchFamily="18" charset="0"/>
              </a:rPr>
              <a:t>Câu</a:t>
            </a:r>
            <a:r>
              <a:rPr lang="en-US" sz="2600" b="1" dirty="0">
                <a:solidFill>
                  <a:srgbClr val="000000"/>
                </a:solidFill>
                <a:effectLst/>
                <a:latin typeface="Times New Roman" panose="02020603050405020304" pitchFamily="18" charset="0"/>
                <a:ea typeface="Times New Roman" panose="02020603050405020304" pitchFamily="18" charset="0"/>
              </a:rPr>
              <a:t> 2:</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vi-VN" sz="2600" dirty="0">
                <a:solidFill>
                  <a:srgbClr val="000000"/>
                </a:solidFill>
                <a:effectLst/>
                <a:latin typeface="Times New Roman" panose="02020603050405020304" pitchFamily="18" charset="0"/>
                <a:ea typeface="Calibri" panose="020F0502020204030204" pitchFamily="34" charset="0"/>
              </a:rPr>
              <a:t>Mục đích chính: </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ý </a:t>
            </a:r>
            <a:r>
              <a:rPr lang="vi-VN" sz="2600" dirty="0">
                <a:solidFill>
                  <a:srgbClr val="000000"/>
                </a:solidFill>
                <a:effectLst/>
                <a:latin typeface="Times New Roman" panose="02020603050405020304" pitchFamily="18" charset="0"/>
                <a:ea typeface="Calibri" panose="020F0502020204030204" pitchFamily="34" charset="0"/>
              </a:rPr>
              <a:t>kiến</a:t>
            </a:r>
            <a:r>
              <a:rPr lang="en-US" sz="2600" dirty="0">
                <a:solidFill>
                  <a:srgbClr val="000000"/>
                </a:solidFill>
                <a:effectLst/>
                <a:latin typeface="Times New Roman" panose="02020603050405020304" pitchFamily="18" charset="0"/>
                <a:ea typeface="Calibri" panose="020F0502020204030204" pitchFamily="34" charset="0"/>
              </a:rPr>
              <a:t>: </a:t>
            </a:r>
            <a:r>
              <a:rPr lang="vi-VN" sz="2600" dirty="0">
                <a:solidFill>
                  <a:srgbClr val="000000"/>
                </a:solidFill>
                <a:effectLst/>
                <a:latin typeface="Times New Roman" panose="02020603050405020304" pitchFamily="18" charset="0"/>
                <a:ea typeface="Calibri" panose="020F0502020204030204" pitchFamily="34" charset="0"/>
              </a:rPr>
              <a:t>“</a:t>
            </a:r>
            <a:r>
              <a:rPr lang="en-US" sz="2600" i="1" dirty="0" err="1">
                <a:solidFill>
                  <a:srgbClr val="000000"/>
                </a:solidFill>
                <a:effectLst/>
                <a:latin typeface="Times New Roman" panose="02020603050405020304" pitchFamily="18" charset="0"/>
                <a:ea typeface="Calibri" panose="020F0502020204030204" pitchFamily="34" charset="0"/>
              </a:rPr>
              <a:t>Đất</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rừng</a:t>
            </a:r>
            <a:r>
              <a:rPr lang="en-US" sz="2600" i="1" dirty="0">
                <a:solidFill>
                  <a:srgbClr val="000000"/>
                </a:solidFill>
                <a:effectLst/>
                <a:latin typeface="Times New Roman" panose="02020603050405020304" pitchFamily="18" charset="0"/>
                <a:ea typeface="Calibri" panose="020F0502020204030204" pitchFamily="34" charset="0"/>
              </a:rPr>
              <a:t> </a:t>
            </a:r>
            <a:r>
              <a:rPr lang="en-US" sz="2600" i="1" dirty="0" err="1">
                <a:solidFill>
                  <a:srgbClr val="000000"/>
                </a:solidFill>
                <a:effectLst/>
                <a:latin typeface="Times New Roman" panose="02020603050405020304" pitchFamily="18" charset="0"/>
                <a:ea typeface="Calibri" panose="020F0502020204030204" pitchFamily="34" charset="0"/>
              </a:rPr>
              <a:t>phương</a:t>
            </a:r>
            <a:r>
              <a:rPr lang="en-US" sz="2600" i="1" dirty="0">
                <a:solidFill>
                  <a:srgbClr val="000000"/>
                </a:solidFill>
                <a:effectLst/>
                <a:latin typeface="Times New Roman" panose="02020603050405020304" pitchFamily="18" charset="0"/>
                <a:ea typeface="Calibri" panose="020F0502020204030204" pitchFamily="34" charset="0"/>
              </a:rPr>
              <a:t> Nam”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nói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tinh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túy</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hồn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người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một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vùng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châu</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thổ</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Cửu</a:t>
            </a:r>
            <a:r>
              <a:rPr lang="en-US" sz="2600" dirty="0">
                <a:solidFill>
                  <a:srgbClr val="000000"/>
                </a:solidFill>
                <a:effectLst/>
                <a:latin typeface="Times New Roman" panose="02020603050405020304" pitchFamily="18" charset="0"/>
                <a:ea typeface="Calibri" panose="020F0502020204030204" pitchFamily="34" charset="0"/>
              </a:rPr>
              <a:t> Long </a:t>
            </a:r>
            <a:r>
              <a:rPr lang="en-US" sz="2600" dirty="0" err="1">
                <a:solidFill>
                  <a:srgbClr val="000000"/>
                </a:solidFill>
                <a:effectLst/>
                <a:latin typeface="Times New Roman" panose="02020603050405020304" pitchFamily="18" charset="0"/>
                <a:ea typeface="Calibri" panose="020F0502020204030204" pitchFamily="34" charset="0"/>
              </a:rPr>
              <a:t>Giang</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2600" dirty="0">
                <a:solidFill>
                  <a:srgbClr val="000000"/>
                </a:solidFill>
                <a:effectLst/>
                <a:latin typeface="Times New Roman" panose="02020603050405020304" pitchFamily="18" charset="0"/>
                <a:ea typeface="Calibri" panose="020F0502020204030204" pitchFamily="34" charset="0"/>
              </a:rPr>
              <a:t>Qua </a:t>
            </a:r>
            <a:r>
              <a:rPr lang="en-US" sz="2600" dirty="0" err="1">
                <a:solidFill>
                  <a:srgbClr val="000000"/>
                </a:solidFill>
                <a:effectLst/>
                <a:latin typeface="Times New Roman" panose="02020603050405020304" pitchFamily="18" charset="0"/>
                <a:ea typeface="Calibri" panose="020F0502020204030204" pitchFamily="34" charset="0"/>
              </a:rPr>
              <a:t>đó</a:t>
            </a:r>
            <a:r>
              <a:rPr lang="en-US" sz="2600" dirty="0">
                <a:solidFill>
                  <a:srgbClr val="000000"/>
                </a:solidFill>
                <a:effectLst/>
                <a:latin typeface="Times New Roman" panose="02020603050405020304" pitchFamily="18" charset="0"/>
                <a:ea typeface="Calibri" panose="020F0502020204030204" pitchFamily="34" charset="0"/>
              </a:rPr>
              <a:t> c</a:t>
            </a:r>
            <a:r>
              <a:rPr lang="vi-VN" sz="2600" dirty="0">
                <a:solidFill>
                  <a:srgbClr val="000000"/>
                </a:solidFill>
                <a:effectLst/>
                <a:latin typeface="Times New Roman" panose="02020603050405020304" pitchFamily="18" charset="0"/>
                <a:ea typeface="Calibri" panose="020F0502020204030204" pitchFamily="34" charset="0"/>
              </a:rPr>
              <a:t>ho bạn đọc thấy đặc điểm của thiên nhiên và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2600" dirty="0" err="1">
                <a:solidFill>
                  <a:srgbClr val="000000"/>
                </a:solidFill>
                <a:effectLst/>
                <a:latin typeface="Times New Roman" panose="02020603050405020304" pitchFamily="18" charset="0"/>
                <a:ea typeface="Calibri" panose="020F0502020204030204" pitchFamily="34" charset="0"/>
              </a:rPr>
              <a:t>Nội</a:t>
            </a:r>
            <a:r>
              <a:rPr lang="en-US" sz="2600" dirty="0">
                <a:solidFill>
                  <a:srgbClr val="000000"/>
                </a:solidFill>
                <a:effectLst/>
                <a:latin typeface="Times New Roman" panose="02020603050405020304" pitchFamily="18" charset="0"/>
                <a:ea typeface="Calibri" panose="020F0502020204030204" pitchFamily="34" charset="0"/>
              </a:rPr>
              <a:t> dung </a:t>
            </a:r>
            <a:r>
              <a:rPr lang="en-US" sz="2600" dirty="0" err="1">
                <a:solidFill>
                  <a:srgbClr val="000000"/>
                </a:solidFill>
                <a:effectLst/>
                <a:latin typeface="Times New Roman" panose="02020603050405020304" pitchFamily="18" charset="0"/>
                <a:ea typeface="Calibri" panose="020F0502020204030204" pitchFamily="34" charset="0"/>
              </a:rPr>
              <a:t>các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nghị</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cách</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phần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văn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bản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làm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rõ</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từng</a:t>
            </a:r>
            <a:r>
              <a:rPr lang="en-US" sz="2600" dirty="0">
                <a:solidFill>
                  <a:srgbClr val="000000"/>
                </a:solidFill>
                <a:effectLst/>
                <a:latin typeface="Times New Roman" panose="02020603050405020304" pitchFamily="18" charset="0"/>
                <a:ea typeface="Calibri" panose="020F0502020204030204" pitchFamily="34" charset="0"/>
              </a:rPr>
              <a:t> ý </a:t>
            </a:r>
            <a:r>
              <a:rPr lang="en-US" sz="2600" dirty="0" err="1">
                <a:solidFill>
                  <a:srgbClr val="000000"/>
                </a:solidFill>
                <a:effectLst/>
                <a:latin typeface="Times New Roman" panose="02020603050405020304" pitchFamily="18" charset="0"/>
                <a:ea typeface="Calibri" panose="020F0502020204030204" pitchFamily="34" charset="0"/>
              </a:rPr>
              <a:t>của</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đích</a:t>
            </a:r>
            <a:r>
              <a:rPr lang="en-US"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(1): Nêu khái quát đặc điểm nghệ thuật của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(2): Nêu đặc điểm thiên nhiên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vi-VN" sz="2600" dirty="0">
                <a:solidFill>
                  <a:srgbClr val="000000"/>
                </a:solidFill>
                <a:effectLst/>
                <a:latin typeface="Times New Roman" panose="02020603050405020304" pitchFamily="18" charset="0"/>
                <a:ea typeface="Calibri" panose="020F0502020204030204" pitchFamily="34" charset="0"/>
              </a:rPr>
              <a:t>Phần (3): Nêu đặc điểm con người trong truyện </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Đất rừng phương Nam</a:t>
            </a:r>
            <a:r>
              <a:rPr lang="en-US" sz="2600" dirty="0">
                <a:solidFill>
                  <a:srgbClr val="000000"/>
                </a:solidFill>
                <a:effectLst/>
                <a:latin typeface="Times New Roman" panose="02020603050405020304" pitchFamily="18" charset="0"/>
                <a:ea typeface="Calibri" panose="020F0502020204030204" pitchFamily="34" charset="0"/>
              </a:rPr>
              <a:t>”</a:t>
            </a:r>
            <a:r>
              <a:rPr lang="vi-VN" sz="2600" dirty="0">
                <a:solidFill>
                  <a:srgbClr val="000000"/>
                </a:solidFill>
                <a:effectLst/>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endParaRPr>
          </a:p>
          <a:p>
            <a:pPr algn="just"/>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Mỗi</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vẻ</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đẹp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trong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phẩm</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Đất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rừng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phương</a:t>
            </a:r>
            <a:r>
              <a:rPr lang="en-US" sz="2600" dirty="0">
                <a:solidFill>
                  <a:srgbClr val="000000"/>
                </a:solidFill>
                <a:effectLst/>
                <a:latin typeface="Times New Roman" panose="02020603050405020304" pitchFamily="18" charset="0"/>
                <a:ea typeface="Calibri" panose="020F0502020204030204" pitchFamily="34" charset="0"/>
              </a:rPr>
              <a:t> Nam” </a:t>
            </a:r>
            <a:r>
              <a:rPr lang="en-US" sz="2600" dirty="0" err="1">
                <a:solidFill>
                  <a:srgbClr val="000000"/>
                </a:solidFill>
                <a:effectLst/>
                <a:latin typeface="Times New Roman" panose="02020603050405020304" pitchFamily="18" charset="0"/>
                <a:ea typeface="Calibri" panose="020F0502020204030204" pitchFamily="34" charset="0"/>
              </a:rPr>
              <a:t>được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giả</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minh</a:t>
            </a:r>
            <a:r>
              <a:rPr lang="en-US" sz="2600" dirty="0">
                <a:solidFill>
                  <a:srgbClr val="000000"/>
                </a:solidFill>
                <a:effectLst/>
                <a:latin typeface="Times New Roman" panose="02020603050405020304" pitchFamily="18" charset="0"/>
                <a:ea typeface="Calibri" panose="020F0502020204030204" pitchFamily="34" charset="0"/>
              </a:rPr>
              <a:t> qua </a:t>
            </a:r>
            <a:r>
              <a:rPr lang="en-US" sz="2600" dirty="0" err="1">
                <a:solidFill>
                  <a:srgbClr val="000000"/>
                </a:solidFill>
                <a:effectLst/>
                <a:latin typeface="Times New Roman" panose="02020603050405020304" pitchFamily="18" charset="0"/>
                <a:ea typeface="Calibri" panose="020F0502020204030204" pitchFamily="34" charset="0"/>
              </a:rPr>
              <a:t>lí</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lẽ</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sắc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bén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bằng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chứng</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xác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thực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có</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sức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thuyết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phục</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Lập</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luận</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chặt</a:t>
            </a:r>
            <a:r>
              <a:rPr lang="en-US" sz="2600" dirty="0">
                <a:solidFill>
                  <a:srgbClr val="000000"/>
                </a:solidFill>
                <a:effectLst/>
                <a:latin typeface="Times New Roman" panose="02020603050405020304" pitchFamily="18" charset="0"/>
                <a:ea typeface="Calibri" panose="020F0502020204030204" pitchFamily="34" charset="0"/>
              </a:rPr>
              <a:t> </a:t>
            </a:r>
            <a:r>
              <a:rPr lang="en-US" sz="2600" dirty="0" err="1">
                <a:solidFill>
                  <a:srgbClr val="000000"/>
                </a:solidFill>
                <a:effectLst/>
                <a:latin typeface="Times New Roman" panose="02020603050405020304" pitchFamily="18" charset="0"/>
                <a:ea typeface="Calibri" panose="020F0502020204030204" pitchFamily="34" charset="0"/>
              </a:rPr>
              <a:t>chẽ</a:t>
            </a:r>
            <a:r>
              <a:rPr lang="en-US" sz="2600" dirty="0">
                <a:solidFill>
                  <a:srgbClr val="000000"/>
                </a:solidFill>
                <a:effectLst/>
                <a:latin typeface="Times New Roman" panose="02020603050405020304" pitchFamily="18" charset="0"/>
                <a:ea typeface="Calibri" panose="020F0502020204030204" pitchFamily="34" charset="0"/>
              </a:rPr>
              <a:t>, logic.</a:t>
            </a:r>
            <a:endParaRPr lang="en-US" sz="2600" dirty="0">
              <a:effectLst/>
              <a:latin typeface="Times New Roman" panose="02020603050405020304" pitchFamily="18" charset="0"/>
              <a:ea typeface="Calibri" panose="020F0502020204030204" pitchFamily="34" charset="0"/>
            </a:endParaRPr>
          </a:p>
        </p:txBody>
      </p:sp>
      <p:pic>
        <p:nvPicPr>
          <p:cNvPr id="5" name="Graphic 4" descr="Back with solid fill"/>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162" y="4975224"/>
            <a:ext cx="625475" cy="62547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701100"/>
            <a:ext cx="10807700" cy="5509200"/>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Calibri" panose="020F0502020204030204" pitchFamily="34" charset="0"/>
              </a:rPr>
              <a:t>Câu</a:t>
            </a:r>
            <a:r>
              <a:rPr lang="en-US" sz="3200" b="1" dirty="0">
                <a:solidFill>
                  <a:srgbClr val="000000"/>
                </a:solidFill>
                <a:effectLst/>
                <a:latin typeface="Times New Roman" panose="02020603050405020304" pitchFamily="18" charset="0"/>
                <a:ea typeface="Calibri" panose="020F0502020204030204" pitchFamily="34" charset="0"/>
              </a:rPr>
              <a:t> 3: </a:t>
            </a:r>
            <a:endParaRPr lang="en-US" sz="3200" b="1"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Bùi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Hồng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con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Nam”</a:t>
            </a:r>
            <a:r>
              <a:rPr lang="vi-VN" sz="32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Điểm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nhau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bán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rắn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thuê</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địa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bức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cướp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thêm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hoàn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Nét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Hai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ü"/>
            </a:pPr>
            <a:r>
              <a:rPr lang="en-US" sz="3200" dirty="0" err="1">
                <a:solidFill>
                  <a:srgbClr val="000000"/>
                </a:solidFill>
                <a:effectLst/>
                <a:latin typeface="Times New Roman" panose="02020603050405020304" pitchFamily="18" charset="0"/>
                <a:ea typeface="Calibri" panose="020F0502020204030204" pitchFamily="34" charset="0"/>
              </a:rPr>
              <a:t>Chuyện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chú</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Võ</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Tòng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phất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huyền</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thoại.</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v"/>
            </a:pPr>
            <a:r>
              <a:rPr lang="en-US" sz="3200" dirty="0" err="1">
                <a:solidFill>
                  <a:srgbClr val="000000"/>
                </a:solidFill>
                <a:effectLst/>
                <a:latin typeface="Times New Roman" panose="02020603050405020304" pitchFamily="18" charset="0"/>
                <a:ea typeface="Calibri" panose="020F0502020204030204" pitchFamily="34" charset="0"/>
              </a:rPr>
              <a:t>Giúp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viết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truyện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sắc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hay, </a:t>
            </a:r>
            <a:r>
              <a:rPr lang="en-US" sz="3200" dirty="0" err="1">
                <a:solidFill>
                  <a:srgbClr val="000000"/>
                </a:solidFill>
                <a:effectLst/>
                <a:latin typeface="Times New Roman" panose="02020603050405020304" pitchFamily="18" charset="0"/>
                <a:ea typeface="Calibri" panose="020F0502020204030204" pitchFamily="34" charset="0"/>
              </a:rPr>
              <a:t>cái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đoạn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trích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đàn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ông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độc</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giữa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649392"/>
            <a:ext cx="10807700" cy="5810886"/>
          </a:xfrm>
          <a:prstGeom prst="rect">
            <a:avLst/>
          </a:prstGeom>
          <a:noFill/>
        </p:spPr>
        <p:txBody>
          <a:bodyPr wrap="square">
            <a:spAutoFit/>
          </a:bodyPr>
          <a:lstStyle/>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v"/>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Bùi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thêm nội dung và mục đích của cuộc gặp gỡ, đối thoại giữa ông Hai và chú Võ Tòng trong đoạn trích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đàn ông cô độc giữa rừng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góp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800"/>
              </a:spcAft>
              <a:buClrTx/>
              <a:buSzTx/>
              <a:buFont typeface="Wingdings" panose="05000000000000000000" pitchFamily="2" charset="2"/>
              <a:buChar char="ü"/>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Calendar&#10;&#10;Description automatically generated with low confidence"/>
          <p:cNvPicPr>
            <a:picLocks noChangeAspect="1"/>
          </p:cNvPicPr>
          <p:nvPr/>
        </p:nvPicPr>
        <p:blipFill rotWithShape="1">
          <a:blip r:embed="rId2"/>
          <a:srcRect t="10017"/>
          <a:stretch>
            <a:fillRect/>
          </a:stretch>
        </p:blipFill>
        <p:spPr>
          <a:xfrm>
            <a:off x="20" y="1282"/>
            <a:ext cx="12191980" cy="6856718"/>
          </a:xfrm>
          <a:prstGeom prst="rect">
            <a:avLst/>
          </a:prstGeom>
        </p:spPr>
      </p:pic>
      <p:sp>
        <p:nvSpPr>
          <p:cNvPr id="5" name="TextBox 4"/>
          <p:cNvSpPr txBox="1"/>
          <p:nvPr/>
        </p:nvSpPr>
        <p:spPr>
          <a:xfrm>
            <a:off x="3202091" y="0"/>
            <a:ext cx="5724318" cy="1107996"/>
          </a:xfrm>
          <a:prstGeom prst="rect">
            <a:avLst/>
          </a:prstGeom>
          <a:noFill/>
        </p:spPr>
        <p:txBody>
          <a:bodyPr wrap="square">
            <a:sp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VẬN DỤNG</a:t>
            </a:r>
            <a:endParaRPr lang="en-US" sz="6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TextBox 7"/>
          <p:cNvSpPr txBox="1"/>
          <p:nvPr/>
        </p:nvSpPr>
        <p:spPr>
          <a:xfrm>
            <a:off x="660400" y="1130300"/>
            <a:ext cx="10807700" cy="954107"/>
          </a:xfrm>
          <a:prstGeom prst="rect">
            <a:avLst/>
          </a:prstGeom>
          <a:noFill/>
        </p:spPr>
        <p:txBody>
          <a:bodyPr wrap="square">
            <a:spAutoFit/>
          </a:bodyPr>
          <a:lstStyle/>
          <a:p>
            <a:pPr algn="ctr"/>
            <a:r>
              <a:rPr lang="en-US" sz="2800" b="1" dirty="0">
                <a:solidFill>
                  <a:srgbClr val="000000"/>
                </a:solidFill>
                <a:effectLst/>
                <a:latin typeface="Times New Roman" panose="02020603050405020304" pitchFamily="18" charset="0"/>
                <a:ea typeface="Calibri" panose="020F0502020204030204" pitchFamily="34" charset="0"/>
              </a:rPr>
              <a:t>PHIẾU HỌC TẬP</a:t>
            </a:r>
            <a:endParaRPr lang="en-US" sz="2800" dirty="0">
              <a:effectLst/>
              <a:latin typeface="Times New Roman" panose="02020603050405020304" pitchFamily="18" charset="0"/>
              <a:ea typeface="Calibri" panose="020F0502020204030204" pitchFamily="34" charset="0"/>
            </a:endParaRPr>
          </a:p>
          <a:p>
            <a:pPr algn="ct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6" name="Table 5"/>
          <p:cNvGraphicFramePr>
            <a:graphicFrameLocks noGrp="1"/>
          </p:cNvGraphicFramePr>
          <p:nvPr/>
        </p:nvGraphicFramePr>
        <p:xfrm>
          <a:off x="711200" y="2174317"/>
          <a:ext cx="10807700" cy="4267200"/>
        </p:xfrm>
        <a:graphic>
          <a:graphicData uri="http://schemas.openxmlformats.org/drawingml/2006/table">
            <a:tbl>
              <a:tblPr firstRow="1" firstCol="1" bandRow="1"/>
              <a:tblGrid>
                <a:gridCol w="1389921">
                  <a:extLst>
                    <a:ext uri="{9D8B030D-6E8A-4147-A177-3AD203B41FA5}">
                      <a16:colId xmlns:a16="http://schemas.microsoft.com/office/drawing/2014/main" val="20000"/>
                    </a:ext>
                  </a:extLst>
                </a:gridCol>
                <a:gridCol w="6665277">
                  <a:extLst>
                    <a:ext uri="{9D8B030D-6E8A-4147-A177-3AD203B41FA5}">
                      <a16:colId xmlns:a16="http://schemas.microsoft.com/office/drawing/2014/main" val="20001"/>
                    </a:ext>
                  </a:extLst>
                </a:gridCol>
                <a:gridCol w="2752502">
                  <a:extLst>
                    <a:ext uri="{9D8B030D-6E8A-4147-A177-3AD203B41FA5}">
                      <a16:colId xmlns:a16="http://schemas.microsoft.com/office/drawing/2014/main" val="20002"/>
                    </a:ext>
                  </a:extLst>
                </a:gridCol>
              </a:tblGrid>
              <a:tr h="0">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 tự</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hỏi đọc hiểu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 tác giả sử dụng trong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viết về đề tài gì</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v</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kiến của tác giả về vấn đề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 lẽ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 chứng sử dụng trong văn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xét về lí lẽ, dẫn chứng trong bài nghị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 (có thuyết phục không)</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bwMode="white">
          <a:xfrm>
            <a:off x="1523"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sp>
        <p:nvSpPr>
          <p:cNvPr id="16" name="Rectangle 15"/>
          <p:cNvSpPr>
            <a:spLocks noGrp="1" noRot="1" noChangeAspect="1" noMove="1" noResize="1" noEditPoints="1" noAdjustHandles="1" noChangeArrowheads="1" noChangeShapeType="1" noTextEdit="1"/>
          </p:cNvSpPr>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Georgia Pro"/>
              <a:ea typeface="+mn-ea"/>
              <a:cs typeface="+mn-cs"/>
            </a:endParaRPr>
          </a:p>
        </p:txBody>
      </p:sp>
      <p:pic>
        <p:nvPicPr>
          <p:cNvPr id="7" name="Picture 6"/>
          <p:cNvPicPr>
            <a:picLocks noChangeAspect="1"/>
          </p:cNvPicPr>
          <p:nvPr/>
        </p:nvPicPr>
        <p:blipFill>
          <a:blip r:embed="rId2"/>
          <a:stretch>
            <a:fillRect/>
          </a:stretch>
        </p:blipFill>
        <p:spPr>
          <a:xfrm>
            <a:off x="5310451" y="2253590"/>
            <a:ext cx="6899909" cy="3622451"/>
          </a:xfrm>
          <a:prstGeom prst="rect">
            <a:avLst/>
          </a:prstGeom>
        </p:spPr>
      </p:pic>
      <p:sp>
        <p:nvSpPr>
          <p:cNvPr id="18" name="Rectangle 17"/>
          <p:cNvSpPr>
            <a:spLocks noGrp="1" noRot="1" noChangeAspect="1" noMove="1" noResize="1" noEditPoints="1" noAdjustHandles="1" noChangeArrowheads="1" noChangeShapeType="1" noTextEdit="1"/>
          </p:cNvSpPr>
          <p:nvPr/>
        </p:nvSpPr>
        <p:spPr>
          <a:xfrm rot="10800000">
            <a:off x="11493126" y="699894"/>
            <a:ext cx="698873" cy="5466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en-US" sz="3000" b="0" i="0" u="none" strike="noStrike" kern="1200" cap="none" spc="0" normalizeH="0" baseline="0" noProof="0">
              <a:ln>
                <a:noFill/>
              </a:ln>
              <a:solidFill>
                <a:srgbClr val="DD796C"/>
              </a:solidFill>
              <a:effectLst/>
              <a:uLnTx/>
              <a:uFillTx/>
              <a:latin typeface="Helvetica Neue Medium"/>
              <a:ea typeface="Helvetica Neue Medium"/>
              <a:cs typeface="Helvetica Neue Medium"/>
              <a:sym typeface="Helvetica Neue Medium"/>
            </a:endParaRPr>
          </a:p>
        </p:txBody>
      </p:sp>
      <p:cxnSp>
        <p:nvCxnSpPr>
          <p:cNvPr id="20" name="Straight Connector 19"/>
          <p:cNvCxnSpPr>
            <a:cxnSpLocks noGrp="1" noRot="1" noChangeAspect="1" noMove="1" noResize="1" noEditPoints="1" noAdjustHandles="1" noChangeArrowheads="1" noChangeShapeType="1"/>
          </p:cNvCxnSpPr>
          <p:nvPr/>
        </p:nvCxnSpPr>
        <p:spPr>
          <a:xfrm flipV="1">
            <a:off x="11496184" y="5610"/>
            <a:ext cx="0" cy="685800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noGrp="1" noRot="1" noChangeAspect="1" noMove="1" noResize="1" noEditPoints="1" noAdjustHandles="1" noChangeArrowheads="1" noChangeShapeType="1"/>
          </p:cNvCxnSpPr>
          <p:nvPr/>
        </p:nvCxnSpPr>
        <p:spPr>
          <a:xfrm>
            <a:off x="1524" y="6172200"/>
            <a:ext cx="12192000" cy="0"/>
          </a:xfrm>
          <a:prstGeom prst="line">
            <a:avLst/>
          </a:prstGeom>
          <a:ln w="9525" cap="rnd">
            <a:solidFill>
              <a:srgbClr val="F9EF84"/>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5815" y="153084"/>
            <a:ext cx="10807700" cy="1015663"/>
          </a:xfrm>
          <a:prstGeom prst="rect">
            <a:avLst/>
          </a:prstGeom>
          <a:noFill/>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HƯỚNG DẪN TỰ HỌC</a:t>
            </a:r>
          </a:p>
        </p:txBody>
      </p:sp>
      <p:sp>
        <p:nvSpPr>
          <p:cNvPr id="15" name="TextBox 14"/>
          <p:cNvSpPr txBox="1"/>
          <p:nvPr/>
        </p:nvSpPr>
        <p:spPr>
          <a:xfrm>
            <a:off x="660400" y="1464906"/>
            <a:ext cx="5983288" cy="452431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Xuân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Quỳnh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nội</a:t>
            </a:r>
            <a:r>
              <a:rPr lang="en-US" sz="3200" dirty="0">
                <a:solidFill>
                  <a:srgbClr val="000000"/>
                </a:solidFill>
                <a:effectLst/>
                <a:latin typeface="Times New Roman" panose="02020603050405020304" pitchFamily="18" charset="0"/>
                <a:ea typeface="Calibri" panose="020F0502020204030204" pitchFamily="34" charset="0"/>
              </a:rPr>
              <a:t> dung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hiểu.</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bản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đẹp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Tiếng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gà</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trưa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Trọng</a:t>
            </a: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Lạc.</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Tìm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thông</a:t>
            </a:r>
            <a:r>
              <a:rPr lang="en-US" sz="3200" dirty="0">
                <a:solidFill>
                  <a:srgbClr val="000000"/>
                </a:solidFill>
                <a:effectLst/>
                <a:latin typeface="Times New Roman" panose="02020603050405020304" pitchFamily="18" charset="0"/>
                <a:ea typeface="Calibri" panose="020F0502020204030204" pitchFamily="34" charset="0"/>
              </a:rPr>
              <a:t> tin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a:p>
            <a:pPr marL="457200" indent="-457200" algn="just">
              <a:buFont typeface="Wingdings" panose="05000000000000000000" pitchFamily="2" charset="2"/>
              <a:buChar char="§"/>
            </a:pPr>
            <a:r>
              <a:rPr lang="en-US" sz="3200" dirty="0">
                <a:solidFill>
                  <a:srgbClr val="000000"/>
                </a:solidFill>
                <a:effectLst/>
                <a:latin typeface="Times New Roman" panose="02020603050405020304" pitchFamily="18" charset="0"/>
                <a:ea typeface="Calibri" panose="020F0502020204030204" pitchFamily="34" charset="0"/>
              </a:rPr>
              <a:t> </a:t>
            </a:r>
            <a:r>
              <a:rPr lang="vi-VN" sz="3200" dirty="0">
                <a:solidFill>
                  <a:srgbClr val="000000"/>
                </a:solidFill>
                <a:effectLst/>
                <a:latin typeface="Times New Roman" panose="02020603050405020304" pitchFamily="18" charset="0"/>
                <a:ea typeface="Calibri" panose="020F0502020204030204" pitchFamily="34" charset="0"/>
              </a:rPr>
              <a:t>Hoàn thành yêu cầu, nhiệm vụ phần chuẩn bị.</a:t>
            </a:r>
            <a:endParaRPr lang="en-US" sz="3200" dirty="0">
              <a:effectLst/>
              <a:latin typeface="Times New Roman" panose="02020603050405020304" pitchFamily="18" charset="0"/>
              <a:ea typeface="Calibri" panose="020F0502020204030204" pitchFamily="34" charset="0"/>
            </a:endParaRPr>
          </a:p>
        </p:txBody>
      </p:sp>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715722" y="549993"/>
            <a:ext cx="410687" cy="52132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TextBox 3"/>
          <p:cNvSpPr txBox="1"/>
          <p:nvPr/>
        </p:nvSpPr>
        <p:spPr>
          <a:xfrm>
            <a:off x="688976" y="485429"/>
            <a:ext cx="10807700" cy="593304"/>
          </a:xfrm>
          <a:prstGeom prst="rect">
            <a:avLst/>
          </a:prstGeom>
          <a:noFill/>
        </p:spPr>
        <p:txBody>
          <a:bodyPr wrap="square">
            <a:spAutoFit/>
          </a:bodyPr>
          <a:lstStyle/>
          <a:p>
            <a:pPr algn="just">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p:cNvSpPr/>
          <p:nvPr/>
        </p:nvSpPr>
        <p:spPr>
          <a:xfrm>
            <a:off x="2785269" y="1300162"/>
            <a:ext cx="6557962" cy="985837"/>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latin typeface="Times New Roman" panose="02020603050405020304" pitchFamily="18" charset="0"/>
                <a:ea typeface="Calibri" panose="020F0502020204030204" pitchFamily="34" charset="0"/>
              </a:rPr>
              <a:t>Tác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phẩm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văn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học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đem</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đến</a:t>
            </a:r>
            <a:r>
              <a:rPr lang="vi-VN" sz="3200" b="1" dirty="0">
                <a:solidFill>
                  <a:schemeClr val="tx1"/>
                </a:solidFill>
                <a:effectLst/>
                <a:latin typeface="Times New Roman" panose="02020603050405020304" pitchFamily="18" charset="0"/>
                <a:ea typeface="Calibri" panose="020F0502020204030204" pitchFamily="34" charset="0"/>
              </a:rPr>
              <a:t> cho bạn đọc </a:t>
            </a:r>
            <a:r>
              <a:rPr lang="en-US" sz="3200" b="1" dirty="0" err="1">
                <a:solidFill>
                  <a:schemeClr val="tx1"/>
                </a:solidFill>
                <a:effectLst/>
                <a:latin typeface="Times New Roman" panose="02020603050405020304" pitchFamily="18" charset="0"/>
                <a:ea typeface="Calibri" panose="020F0502020204030204" pitchFamily="34" charset="0"/>
              </a:rPr>
              <a:t>những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hiểu</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biết</a:t>
            </a:r>
            <a:endParaRPr lang="en-US" sz="3200" b="1" dirty="0">
              <a:solidFill>
                <a:schemeClr val="tx1"/>
              </a:solidFill>
            </a:endParaRPr>
          </a:p>
        </p:txBody>
      </p:sp>
      <p:sp>
        <p:nvSpPr>
          <p:cNvPr id="6" name="Oval 5"/>
          <p:cNvSpPr/>
          <p:nvPr/>
        </p:nvSpPr>
        <p:spPr>
          <a:xfrm>
            <a:off x="1967706"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Times New Roman" panose="02020603050405020304" pitchFamily="18" charset="0"/>
                <a:ea typeface="Calibri" panose="020F0502020204030204" pitchFamily="34" charset="0"/>
              </a:rPr>
              <a:t>Về </a:t>
            </a:r>
            <a:r>
              <a:rPr lang="en-US" sz="3600" dirty="0" err="1">
                <a:solidFill>
                  <a:schemeClr val="tx1"/>
                </a:solidFill>
                <a:effectLst/>
                <a:latin typeface="Times New Roman" panose="02020603050405020304" pitchFamily="18" charset="0"/>
                <a:ea typeface="Calibri" panose="020F0502020204030204" pitchFamily="34" charset="0"/>
              </a:rPr>
              <a:t>thiên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nhiên</a:t>
            </a:r>
            <a:r>
              <a:rPr lang="en-US" sz="3600" dirty="0">
                <a:solidFill>
                  <a:schemeClr val="tx1"/>
                </a:solidFill>
                <a:effectLst/>
                <a:latin typeface="Times New Roman" panose="02020603050405020304" pitchFamily="18" charset="0"/>
                <a:ea typeface="Calibri" panose="020F0502020204030204" pitchFamily="34" charset="0"/>
              </a:rPr>
              <a:t>, con </a:t>
            </a:r>
            <a:r>
              <a:rPr lang="en-US" sz="3600" dirty="0" err="1">
                <a:solidFill>
                  <a:schemeClr val="tx1"/>
                </a:solidFill>
                <a:effectLst/>
                <a:latin typeface="Times New Roman" panose="02020603050405020304" pitchFamily="18" charset="0"/>
                <a:ea typeface="Calibri" panose="020F0502020204030204" pitchFamily="34" charset="0"/>
              </a:rPr>
              <a:t>người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và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cuộc</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sống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xã</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hội</a:t>
            </a:r>
            <a:r>
              <a:rPr lang="en-US" sz="3600" dirty="0">
                <a:solidFill>
                  <a:schemeClr val="tx1"/>
                </a:solidFill>
                <a:effectLst/>
                <a:latin typeface="Times New Roman" panose="02020603050405020304" pitchFamily="18" charset="0"/>
                <a:ea typeface="Calibri" panose="020F0502020204030204" pitchFamily="34" charset="0"/>
              </a:rPr>
              <a:t>.</a:t>
            </a:r>
            <a:endParaRPr lang="en-US" sz="3600" dirty="0">
              <a:solidFill>
                <a:schemeClr val="tx1"/>
              </a:solidFill>
            </a:endParaRPr>
          </a:p>
        </p:txBody>
      </p:sp>
      <p:sp>
        <p:nvSpPr>
          <p:cNvPr id="7" name="Oval 6"/>
          <p:cNvSpPr/>
          <p:nvPr/>
        </p:nvSpPr>
        <p:spPr>
          <a:xfrm>
            <a:off x="6531769" y="2947989"/>
            <a:ext cx="3629025" cy="3143250"/>
          </a:xfrm>
          <a:prstGeom prst="ellips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Giúp người đọc hiểu chính mình.</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p:cNvSpPr/>
          <p:nvPr/>
        </p:nvSpPr>
        <p:spPr>
          <a:xfrm>
            <a:off x="3749675" y="2385126"/>
            <a:ext cx="4629150" cy="491427"/>
          </a:xfrm>
          <a:custGeom>
            <a:avLst/>
            <a:gdLst>
              <a:gd name="connsiteX0" fmla="*/ 2314575 w 4629150"/>
              <a:gd name="connsiteY0" fmla="*/ 0 h 491427"/>
              <a:gd name="connsiteX1" fmla="*/ 2492299 w 4629150"/>
              <a:gd name="connsiteY1" fmla="*/ 113441 h 491427"/>
              <a:gd name="connsiteX2" fmla="*/ 2498656 w 4629150"/>
              <a:gd name="connsiteY2" fmla="*/ 143762 h 491427"/>
              <a:gd name="connsiteX3" fmla="*/ 4396580 w 4629150"/>
              <a:gd name="connsiteY3" fmla="*/ 143762 h 491427"/>
              <a:gd name="connsiteX4" fmla="*/ 4625180 w 4629150"/>
              <a:gd name="connsiteY4" fmla="*/ 143762 h 491427"/>
              <a:gd name="connsiteX5" fmla="*/ 4629150 w 4629150"/>
              <a:gd name="connsiteY5" fmla="*/ 143762 h 491427"/>
              <a:gd name="connsiteX6" fmla="*/ 4629150 w 4629150"/>
              <a:gd name="connsiteY6" fmla="*/ 258062 h 491427"/>
              <a:gd name="connsiteX7" fmla="*/ 4625180 w 4629150"/>
              <a:gd name="connsiteY7" fmla="*/ 258062 h 491427"/>
              <a:gd name="connsiteX8" fmla="*/ 4625180 w 4629150"/>
              <a:gd name="connsiteY8" fmla="*/ 416665 h 491427"/>
              <a:gd name="connsiteX9" fmla="*/ 4510880 w 4629150"/>
              <a:gd name="connsiteY9" fmla="*/ 484890 h 491427"/>
              <a:gd name="connsiteX10" fmla="*/ 4396580 w 4629150"/>
              <a:gd name="connsiteY10" fmla="*/ 416665 h 491427"/>
              <a:gd name="connsiteX11" fmla="*/ 4396580 w 4629150"/>
              <a:gd name="connsiteY11" fmla="*/ 258062 h 491427"/>
              <a:gd name="connsiteX12" fmla="*/ 2492280 w 4629150"/>
              <a:gd name="connsiteY12" fmla="*/ 258062 h 491427"/>
              <a:gd name="connsiteX13" fmla="*/ 2450963 w 4629150"/>
              <a:gd name="connsiteY13" fmla="*/ 317075 h 491427"/>
              <a:gd name="connsiteX14" fmla="*/ 2314575 w 4629150"/>
              <a:gd name="connsiteY14" fmla="*/ 371476 h 491427"/>
              <a:gd name="connsiteX15" fmla="*/ 2178188 w 4629150"/>
              <a:gd name="connsiteY15" fmla="*/ 317075 h 491427"/>
              <a:gd name="connsiteX16" fmla="*/ 2136870 w 4629150"/>
              <a:gd name="connsiteY16" fmla="*/ 258062 h 491427"/>
              <a:gd name="connsiteX17" fmla="*/ 228600 w 4629150"/>
              <a:gd name="connsiteY17" fmla="*/ 258062 h 491427"/>
              <a:gd name="connsiteX18" fmla="*/ 228600 w 4629150"/>
              <a:gd name="connsiteY18" fmla="*/ 423202 h 491427"/>
              <a:gd name="connsiteX19" fmla="*/ 114300 w 4629150"/>
              <a:gd name="connsiteY19" fmla="*/ 491427 h 491427"/>
              <a:gd name="connsiteX20" fmla="*/ 0 w 4629150"/>
              <a:gd name="connsiteY20" fmla="*/ 423202 h 491427"/>
              <a:gd name="connsiteX21" fmla="*/ 0 w 4629150"/>
              <a:gd name="connsiteY21" fmla="*/ 258062 h 491427"/>
              <a:gd name="connsiteX22" fmla="*/ 0 w 4629150"/>
              <a:gd name="connsiteY22" fmla="*/ 150299 h 491427"/>
              <a:gd name="connsiteX23" fmla="*/ 0 w 4629150"/>
              <a:gd name="connsiteY23" fmla="*/ 143762 h 491427"/>
              <a:gd name="connsiteX24" fmla="*/ 2130495 w 4629150"/>
              <a:gd name="connsiteY24" fmla="*/ 143762 h 491427"/>
              <a:gd name="connsiteX25" fmla="*/ 2136852 w 4629150"/>
              <a:gd name="connsiteY25" fmla="*/ 113441 h 491427"/>
              <a:gd name="connsiteX26" fmla="*/ 2314575 w 4629150"/>
              <a:gd name="connsiteY26" fmla="*/ 0 h 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9150" h="491427">
                <a:moveTo>
                  <a:pt x="2314575" y="0"/>
                </a:moveTo>
                <a:cubicBezTo>
                  <a:pt x="2394469" y="0"/>
                  <a:pt x="2463018" y="46777"/>
                  <a:pt x="2492299" y="113441"/>
                </a:cubicBezTo>
                <a:lnTo>
                  <a:pt x="2498656" y="143762"/>
                </a:lnTo>
                <a:lnTo>
                  <a:pt x="4396580" y="143762"/>
                </a:lnTo>
                <a:lnTo>
                  <a:pt x="4625180" y="143762"/>
                </a:lnTo>
                <a:lnTo>
                  <a:pt x="4629150" y="143762"/>
                </a:lnTo>
                <a:lnTo>
                  <a:pt x="4629150" y="258062"/>
                </a:lnTo>
                <a:lnTo>
                  <a:pt x="4625180" y="258062"/>
                </a:lnTo>
                <a:lnTo>
                  <a:pt x="4625180" y="416665"/>
                </a:lnTo>
                <a:lnTo>
                  <a:pt x="4510880" y="484890"/>
                </a:lnTo>
                <a:lnTo>
                  <a:pt x="4396580" y="416665"/>
                </a:lnTo>
                <a:lnTo>
                  <a:pt x="4396580" y="258062"/>
                </a:lnTo>
                <a:lnTo>
                  <a:pt x="2492280" y="258062"/>
                </a:lnTo>
                <a:lnTo>
                  <a:pt x="2450963" y="317075"/>
                </a:lnTo>
                <a:cubicBezTo>
                  <a:pt x="2416058" y="350687"/>
                  <a:pt x="2367838" y="371476"/>
                  <a:pt x="2314575" y="371476"/>
                </a:cubicBezTo>
                <a:cubicBezTo>
                  <a:pt x="2261313" y="371476"/>
                  <a:pt x="2213093" y="350687"/>
                  <a:pt x="2178188" y="317075"/>
                </a:cubicBezTo>
                <a:lnTo>
                  <a:pt x="2136870" y="258062"/>
                </a:lnTo>
                <a:lnTo>
                  <a:pt x="228600" y="258062"/>
                </a:lnTo>
                <a:lnTo>
                  <a:pt x="228600" y="423202"/>
                </a:lnTo>
                <a:lnTo>
                  <a:pt x="114300" y="491427"/>
                </a:lnTo>
                <a:lnTo>
                  <a:pt x="0" y="423202"/>
                </a:lnTo>
                <a:lnTo>
                  <a:pt x="0" y="258062"/>
                </a:lnTo>
                <a:lnTo>
                  <a:pt x="0" y="150299"/>
                </a:lnTo>
                <a:lnTo>
                  <a:pt x="0" y="143762"/>
                </a:lnTo>
                <a:lnTo>
                  <a:pt x="2130495" y="143762"/>
                </a:lnTo>
                <a:lnTo>
                  <a:pt x="2136852" y="113441"/>
                </a:lnTo>
                <a:cubicBezTo>
                  <a:pt x="2166133" y="46777"/>
                  <a:pt x="2234682" y="0"/>
                  <a:pt x="2314575"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t="32799" r="-1" b="107"/>
          <a:stretch>
            <a:fillRect/>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p:cNvPicPr>
            <a:picLocks noChangeAspect="1"/>
          </p:cNvPicPr>
          <p:nvPr/>
        </p:nvPicPr>
        <p:blipFill rotWithShape="1">
          <a:blip r:embed="rId3"/>
          <a:srcRect r="5589" b="-1"/>
          <a:stretch>
            <a:fillRect/>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p:cNvPicPr>
            <a:picLocks noChangeAspect="1"/>
          </p:cNvPicPr>
          <p:nvPr/>
        </p:nvPicPr>
        <p:blipFill rotWithShape="1">
          <a:blip r:embed="rId4"/>
          <a:srcRect t="34173" r="2" b="25271"/>
          <a:stretch>
            <a:fillRect/>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8" name="Oval 7"/>
          <p:cNvSpPr/>
          <p:nvPr/>
        </p:nvSpPr>
        <p:spPr>
          <a:xfrm>
            <a:off x="5733143" y="3996133"/>
            <a:ext cx="6168571" cy="2541737"/>
          </a:xfrm>
          <a:prstGeom prst="ellipse">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6404373" y="4316247"/>
            <a:ext cx="4911328" cy="1913665"/>
          </a:xfrm>
          <a:prstGeom prst="rect">
            <a:avLst/>
          </a:prstGeom>
          <a:noFill/>
        </p:spPr>
        <p:txBody>
          <a:bodyPr wrap="square">
            <a:spAutoFit/>
          </a:bodyPr>
          <a:lstStyle/>
          <a:p>
            <a:pPr algn="just">
              <a:lnSpc>
                <a:spcPct val="107000"/>
              </a:lnSpc>
              <a:spcAft>
                <a:spcPts val="800"/>
              </a:spcAft>
            </a:pP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atch and a clock on a table&#10;&#10;Description automatically generated with low confidence"/>
          <p:cNvPicPr>
            <a:picLocks noChangeAspect="1"/>
          </p:cNvPicPr>
          <p:nvPr/>
        </p:nvPicPr>
        <p:blipFill rotWithShape="1">
          <a:blip r:embed="rId2"/>
          <a:srcRect t="19"/>
          <a:stretch>
            <a:fillRect/>
          </a:stretch>
        </p:blipFill>
        <p:spPr>
          <a:xfrm>
            <a:off x="0" y="0"/>
            <a:ext cx="12192000" cy="6858000"/>
          </a:xfrm>
          <a:prstGeom prst="rect">
            <a:avLst/>
          </a:prstGeom>
        </p:spPr>
      </p:pic>
      <p:sp>
        <p:nvSpPr>
          <p:cNvPr id="3" name="Rectangle 2"/>
          <p:cNvSpPr/>
          <p:nvPr/>
        </p:nvSpPr>
        <p:spPr>
          <a:xfrm>
            <a:off x="1361309" y="427334"/>
            <a:ext cx="7582525" cy="2823865"/>
          </a:xfrm>
          <a:prstGeom prst="rect">
            <a:avLst/>
          </a:prstGeom>
          <a:noFill/>
        </p:spPr>
        <p:txBody>
          <a:bodyPr wrap="none" lIns="91440" tIns="45720" rIns="91440" bIns="45720">
            <a:prstTxWarp prst="textChevron">
              <a:avLst/>
            </a:prstTxWarp>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ĐỌC VÀ TÌM HIỂU CHUNG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404912"/>
            <a:ext cx="10807700" cy="523220"/>
          </a:xfrm>
          <a:prstGeom prst="rect">
            <a:avLst/>
          </a:prstGeom>
          <a:noFill/>
        </p:spPr>
        <p:txBody>
          <a:bodyPr wrap="square">
            <a:spAutoFit/>
          </a:bodyPr>
          <a:lstStyle/>
          <a:p>
            <a:pPr algn="ctr"/>
            <a:r>
              <a:rPr lang="en-US" sz="2800" b="1" dirty="0">
                <a:solidFill>
                  <a:srgbClr val="0000CC"/>
                </a:solidFill>
                <a:effectLst/>
                <a:latin typeface="Times New Roman" panose="02020603050405020304" pitchFamily="18" charset="0"/>
                <a:ea typeface="Calibri" panose="020F0502020204030204" pitchFamily="34" charset="0"/>
              </a:rPr>
              <a:t>PHI</a:t>
            </a:r>
            <a:r>
              <a:rPr lang="vi-VN" sz="2800" b="1" dirty="0">
                <a:solidFill>
                  <a:srgbClr val="0000CC"/>
                </a:solidFill>
                <a:effectLst/>
                <a:latin typeface="Times New Roman" panose="02020603050405020304" pitchFamily="18" charset="0"/>
                <a:ea typeface="Calibri" panose="020F0502020204030204" pitchFamily="34" charset="0"/>
              </a:rPr>
              <a:t>ẾU HỌC TẬP 1</a:t>
            </a:r>
            <a:endParaRPr lang="en-US" sz="2800" dirty="0"/>
          </a:p>
        </p:txBody>
      </p:sp>
      <p:sp>
        <p:nvSpPr>
          <p:cNvPr id="5" name="TextBox 4"/>
          <p:cNvSpPr txBox="1"/>
          <p:nvPr/>
        </p:nvSpPr>
        <p:spPr>
          <a:xfrm>
            <a:off x="660400" y="927102"/>
            <a:ext cx="10807700" cy="863250"/>
          </a:xfrm>
          <a:prstGeom prst="rect">
            <a:avLst/>
          </a:prstGeom>
          <a:noFill/>
        </p:spPr>
        <p:txBody>
          <a:bodyPr wrap="square">
            <a:spAutoFit/>
          </a:bodyPr>
          <a:lstStyle/>
          <a:p>
            <a:pPr algn="just">
              <a:lnSpc>
                <a:spcPct val="107000"/>
              </a:lnSpc>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 vụ: Dựa vào kiến thức ngữ văn và đọc văn bản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Bùi Hồng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nvGraphicFramePr>
        <p:xfrm>
          <a:off x="660400" y="1891950"/>
          <a:ext cx="10807700" cy="4463861"/>
        </p:xfrm>
        <a:graphic>
          <a:graphicData uri="http://schemas.openxmlformats.org/drawingml/2006/table">
            <a:tbl>
              <a:tblPr firstRow="1" firstCol="1" bandRow="1">
                <a:tableStyleId>{ED083AE6-46FA-4A59-8FB0-9F97EB10719F}</a:tableStyleId>
              </a:tblPr>
              <a:tblGrid>
                <a:gridCol w="8490986">
                  <a:extLst>
                    <a:ext uri="{9D8B030D-6E8A-4147-A177-3AD203B41FA5}">
                      <a16:colId xmlns:a16="http://schemas.microsoft.com/office/drawing/2014/main" val="20000"/>
                    </a:ext>
                  </a:extLst>
                </a:gridCol>
                <a:gridCol w="2316714">
                  <a:extLst>
                    <a:ext uri="{9D8B030D-6E8A-4147-A177-3AD203B41FA5}">
                      <a16:colId xmlns:a16="http://schemas.microsoft.com/office/drawing/2014/main" val="20001"/>
                    </a:ext>
                  </a:extLst>
                </a:gridCol>
              </a:tblGrid>
              <a:tr h="0">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Câu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hỏi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07000"/>
                        </a:lnSpc>
                        <a:spcAft>
                          <a:spcPts val="800"/>
                        </a:spcAft>
                      </a:pPr>
                      <a:r>
                        <a:rPr lang="en-US" sz="2600" b="0" dirty="0" err="1">
                          <a:solidFill>
                            <a:srgbClr val="000000"/>
                          </a:solidFill>
                          <a:effectLst/>
                          <a:latin typeface="Times New Roman" panose="02020603050405020304" pitchFamily="18" charset="0"/>
                          <a:cs typeface="Times New Roman" panose="02020603050405020304" pitchFamily="18" charset="0"/>
                        </a:rPr>
                        <a:t>Trả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lời</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00"/>
                  </a:ext>
                </a:extLst>
              </a:tr>
              <a:tr h="0">
                <a:tc>
                  <a:txBody>
                    <a:bodyPr/>
                    <a:lstStyle/>
                    <a:p>
                      <a:pPr>
                        <a:lnSpc>
                          <a:spcPct val="107000"/>
                        </a:lnSpc>
                        <a:spcAft>
                          <a:spcPts val="800"/>
                        </a:spcAft>
                      </a:pPr>
                      <a:r>
                        <a:rPr lang="vi-VN" sz="2600" b="0" dirty="0">
                          <a:effectLst/>
                          <a:latin typeface="Times New Roman" panose="02020603050405020304" pitchFamily="18" charset="0"/>
                          <a:cs typeface="Times New Roman" panose="02020603050405020304" pitchFamily="18" charset="0"/>
                        </a:rPr>
                        <a:t>(</a:t>
                      </a:r>
                      <a:r>
                        <a:rPr lang="vi-VN" sz="2600" b="0" dirty="0">
                          <a:solidFill>
                            <a:srgbClr val="000000"/>
                          </a:solidFill>
                          <a:effectLst/>
                          <a:latin typeface="Times New Roman" panose="02020603050405020304" pitchFamily="18" charset="0"/>
                          <a:cs typeface="Times New Roman" panose="02020603050405020304" pitchFamily="18" charset="0"/>
                        </a:rPr>
                        <a:t>1) </a:t>
                      </a:r>
                      <a:r>
                        <a:rPr lang="en-US" sz="2600" b="0" dirty="0" err="1">
                          <a:solidFill>
                            <a:srgbClr val="000000"/>
                          </a:solidFill>
                          <a:effectLst/>
                          <a:latin typeface="Times New Roman" panose="02020603050405020304" pitchFamily="18" charset="0"/>
                          <a:cs typeface="Times New Roman" panose="02020603050405020304" pitchFamily="18" charset="0"/>
                        </a:rPr>
                        <a:t>Giới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thiệu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hiểu</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biết</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về</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giả</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Bùi</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Hồng</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(2) </a:t>
                      </a:r>
                      <a:r>
                        <a:rPr lang="en-US" sz="2600" b="0" dirty="0" err="1">
                          <a:effectLst/>
                          <a:latin typeface="Times New Roman" panose="02020603050405020304" pitchFamily="18" charset="0"/>
                          <a:cs typeface="Times New Roman" panose="02020603050405020304" pitchFamily="18" charset="0"/>
                        </a:rPr>
                        <a:t>Nêu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cách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những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từ</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ngữ</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khi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đọc</a:t>
                      </a:r>
                      <a:r>
                        <a:rPr lang="en-US" sz="2600" b="0" dirty="0">
                          <a:effectLst/>
                          <a:latin typeface="Times New Roman" panose="02020603050405020304" pitchFamily="18" charset="0"/>
                          <a:cs typeface="Times New Roman" panose="02020603050405020304" pitchFamily="18" charset="0"/>
                        </a:rPr>
                        <a:t> </a:t>
                      </a:r>
                      <a:r>
                        <a:rPr lang="vi-VN" sz="2600" b="0" dirty="0">
                          <a:effectLst/>
                          <a:latin typeface="Times New Roman" panose="02020603050405020304" pitchFamily="18" charset="0"/>
                          <a:cs typeface="Times New Roman" panose="02020603050405020304" pitchFamily="18" charset="0"/>
                        </a:rPr>
                        <a:t>một đoạn văn bản mà mình yêu thích.</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r>
                        <a:rPr lang="en-US" sz="2600" b="0" dirty="0">
                          <a:effectLst/>
                          <a:latin typeface="Times New Roman" panose="02020603050405020304" pitchFamily="18" charset="0"/>
                          <a:cs typeface="Times New Roman" panose="02020603050405020304" pitchFamily="18" charset="0"/>
                        </a:rPr>
                        <a:t>3) </a:t>
                      </a:r>
                      <a:r>
                        <a:rPr lang="en-US" sz="2600" b="0" dirty="0" err="1">
                          <a:effectLst/>
                          <a:latin typeface="Times New Roman" panose="02020603050405020304" pitchFamily="18" charset="0"/>
                          <a:cs typeface="Times New Roman" panose="02020603050405020304" pitchFamily="18" charset="0"/>
                        </a:rPr>
                        <a:t>Xác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định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thể</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loại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phương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thức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biểu</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đạt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chính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văn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bản</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07000"/>
                        </a:lnSpc>
                        <a:spcAft>
                          <a:spcPts val="800"/>
                        </a:spcAft>
                      </a:pPr>
                      <a:r>
                        <a:rPr lang="en-US" sz="2600" b="0">
                          <a:effectLst/>
                          <a:latin typeface="Times New Roman" panose="02020603050405020304" pitchFamily="18" charset="0"/>
                          <a:cs typeface="Times New Roman" panose="02020603050405020304" pitchFamily="18" charset="0"/>
                        </a:rPr>
                        <a:t>(4) Vấn đề nghị luận của vă</a:t>
                      </a:r>
                      <a:r>
                        <a:rPr lang="vi-VN" sz="2600" b="0">
                          <a:effectLst/>
                          <a:latin typeface="Times New Roman" panose="02020603050405020304" pitchFamily="18" charset="0"/>
                          <a:cs typeface="Times New Roman" panose="02020603050405020304" pitchFamily="18" charset="0"/>
                        </a:rPr>
                        <a:t>n bản </a:t>
                      </a:r>
                      <a:r>
                        <a:rPr lang="en-US" sz="2600" b="0">
                          <a:solidFill>
                            <a:srgbClr val="000000"/>
                          </a:solidFill>
                          <a:effectLst/>
                          <a:latin typeface="Times New Roman" panose="02020603050405020304" pitchFamily="18" charset="0"/>
                          <a:cs typeface="Times New Roman" panose="02020603050405020304" pitchFamily="18" charset="0"/>
                        </a:rPr>
                        <a:t>là gì? Nhan đề văn bản liên quan như thế nào tới vấn đề </a:t>
                      </a:r>
                      <a:r>
                        <a:rPr lang="vi-VN" sz="2600" b="0">
                          <a:solidFill>
                            <a:srgbClr val="000000"/>
                          </a:solidFill>
                          <a:effectLst/>
                          <a:latin typeface="Times New Roman" panose="02020603050405020304" pitchFamily="18" charset="0"/>
                          <a:cs typeface="Times New Roman" panose="02020603050405020304" pitchFamily="18" charset="0"/>
                        </a:rPr>
                        <a:t>nghị luận?</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07000"/>
                        </a:lnSpc>
                        <a:spcAft>
                          <a:spcPts val="800"/>
                        </a:spcAft>
                      </a:pPr>
                      <a:r>
                        <a:rPr lang="en-US" sz="2600" b="0">
                          <a:solidFill>
                            <a:srgbClr val="000000"/>
                          </a:solidFill>
                          <a:effectLst/>
                          <a:latin typeface="Times New Roman" panose="02020603050405020304" pitchFamily="18" charset="0"/>
                          <a:cs typeface="Times New Roman" panose="02020603050405020304" pitchFamily="18" charset="0"/>
                        </a:rPr>
                        <a:t>(5) Mục đích</a:t>
                      </a:r>
                      <a:r>
                        <a:rPr lang="vi-VN" sz="2600" b="0">
                          <a:solidFill>
                            <a:srgbClr val="000000"/>
                          </a:solidFill>
                          <a:effectLst/>
                          <a:latin typeface="Times New Roman" panose="02020603050405020304" pitchFamily="18" charset="0"/>
                          <a:cs typeface="Times New Roman" panose="02020603050405020304" pitchFamily="18" charset="0"/>
                        </a:rPr>
                        <a:t> tác giả viết </a:t>
                      </a:r>
                      <a:r>
                        <a:rPr lang="en-US" sz="2600" b="0">
                          <a:solidFill>
                            <a:srgbClr val="000000"/>
                          </a:solidFill>
                          <a:effectLst/>
                          <a:latin typeface="Times New Roman" panose="02020603050405020304" pitchFamily="18" charset="0"/>
                          <a:cs typeface="Times New Roman" panose="02020603050405020304" pitchFamily="18" charset="0"/>
                        </a:rPr>
                        <a:t>bài nghị luận này là gì? Bằng cách nào tác giả đạt được mục đích của mình?</a:t>
                      </a:r>
                      <a:endParaRPr lang="en-US" sz="2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 (6) </a:t>
                      </a:r>
                      <a:r>
                        <a:rPr lang="en-US" sz="2600" b="0" dirty="0" err="1">
                          <a:solidFill>
                            <a:srgbClr val="000000"/>
                          </a:solidFill>
                          <a:effectLst/>
                          <a:latin typeface="Times New Roman" panose="02020603050405020304" pitchFamily="18" charset="0"/>
                          <a:cs typeface="Times New Roman" panose="02020603050405020304" pitchFamily="18" charset="0"/>
                        </a:rPr>
                        <a:t>Xác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định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bố</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cục</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văn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bản</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và</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nội</a:t>
                      </a:r>
                      <a:r>
                        <a:rPr lang="en-US" sz="2600" b="0" dirty="0">
                          <a:solidFill>
                            <a:srgbClr val="000000"/>
                          </a:solidFill>
                          <a:effectLst/>
                          <a:latin typeface="Times New Roman" panose="02020603050405020304" pitchFamily="18" charset="0"/>
                          <a:cs typeface="Times New Roman" panose="02020603050405020304" pitchFamily="18" charset="0"/>
                        </a:rPr>
                        <a:t> dung </a:t>
                      </a:r>
                      <a:r>
                        <a:rPr lang="en-US" sz="2600" b="0" dirty="0" err="1">
                          <a:solidFill>
                            <a:srgbClr val="000000"/>
                          </a:solidFill>
                          <a:effectLst/>
                          <a:latin typeface="Times New Roman" panose="02020603050405020304" pitchFamily="18" charset="0"/>
                          <a:cs typeface="Times New Roman" panose="02020603050405020304" pitchFamily="18" charset="0"/>
                        </a:rPr>
                        <a:t>chính</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của</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từng</a:t>
                      </a:r>
                      <a:r>
                        <a:rPr lang="en-US" sz="2600" b="0" dirty="0">
                          <a:solidFill>
                            <a:srgbClr val="000000"/>
                          </a:solidFill>
                          <a:effectLst/>
                          <a:latin typeface="Times New Roman" panose="02020603050405020304" pitchFamily="18" charset="0"/>
                          <a:cs typeface="Times New Roman" panose="02020603050405020304" pitchFamily="18" charset="0"/>
                        </a:rPr>
                        <a:t> </a:t>
                      </a:r>
                      <a:r>
                        <a:rPr lang="en-US" sz="2600" b="0" dirty="0" err="1">
                          <a:solidFill>
                            <a:srgbClr val="000000"/>
                          </a:solidFill>
                          <a:effectLst/>
                          <a:latin typeface="Times New Roman" panose="02020603050405020304" pitchFamily="18" charset="0"/>
                          <a:cs typeface="Times New Roman" panose="02020603050405020304" pitchFamily="18" charset="0"/>
                        </a:rPr>
                        <a:t>phần</a:t>
                      </a: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b="0" dirty="0">
                          <a:solidFill>
                            <a:srgbClr val="000000"/>
                          </a:solidFill>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Tree>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p:cNvSpPr>
            <a:spLocks noGrp="1" noRot="1" noChangeAspect="1" noMove="1" noResize="1" noEditPoints="1" noAdjustHandles="1" noChangeArrowheads="1" noChangeShapeType="1" noTextEdit="1"/>
          </p:cNvSpPr>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erson wearing glasses&#10;&#10;Description automatically generated with medium confidence"/>
          <p:cNvPicPr>
            <a:picLocks noChangeAspect="1"/>
          </p:cNvPicPr>
          <p:nvPr/>
        </p:nvPicPr>
        <p:blipFill rotWithShape="1">
          <a:blip r:embed="rId2">
            <a:duotone>
              <a:prstClr val="black"/>
              <a:prstClr val="white"/>
            </a:duotone>
          </a:blip>
          <a:srcRect t="10106" r="1" b="38857"/>
          <a:stretch>
            <a:fillRect/>
          </a:stretch>
        </p:blipFill>
        <p:spPr>
          <a:xfrm>
            <a:off x="3121955" y="10"/>
            <a:ext cx="9070044" cy="6857990"/>
          </a:xfrm>
          <a:custGeom>
            <a:avLst/>
            <a:gdLst/>
            <a:ahLst/>
            <a:cxnLst/>
            <a:rect l="l" t="t" r="r" b="b"/>
            <a:pathLst>
              <a:path w="9070044" h="6858000">
                <a:moveTo>
                  <a:pt x="1619628" y="0"/>
                </a:moveTo>
                <a:lnTo>
                  <a:pt x="4520115" y="0"/>
                </a:lnTo>
                <a:lnTo>
                  <a:pt x="6067239" y="0"/>
                </a:lnTo>
                <a:lnTo>
                  <a:pt x="6179699" y="0"/>
                </a:lnTo>
                <a:lnTo>
                  <a:pt x="8129366" y="0"/>
                </a:lnTo>
                <a:lnTo>
                  <a:pt x="9070044" y="0"/>
                </a:lnTo>
                <a:lnTo>
                  <a:pt x="9070044" y="6858000"/>
                </a:lnTo>
                <a:lnTo>
                  <a:pt x="8129366" y="6858000"/>
                </a:lnTo>
                <a:lnTo>
                  <a:pt x="6179699" y="6858000"/>
                </a:lnTo>
                <a:lnTo>
                  <a:pt x="6067239" y="6858000"/>
                </a:lnTo>
                <a:lnTo>
                  <a:pt x="4520115"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
        <p:nvSpPr>
          <p:cNvPr id="11" name="Freeform: Shape 10"/>
          <p:cNvSpPr>
            <a:spLocks noGrp="1" noRot="1" noChangeAspect="1" noMove="1" noResize="1" noEditPoints="1" noAdjustHandles="1" noChangeArrowheads="1" noChangeShapeType="1" noTextEdit="1"/>
          </p:cNvSpPr>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p:cNvSpPr txBox="1"/>
          <p:nvPr/>
        </p:nvSpPr>
        <p:spPr>
          <a:xfrm>
            <a:off x="331719" y="187151"/>
            <a:ext cx="6092686" cy="593304"/>
          </a:xfrm>
          <a:prstGeom prst="rect">
            <a:avLst/>
          </a:prstGeom>
          <a:noFill/>
        </p:spPr>
        <p:txBody>
          <a:bodyPr wrap="square">
            <a:spAutoFit/>
          </a:bodyPr>
          <a:lstStyle/>
          <a:p>
            <a:pPr algn="just">
              <a:lnSpc>
                <a:spcPct val="107000"/>
              </a:lnSpc>
              <a:spcAft>
                <a:spcPts val="80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Tác giả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p:cNvSpPr/>
          <p:nvPr/>
        </p:nvSpPr>
        <p:spPr>
          <a:xfrm>
            <a:off x="660399" y="1300163"/>
            <a:ext cx="4025901"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Bùi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(1931-2012)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p:cNvSpPr/>
          <p:nvPr/>
        </p:nvSpPr>
        <p:spPr>
          <a:xfrm>
            <a:off x="490506" y="2478347"/>
            <a:ext cx="4381532" cy="692700"/>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11"/>
          <p:cNvSpPr/>
          <p:nvPr/>
        </p:nvSpPr>
        <p:spPr>
          <a:xfrm>
            <a:off x="317465" y="3656531"/>
            <a:ext cx="4711768" cy="985837"/>
          </a:xfrm>
          <a:prstGeom prst="roundRect">
            <a:avLst>
              <a:gd name="adj" fmla="val 5000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p:cNvSpPr/>
          <p:nvPr/>
        </p:nvSpPr>
        <p:spPr>
          <a:xfrm>
            <a:off x="331720" y="5143500"/>
            <a:ext cx="5240406" cy="120015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p:cNvSpPr/>
          <p:nvPr/>
        </p:nvSpPr>
        <p:spPr>
          <a:xfrm>
            <a:off x="1771651" y="480934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p:cNvSpPr/>
          <p:nvPr/>
        </p:nvSpPr>
        <p:spPr>
          <a:xfrm>
            <a:off x="1686700" y="3336279"/>
            <a:ext cx="1350304" cy="183886"/>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p:cNvSpPr/>
          <p:nvPr/>
        </p:nvSpPr>
        <p:spPr>
          <a:xfrm>
            <a:off x="1717929" y="2104252"/>
            <a:ext cx="1350304" cy="222769"/>
          </a:xfrm>
          <a:prstGeom prst="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6"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setVTI">
  <a:themeElements>
    <a:clrScheme name="Custom 20">
      <a:dk1>
        <a:srgbClr val="000000"/>
      </a:dk1>
      <a:lt1>
        <a:sysClr val="window" lastClr="FFFFFF"/>
      </a:lt1>
      <a:dk2>
        <a:srgbClr val="2C3948"/>
      </a:dk2>
      <a:lt2>
        <a:srgbClr val="F4F4F4"/>
      </a:lt2>
      <a:accent1>
        <a:srgbClr val="F49D90"/>
      </a:accent1>
      <a:accent2>
        <a:srgbClr val="D6947C"/>
      </a:accent2>
      <a:accent3>
        <a:srgbClr val="BF8484"/>
      </a:accent3>
      <a:accent4>
        <a:srgbClr val="96A9AA"/>
      </a:accent4>
      <a:accent5>
        <a:srgbClr val="DD796C"/>
      </a:accent5>
      <a:accent6>
        <a:srgbClr val="D09145"/>
      </a:accent6>
      <a:hlink>
        <a:srgbClr val="DF686A"/>
      </a:hlink>
      <a:folHlink>
        <a:srgbClr val="F93F1C"/>
      </a:folHlink>
    </a:clrScheme>
    <a:fontScheme name="Dante">
      <a:majorFont>
        <a:latin typeface="Georgia Pro"/>
        <a:ea typeface=""/>
        <a:cs typeface=""/>
      </a:majorFont>
      <a:minorFont>
        <a:latin typeface="Georg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3365</Words>
  <Application>Microsoft Office PowerPoint</Application>
  <PresentationFormat>Widescreen</PresentationFormat>
  <Paragraphs>234</Paragraphs>
  <Slides>44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44</vt:i4>
      </vt:variant>
    </vt:vector>
  </HeadingPairs>
  <TitlesOfParts>
    <vt:vector size="56" baseType="lpstr">
      <vt:lpstr>Arial</vt:lpstr>
      <vt:lpstr>Calibri</vt:lpstr>
      <vt:lpstr>Calibri Light</vt:lpstr>
      <vt:lpstr>Dante (Headings)2</vt:lpstr>
      <vt:lpstr>Georgia Pro</vt:lpstr>
      <vt:lpstr>Gill Sans MT</vt:lpstr>
      <vt:lpstr>Helvetica Neue Medium</vt:lpstr>
      <vt:lpstr>Times New Roman</vt:lpstr>
      <vt:lpstr>Wingdings</vt:lpstr>
      <vt:lpstr>Wingdings 2</vt:lpstr>
      <vt:lpstr>Office Theme</vt:lpstr>
      <vt:lpstr>OffsetVTI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cp:revision>
  <dcterms:created xsi:type="dcterms:W3CDTF">2022-08-31T08:53:00Z</dcterms:created>
  <dcterms:modified xsi:type="dcterms:W3CDTF">2023-11-15T01:14:44Z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FBD74CA614A04E2E84E2C96EE0CCCAF9</vt:lpwstr>
  </property>
  <property fmtid="{D5CDD505-2E9C-101B-9397-08002B2CF9AE}" pid="3" name="KSOProductBuildVer">
    <vt:lpwstr>1033-11.2.0.11341</vt:lpwstr>
  </property>
</Properties>
</file>