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372" r:id="rId2"/>
    <p:sldId id="256" r:id="rId3"/>
    <p:sldId id="375" r:id="rId4"/>
    <p:sldId id="279" r:id="rId5"/>
    <p:sldId id="376" r:id="rId6"/>
    <p:sldId id="377" r:id="rId7"/>
    <p:sldId id="378" r:id="rId8"/>
    <p:sldId id="397" r:id="rId9"/>
    <p:sldId id="379" r:id="rId10"/>
    <p:sldId id="380" r:id="rId11"/>
    <p:sldId id="347" r:id="rId12"/>
    <p:sldId id="381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4" r:id="rId24"/>
    <p:sldId id="314" r:id="rId25"/>
    <p:sldId id="330" r:id="rId26"/>
    <p:sldId id="39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7193A9"/>
    <a:srgbClr val="0000FF"/>
    <a:srgbClr val="CC3300"/>
    <a:srgbClr val="FFDAAB"/>
    <a:srgbClr val="048DA4"/>
    <a:srgbClr val="00A9A5"/>
    <a:srgbClr val="F7941E"/>
    <a:srgbClr val="CBEAF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9" autoAdjust="0"/>
    <p:restoredTop sz="94650"/>
  </p:normalViewPr>
  <p:slideViewPr>
    <p:cSldViewPr snapToGrid="0" showGuides="1">
      <p:cViewPr>
        <p:scale>
          <a:sx n="105" d="100"/>
          <a:sy n="105" d="100"/>
        </p:scale>
        <p:origin x="1120" y="5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4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35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01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2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75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5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microsoft.com/office/2007/relationships/media" Target="../media/media5.mp3"/><Relationship Id="rId11" Type="http://schemas.openxmlformats.org/officeDocument/2006/relationships/image" Target="../media/image20.png"/><Relationship Id="rId5" Type="http://schemas.microsoft.com/office/2007/relationships/media" Target="../media/media4.wav"/><Relationship Id="rId10" Type="http://schemas.openxmlformats.org/officeDocument/2006/relationships/image" Target="../media/image19.png"/><Relationship Id="rId4" Type="http://schemas.openxmlformats.org/officeDocument/2006/relationships/audio" Target="NULL" TargetMode="External"/><Relationship Id="rId9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microsoft.com/office/2007/relationships/media" Target="../media/media5.mp3"/><Relationship Id="rId11" Type="http://schemas.openxmlformats.org/officeDocument/2006/relationships/image" Target="../media/image20.png"/><Relationship Id="rId5" Type="http://schemas.microsoft.com/office/2007/relationships/media" Target="../media/media4.wav"/><Relationship Id="rId10" Type="http://schemas.openxmlformats.org/officeDocument/2006/relationships/image" Target="../media/image19.png"/><Relationship Id="rId4" Type="http://schemas.openxmlformats.org/officeDocument/2006/relationships/audio" Target="NULL" TargetMode="External"/><Relationship Id="rId9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microsoft.com/office/2007/relationships/media" Target="../media/media5.mp3"/><Relationship Id="rId11" Type="http://schemas.openxmlformats.org/officeDocument/2006/relationships/image" Target="../media/image20.png"/><Relationship Id="rId5" Type="http://schemas.microsoft.com/office/2007/relationships/media" Target="../media/media4.wav"/><Relationship Id="rId10" Type="http://schemas.openxmlformats.org/officeDocument/2006/relationships/image" Target="../media/image19.png"/><Relationship Id="rId4" Type="http://schemas.openxmlformats.org/officeDocument/2006/relationships/audio" Target="NULL" TargetMode="External"/><Relationship Id="rId9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2" Type="http://schemas.microsoft.com/office/2007/relationships/media" Target="../media/media3.mp3"/><Relationship Id="rId1" Type="http://schemas.openxmlformats.org/officeDocument/2006/relationships/tags" Target="../tags/tag5.xml"/><Relationship Id="rId6" Type="http://schemas.microsoft.com/office/2007/relationships/media" Target="../media/media5.mp3"/><Relationship Id="rId11" Type="http://schemas.openxmlformats.org/officeDocument/2006/relationships/image" Target="../media/image20.png"/><Relationship Id="rId5" Type="http://schemas.microsoft.com/office/2007/relationships/media" Target="../media/media4.wav"/><Relationship Id="rId10" Type="http://schemas.openxmlformats.org/officeDocument/2006/relationships/image" Target="../media/image19.png"/><Relationship Id="rId4" Type="http://schemas.openxmlformats.org/officeDocument/2006/relationships/audio" Target="NULL" TargetMode="External"/><Relationship Id="rId9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2" Type="http://schemas.microsoft.com/office/2007/relationships/media" Target="../media/media3.mp3"/><Relationship Id="rId1" Type="http://schemas.openxmlformats.org/officeDocument/2006/relationships/tags" Target="../tags/tag6.xml"/><Relationship Id="rId6" Type="http://schemas.microsoft.com/office/2007/relationships/media" Target="../media/media5.mp3"/><Relationship Id="rId11" Type="http://schemas.openxmlformats.org/officeDocument/2006/relationships/image" Target="../media/image20.png"/><Relationship Id="rId5" Type="http://schemas.microsoft.com/office/2007/relationships/media" Target="../media/media4.wav"/><Relationship Id="rId10" Type="http://schemas.openxmlformats.org/officeDocument/2006/relationships/image" Target="../media/image19.png"/><Relationship Id="rId4" Type="http://schemas.openxmlformats.org/officeDocument/2006/relationships/audio" Target="NULL" TargetMode="External"/><Relationship Id="rId9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tags" Target="../tags/tag7.xml"/><Relationship Id="rId6" Type="http://schemas.microsoft.com/office/2007/relationships/media" Target="../media/media5.mp3"/><Relationship Id="rId11" Type="http://schemas.openxmlformats.org/officeDocument/2006/relationships/image" Target="../media/image20.png"/><Relationship Id="rId5" Type="http://schemas.microsoft.com/office/2007/relationships/media" Target="../media/media4.wav"/><Relationship Id="rId10" Type="http://schemas.openxmlformats.org/officeDocument/2006/relationships/image" Target="../media/image19.png"/><Relationship Id="rId4" Type="http://schemas.openxmlformats.org/officeDocument/2006/relationships/audio" Target="NULL" TargetMode="External"/><Relationship Id="rId9" Type="http://schemas.openxmlformats.org/officeDocument/2006/relationships/image" Target="../media/image18.jp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-Point Star 1"/>
          <p:cNvSpPr/>
          <p:nvPr/>
        </p:nvSpPr>
        <p:spPr>
          <a:xfrm>
            <a:off x="1512538" y="1301793"/>
            <a:ext cx="3309731" cy="2176670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Weave </a:t>
            </a:r>
          </a:p>
        </p:txBody>
      </p:sp>
      <p:sp>
        <p:nvSpPr>
          <p:cNvPr id="7" name="12-Point Star 6"/>
          <p:cNvSpPr/>
          <p:nvPr/>
        </p:nvSpPr>
        <p:spPr>
          <a:xfrm>
            <a:off x="6694119" y="1301793"/>
            <a:ext cx="3309731" cy="2176670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Role</a:t>
            </a:r>
          </a:p>
        </p:txBody>
      </p:sp>
      <p:sp>
        <p:nvSpPr>
          <p:cNvPr id="8" name="12-Point Star 7"/>
          <p:cNvSpPr/>
          <p:nvPr/>
        </p:nvSpPr>
        <p:spPr>
          <a:xfrm>
            <a:off x="6747283" y="4232221"/>
            <a:ext cx="3309731" cy="2176670"/>
          </a:xfrm>
          <a:prstGeom prst="star1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Hunt</a:t>
            </a:r>
          </a:p>
        </p:txBody>
      </p:sp>
      <p:sp>
        <p:nvSpPr>
          <p:cNvPr id="10" name="12-Point Star 9"/>
          <p:cNvSpPr/>
          <p:nvPr/>
        </p:nvSpPr>
        <p:spPr>
          <a:xfrm>
            <a:off x="1413145" y="4359810"/>
            <a:ext cx="3309731" cy="2176670"/>
          </a:xfrm>
          <a:prstGeom prst="star12">
            <a:avLst/>
          </a:prstGeom>
          <a:solidFill>
            <a:srgbClr val="0FB7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Statue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D85FCE3-7B8C-5546-B979-F0F92C70228A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93794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0266" y="1346581"/>
            <a:ext cx="1040583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conversations. Pay attention to the highlighted parts.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207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559" y="2026629"/>
            <a:ext cx="118732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Tom: </a:t>
            </a:r>
            <a:r>
              <a:rPr lang="en-US" sz="3200" dirty="0"/>
              <a:t>What do you think about life in the mountains? </a:t>
            </a:r>
          </a:p>
          <a:p>
            <a:endParaRPr lang="en-US" sz="3200" dirty="0"/>
          </a:p>
          <a:p>
            <a:r>
              <a:rPr lang="en-US" sz="3200" b="1" dirty="0" err="1"/>
              <a:t>Trang</a:t>
            </a:r>
            <a:r>
              <a:rPr lang="en-US" sz="3200" b="1" dirty="0"/>
              <a:t>: </a:t>
            </a:r>
            <a:r>
              <a:rPr lang="en-US" sz="3200" u="sng" dirty="0">
                <a:solidFill>
                  <a:srgbClr val="FF0000"/>
                </a:solidFill>
              </a:rPr>
              <a:t>I think </a:t>
            </a:r>
            <a:r>
              <a:rPr lang="en-US" sz="3200" dirty="0"/>
              <a:t>it’s very interesting. People in the mountains live close to nature. </a:t>
            </a:r>
          </a:p>
          <a:p>
            <a:endParaRPr lang="en-US" sz="3200" dirty="0"/>
          </a:p>
          <a:p>
            <a:r>
              <a:rPr lang="en-US" sz="3200" b="1" dirty="0"/>
              <a:t>Tom: </a:t>
            </a:r>
            <a:r>
              <a:rPr lang="en-US" sz="3200" dirty="0"/>
              <a:t>What about you, Mai? What do you think? </a:t>
            </a:r>
          </a:p>
          <a:p>
            <a:endParaRPr lang="en-US" sz="3200" dirty="0"/>
          </a:p>
          <a:p>
            <a:r>
              <a:rPr lang="en-US" sz="3200" b="1" dirty="0"/>
              <a:t>Mai: </a:t>
            </a:r>
            <a:r>
              <a:rPr lang="en-US" sz="3200" u="sng" dirty="0">
                <a:solidFill>
                  <a:srgbClr val="FF0000"/>
                </a:solidFill>
              </a:rPr>
              <a:t>To my way of thinking,</a:t>
            </a:r>
            <a:r>
              <a:rPr lang="en-US" sz="3200" dirty="0"/>
              <a:t> there are better services in the city.</a:t>
            </a:r>
          </a:p>
        </p:txBody>
      </p:sp>
      <p:pic>
        <p:nvPicPr>
          <p:cNvPr id="3" name="Track 23.mp3" descr="Track 23.mp3">
            <a:hlinkClick r:id="" action="ppaction://media"/>
            <a:extLst>
              <a:ext uri="{FF2B5EF4-FFF2-40B4-BE49-F238E27FC236}">
                <a16:creationId xmlns:a16="http://schemas.microsoft.com/office/drawing/2014/main" id="{5FC80B03-6508-2249-ADC6-254527914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4592" y="584557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A83804-A351-3246-A1DC-9B1810FEF7F1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4158" y="1249045"/>
            <a:ext cx="10075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 giving opinions: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7104" y="2445347"/>
            <a:ext cx="7689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FB7BD"/>
                </a:solidFill>
              </a:rPr>
              <a:t>I think …</a:t>
            </a:r>
          </a:p>
          <a:p>
            <a:endParaRPr lang="en-US" sz="4800" b="1" dirty="0">
              <a:solidFill>
                <a:srgbClr val="0FB7BD"/>
              </a:solidFill>
            </a:endParaRPr>
          </a:p>
          <a:p>
            <a:r>
              <a:rPr lang="en-US" sz="4800" b="1" dirty="0">
                <a:solidFill>
                  <a:srgbClr val="0FB7BD"/>
                </a:solidFill>
              </a:rPr>
              <a:t>To my way of thinking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FD93D-D6C4-BD49-B1FE-457B8D8884B4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416238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085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861237" y="3019647"/>
            <a:ext cx="4485475" cy="2716537"/>
          </a:xfrm>
          <a:prstGeom prst="cloud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Playing traditional games</a:t>
            </a:r>
          </a:p>
        </p:txBody>
      </p:sp>
      <p:sp>
        <p:nvSpPr>
          <p:cNvPr id="15" name="Cloud 14"/>
          <p:cNvSpPr/>
          <p:nvPr/>
        </p:nvSpPr>
        <p:spPr>
          <a:xfrm>
            <a:off x="6341021" y="3019647"/>
            <a:ext cx="4485475" cy="2716537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186862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86" y="2419615"/>
            <a:ext cx="9555126" cy="3463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0937" y="1318743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589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208" y="71959"/>
            <a:ext cx="9625584" cy="6787108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255" y="2479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58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There are ________ ethnic groups in Viet Nam.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de-A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54378" y="5296877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54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606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7%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076610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Ethnic minority groups form about ________ of the total population of Viet Nam.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6272480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62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290434"/>
            <a:ext cx="4524162" cy="946146"/>
            <a:chOff x="1452892" y="4155542"/>
            <a:chExt cx="4524162" cy="946146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55542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Mekong Delta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2158"/>
            <a:ext cx="4524162" cy="936207"/>
            <a:chOff x="1452892" y="4165481"/>
            <a:chExt cx="4524162" cy="936207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6548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lowlands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They mainly live ________.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625260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52280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mountains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831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colourful pictures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35404"/>
            <a:ext cx="8924288" cy="972961"/>
            <a:chOff x="1452892" y="4128727"/>
            <a:chExt cx="8924288" cy="972961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6552312" y="4334390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6998362" y="412872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flowers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890" y="5797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The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Jrai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decorate houses for the dead with a lot of ________.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47727" y="4182458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1717286" y="4346701"/>
            <a:ext cx="587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solidFill>
                  <a:srgbClr val="FFC000"/>
                </a:solidFill>
                <a:latin typeface="Abadi Extra Light" panose="020B0204020104020204" pitchFamily="34" charset="0"/>
              </a:rPr>
              <a:t>A: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2095135" y="4149147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 statues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876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24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99554" y="1896744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61" y="1728348"/>
            <a:ext cx="964452" cy="916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22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4" name="Round Single Corner Rectangle 2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29" name="Oval 28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Chord 29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92" y="2813234"/>
            <a:ext cx="4811239" cy="394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fishing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039386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farming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342798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The Khmer mostly earn their living from weaving and 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hunting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52890" y="5304089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fishing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63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0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 Picture ________ shows a Thai woman’s costume.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71165" y="5304089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</a:t>
            </a:r>
            <a:endParaRPr lang="de-AT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92" y="4210927"/>
            <a:ext cx="678708" cy="86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581" y="4193771"/>
            <a:ext cx="760819" cy="88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38" y="5330469"/>
            <a:ext cx="1135786" cy="90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861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74904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pairs. Read the information below about the </a:t>
            </a:r>
            <a:r>
              <a:rPr lang="en-US" sz="2600" b="1" dirty="0" err="1"/>
              <a:t>Jrai</a:t>
            </a:r>
            <a:r>
              <a:rPr lang="en-US" sz="2600" b="1" dirty="0"/>
              <a:t>. Take turns to ask and answer about the information.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085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914" y="2288708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What is the population of the </a:t>
            </a:r>
            <a:r>
              <a:rPr lang="en-US" sz="2800" b="1" dirty="0" err="1">
                <a:solidFill>
                  <a:srgbClr val="0000FF"/>
                </a:solidFill>
              </a:rPr>
              <a:t>Jrai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7" name="Picture 2" descr="62274342-stock-vector-two-young-women-talking-meeting-colleagues-or-friends-vector-illustration  - Chinkee Tan">
            <a:extLst>
              <a:ext uri="{FF2B5EF4-FFF2-40B4-BE49-F238E27FC236}">
                <a16:creationId xmlns:a16="http://schemas.microsoft.com/office/drawing/2014/main" id="{1EF810C3-9A62-4656-BA4D-AFB2D673C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045" y="2682240"/>
            <a:ext cx="3711771" cy="371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1914" y="2806925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→ It is about 513,930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FCF2-95F4-DB44-8B1E-E94440BF3363}"/>
              </a:ext>
            </a:extLst>
          </p:cNvPr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9FFD-8F9C-BB4F-A42A-E95AB5C0E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961" y="1701558"/>
            <a:ext cx="4828546" cy="504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57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963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392326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like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  <a:r>
              <a:rPr lang="en-US" sz="3600" b="1" dirty="0">
                <a:solidFill>
                  <a:srgbClr val="0FB7BD"/>
                </a:solidFill>
              </a:rPr>
              <a:t> because</a:t>
            </a:r>
            <a:r>
              <a:rPr lang="en-US" sz="3600" dirty="0">
                <a:solidFill>
                  <a:srgbClr val="0FB7BD"/>
                </a:solidFill>
              </a:rPr>
              <a:t> 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3147251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think that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32" y="3147251"/>
            <a:ext cx="7909817" cy="32257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</p:spTree>
    <p:extLst>
      <p:ext uri="{BB962C8B-B14F-4D97-AF65-F5344CB8AC3E}">
        <p14:creationId xmlns:p14="http://schemas.microsoft.com/office/powerpoint/2010/main" val="31643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09518" y="134905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3390399" y="2098879"/>
            <a:ext cx="8435841" cy="3709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In this lesson, we have: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to the life of the ethnic people.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how to give opinions.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369" y="2460167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5" y="1331913"/>
            <a:ext cx="186148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340852"/>
            <a:ext cx="774746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Learn by heart all the words.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Prepare for Lesson 5 – Skills 1.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58" y="3429000"/>
            <a:ext cx="3020335" cy="302033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865" y="119770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00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267389" y="408187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96" y="239791"/>
            <a:ext cx="964452" cy="9164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92877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Kim’s game.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992877" y="2065432"/>
            <a:ext cx="5758577" cy="150987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Listen and read the conversation. Pay attention to the highlighted parts.</a:t>
            </a:r>
          </a:p>
          <a:p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Work in pairs. Make a similar conversation to ask and give opinions about these topics.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78565" y="3775377"/>
            <a:ext cx="5755112" cy="171843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How much do you know about ethnic groups in Viet Nam?  </a:t>
            </a:r>
          </a:p>
          <a:p>
            <a:r>
              <a:rPr lang="en-US" dirty="0">
                <a:solidFill>
                  <a:schemeClr val="tx1"/>
                </a:solidFill>
              </a:rPr>
              <a:t>Task 4: Work in pairs. Read the notes below about the </a:t>
            </a:r>
            <a:r>
              <a:rPr lang="en-US" dirty="0" err="1">
                <a:solidFill>
                  <a:schemeClr val="tx1"/>
                </a:solidFill>
              </a:rPr>
              <a:t>Jrai</a:t>
            </a:r>
            <a:r>
              <a:rPr lang="en-US" dirty="0">
                <a:solidFill>
                  <a:schemeClr val="tx1"/>
                </a:solidFill>
              </a:rPr>
              <a:t>. Take turns to ask and answer about the information.</a:t>
            </a:r>
          </a:p>
          <a:p>
            <a:r>
              <a:rPr lang="en-US" dirty="0">
                <a:solidFill>
                  <a:schemeClr val="tx1"/>
                </a:solidFill>
              </a:rPr>
              <a:t>Task 5: Work in groups. Share with your group the information about the </a:t>
            </a:r>
            <a:r>
              <a:rPr lang="en-US" dirty="0" err="1">
                <a:solidFill>
                  <a:schemeClr val="tx1"/>
                </a:solidFill>
              </a:rPr>
              <a:t>Jrai</a:t>
            </a:r>
            <a:r>
              <a:rPr lang="en-US" dirty="0">
                <a:solidFill>
                  <a:schemeClr val="tx1"/>
                </a:solidFill>
              </a:rPr>
              <a:t> people you find interesting.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978565" y="5693883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37673" y="1252509"/>
            <a:ext cx="2162851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213680" y="2512294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EVERYDAY ENGLISH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37674" y="4203853"/>
            <a:ext cx="2165115" cy="861479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LIFESTYLE OF THE ETHNIC MINORITY GROUPS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1" name="Curved Connector 40"/>
          <p:cNvCxnSpPr>
            <a:cxnSpLocks/>
            <a:stCxn id="37" idx="3"/>
            <a:endCxn id="38" idx="0"/>
          </p:cNvCxnSpPr>
          <p:nvPr/>
        </p:nvCxnSpPr>
        <p:spPr>
          <a:xfrm>
            <a:off x="2800524" y="1558612"/>
            <a:ext cx="1331113" cy="95368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cxnSpLocks/>
            <a:stCxn id="38" idx="1"/>
            <a:endCxn id="39" idx="0"/>
          </p:cNvCxnSpPr>
          <p:nvPr/>
        </p:nvCxnSpPr>
        <p:spPr>
          <a:xfrm rot="10800000" flipV="1">
            <a:off x="1720232" y="2821097"/>
            <a:ext cx="1493448" cy="138275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cxnSpLocks/>
            <a:stCxn id="39" idx="3"/>
            <a:endCxn id="48" idx="0"/>
          </p:cNvCxnSpPr>
          <p:nvPr/>
        </p:nvCxnSpPr>
        <p:spPr>
          <a:xfrm>
            <a:off x="2802789" y="4634593"/>
            <a:ext cx="1464600" cy="1099694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3349432" y="5734287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2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7724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4" y="1197445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473" y="1166842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63" y="1166841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658" y="1166842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1" y="4066403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11" y="4066403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65" y="4066403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801" y="4066403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944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09473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21392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95339" y="276423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4881" y="563013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09473" y="571591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96000" y="569695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10544" y="571620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47652" y="1330501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weave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42804" y="4454560"/>
            <a:ext cx="377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dệt</a:t>
            </a:r>
            <a:r>
              <a:rPr lang="en-US" sz="4800" dirty="0"/>
              <a:t>, </a:t>
            </a:r>
            <a:r>
              <a:rPr lang="en-US" sz="4800" dirty="0" err="1"/>
              <a:t>đan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469260" y="3065223"/>
            <a:ext cx="1923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wi:v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36" y="2522766"/>
            <a:ext cx="6652648" cy="4091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41549" y="1381307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hunt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23250" y="4705198"/>
            <a:ext cx="377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săn</a:t>
            </a:r>
            <a:r>
              <a:rPr lang="en-US" sz="4800" dirty="0"/>
              <a:t>, </a:t>
            </a:r>
            <a:r>
              <a:rPr lang="en-US" sz="4800" dirty="0" err="1"/>
              <a:t>săn</a:t>
            </a:r>
            <a:r>
              <a:rPr lang="en-US" sz="4800" dirty="0"/>
              <a:t> </a:t>
            </a:r>
            <a:r>
              <a:rPr lang="en-US" sz="4800" dirty="0" err="1"/>
              <a:t>đuổi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05271" y="3164224"/>
            <a:ext cx="2012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hʌnt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E9424DB-9632-1442-AC3F-D0CC752578A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53D1C-181A-5148-B30B-6BD56F71EC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8944" r="10126" b="4168"/>
          <a:stretch/>
        </p:blipFill>
        <p:spPr>
          <a:xfrm>
            <a:off x="5609520" y="1282307"/>
            <a:ext cx="5928832" cy="48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8093" y="123463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statue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97562" y="4430482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tượng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04026" y="3050592"/>
            <a:ext cx="28140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stætʃu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8158" r="36743" b="18695"/>
          <a:stretch/>
        </p:blipFill>
        <p:spPr bwMode="auto">
          <a:xfrm>
            <a:off x="4876210" y="1495938"/>
            <a:ext cx="7243873" cy="47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5B1D84-ECDE-4A4A-9F63-CE283F33421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8093" y="123463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role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97562" y="4430482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vai</a:t>
            </a:r>
            <a:r>
              <a:rPr lang="en-US" sz="4800" dirty="0"/>
              <a:t> </a:t>
            </a:r>
            <a:r>
              <a:rPr lang="en-US" sz="4800" dirty="0" err="1"/>
              <a:t>trò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65113" y="3050592"/>
            <a:ext cx="1891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rəʊl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95B1D84-ECDE-4A4A-9F63-CE283F33421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CB650-AC30-A345-B63A-C2285A503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2539"/>
          <a:stretch/>
        </p:blipFill>
        <p:spPr>
          <a:xfrm>
            <a:off x="4638197" y="1528787"/>
            <a:ext cx="6749777" cy="470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64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178755"/>
              </p:ext>
            </p:extLst>
          </p:nvPr>
        </p:nvGraphicFramePr>
        <p:xfrm>
          <a:off x="499767" y="1525488"/>
          <a:ext cx="11323638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7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weave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role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A8EC579-0E8E-E143-8431-E59BA76EAC4F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3269</TotalTime>
  <Words>709</Words>
  <Application>Microsoft Macintosh PowerPoint</Application>
  <PresentationFormat>Widescreen</PresentationFormat>
  <Paragraphs>174</Paragraphs>
  <Slides>26</Slides>
  <Notes>15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Abadi Extra Light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linhnguyen.5994@gmail.com</cp:lastModifiedBy>
  <cp:revision>302</cp:revision>
  <dcterms:created xsi:type="dcterms:W3CDTF">2020-12-09T02:04:09Z</dcterms:created>
  <dcterms:modified xsi:type="dcterms:W3CDTF">2023-04-23T05:19:32Z</dcterms:modified>
</cp:coreProperties>
</file>