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sldIdLst>
    <p:sldId id="257" r:id="rId3"/>
    <p:sldId id="256" r:id="rId4"/>
    <p:sldId id="260" r:id="rId5"/>
    <p:sldId id="261" r:id="rId6"/>
    <p:sldId id="262" r:id="rId7"/>
    <p:sldId id="263" r:id="rId8"/>
    <p:sldId id="264" r:id="rId9"/>
    <p:sldId id="265" r:id="rId10"/>
    <p:sldId id="287" r:id="rId11"/>
    <p:sldId id="266" r:id="rId12"/>
    <p:sldId id="268" r:id="rId13"/>
    <p:sldId id="288" r:id="rId14"/>
    <p:sldId id="269" r:id="rId15"/>
    <p:sldId id="274" r:id="rId16"/>
    <p:sldId id="290" r:id="rId17"/>
    <p:sldId id="275" r:id="rId18"/>
    <p:sldId id="277" r:id="rId19"/>
    <p:sldId id="278" r:id="rId20"/>
    <p:sldId id="279" r:id="rId21"/>
    <p:sldId id="280" r:id="rId22"/>
    <p:sldId id="281" r:id="rId23"/>
    <p:sldId id="283" r:id="rId24"/>
    <p:sldId id="282" r:id="rId25"/>
    <p:sldId id="285" r:id="rId26"/>
    <p:sldId id="284" r:id="rId27"/>
    <p:sldId id="286"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
          <p15:clr>
            <a:srgbClr val="A4A3A4"/>
          </p15:clr>
        </p15:guide>
        <p15:guide id="2" pos="7256">
          <p15:clr>
            <a:srgbClr val="A4A3A4"/>
          </p15:clr>
        </p15:guide>
        <p15:guide id="3" orient="horz" pos="648">
          <p15:clr>
            <a:srgbClr val="A4A3A4"/>
          </p15:clr>
        </p15:guide>
        <p15:guide id="4" orient="horz" pos="712">
          <p15:clr>
            <a:srgbClr val="A4A3A4"/>
          </p15:clr>
        </p15:guide>
        <p15:guide id="5" orient="horz" pos="3946">
          <p15:clr>
            <a:srgbClr val="A4A3A4"/>
          </p15:clr>
        </p15:guide>
        <p15:guide id="6" orient="horz" pos="3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7" d="100"/>
          <a:sy n="87" d="100"/>
        </p:scale>
        <p:origin x="528" y="67"/>
      </p:cViewPr>
      <p:guideLst>
        <p:guide pos="384"/>
        <p:guide pos="7256"/>
        <p:guide orient="horz" pos="648"/>
        <p:guide orient="horz" pos="712"/>
        <p:guide orient="horz" pos="3946"/>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0"/>
            <a:ext cx="10668000" cy="22860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762000" y="4571999"/>
            <a:ext cx="10668000" cy="152400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6969C88-B244-455D-A017-012B25B1ACD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69C88-B244-455D-A017-012B25B1ACD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3998" y="761999"/>
            <a:ext cx="2286000" cy="53340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1" y="761999"/>
            <a:ext cx="7619999" cy="5334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69C88-B244-455D-A017-012B25B1ACD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04361E1-ED06-4D78-901A-524C3B37ED3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4361E1-ED06-4D78-901A-524C3B37ED3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4361E1-ED06-4D78-901A-524C3B37ED3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4361E1-ED06-4D78-901A-524C3B37ED33}"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4361E1-ED06-4D78-901A-524C3B37ED33}"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4361E1-ED06-4D78-901A-524C3B37ED33}"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4361E1-ED06-4D78-901A-524C3B37ED33}"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4361E1-ED06-4D78-901A-524C3B37ED33}"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969C88-B244-455D-A017-012B25B1ACD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4361E1-ED06-4D78-901A-524C3B37ED33}"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4361E1-ED06-4D78-901A-524C3B37ED3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4361E1-ED06-4D78-901A-524C3B37ED33}"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AD10DDE-33EF-4E31-93FC-BF11546393F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0"/>
            <a:ext cx="10668000" cy="3038475"/>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762000" y="4589463"/>
            <a:ext cx="10668000" cy="150653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969C88-B244-455D-A017-012B25B1ACDD}" type="datetimeFigureOut">
              <a:rPr lang="en-US" smtClean="0"/>
              <a:t>12/1/2022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CE569E-9B7C-4CB9-AB80-C0841F922C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2285999"/>
            <a:ext cx="5151119"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8879" y="2285999"/>
            <a:ext cx="5151121" cy="38100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969C88-B244-455D-A017-012B25B1ACDD}"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762000"/>
            <a:ext cx="10668000" cy="1524000"/>
          </a:xfrm>
        </p:spPr>
        <p:txBody>
          <a:bodyPr/>
          <a:lstStyle/>
          <a:p>
            <a:r>
              <a:rPr lang="en-US"/>
              <a:t>Click to edit Master title style</a:t>
            </a:r>
          </a:p>
        </p:txBody>
      </p:sp>
      <p:sp>
        <p:nvSpPr>
          <p:cNvPr id="3" name="Text Placeholder 2"/>
          <p:cNvSpPr>
            <a:spLocks noGrp="1"/>
          </p:cNvSpPr>
          <p:nvPr>
            <p:ph type="body" idx="1"/>
          </p:nvPr>
        </p:nvSpPr>
        <p:spPr>
          <a:xfrm>
            <a:off x="762000" y="2285999"/>
            <a:ext cx="5151119"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2000" y="3048000"/>
            <a:ext cx="5151119"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78878" y="2286000"/>
            <a:ext cx="5151122" cy="761999"/>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78878" y="3048000"/>
            <a:ext cx="5151122" cy="304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6969C88-B244-455D-A017-012B25B1ACDD}" type="datetimeFigureOut">
              <a:rPr lang="en-US" smtClean="0"/>
              <a:t>12/1/2022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CE569E-9B7C-4CB9-AB80-C0841F922C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969C88-B244-455D-A017-012B25B1ACDD}" type="datetimeFigureOut">
              <a:rPr lang="en-US" smtClean="0"/>
              <a:t>12/1/2022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CE569E-9B7C-4CB9-AB80-C0841F922C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969C88-B244-455D-A017-012B25B1ACDD}" type="datetimeFigureOut">
              <a:rPr lang="en-US" smtClean="0"/>
              <a:t>12/1/2022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CE569E-9B7C-4CB9-AB80-C0841F922C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761998"/>
            <a:ext cx="3810000" cy="1524002"/>
          </a:xfrm>
        </p:spPr>
        <p:txBody>
          <a:bodyPr anchor="t" anchorCtr="0"/>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334000" y="762001"/>
            <a:ext cx="6096000" cy="5334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62000" y="2286000"/>
            <a:ext cx="3810000" cy="381000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1" y="762000"/>
            <a:ext cx="3809999" cy="1524000"/>
          </a:xfrm>
        </p:spPr>
        <p:txBody>
          <a:bodyPr anchor="t" anchorCtr="0"/>
          <a:lstStyle>
            <a:lvl1pPr>
              <a:defRPr sz="3200"/>
            </a:lvl1pPr>
          </a:lstStyle>
          <a:p>
            <a:r>
              <a:rPr lang="en-US"/>
              <a:t>Click to edit Master title style</a:t>
            </a:r>
          </a:p>
        </p:txBody>
      </p:sp>
      <p:sp>
        <p:nvSpPr>
          <p:cNvPr id="3" name="Picture Placeholder 2"/>
          <p:cNvSpPr>
            <a:spLocks noGrp="1"/>
          </p:cNvSpPr>
          <p:nvPr>
            <p:ph type="pic" idx="1"/>
          </p:nvPr>
        </p:nvSpPr>
        <p:spPr>
          <a:xfrm>
            <a:off x="5334000" y="762001"/>
            <a:ext cx="6021388" cy="5334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62001" y="2286000"/>
            <a:ext cx="3809999" cy="38100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6969C88-B244-455D-A017-012B25B1ACDD}" type="datetimeFigureOut">
              <a:rPr lang="en-US" smtClean="0"/>
              <a:t>12/1/2022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CE569E-9B7C-4CB9-AB80-C0841F922C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Shape 7"/>
          <p:cNvSpPr/>
          <p:nvPr/>
        </p:nvSpPr>
        <p:spPr>
          <a:xfrm>
            <a:off x="8157843" y="6244836"/>
            <a:ext cx="4034156" cy="613164"/>
          </a:xfrm>
          <a:custGeom>
            <a:avLst/>
            <a:gdLst>
              <a:gd name="connsiteX0" fmla="*/ 1479137 w 4034156"/>
              <a:gd name="connsiteY0" fmla="*/ 230 h 613164"/>
              <a:gd name="connsiteX1" fmla="*/ 3482844 w 4034156"/>
              <a:gd name="connsiteY1" fmla="*/ 298555 h 613164"/>
              <a:gd name="connsiteX2" fmla="*/ 3831590 w 4034156"/>
              <a:gd name="connsiteY2" fmla="*/ 425010 h 613164"/>
              <a:gd name="connsiteX3" fmla="*/ 4034156 w 4034156"/>
              <a:gd name="connsiteY3" fmla="*/ 494088 h 613164"/>
              <a:gd name="connsiteX4" fmla="*/ 4034156 w 4034156"/>
              <a:gd name="connsiteY4" fmla="*/ 613164 h 613164"/>
              <a:gd name="connsiteX5" fmla="*/ 0 w 4034156"/>
              <a:gd name="connsiteY5" fmla="*/ 613164 h 613164"/>
              <a:gd name="connsiteX6" fmla="*/ 54792 w 4034156"/>
              <a:gd name="connsiteY6" fmla="*/ 512415 h 613164"/>
              <a:gd name="connsiteX7" fmla="*/ 168327 w 4034156"/>
              <a:gd name="connsiteY7" fmla="*/ 366637 h 613164"/>
              <a:gd name="connsiteX8" fmla="*/ 1192562 w 4034156"/>
              <a:gd name="connsiteY8" fmla="*/ 1522 h 613164"/>
              <a:gd name="connsiteX9" fmla="*/ 1479137 w 4034156"/>
              <a:gd name="connsiteY9" fmla="*/ 230 h 6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4156" h="613164">
                <a:moveTo>
                  <a:pt x="1479137" y="230"/>
                </a:moveTo>
                <a:cubicBezTo>
                  <a:pt x="2152575" y="4287"/>
                  <a:pt x="2854487" y="63583"/>
                  <a:pt x="3482844" y="298555"/>
                </a:cubicBezTo>
                <a:cubicBezTo>
                  <a:pt x="3599338" y="342114"/>
                  <a:pt x="3715540" y="384216"/>
                  <a:pt x="3831590" y="425010"/>
                </a:cubicBezTo>
                <a:lnTo>
                  <a:pt x="4034156" y="494088"/>
                </a:lnTo>
                <a:lnTo>
                  <a:pt x="4034156" y="613164"/>
                </a:lnTo>
                <a:lnTo>
                  <a:pt x="0" y="613164"/>
                </a:lnTo>
                <a:lnTo>
                  <a:pt x="54792" y="512415"/>
                </a:lnTo>
                <a:cubicBezTo>
                  <a:pt x="88888" y="459433"/>
                  <a:pt x="126502" y="410480"/>
                  <a:pt x="168327" y="366637"/>
                </a:cubicBezTo>
                <a:cubicBezTo>
                  <a:pt x="428292" y="94062"/>
                  <a:pt x="821899" y="6565"/>
                  <a:pt x="1192562" y="1522"/>
                </a:cubicBezTo>
                <a:cubicBezTo>
                  <a:pt x="1287308" y="198"/>
                  <a:pt x="1382932" y="-349"/>
                  <a:pt x="1479137" y="23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500" b="0" i="0" u="none" strike="noStrike" kern="1200" cap="none" spc="0" normalizeH="0" baseline="0" noProof="0">
              <a:ln>
                <a:noFill/>
              </a:ln>
              <a:solidFill>
                <a:prstClr val="white"/>
              </a:solidFill>
              <a:effectLst/>
              <a:uLnTx/>
              <a:uFillTx/>
              <a:latin typeface="Avenir Next LT Pro" panose="020B0504020202020204" pitchFamily="34" charset="0"/>
              <a:ea typeface="+mn-ea"/>
              <a:cs typeface="+mn-cs"/>
            </a:endParaRPr>
          </a:p>
        </p:txBody>
      </p:sp>
      <p:sp>
        <p:nvSpPr>
          <p:cNvPr id="11" name="Freeform: Shape 10"/>
          <p:cNvSpPr/>
          <p:nvPr/>
        </p:nvSpPr>
        <p:spPr>
          <a:xfrm>
            <a:off x="1" y="688126"/>
            <a:ext cx="448491" cy="1634252"/>
          </a:xfrm>
          <a:custGeom>
            <a:avLst/>
            <a:gdLst>
              <a:gd name="connsiteX0" fmla="*/ 0 w 448491"/>
              <a:gd name="connsiteY0" fmla="*/ 0 h 1634252"/>
              <a:gd name="connsiteX1" fmla="*/ 12983 w 448491"/>
              <a:gd name="connsiteY1" fmla="*/ 10508 h 1634252"/>
              <a:gd name="connsiteX2" fmla="*/ 441611 w 448491"/>
              <a:gd name="connsiteY2" fmla="*/ 863751 h 1634252"/>
              <a:gd name="connsiteX3" fmla="*/ 251011 w 448491"/>
              <a:gd name="connsiteY3" fmla="*/ 1302895 h 1634252"/>
              <a:gd name="connsiteX4" fmla="*/ 74605 w 448491"/>
              <a:gd name="connsiteY4" fmla="*/ 1543249 h 1634252"/>
              <a:gd name="connsiteX5" fmla="*/ 0 w 448491"/>
              <a:gd name="connsiteY5" fmla="*/ 1634252 h 163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91" h="1634252">
                <a:moveTo>
                  <a:pt x="0" y="0"/>
                </a:moveTo>
                <a:lnTo>
                  <a:pt x="12983" y="10508"/>
                </a:lnTo>
                <a:cubicBezTo>
                  <a:pt x="278410" y="241022"/>
                  <a:pt x="489787" y="530267"/>
                  <a:pt x="441611" y="863751"/>
                </a:cubicBezTo>
                <a:cubicBezTo>
                  <a:pt x="418542" y="1022632"/>
                  <a:pt x="337007" y="1166302"/>
                  <a:pt x="251011" y="1302895"/>
                </a:cubicBezTo>
                <a:cubicBezTo>
                  <a:pt x="215138" y="1359902"/>
                  <a:pt x="154723" y="1442480"/>
                  <a:pt x="74605" y="1543249"/>
                </a:cubicBezTo>
                <a:lnTo>
                  <a:pt x="0" y="163425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900">
              <a:solidFill>
                <a:prstClr val="white"/>
              </a:solidFill>
              <a:latin typeface="Avenir Next LT Pro" panose="020B0504020202020204" pitchFamily="34" charset="0"/>
            </a:endParaRPr>
          </a:p>
        </p:txBody>
      </p:sp>
      <p:sp>
        <p:nvSpPr>
          <p:cNvPr id="12" name="Freeform: Shape 11"/>
          <p:cNvSpPr/>
          <p:nvPr/>
        </p:nvSpPr>
        <p:spPr>
          <a:xfrm>
            <a:off x="7309459" y="6144069"/>
            <a:ext cx="4418271" cy="718159"/>
          </a:xfrm>
          <a:custGeom>
            <a:avLst/>
            <a:gdLst>
              <a:gd name="connsiteX0" fmla="*/ 1421452 w 4590626"/>
              <a:gd name="connsiteY0" fmla="*/ 0 h 713930"/>
              <a:gd name="connsiteX1" fmla="*/ 3247781 w 4590626"/>
              <a:gd name="connsiteY1" fmla="*/ 271915 h 713930"/>
              <a:gd name="connsiteX2" fmla="*/ 4517331 w 4590626"/>
              <a:gd name="connsiteY2" fmla="*/ 693394 h 713930"/>
              <a:gd name="connsiteX3" fmla="*/ 4590626 w 4590626"/>
              <a:gd name="connsiteY3" fmla="*/ 713930 h 713930"/>
              <a:gd name="connsiteX4" fmla="*/ 0 w 4590626"/>
              <a:gd name="connsiteY4" fmla="*/ 713930 h 713930"/>
              <a:gd name="connsiteX5" fmla="*/ 2854 w 4590626"/>
              <a:gd name="connsiteY5" fmla="*/ 705624 h 713930"/>
              <a:gd name="connsiteX6" fmla="*/ 226680 w 4590626"/>
              <a:gd name="connsiteY6" fmla="*/ 333970 h 713930"/>
              <a:gd name="connsiteX7" fmla="*/ 1160245 w 4590626"/>
              <a:gd name="connsiteY7" fmla="*/ 1178 h 713930"/>
              <a:gd name="connsiteX8" fmla="*/ 1421452 w 4590626"/>
              <a:gd name="connsiteY8" fmla="*/ 0 h 713930"/>
              <a:gd name="connsiteX0-1" fmla="*/ 1421452 w 4517331"/>
              <a:gd name="connsiteY0-2" fmla="*/ 0 h 713930"/>
              <a:gd name="connsiteX1-3" fmla="*/ 3247781 w 4517331"/>
              <a:gd name="connsiteY1-4" fmla="*/ 271915 h 713930"/>
              <a:gd name="connsiteX2-5" fmla="*/ 4517331 w 4517331"/>
              <a:gd name="connsiteY2-6" fmla="*/ 693394 h 713930"/>
              <a:gd name="connsiteX3-7" fmla="*/ 0 w 4517331"/>
              <a:gd name="connsiteY3-8" fmla="*/ 713930 h 713930"/>
              <a:gd name="connsiteX4-9" fmla="*/ 2854 w 4517331"/>
              <a:gd name="connsiteY4-10" fmla="*/ 705624 h 713930"/>
              <a:gd name="connsiteX5-11" fmla="*/ 226680 w 4517331"/>
              <a:gd name="connsiteY5-12" fmla="*/ 333970 h 713930"/>
              <a:gd name="connsiteX6-13" fmla="*/ 1160245 w 4517331"/>
              <a:gd name="connsiteY6-14" fmla="*/ 1178 h 713930"/>
              <a:gd name="connsiteX7-15" fmla="*/ 1421452 w 4517331"/>
              <a:gd name="connsiteY7-16" fmla="*/ 0 h 713930"/>
              <a:gd name="connsiteX0-17" fmla="*/ 0 w 4608771"/>
              <a:gd name="connsiteY0-18" fmla="*/ 713930 h 784834"/>
              <a:gd name="connsiteX1-19" fmla="*/ 2854 w 4608771"/>
              <a:gd name="connsiteY1-20" fmla="*/ 705624 h 784834"/>
              <a:gd name="connsiteX2-21" fmla="*/ 226680 w 4608771"/>
              <a:gd name="connsiteY2-22" fmla="*/ 333970 h 784834"/>
              <a:gd name="connsiteX3-23" fmla="*/ 1160245 w 4608771"/>
              <a:gd name="connsiteY3-24" fmla="*/ 1178 h 784834"/>
              <a:gd name="connsiteX4-25" fmla="*/ 1421452 w 4608771"/>
              <a:gd name="connsiteY4-26" fmla="*/ 0 h 784834"/>
              <a:gd name="connsiteX5-27" fmla="*/ 3247781 w 4608771"/>
              <a:gd name="connsiteY5-28" fmla="*/ 271915 h 784834"/>
              <a:gd name="connsiteX6-29" fmla="*/ 4608771 w 4608771"/>
              <a:gd name="connsiteY6-30" fmla="*/ 784834 h 784834"/>
              <a:gd name="connsiteX0-31" fmla="*/ 0 w 4418271"/>
              <a:gd name="connsiteY0-32" fmla="*/ 713930 h 718159"/>
              <a:gd name="connsiteX1-33" fmla="*/ 2854 w 4418271"/>
              <a:gd name="connsiteY1-34" fmla="*/ 705624 h 718159"/>
              <a:gd name="connsiteX2-35" fmla="*/ 226680 w 4418271"/>
              <a:gd name="connsiteY2-36" fmla="*/ 333970 h 718159"/>
              <a:gd name="connsiteX3-37" fmla="*/ 1160245 w 4418271"/>
              <a:gd name="connsiteY3-38" fmla="*/ 1178 h 718159"/>
              <a:gd name="connsiteX4-39" fmla="*/ 1421452 w 4418271"/>
              <a:gd name="connsiteY4-40" fmla="*/ 0 h 718159"/>
              <a:gd name="connsiteX5-41" fmla="*/ 3247781 w 4418271"/>
              <a:gd name="connsiteY5-42" fmla="*/ 271915 h 718159"/>
              <a:gd name="connsiteX6-43" fmla="*/ 4418271 w 4418271"/>
              <a:gd name="connsiteY6-44" fmla="*/ 718159 h 71815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4418271" h="718159">
                <a:moveTo>
                  <a:pt x="0" y="713930"/>
                </a:moveTo>
                <a:lnTo>
                  <a:pt x="2854" y="705624"/>
                </a:lnTo>
                <a:cubicBezTo>
                  <a:pt x="60059" y="562888"/>
                  <a:pt x="131373" y="433874"/>
                  <a:pt x="226680" y="333970"/>
                </a:cubicBezTo>
                <a:cubicBezTo>
                  <a:pt x="463632" y="85526"/>
                  <a:pt x="822395" y="5774"/>
                  <a:pt x="1160245" y="1178"/>
                </a:cubicBezTo>
                <a:lnTo>
                  <a:pt x="1421452" y="0"/>
                </a:lnTo>
                <a:cubicBezTo>
                  <a:pt x="2035274" y="3698"/>
                  <a:pt x="2748311" y="152222"/>
                  <a:pt x="3247781" y="271915"/>
                </a:cubicBezTo>
                <a:cubicBezTo>
                  <a:pt x="3747251" y="391608"/>
                  <a:pt x="3902480" y="501606"/>
                  <a:pt x="4418271" y="718159"/>
                </a:cubicBezTo>
              </a:path>
            </a:pathLst>
          </a:cu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 name="Title Placeholder 1"/>
          <p:cNvSpPr>
            <a:spLocks noGrp="1"/>
          </p:cNvSpPr>
          <p:nvPr>
            <p:ph type="title"/>
          </p:nvPr>
        </p:nvSpPr>
        <p:spPr>
          <a:xfrm>
            <a:off x="762000" y="762000"/>
            <a:ext cx="10668000" cy="1524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2286000"/>
            <a:ext cx="10668000" cy="38180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9165" y="194320"/>
            <a:ext cx="2040835"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76969C88-B244-455D-A017-012B25B1ACDD}" type="datetimeFigureOut">
              <a:rPr lang="en-US" smtClean="0"/>
              <a:t>12/1/2022</a:t>
            </a:fld>
            <a:endParaRPr lang="en-US"/>
          </a:p>
        </p:txBody>
      </p:sp>
      <p:sp>
        <p:nvSpPr>
          <p:cNvPr id="5" name="Footer Placeholder 4"/>
          <p:cNvSpPr>
            <a:spLocks noGrp="1"/>
          </p:cNvSpPr>
          <p:nvPr>
            <p:ph type="ftr" sz="quarter" idx="3"/>
          </p:nvPr>
        </p:nvSpPr>
        <p:spPr>
          <a:xfrm>
            <a:off x="761999" y="6356350"/>
            <a:ext cx="6612835" cy="365125"/>
          </a:xfrm>
          <a:prstGeom prst="rect">
            <a:avLst/>
          </a:prstGeom>
        </p:spPr>
        <p:txBody>
          <a:bodyPr vert="horz" lIns="91440" tIns="45720" rIns="91440" bIns="45720" rtlCol="0" anchor="ctr"/>
          <a:lstStyle>
            <a:lvl1pPr algn="l">
              <a:defRPr sz="1200">
                <a:solidFill>
                  <a:schemeClr val="tx1">
                    <a:tint val="75000"/>
                    <a:alpha val="70000"/>
                  </a:schemeClr>
                </a:solidFill>
              </a:defRPr>
            </a:lvl1pPr>
          </a:lstStyle>
          <a:p>
            <a:endParaRPr lang="en-US" dirty="0"/>
          </a:p>
        </p:txBody>
      </p:sp>
      <p:sp>
        <p:nvSpPr>
          <p:cNvPr id="6" name="Slide Number Placeholder 5"/>
          <p:cNvSpPr>
            <a:spLocks noGrp="1"/>
          </p:cNvSpPr>
          <p:nvPr>
            <p:ph type="sldNum" sz="quarter" idx="4"/>
          </p:nvPr>
        </p:nvSpPr>
        <p:spPr>
          <a:xfrm>
            <a:off x="9906000" y="6356350"/>
            <a:ext cx="1524000" cy="365125"/>
          </a:xfrm>
          <a:prstGeom prst="rect">
            <a:avLst/>
          </a:prstGeom>
        </p:spPr>
        <p:txBody>
          <a:bodyPr vert="horz" lIns="91440" tIns="45720" rIns="91440" bIns="45720" rtlCol="0" anchor="ctr"/>
          <a:lstStyle>
            <a:lvl1pPr algn="r">
              <a:defRPr sz="1200">
                <a:solidFill>
                  <a:schemeClr val="tx1">
                    <a:tint val="75000"/>
                    <a:alpha val="70000"/>
                  </a:schemeClr>
                </a:solidFill>
              </a:defRPr>
            </a:lvl1pPr>
          </a:lstStyle>
          <a:p>
            <a:fld id="{07CE569E-9B7C-4CB9-AB80-C0841F922CF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2800" kern="1200">
          <a:solidFill>
            <a:schemeClr val="tx1">
              <a:alpha val="70000"/>
            </a:schemeClr>
          </a:solidFill>
          <a:latin typeface="+mn-lt"/>
          <a:ea typeface="+mn-ea"/>
          <a:cs typeface="+mn-cs"/>
        </a:defRPr>
      </a:lvl1pPr>
      <a:lvl2pPr marL="685800" indent="-228600" algn="l" defTabSz="914400" rtl="0" eaLnBrk="1" latinLnBrk="0" hangingPunct="1">
        <a:lnSpc>
          <a:spcPct val="125000"/>
        </a:lnSpc>
        <a:spcBef>
          <a:spcPts val="500"/>
        </a:spcBef>
        <a:buFont typeface="Arial" panose="020B0604020202020204" pitchFamily="34" charset="0"/>
        <a:buChar char="•"/>
        <a:defRPr sz="2400" kern="1200">
          <a:solidFill>
            <a:schemeClr val="tx1">
              <a:alpha val="70000"/>
            </a:schemeClr>
          </a:solidFill>
          <a:latin typeface="+mn-lt"/>
          <a:ea typeface="+mn-ea"/>
          <a:cs typeface="+mn-cs"/>
        </a:defRPr>
      </a:lvl2pPr>
      <a:lvl3pPr marL="1143000" indent="-228600" algn="l" defTabSz="914400" rtl="0" eaLnBrk="1" latinLnBrk="0" hangingPunct="1">
        <a:lnSpc>
          <a:spcPct val="125000"/>
        </a:lnSpc>
        <a:spcBef>
          <a:spcPts val="500"/>
        </a:spcBef>
        <a:buFont typeface="Arial" panose="020B0604020202020204" pitchFamily="34" charset="0"/>
        <a:buChar char="•"/>
        <a:defRPr sz="2000" kern="1200">
          <a:solidFill>
            <a:schemeClr val="tx1">
              <a:alpha val="70000"/>
            </a:schemeClr>
          </a:solidFill>
          <a:latin typeface="+mn-lt"/>
          <a:ea typeface="+mn-ea"/>
          <a:cs typeface="+mn-cs"/>
        </a:defRPr>
      </a:lvl3pPr>
      <a:lvl4pPr marL="16002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4pPr>
      <a:lvl5pPr marL="2057400" indent="-228600" algn="l" defTabSz="914400" rtl="0" eaLnBrk="1" latinLnBrk="0" hangingPunct="1">
        <a:lnSpc>
          <a:spcPct val="125000"/>
        </a:lnSpc>
        <a:spcBef>
          <a:spcPts val="500"/>
        </a:spcBef>
        <a:buFont typeface="Arial" panose="020B0604020202020204" pitchFamily="34" charset="0"/>
        <a:buChar char="•"/>
        <a:defRPr sz="1800" kern="1200">
          <a:solidFill>
            <a:schemeClr val="tx1">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4361E1-ED06-4D78-901A-524C3B37ED33}" type="datetimeFigureOut">
              <a:rPr lang="en-US" smtClean="0"/>
              <a:t>12/1/2022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10DDE-33EF-4E31-93FC-BF11546393F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31" name="Rectangle 1030"/>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l="27897" r="25962"/>
          <a:stretch>
            <a:fillRect/>
          </a:stretch>
        </p:blipFill>
        <p:spPr>
          <a:xfrm>
            <a:off x="5291139" y="832507"/>
            <a:ext cx="4448352" cy="6025492"/>
          </a:xfrm>
          <a:custGeom>
            <a:avLst/>
            <a:gdLst/>
            <a:ahLst/>
            <a:cxnLst/>
            <a:rect l="l" t="t" r="r" b="b"/>
            <a:pathLst>
              <a:path w="4448352" h="6025492">
                <a:moveTo>
                  <a:pt x="3173139" y="74"/>
                </a:move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90" y="2966250"/>
                  <a:pt x="2981970" y="3664324"/>
                  <a:pt x="2566852" y="4362395"/>
                </a:cubicBezTo>
                <a:cubicBezTo>
                  <a:pt x="2261941" y="4875091"/>
                  <a:pt x="1813643" y="5542665"/>
                  <a:pt x="1381603" y="6002073"/>
                </a:cubicBezTo>
                <a:lnTo>
                  <a:pt x="1358105" y="6025492"/>
                </a:lnTo>
                <a:lnTo>
                  <a:pt x="147593" y="6025492"/>
                </a:ln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lose/>
              </a:path>
            </a:pathLst>
          </a:custGeom>
        </p:spPr>
      </p:pic>
      <p:pic>
        <p:nvPicPr>
          <p:cNvPr id="1026" name="Picture 2" descr="SGK Ngữ Văn 7 - Tiếng gà trưa"/>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051" r="-3" b="31154"/>
          <a:stretch>
            <a:fillRect/>
          </a:stretch>
        </p:blipFill>
        <p:spPr bwMode="auto">
          <a:xfrm>
            <a:off x="8048989" y="4136573"/>
            <a:ext cx="3381012" cy="2219779"/>
          </a:xfrm>
          <a:custGeom>
            <a:avLst/>
            <a:gdLst/>
            <a:ahLst/>
            <a:cxnLst/>
            <a:rect l="l" t="t" r="r" b="b"/>
            <a:pathLst>
              <a:path w="3381012" h="2219779">
                <a:moveTo>
                  <a:pt x="2031599" y="1440"/>
                </a:moveTo>
                <a:cubicBezTo>
                  <a:pt x="2290258" y="9799"/>
                  <a:pt x="2545092" y="54400"/>
                  <a:pt x="2762440" y="130722"/>
                </a:cubicBezTo>
                <a:cubicBezTo>
                  <a:pt x="3259231" y="305320"/>
                  <a:pt x="3560197" y="645219"/>
                  <a:pt x="3263424" y="1096695"/>
                </a:cubicBezTo>
                <a:cubicBezTo>
                  <a:pt x="2921526" y="1616356"/>
                  <a:pt x="1319491" y="2439416"/>
                  <a:pt x="505447" y="2165293"/>
                </a:cubicBezTo>
                <a:cubicBezTo>
                  <a:pt x="134712" y="2040287"/>
                  <a:pt x="-37401" y="1703487"/>
                  <a:pt x="6791" y="1403535"/>
                </a:cubicBezTo>
                <a:cubicBezTo>
                  <a:pt x="68659" y="983394"/>
                  <a:pt x="455211" y="569456"/>
                  <a:pt x="862230" y="282590"/>
                </a:cubicBezTo>
                <a:cubicBezTo>
                  <a:pt x="1099471" y="115913"/>
                  <a:pt x="1429617" y="27065"/>
                  <a:pt x="1772911" y="5329"/>
                </a:cubicBezTo>
                <a:cubicBezTo>
                  <a:pt x="1858734" y="-106"/>
                  <a:pt x="1945379" y="-1347"/>
                  <a:pt x="2031599" y="1440"/>
                </a:cubicBezTo>
                <a:close/>
              </a:path>
            </a:pathLst>
          </a:custGeom>
          <a:noFill/>
          <a:extLst>
            <a:ext uri="{909E8E84-426E-40DD-AFC4-6F175D3DCCD1}">
              <a14:hiddenFill xmlns:a14="http://schemas.microsoft.com/office/drawing/2010/main">
                <a:solidFill>
                  <a:srgbClr val="FFFFFF"/>
                </a:solidFill>
              </a14:hiddenFill>
            </a:ext>
          </a:extLst>
        </p:spPr>
      </p:pic>
      <p:sp>
        <p:nvSpPr>
          <p:cNvPr id="1033" name="Freeform: Shape 1032"/>
          <p:cNvSpPr>
            <a:spLocks noGrp="1" noRot="1" noChangeAspect="1" noMove="1" noResize="1" noEditPoints="1" noAdjustHandles="1" noChangeArrowheads="1" noChangeShapeType="1" noTextEdit="1"/>
          </p:cNvSpPr>
          <p:nvPr/>
        </p:nvSpPr>
        <p:spPr>
          <a:xfrm>
            <a:off x="4529140" y="533400"/>
            <a:ext cx="5085498" cy="6329048"/>
          </a:xfrm>
          <a:custGeom>
            <a:avLst/>
            <a:gdLst>
              <a:gd name="connsiteX0" fmla="*/ 3173139 w 4448352"/>
              <a:gd name="connsiteY0" fmla="*/ 74 h 6025492"/>
              <a:gd name="connsiteX1" fmla="*/ 3840337 w 4448352"/>
              <a:gd name="connsiteY1" fmla="*/ 136997 h 6025492"/>
              <a:gd name="connsiteX2" fmla="*/ 4400480 w 4448352"/>
              <a:gd name="connsiteY2" fmla="*/ 1061406 h 6025492"/>
              <a:gd name="connsiteX3" fmla="*/ 3812207 w 4448352"/>
              <a:gd name="connsiteY3" fmla="*/ 2268177 h 6025492"/>
              <a:gd name="connsiteX4" fmla="*/ 2566852 w 4448352"/>
              <a:gd name="connsiteY4" fmla="*/ 4362395 h 6025492"/>
              <a:gd name="connsiteX5" fmla="*/ 1381603 w 4448352"/>
              <a:gd name="connsiteY5" fmla="*/ 6002073 h 6025492"/>
              <a:gd name="connsiteX6" fmla="*/ 1358105 w 4448352"/>
              <a:gd name="connsiteY6" fmla="*/ 6025492 h 6025492"/>
              <a:gd name="connsiteX7" fmla="*/ 147593 w 4448352"/>
              <a:gd name="connsiteY7" fmla="*/ 6025492 h 6025492"/>
              <a:gd name="connsiteX8" fmla="*/ 135095 w 4448352"/>
              <a:gd name="connsiteY8" fmla="*/ 5970139 h 6025492"/>
              <a:gd name="connsiteX9" fmla="*/ 989 w 4448352"/>
              <a:gd name="connsiteY9" fmla="*/ 3558990 h 6025492"/>
              <a:gd name="connsiteX10" fmla="*/ 134613 w 4448352"/>
              <a:gd name="connsiteY10" fmla="*/ 2769335 h 6025492"/>
              <a:gd name="connsiteX11" fmla="*/ 812398 w 4448352"/>
              <a:gd name="connsiteY11" fmla="*/ 1669996 h 6025492"/>
              <a:gd name="connsiteX12" fmla="*/ 1830565 w 4448352"/>
              <a:gd name="connsiteY12" fmla="*/ 638164 h 6025492"/>
              <a:gd name="connsiteX13" fmla="*/ 3173139 w 4448352"/>
              <a:gd name="connsiteY13" fmla="*/ 74 h 6025492"/>
              <a:gd name="connsiteX0-1" fmla="*/ 147593 w 4448352"/>
              <a:gd name="connsiteY0-2" fmla="*/ 6025492 h 6112608"/>
              <a:gd name="connsiteX1-3" fmla="*/ 135095 w 4448352"/>
              <a:gd name="connsiteY1-4" fmla="*/ 5970139 h 6112608"/>
              <a:gd name="connsiteX2-5" fmla="*/ 989 w 4448352"/>
              <a:gd name="connsiteY2-6" fmla="*/ 3558990 h 6112608"/>
              <a:gd name="connsiteX3-7" fmla="*/ 134613 w 4448352"/>
              <a:gd name="connsiteY3-8" fmla="*/ 2769335 h 6112608"/>
              <a:gd name="connsiteX4-9" fmla="*/ 812398 w 4448352"/>
              <a:gd name="connsiteY4-10" fmla="*/ 1669996 h 6112608"/>
              <a:gd name="connsiteX5-11" fmla="*/ 1830565 w 4448352"/>
              <a:gd name="connsiteY5-12" fmla="*/ 638164 h 6112608"/>
              <a:gd name="connsiteX6-13" fmla="*/ 3173139 w 4448352"/>
              <a:gd name="connsiteY6-14" fmla="*/ 74 h 6112608"/>
              <a:gd name="connsiteX7-15" fmla="*/ 3840337 w 4448352"/>
              <a:gd name="connsiteY7-16" fmla="*/ 136997 h 6112608"/>
              <a:gd name="connsiteX8-17" fmla="*/ 4400480 w 4448352"/>
              <a:gd name="connsiteY8-18" fmla="*/ 1061406 h 6112608"/>
              <a:gd name="connsiteX9-19" fmla="*/ 3812207 w 4448352"/>
              <a:gd name="connsiteY9-20" fmla="*/ 2268177 h 6112608"/>
              <a:gd name="connsiteX10-21" fmla="*/ 2566852 w 4448352"/>
              <a:gd name="connsiteY10-22" fmla="*/ 4362395 h 6112608"/>
              <a:gd name="connsiteX11-23" fmla="*/ 1381603 w 4448352"/>
              <a:gd name="connsiteY11-24" fmla="*/ 6002073 h 6112608"/>
              <a:gd name="connsiteX12-25" fmla="*/ 1457187 w 4448352"/>
              <a:gd name="connsiteY12-26" fmla="*/ 6112608 h 6112608"/>
              <a:gd name="connsiteX0-27" fmla="*/ 147593 w 4448352"/>
              <a:gd name="connsiteY0-28" fmla="*/ 6025492 h 6025492"/>
              <a:gd name="connsiteX1-29" fmla="*/ 135095 w 4448352"/>
              <a:gd name="connsiteY1-30" fmla="*/ 5970139 h 6025492"/>
              <a:gd name="connsiteX2-31" fmla="*/ 989 w 4448352"/>
              <a:gd name="connsiteY2-32" fmla="*/ 3558990 h 6025492"/>
              <a:gd name="connsiteX3-33" fmla="*/ 134613 w 4448352"/>
              <a:gd name="connsiteY3-34" fmla="*/ 2769335 h 6025492"/>
              <a:gd name="connsiteX4-35" fmla="*/ 812398 w 4448352"/>
              <a:gd name="connsiteY4-36" fmla="*/ 1669996 h 6025492"/>
              <a:gd name="connsiteX5-37" fmla="*/ 1830565 w 4448352"/>
              <a:gd name="connsiteY5-38" fmla="*/ 638164 h 6025492"/>
              <a:gd name="connsiteX6-39" fmla="*/ 3173139 w 4448352"/>
              <a:gd name="connsiteY6-40" fmla="*/ 74 h 6025492"/>
              <a:gd name="connsiteX7-41" fmla="*/ 3840337 w 4448352"/>
              <a:gd name="connsiteY7-42" fmla="*/ 136997 h 6025492"/>
              <a:gd name="connsiteX8-43" fmla="*/ 4400480 w 4448352"/>
              <a:gd name="connsiteY8-44" fmla="*/ 1061406 h 6025492"/>
              <a:gd name="connsiteX9-45" fmla="*/ 3812207 w 4448352"/>
              <a:gd name="connsiteY9-46" fmla="*/ 2268177 h 6025492"/>
              <a:gd name="connsiteX10-47" fmla="*/ 2566852 w 4448352"/>
              <a:gd name="connsiteY10-48" fmla="*/ 4362395 h 6025492"/>
              <a:gd name="connsiteX11-49" fmla="*/ 1381603 w 4448352"/>
              <a:gd name="connsiteY11-50" fmla="*/ 6002073 h 6025492"/>
              <a:gd name="connsiteX0-51" fmla="*/ 147593 w 4448352"/>
              <a:gd name="connsiteY0-52" fmla="*/ 6025492 h 6029730"/>
              <a:gd name="connsiteX1-53" fmla="*/ 135095 w 4448352"/>
              <a:gd name="connsiteY1-54" fmla="*/ 5970139 h 6029730"/>
              <a:gd name="connsiteX2-55" fmla="*/ 989 w 4448352"/>
              <a:gd name="connsiteY2-56" fmla="*/ 3558990 h 6029730"/>
              <a:gd name="connsiteX3-57" fmla="*/ 134613 w 4448352"/>
              <a:gd name="connsiteY3-58" fmla="*/ 2769335 h 6029730"/>
              <a:gd name="connsiteX4-59" fmla="*/ 812398 w 4448352"/>
              <a:gd name="connsiteY4-60" fmla="*/ 1669996 h 6029730"/>
              <a:gd name="connsiteX5-61" fmla="*/ 1830565 w 4448352"/>
              <a:gd name="connsiteY5-62" fmla="*/ 638164 h 6029730"/>
              <a:gd name="connsiteX6-63" fmla="*/ 3173139 w 4448352"/>
              <a:gd name="connsiteY6-64" fmla="*/ 74 h 6029730"/>
              <a:gd name="connsiteX7-65" fmla="*/ 3840337 w 4448352"/>
              <a:gd name="connsiteY7-66" fmla="*/ 136997 h 6029730"/>
              <a:gd name="connsiteX8-67" fmla="*/ 4400480 w 4448352"/>
              <a:gd name="connsiteY8-68" fmla="*/ 1061406 h 6029730"/>
              <a:gd name="connsiteX9-69" fmla="*/ 3812207 w 4448352"/>
              <a:gd name="connsiteY9-70" fmla="*/ 2268177 h 6029730"/>
              <a:gd name="connsiteX10-71" fmla="*/ 2566852 w 4448352"/>
              <a:gd name="connsiteY10-72" fmla="*/ 4362395 h 6029730"/>
              <a:gd name="connsiteX11-73" fmla="*/ 1397330 w 4448352"/>
              <a:gd name="connsiteY11-74" fmla="*/ 6029730 h 602973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4448352" h="6029730">
                <a:moveTo>
                  <a:pt x="147593" y="6025492"/>
                </a:moveTo>
                <a:lnTo>
                  <a:pt x="135095" y="5970139"/>
                </a:lnTo>
                <a:cubicBezTo>
                  <a:pt x="3334" y="5264474"/>
                  <a:pt x="25734" y="4338079"/>
                  <a:pt x="989" y="3558990"/>
                </a:cubicBezTo>
                <a:cubicBezTo>
                  <a:pt x="-7696" y="3286585"/>
                  <a:pt x="41149" y="3024098"/>
                  <a:pt x="134613" y="2769335"/>
                </a:cubicBezTo>
                <a:cubicBezTo>
                  <a:pt x="274734" y="2387350"/>
                  <a:pt x="515201" y="2023048"/>
                  <a:pt x="812398" y="1669996"/>
                </a:cubicBezTo>
                <a:cubicBezTo>
                  <a:pt x="1109596" y="1316945"/>
                  <a:pt x="1463524" y="975145"/>
                  <a:pt x="1830565" y="638164"/>
                </a:cubicBezTo>
                <a:cubicBezTo>
                  <a:pt x="2363706" y="148617"/>
                  <a:pt x="2787743" y="-3847"/>
                  <a:pt x="3173139" y="74"/>
                </a:cubicBezTo>
                <a:cubicBezTo>
                  <a:pt x="3404376" y="2427"/>
                  <a:pt x="3621702" y="61078"/>
                  <a:pt x="3840337" y="136997"/>
                </a:cubicBezTo>
                <a:cubicBezTo>
                  <a:pt x="4230681" y="272614"/>
                  <a:pt x="4578505" y="404218"/>
                  <a:pt x="4400480" y="1061406"/>
                </a:cubicBezTo>
                <a:cubicBezTo>
                  <a:pt x="4294008" y="1454598"/>
                  <a:pt x="4050152" y="1868133"/>
                  <a:pt x="3812207" y="2268177"/>
                </a:cubicBezTo>
                <a:cubicBezTo>
                  <a:pt x="3397089" y="2966250"/>
                  <a:pt x="2969331" y="3735470"/>
                  <a:pt x="2566852" y="4362395"/>
                </a:cubicBezTo>
                <a:cubicBezTo>
                  <a:pt x="2164373" y="4989320"/>
                  <a:pt x="1829370" y="5570322"/>
                  <a:pt x="1397330" y="6029730"/>
                </a:cubicBezTo>
              </a:path>
            </a:pathLst>
          </a:custGeom>
          <a:noFill/>
          <a:ln w="190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Avenir Next LT Pro Light"/>
            </a:endParaRPr>
          </a:p>
        </p:txBody>
      </p:sp>
      <p:sp>
        <p:nvSpPr>
          <p:cNvPr id="8" name="TextBox 7"/>
          <p:cNvSpPr txBox="1"/>
          <p:nvPr/>
        </p:nvSpPr>
        <p:spPr>
          <a:xfrm>
            <a:off x="295333" y="264760"/>
            <a:ext cx="8494615" cy="1507769"/>
          </a:xfrm>
          <a:prstGeom prst="rect">
            <a:avLst/>
          </a:prstGeom>
          <a:blipFill>
            <a:blip r:embed="rId4"/>
            <a:tile tx="0" ty="0" sx="100000" sy="100000" flip="none" algn="tl"/>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b">
            <a:normAutofit lnSpcReduction="10000"/>
          </a:bodyPr>
          <a:lstStyle/>
          <a:p>
            <a:pPr algn="ctr">
              <a:lnSpc>
                <a:spcPct val="90000"/>
              </a:lnSpc>
              <a:spcBef>
                <a:spcPct val="0"/>
              </a:spcBef>
              <a:spcAft>
                <a:spcPts val="800"/>
              </a:spcAft>
            </a:pPr>
            <a:r>
              <a:rPr lang="en-US" sz="3400" b="1" kern="1200" dirty="0">
                <a:solidFill>
                  <a:schemeClr val="bg1"/>
                </a:solidFill>
                <a:effectLst/>
                <a:latin typeface="+mj-lt"/>
                <a:ea typeface="+mj-ea"/>
                <a:cs typeface="+mj-cs"/>
              </a:rPr>
              <a:t>ĐỌC HIỂU VĂN </a:t>
            </a:r>
            <a:r>
              <a:rPr lang="en-US" sz="3400" b="1" kern="1200" dirty="0" smtClean="0">
                <a:solidFill>
                  <a:schemeClr val="bg1"/>
                </a:solidFill>
                <a:effectLst/>
                <a:latin typeface="+mj-lt"/>
                <a:ea typeface="+mj-ea"/>
                <a:cs typeface="+mj-cs"/>
              </a:rPr>
              <a:t>BẢN:  </a:t>
            </a:r>
            <a:endParaRPr lang="en-US" sz="3400" kern="1200" dirty="0">
              <a:solidFill>
                <a:schemeClr val="bg1"/>
              </a:solidFill>
              <a:effectLst/>
              <a:latin typeface="+mj-lt"/>
              <a:ea typeface="+mj-ea"/>
              <a:cs typeface="+mj-cs"/>
            </a:endParaRPr>
          </a:p>
          <a:p>
            <a:pPr algn="ctr">
              <a:lnSpc>
                <a:spcPct val="90000"/>
              </a:lnSpc>
              <a:spcBef>
                <a:spcPct val="0"/>
              </a:spcBef>
              <a:spcAft>
                <a:spcPts val="800"/>
              </a:spcAft>
            </a:pPr>
            <a:r>
              <a:rPr lang="en-US" sz="3400" b="1" kern="1200" dirty="0">
                <a:solidFill>
                  <a:schemeClr val="bg1"/>
                </a:solidFill>
                <a:effectLst/>
                <a:latin typeface="+mj-lt"/>
                <a:ea typeface="+mj-ea"/>
                <a:cs typeface="+mj-cs"/>
              </a:rPr>
              <a:t>VẺ ĐẸP CỦA BÀI THƠ  </a:t>
            </a:r>
            <a:r>
              <a:rPr lang="en-US" sz="3400" b="1" i="1" kern="1200" dirty="0">
                <a:solidFill>
                  <a:schemeClr val="bg1"/>
                </a:solidFill>
                <a:effectLst/>
                <a:latin typeface="+mj-lt"/>
                <a:ea typeface="+mj-ea"/>
                <a:cs typeface="+mj-cs"/>
              </a:rPr>
              <a:t>TIẾNG GÀ TRƯA</a:t>
            </a:r>
            <a:r>
              <a:rPr lang="en-US" sz="3400" b="1" kern="1200" dirty="0">
                <a:solidFill>
                  <a:schemeClr val="bg1"/>
                </a:solidFill>
                <a:effectLst/>
                <a:latin typeface="+mj-lt"/>
                <a:ea typeface="+mj-ea"/>
                <a:cs typeface="+mj-cs"/>
              </a:rPr>
              <a:t>                                                                                                     </a:t>
            </a:r>
            <a:r>
              <a:rPr lang="en-US" sz="3400" b="1" kern="1200" dirty="0" smtClean="0">
                <a:solidFill>
                  <a:schemeClr val="bg1"/>
                </a:solidFill>
                <a:effectLst/>
                <a:latin typeface="+mj-lt"/>
                <a:ea typeface="+mj-ea"/>
                <a:cs typeface="+mj-cs"/>
              </a:rPr>
              <a:t>- </a:t>
            </a:r>
            <a:r>
              <a:rPr lang="en-US" sz="3400" b="1" kern="1200" dirty="0" err="1" smtClean="0">
                <a:solidFill>
                  <a:schemeClr val="bg1"/>
                </a:solidFill>
                <a:effectLst/>
                <a:latin typeface="+mj-lt"/>
                <a:ea typeface="+mj-ea"/>
                <a:cs typeface="+mj-cs"/>
              </a:rPr>
              <a:t>Đinh</a:t>
            </a:r>
            <a:r>
              <a:rPr lang="en-US" sz="3400" b="1" kern="1200" dirty="0" smtClean="0">
                <a:solidFill>
                  <a:schemeClr val="bg1"/>
                </a:solidFill>
                <a:effectLst/>
                <a:latin typeface="+mj-lt"/>
                <a:ea typeface="+mj-ea"/>
                <a:cs typeface="+mj-cs"/>
              </a:rPr>
              <a:t> </a:t>
            </a:r>
            <a:r>
              <a:rPr lang="en-US" sz="3400" b="1" kern="1200" dirty="0" err="1">
                <a:solidFill>
                  <a:schemeClr val="bg1"/>
                </a:solidFill>
                <a:effectLst/>
                <a:latin typeface="+mj-lt"/>
                <a:ea typeface="+mj-ea"/>
                <a:cs typeface="+mj-cs"/>
              </a:rPr>
              <a:t>Trọng</a:t>
            </a:r>
            <a:r>
              <a:rPr lang="en-US" sz="3400" b="1" kern="1200" dirty="0">
                <a:solidFill>
                  <a:schemeClr val="bg1"/>
                </a:solidFill>
                <a:effectLst/>
                <a:latin typeface="+mj-lt"/>
                <a:ea typeface="+mj-ea"/>
                <a:cs typeface="+mj-cs"/>
              </a:rPr>
              <a:t> </a:t>
            </a:r>
            <a:r>
              <a:rPr lang="en-US" sz="3400" b="1" kern="1200" dirty="0" err="1" smtClean="0">
                <a:solidFill>
                  <a:schemeClr val="bg1"/>
                </a:solidFill>
                <a:effectLst/>
                <a:latin typeface="+mj-lt"/>
                <a:ea typeface="+mj-ea"/>
                <a:cs typeface="+mj-cs"/>
              </a:rPr>
              <a:t>Lạc</a:t>
            </a:r>
            <a:r>
              <a:rPr lang="en-US" sz="3400" b="1" kern="1200" dirty="0" smtClean="0">
                <a:solidFill>
                  <a:schemeClr val="bg1"/>
                </a:solidFill>
                <a:effectLst/>
                <a:latin typeface="+mj-lt"/>
                <a:ea typeface="+mj-ea"/>
                <a:cs typeface="+mj-cs"/>
              </a:rPr>
              <a:t> -</a:t>
            </a:r>
            <a:endParaRPr lang="en-US" sz="3400" kern="1200" dirty="0">
              <a:solidFill>
                <a:schemeClr val="bg1"/>
              </a:solidFill>
              <a:effectLst/>
              <a:latin typeface="+mj-lt"/>
              <a:ea typeface="+mj-ea"/>
              <a:cs typeface="+mj-cs"/>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Shape 4"/>
          <p:cNvSpPr/>
          <p:nvPr/>
        </p:nvSpPr>
        <p:spPr>
          <a:xfrm>
            <a:off x="914848" y="1394234"/>
            <a:ext cx="2343234" cy="246887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Khổ</a:t>
            </a:r>
            <a:r>
              <a:rPr lang="en-US" sz="2800" kern="1200" dirty="0">
                <a:latin typeface="Times New Roman" panose="02020603050405020304" pitchFamily="18" charset="0"/>
                <a:cs typeface="Times New Roman" panose="02020603050405020304" pitchFamily="18" charset="0"/>
              </a:rPr>
              <a:t> 1: Chi </a:t>
            </a:r>
            <a:r>
              <a:rPr lang="en-US" sz="2800" kern="1200" dirty="0" err="1">
                <a:latin typeface="Times New Roman" panose="02020603050405020304" pitchFamily="18" charset="0"/>
                <a:cs typeface="Times New Roman" panose="02020603050405020304" pitchFamily="18" charset="0"/>
              </a:rPr>
              <a:t>tiết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cục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ảnh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gian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trưa</a:t>
            </a:r>
            <a:r>
              <a:rPr lang="en-US" sz="2800" kern="1200" dirty="0">
                <a:latin typeface="Times New Roman" panose="02020603050405020304" pitchFamily="18" charset="0"/>
                <a:cs typeface="Times New Roman" panose="02020603050405020304" pitchFamily="18" charset="0"/>
              </a:rPr>
              <a:t>,</a:t>
            </a:r>
          </a:p>
        </p:txBody>
      </p:sp>
      <p:sp>
        <p:nvSpPr>
          <p:cNvPr id="7" name="Freeform: Shape 6"/>
          <p:cNvSpPr/>
          <p:nvPr/>
        </p:nvSpPr>
        <p:spPr>
          <a:xfrm>
            <a:off x="3752766" y="1394234"/>
            <a:ext cx="2343234" cy="246887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Khổ</a:t>
            </a:r>
            <a:r>
              <a:rPr lang="en-US" sz="2800" kern="1200" dirty="0">
                <a:latin typeface="Times New Roman" panose="02020603050405020304" pitchFamily="18" charset="0"/>
                <a:cs typeface="Times New Roman" panose="02020603050405020304" pitchFamily="18" charset="0"/>
              </a:rPr>
              <a:t> 2: </a:t>
            </a:r>
            <a:r>
              <a:rPr lang="en-US" sz="2800" kern="1200" dirty="0" err="1">
                <a:latin typeface="Times New Roman" panose="02020603050405020304" pitchFamily="18" charset="0"/>
                <a:cs typeface="Times New Roman" panose="02020603050405020304" pitchFamily="18" charset="0"/>
              </a:rPr>
              <a:t>Hình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ảnh</a:t>
            </a:r>
            <a:r>
              <a:rPr lang="en-US" sz="2800" kern="1200" dirty="0">
                <a:latin typeface="Times New Roman" panose="02020603050405020304" pitchFamily="18" charset="0"/>
                <a:cs typeface="Times New Roman" panose="02020603050405020304" pitchFamily="18" charset="0"/>
              </a:rPr>
              <a:t> ổ </a:t>
            </a:r>
            <a:r>
              <a:rPr lang="vi-VN" sz="2800" kern="1200" dirty="0">
                <a:latin typeface="Times New Roman" panose="02020603050405020304" pitchFamily="18" charset="0"/>
                <a:cs typeface="Times New Roman" panose="02020603050405020304" pitchFamily="18" charset="0"/>
              </a:rPr>
              <a:t>trứ</a:t>
            </a:r>
            <a:r>
              <a:rPr lang="en-US" sz="2800" kern="1200" dirty="0">
                <a:latin typeface="Times New Roman" panose="02020603050405020304" pitchFamily="18" charset="0"/>
                <a:cs typeface="Times New Roman" panose="02020603050405020304" pitchFamily="18" charset="0"/>
              </a:rPr>
              <a:t>ng, </a:t>
            </a:r>
            <a:r>
              <a:rPr lang="en-US" sz="2800" kern="1200" dirty="0" err="1">
                <a:latin typeface="Times New Roman" panose="02020603050405020304" pitchFamily="18" charset="0"/>
                <a:cs typeface="Times New Roman" panose="02020603050405020304" pitchFamily="18" charset="0"/>
              </a:rPr>
              <a:t>đàn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gà</a:t>
            </a:r>
            <a:r>
              <a:rPr lang="en-US" sz="2800" kern="1200" dirty="0">
                <a:latin typeface="Times New Roman" panose="02020603050405020304" pitchFamily="18" charset="0"/>
                <a:cs typeface="Times New Roman" panose="02020603050405020304" pitchFamily="18" charset="0"/>
              </a:rPr>
              <a:t>.</a:t>
            </a:r>
          </a:p>
        </p:txBody>
      </p:sp>
      <p:sp>
        <p:nvSpPr>
          <p:cNvPr id="9" name="Freeform: Shape 8"/>
          <p:cNvSpPr/>
          <p:nvPr/>
        </p:nvSpPr>
        <p:spPr>
          <a:xfrm>
            <a:off x="6441283" y="1394234"/>
            <a:ext cx="2343234" cy="246887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Khổ</a:t>
            </a:r>
            <a:r>
              <a:rPr lang="en-US" sz="2800" kern="1200" dirty="0">
                <a:latin typeface="Times New Roman" panose="02020603050405020304" pitchFamily="18" charset="0"/>
                <a:cs typeface="Times New Roman" panose="02020603050405020304" pitchFamily="18" charset="0"/>
              </a:rPr>
              <a:t> 5: </a:t>
            </a:r>
            <a:r>
              <a:rPr lang="en-US" sz="2800" kern="1200" dirty="0" err="1">
                <a:latin typeface="Times New Roman" panose="02020603050405020304" pitchFamily="18" charset="0"/>
                <a:cs typeface="Times New Roman" panose="02020603050405020304" pitchFamily="18" charset="0"/>
              </a:rPr>
              <a:t>Hình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ảnh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với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sự</a:t>
            </a:r>
            <a:r>
              <a:rPr lang="en-US" sz="2800" kern="1200" dirty="0">
                <a:latin typeface="Times New Roman" panose="02020603050405020304" pitchFamily="18" charset="0"/>
                <a:cs typeface="Times New Roman" panose="02020603050405020304" pitchFamily="18" charset="0"/>
              </a:rPr>
              <a:t> lo </a:t>
            </a:r>
            <a:r>
              <a:rPr lang="en-US" sz="2800" kern="1200" dirty="0" err="1">
                <a:latin typeface="Times New Roman" panose="02020603050405020304" pitchFamily="18" charset="0"/>
                <a:cs typeface="Times New Roman" panose="02020603050405020304" pitchFamily="18" charset="0"/>
              </a:rPr>
              <a:t>lắng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đàn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đến</a:t>
            </a:r>
            <a:r>
              <a:rPr lang="en-US" sz="2800" kern="1200" dirty="0">
                <a:latin typeface="Times New Roman" panose="02020603050405020304" pitchFamily="18" charset="0"/>
                <a:cs typeface="Times New Roman" panose="02020603050405020304" pitchFamily="18" charset="0"/>
              </a:rPr>
              <a:t>.</a:t>
            </a:r>
          </a:p>
        </p:txBody>
      </p:sp>
      <p:sp>
        <p:nvSpPr>
          <p:cNvPr id="11" name="Freeform: Shape 10"/>
          <p:cNvSpPr/>
          <p:nvPr/>
        </p:nvSpPr>
        <p:spPr>
          <a:xfrm>
            <a:off x="9290156" y="1394234"/>
            <a:ext cx="2343234" cy="2468879"/>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a:ln w="28575"/>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351" tIns="91351" rIns="91351" bIns="91351" numCol="1" spcCol="1270" anchor="ctr" anchorCtr="0">
            <a:noAutofit/>
          </a:bodyPr>
          <a:lstStyle/>
          <a:p>
            <a:pPr marL="0" lvl="0" indent="0" algn="ctr" defTabSz="4445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Khổ</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cuối</a:t>
            </a:r>
            <a:r>
              <a:rPr lang="en-US" sz="2800" kern="1200" dirty="0">
                <a:latin typeface="Times New Roman" panose="02020603050405020304" pitchFamily="18" charset="0"/>
                <a:cs typeface="Times New Roman" panose="02020603050405020304" pitchFamily="18" charset="0"/>
              </a:rPr>
              <a:t>: Chi </a:t>
            </a:r>
            <a:r>
              <a:rPr lang="en-US" sz="2800" kern="1200" dirty="0" err="1">
                <a:latin typeface="Times New Roman" panose="02020603050405020304" pitchFamily="18" charset="0"/>
                <a:cs typeface="Times New Roman" panose="02020603050405020304" pitchFamily="18" charset="0"/>
              </a:rPr>
              <a:t>tiết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cục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vi-VN" sz="2800" kern="1200" dirty="0">
                <a:latin typeface="Times New Roman" panose="02020603050405020304" pitchFamily="18" charset="0"/>
                <a:cs typeface="Times New Roman" panose="02020603050405020304" pitchFamily="18" charset="0"/>
              </a:rPr>
              <a:t>và </a:t>
            </a:r>
            <a:r>
              <a:rPr lang="en-US" sz="2800" kern="1200" dirty="0" err="1">
                <a:latin typeface="Times New Roman" panose="02020603050405020304" pitchFamily="18" charset="0"/>
                <a:cs typeface="Times New Roman" panose="02020603050405020304" pitchFamily="18" charset="0"/>
              </a:rPr>
              <a:t>tiếng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gọi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đầy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cảm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động</a:t>
            </a:r>
            <a:endParaRPr lang="en-US" sz="2800" kern="1200"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stretch>
            <a:fillRect/>
          </a:stretch>
        </p:blipFill>
        <p:spPr>
          <a:xfrm>
            <a:off x="751526" y="3524285"/>
            <a:ext cx="2376008" cy="1970362"/>
          </a:xfrm>
          <a:prstGeom prst="ellipse">
            <a:avLst/>
          </a:prstGeom>
          <a:ln>
            <a:noFill/>
          </a:ln>
          <a:effectLst>
            <a:softEdge rad="112500"/>
          </a:effectLst>
        </p:spPr>
      </p:pic>
      <p:pic>
        <p:nvPicPr>
          <p:cNvPr id="13" name="Picture 12"/>
          <p:cNvPicPr>
            <a:picLocks noChangeAspect="1"/>
          </p:cNvPicPr>
          <p:nvPr/>
        </p:nvPicPr>
        <p:blipFill>
          <a:blip r:embed="rId3"/>
          <a:stretch>
            <a:fillRect/>
          </a:stretch>
        </p:blipFill>
        <p:spPr>
          <a:xfrm>
            <a:off x="6441283" y="3616051"/>
            <a:ext cx="2343234" cy="1970362"/>
          </a:xfrm>
          <a:prstGeom prst="ellipse">
            <a:avLst/>
          </a:prstGeom>
          <a:ln>
            <a:noFill/>
          </a:ln>
          <a:effectLst>
            <a:softEdge rad="112500"/>
          </a:effectLst>
        </p:spPr>
      </p:pic>
      <p:pic>
        <p:nvPicPr>
          <p:cNvPr id="14" name="Picture 13"/>
          <p:cNvPicPr>
            <a:picLocks noChangeAspect="1"/>
          </p:cNvPicPr>
          <p:nvPr/>
        </p:nvPicPr>
        <p:blipFill rotWithShape="1">
          <a:blip r:embed="rId4"/>
          <a:srcRect l="17927" r="23357"/>
          <a:stretch>
            <a:fillRect/>
          </a:stretch>
        </p:blipFill>
        <p:spPr>
          <a:xfrm>
            <a:off x="9457569" y="3643581"/>
            <a:ext cx="2175821" cy="1942832"/>
          </a:xfrm>
          <a:prstGeom prst="ellipse">
            <a:avLst/>
          </a:prstGeom>
          <a:ln>
            <a:noFill/>
          </a:ln>
          <a:effectLst>
            <a:softEdge rad="112500"/>
          </a:effectLst>
        </p:spPr>
      </p:pic>
      <p:pic>
        <p:nvPicPr>
          <p:cNvPr id="15" name="Picture 14"/>
          <p:cNvPicPr>
            <a:picLocks noChangeAspect="1"/>
          </p:cNvPicPr>
          <p:nvPr/>
        </p:nvPicPr>
        <p:blipFill rotWithShape="1">
          <a:blip r:embed="rId5"/>
          <a:srcRect l="15823" r="17797"/>
          <a:stretch>
            <a:fillRect/>
          </a:stretch>
        </p:blipFill>
        <p:spPr>
          <a:xfrm>
            <a:off x="3800586" y="3524285"/>
            <a:ext cx="2283930" cy="2153893"/>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up)">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up)">
                                      <p:cBhvr>
                                        <p:cTn id="23" dur="500"/>
                                        <p:tgtEl>
                                          <p:spTgt spid="9"/>
                                        </p:tgtEl>
                                      </p:cBhvr>
                                    </p:animEffect>
                                  </p:childTnLst>
                                </p:cTn>
                              </p:par>
                              <p:par>
                                <p:cTn id="24" presetID="22" presetClass="entr" presetSubtype="1"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up)">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par>
                                <p:cTn id="32" presetID="22" presetClass="entr" presetSubtype="1" fill="hold"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p:cNvSpPr>
            <a:spLocks noGrp="1" noRot="1" noChangeAspect="1" noMove="1" noResize="1" noEditPoints="1" noAdjustHandles="1" noChangeArrowheads="1" noChangeShapeType="1" noTextEdit="1"/>
          </p:cNvSpPr>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2"/>
          <a:srcRect t="16411" b="28452"/>
          <a:stretch>
            <a:fillRect/>
          </a:stretch>
        </p:blipFill>
        <p:spPr>
          <a:xfrm>
            <a:off x="65942" y="2029624"/>
            <a:ext cx="4193931" cy="3182781"/>
          </a:xfrm>
          <a:prstGeom prst="rect">
            <a:avLst/>
          </a:prstGeom>
        </p:spPr>
      </p:pic>
      <p:sp>
        <p:nvSpPr>
          <p:cNvPr id="12" name="TextBox 11"/>
          <p:cNvSpPr txBox="1"/>
          <p:nvPr/>
        </p:nvSpPr>
        <p:spPr>
          <a:xfrm>
            <a:off x="115276" y="162181"/>
            <a:ext cx="11877432" cy="1014380"/>
          </a:xfrm>
          <a:prstGeom prst="rect">
            <a:avLst/>
          </a:prstGeom>
          <a:noFill/>
          <a:ln w="28575">
            <a:noFill/>
          </a:ln>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2. Hệ thống ý kiến, </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lí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lẽ và bằng chứng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nổi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bật</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vẻ</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đẹp</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bài</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thơ</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Tiếng</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gà</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latin typeface="Times New Roman" panose="02020603050405020304" pitchFamily="18" charset="0"/>
                <a:ea typeface="Calibri" panose="020F0502020204030204" pitchFamily="34" charset="0"/>
                <a:cs typeface="Times New Roman" panose="02020603050405020304" pitchFamily="18" charset="0"/>
              </a:rPr>
              <a:t>trưa</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475283" y="1588956"/>
            <a:ext cx="7570177" cy="4524315"/>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PHIẾU HỌC TẬP</a:t>
            </a: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Hình</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thức</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Thảo</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luận</a:t>
            </a:r>
            <a:r>
              <a:rPr lang="en-US" sz="2400" b="1" dirty="0">
                <a:latin typeface="Times New Roman" panose="02020603050405020304" pitchFamily="18" charset="0"/>
                <a:ea typeface="MS Mincho" panose="02020609040205080304" pitchFamily="49" charset="-128"/>
              </a:rPr>
              <a:t> </a:t>
            </a:r>
            <a:r>
              <a:rPr lang="en-US" sz="2400" b="1" dirty="0" err="1" smtClean="0">
                <a:latin typeface="Times New Roman" panose="02020603050405020304" pitchFamily="18" charset="0"/>
                <a:ea typeface="MS Mincho" panose="02020609040205080304" pitchFamily="49" charset="-128"/>
              </a:rPr>
              <a:t>theo</a:t>
            </a:r>
            <a:r>
              <a:rPr lang="en-US" sz="2400" b="1" dirty="0" smtClean="0">
                <a:latin typeface="Times New Roman" panose="02020603050405020304" pitchFamily="18" charset="0"/>
                <a:ea typeface="MS Mincho" panose="02020609040205080304" pitchFamily="49" charset="-128"/>
              </a:rPr>
              <a:t> </a:t>
            </a:r>
            <a:r>
              <a:rPr lang="en-US" sz="2400" b="1" dirty="0" err="1" smtClean="0">
                <a:latin typeface="Times New Roman" panose="02020603050405020304" pitchFamily="18" charset="0"/>
                <a:ea typeface="MS Mincho" panose="02020609040205080304" pitchFamily="49" charset="-128"/>
              </a:rPr>
              <a:t>bàn</a:t>
            </a:r>
            <a:endParaRPr lang="en-US" sz="2400" b="1" dirty="0">
              <a:latin typeface="Times New Roman" panose="02020603050405020304" pitchFamily="18" charset="0"/>
              <a:ea typeface="MS Mincho" panose="02020609040205080304" pitchFamily="49" charset="-128"/>
            </a:endParaRP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Thời</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gian</a:t>
            </a:r>
            <a:r>
              <a:rPr lang="en-US" sz="2400" b="1" dirty="0">
                <a:latin typeface="Times New Roman" panose="02020603050405020304" pitchFamily="18" charset="0"/>
                <a:ea typeface="MS Mincho" panose="02020609040205080304" pitchFamily="49" charset="-128"/>
              </a:rPr>
              <a:t>: 5</a:t>
            </a:r>
            <a:r>
              <a:rPr lang="en-US" sz="2400" b="1" dirty="0" smtClean="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phút</a:t>
            </a:r>
            <a:endParaRPr lang="en-US" sz="2400" b="1" dirty="0">
              <a:latin typeface="Times New Roman" panose="02020603050405020304" pitchFamily="18" charset="0"/>
              <a:ea typeface="MS Mincho" panose="02020609040205080304" pitchFamily="49" charset="-128"/>
            </a:endParaRPr>
          </a:p>
          <a:p>
            <a:pPr>
              <a:tabLst>
                <a:tab pos="1386840" algn="l"/>
              </a:tabLst>
            </a:pPr>
            <a:r>
              <a:rPr lang="en-US" sz="2400" b="1" dirty="0" smtClean="0">
                <a:latin typeface="Times New Roman" panose="02020603050405020304" pitchFamily="18" charset="0"/>
                <a:ea typeface="MS Mincho" panose="02020609040205080304" pitchFamily="49" charset="-128"/>
              </a:rPr>
              <a:t>- </a:t>
            </a:r>
            <a:r>
              <a:rPr lang="en-US" sz="2400" b="1" dirty="0" err="1" smtClean="0">
                <a:latin typeface="Times New Roman" panose="02020603050405020304" pitchFamily="18" charset="0"/>
                <a:ea typeface="MS Mincho" panose="02020609040205080304" pitchFamily="49" charset="-128"/>
              </a:rPr>
              <a:t>Yêu</a:t>
            </a:r>
            <a:r>
              <a:rPr lang="en-US" sz="2400" b="1" dirty="0" smtClean="0">
                <a:latin typeface="Times New Roman" panose="02020603050405020304" pitchFamily="18" charset="0"/>
                <a:ea typeface="MS Mincho" panose="02020609040205080304" pitchFamily="49" charset="-128"/>
              </a:rPr>
              <a:t> </a:t>
            </a:r>
            <a:r>
              <a:rPr lang="en-US" sz="2400" b="1" dirty="0" err="1" smtClean="0">
                <a:latin typeface="Times New Roman" panose="02020603050405020304" pitchFamily="18" charset="0"/>
                <a:ea typeface="MS Mincho" panose="02020609040205080304" pitchFamily="49" charset="-128"/>
              </a:rPr>
              <a:t>cầu</a:t>
            </a:r>
            <a:r>
              <a:rPr lang="en-US" sz="2400" b="1" dirty="0" smtClean="0">
                <a:latin typeface="Times New Roman" panose="02020603050405020304" pitchFamily="18" charset="0"/>
                <a:ea typeface="MS Mincho" panose="02020609040205080304" pitchFamily="49" charset="-128"/>
              </a:rPr>
              <a:t>:  </a:t>
            </a:r>
          </a:p>
          <a:p>
            <a:r>
              <a:rPr lang="vi-VN" sz="2400" dirty="0" smtClean="0">
                <a:latin typeface="Times New Roman" panose="02020603050405020304" pitchFamily="18" charset="0"/>
                <a:cs typeface="Times New Roman" panose="02020603050405020304" pitchFamily="18" charset="0"/>
              </a:rPr>
              <a:t>1</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Tìm hệ </a:t>
            </a:r>
            <a:r>
              <a:rPr lang="vi-VN" sz="2400" dirty="0" smtClean="0">
                <a:latin typeface="Times New Roman" panose="02020603050405020304" pitchFamily="18" charset="0"/>
                <a:cs typeface="Times New Roman" panose="02020603050405020304" pitchFamily="18" charset="0"/>
              </a:rPr>
              <a:t>thống ý </a:t>
            </a:r>
            <a:r>
              <a:rPr lang="vi-VN" sz="2400" dirty="0">
                <a:latin typeface="Times New Roman" panose="02020603050405020304" pitchFamily="18" charset="0"/>
                <a:cs typeface="Times New Roman" panose="02020603050405020304" pitchFamily="18" charset="0"/>
              </a:rPr>
              <a:t>kiến, lí lẽ, bằng chứng  được tác giả lập luận trong từng </a:t>
            </a:r>
            <a:r>
              <a:rPr lang="en-US" sz="2400" dirty="0" err="1" smtClean="0">
                <a:latin typeface="Times New Roman" panose="02020603050405020304" pitchFamily="18" charset="0"/>
                <a:cs typeface="Times New Roman" panose="02020603050405020304" pitchFamily="18" charset="0"/>
              </a:rPr>
              <a:t>phần</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của bài viết. </a:t>
            </a:r>
            <a:endParaRPr lang="en-US" sz="2400" dirty="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2</a:t>
            </a:r>
            <a:r>
              <a:rPr lang="en-US" sz="2400" dirty="0" smtClean="0">
                <a:latin typeface="Times New Roman" panose="02020603050405020304" pitchFamily="18" charset="0"/>
                <a:cs typeface="Times New Roman" panose="02020603050405020304" pitchFamily="18" charset="0"/>
              </a:rPr>
              <a:t>.</a:t>
            </a:r>
            <a:r>
              <a:rPr lang="vi-VN" sz="2400" dirty="0" smtClean="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Nhận xét cách </a:t>
            </a:r>
            <a:r>
              <a:rPr lang="vi-VN" sz="2400" dirty="0" smtClean="0">
                <a:latin typeface="Times New Roman" panose="02020603050405020304" pitchFamily="18" charset="0"/>
                <a:cs typeface="Times New Roman" panose="02020603050405020304" pitchFamily="18" charset="0"/>
              </a:rPr>
              <a:t>lập luận </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nêu</a:t>
            </a:r>
            <a:r>
              <a:rPr lang="en-US" sz="2400" dirty="0" smtClean="0">
                <a:latin typeface="Times New Roman" panose="02020603050405020304" pitchFamily="18" charset="0"/>
                <a:cs typeface="Times New Roman" panose="02020603050405020304" pitchFamily="18" charset="0"/>
              </a:rPr>
              <a:t> ý </a:t>
            </a:r>
            <a:r>
              <a:rPr lang="en-US" sz="2400" dirty="0" err="1" smtClean="0">
                <a:latin typeface="Times New Roman" panose="02020603050405020304" pitchFamily="18" charset="0"/>
                <a:cs typeface="Times New Roman" panose="02020603050405020304" pitchFamily="18" charset="0"/>
              </a:rPr>
              <a:t>kiến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bằng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chứng</a:t>
            </a:r>
            <a:r>
              <a:rPr lang="en-US" sz="2400" dirty="0" smtClean="0">
                <a:latin typeface="Times New Roman" panose="02020603050405020304" pitchFamily="18" charset="0"/>
                <a:cs typeface="Times New Roman" panose="02020603050405020304" pitchFamily="18" charset="0"/>
              </a:rPr>
              <a:t> ) </a:t>
            </a:r>
            <a:r>
              <a:rPr lang="vi-VN" sz="2400" dirty="0" smtClean="0">
                <a:latin typeface="Times New Roman" panose="02020603050405020304" pitchFamily="18" charset="0"/>
                <a:cs typeface="Times New Roman" panose="02020603050405020304" pitchFamily="18" charset="0"/>
              </a:rPr>
              <a:t>của </a:t>
            </a:r>
            <a:r>
              <a:rPr lang="vi-VN" sz="2400" dirty="0">
                <a:latin typeface="Times New Roman" panose="02020603050405020304" pitchFamily="18" charset="0"/>
                <a:cs typeface="Times New Roman" panose="02020603050405020304" pitchFamily="18" charset="0"/>
              </a:rPr>
              <a:t>tác giả trong từng </a:t>
            </a:r>
            <a:r>
              <a:rPr lang="en-US" sz="2400" dirty="0" err="1" smtClean="0">
                <a:latin typeface="Times New Roman" panose="02020603050405020304" pitchFamily="18" charset="0"/>
                <a:cs typeface="Times New Roman" panose="02020603050405020304" pitchFamily="18" charset="0"/>
              </a:rPr>
              <a:t>phần</a:t>
            </a:r>
            <a:r>
              <a:rPr lang="vi-VN"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vi-VN" sz="2400" dirty="0" smtClean="0">
                <a:latin typeface="Times New Roman" panose="02020603050405020304" pitchFamily="18" charset="0"/>
                <a:cs typeface="Times New Roman" panose="02020603050405020304" pitchFamily="18" charset="0"/>
              </a:rPr>
              <a:t>3</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Qua </a:t>
            </a:r>
            <a:r>
              <a:rPr lang="vi-VN" sz="2400" dirty="0">
                <a:latin typeface="Times New Roman" panose="02020603050405020304" pitchFamily="18" charset="0"/>
                <a:cs typeface="Times New Roman" panose="02020603050405020304" pitchFamily="18" charset="0"/>
              </a:rPr>
              <a:t>hệ thống ý kiến, lí lẽ và bằng chứng trong từng đoạn, </a:t>
            </a:r>
            <a:r>
              <a:rPr lang="en-US" sz="2400" dirty="0" err="1" smtClean="0">
                <a:latin typeface="Times New Roman" panose="02020603050405020304" pitchFamily="18" charset="0"/>
                <a:cs typeface="Times New Roman" panose="02020603050405020304" pitchFamily="18" charset="0"/>
              </a:rPr>
              <a:t>em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hiểu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thêm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gì</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nghệ</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thuật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nội</a:t>
            </a:r>
            <a:r>
              <a:rPr lang="en-US" sz="2400" dirty="0" smtClean="0">
                <a:latin typeface="Times New Roman" panose="02020603050405020304" pitchFamily="18" charset="0"/>
                <a:cs typeface="Times New Roman" panose="02020603050405020304" pitchFamily="18" charset="0"/>
              </a:rPr>
              <a:t> dung </a:t>
            </a:r>
            <a:r>
              <a:rPr lang="en-US" sz="2400" dirty="0" err="1" smtClean="0">
                <a:latin typeface="Times New Roman" panose="02020603050405020304" pitchFamily="18" charset="0"/>
                <a:cs typeface="Times New Roman" panose="02020603050405020304" pitchFamily="18" charset="0"/>
              </a:rPr>
              <a:t>của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t</a:t>
            </a:r>
            <a:r>
              <a:rPr lang="vi-VN" sz="2400" dirty="0" smtClean="0">
                <a:latin typeface="Times New Roman" panose="02020603050405020304" pitchFamily="18" charset="0"/>
                <a:cs typeface="Times New Roman" panose="02020603050405020304" pitchFamily="18" charset="0"/>
              </a:rPr>
              <a:t>hái </a:t>
            </a:r>
            <a:r>
              <a:rPr lang="vi-VN" sz="2400" dirty="0">
                <a:latin typeface="Times New Roman" panose="02020603050405020304" pitchFamily="18" charset="0"/>
                <a:cs typeface="Times New Roman" panose="02020603050405020304" pitchFamily="18" charset="0"/>
              </a:rPr>
              <a:t>độ của tác </a:t>
            </a:r>
            <a:r>
              <a:rPr lang="vi-VN" sz="2400" dirty="0" smtClean="0">
                <a:latin typeface="Times New Roman" panose="02020603050405020304" pitchFamily="18" charset="0"/>
                <a:cs typeface="Times New Roman" panose="02020603050405020304" pitchFamily="18" charset="0"/>
              </a:rPr>
              <a:t>giả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với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bài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thơ</a:t>
            </a:r>
            <a:r>
              <a:rPr lang="en-US" sz="2400" dirty="0" smtClean="0">
                <a:latin typeface="Times New Roman" panose="02020603050405020304" pitchFamily="18" charset="0"/>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p>
            <a:pPr>
              <a:tabLst>
                <a:tab pos="1386840" algn="l"/>
              </a:tabLst>
            </a:pPr>
            <a:endParaRPr lang="vi-VN" sz="2400" dirty="0" smtClean="0">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269" y="298938"/>
            <a:ext cx="11895992" cy="4524315"/>
          </a:xfrm>
          <a:prstGeom prst="rect">
            <a:avLst/>
          </a:prstGeom>
        </p:spPr>
        <p:txBody>
          <a:bodyPr wrap="square">
            <a:spAutoFit/>
          </a:bodyPr>
          <a:lstStyle/>
          <a:p>
            <a:pPr algn="just"/>
            <a:r>
              <a:rPr lang="vi-VN" sz="2400" b="1" dirty="0">
                <a:latin typeface="Times New Roman" panose="02020603050405020304" pitchFamily="18" charset="0"/>
                <a:ea typeface="Arial" panose="020B0604020202020204" pitchFamily="34" charset="0"/>
                <a:cs typeface="Times New Roman" panose="02020603050405020304" pitchFamily="18" charset="0"/>
              </a:rPr>
              <a:t>a.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Phần</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b="1" dirty="0">
                <a:latin typeface="Times New Roman" panose="02020603050405020304" pitchFamily="18" charset="0"/>
                <a:ea typeface="Arial" panose="020B0604020202020204" pitchFamily="34" charset="0"/>
                <a:cs typeface="Times New Roman" panose="02020603050405020304" pitchFamily="18" charset="0"/>
              </a:rPr>
              <a:t>1: Vẻ đẹp của khổ 1 </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bài</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thơ</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b="1" dirty="0">
                <a:latin typeface="Times New Roman" panose="02020603050405020304" pitchFamily="18" charset="0"/>
                <a:ea typeface="Arial" panose="020B0604020202020204" pitchFamily="34" charset="0"/>
                <a:cs typeface="Times New Roman" panose="02020603050405020304" pitchFamily="18" charset="0"/>
              </a:rPr>
              <a:t>“Tiếng gà trưa”</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b="1" dirty="0">
                <a:latin typeface="Times New Roman" panose="02020603050405020304" pitchFamily="18" charset="0"/>
                <a:ea typeface="Arial" panose="020B0604020202020204" pitchFamily="34" charset="0"/>
                <a:cs typeface="Times New Roman" panose="02020603050405020304" pitchFamily="18" charset="0"/>
              </a:rPr>
              <a:t>- Ý kiến 1</a:t>
            </a:r>
            <a:r>
              <a:rPr lang="vi-VN" sz="2400" dirty="0">
                <a:latin typeface="Times New Roman" panose="02020603050405020304" pitchFamily="18" charset="0"/>
                <a:ea typeface="Arial" panose="020B0604020202020204" pitchFamily="34" charset="0"/>
                <a:cs typeface="Times New Roman" panose="02020603050405020304" pitchFamily="18" charset="0"/>
              </a:rPr>
              <a:t>: Nêu khái quát nội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dung khổ thơ</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a:t>
            </a:r>
            <a:r>
              <a:rPr lang="vi-VN" sz="2400" i="1" dirty="0">
                <a:latin typeface="Times New Roman" panose="02020603050405020304" pitchFamily="18" charset="0"/>
                <a:ea typeface="Arial" panose="020B0604020202020204" pitchFamily="34" charset="0"/>
                <a:cs typeface="Times New Roman" panose="02020603050405020304" pitchFamily="18" charset="0"/>
              </a:rPr>
              <a:t>Khổ thơ </a:t>
            </a:r>
            <a:r>
              <a:rPr lang="vi-VN" sz="2400" i="1" dirty="0" smtClean="0">
                <a:latin typeface="Times New Roman" panose="02020603050405020304" pitchFamily="18" charset="0"/>
                <a:ea typeface="Arial" panose="020B0604020202020204" pitchFamily="34" charset="0"/>
                <a:cs typeface="Times New Roman" panose="02020603050405020304" pitchFamily="18" charset="0"/>
              </a:rPr>
              <a:t>đầu</a:t>
            </a:r>
            <a:r>
              <a:rPr lang="en-US" sz="2400" i="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latin typeface="Times New Roman" panose="02020603050405020304" pitchFamily="18" charset="0"/>
                <a:ea typeface="Arial" panose="020B0604020202020204" pitchFamily="34" charset="0"/>
                <a:cs typeface="Times New Roman" panose="02020603050405020304" pitchFamily="18" charset="0"/>
              </a:rPr>
              <a:t>kể</a:t>
            </a:r>
            <a:r>
              <a:rPr lang="en-US" sz="2400" i="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i="1" dirty="0" err="1" smtClean="0">
                <a:latin typeface="Times New Roman" panose="02020603050405020304" pitchFamily="18" charset="0"/>
                <a:ea typeface="Arial" panose="020B0604020202020204" pitchFamily="34" charset="0"/>
                <a:cs typeface="Times New Roman" panose="02020603050405020304" pitchFamily="18" charset="0"/>
              </a:rPr>
              <a:t>chuyện</a:t>
            </a:r>
            <a:r>
              <a:rPr lang="vi-VN" sz="2400" i="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i="1" dirty="0">
                <a:latin typeface="Times New Roman" panose="02020603050405020304" pitchFamily="18" charset="0"/>
                <a:ea typeface="Arial" panose="020B0604020202020204" pitchFamily="34" charset="0"/>
                <a:cs typeface="Times New Roman" panose="02020603050405020304" pitchFamily="18" charset="0"/>
              </a:rPr>
              <a:t>nhảy ổ</a:t>
            </a:r>
            <a:r>
              <a:rPr lang="vi-VN"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b="1" dirty="0">
                <a:latin typeface="Times New Roman" panose="02020603050405020304" pitchFamily="18" charset="0"/>
                <a:ea typeface="Arial" panose="020B0604020202020204" pitchFamily="34" charset="0"/>
                <a:cs typeface="Times New Roman" panose="02020603050405020304" pitchFamily="18" charset="0"/>
              </a:rPr>
              <a:t>- Lí lẽ, dẫn </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chứng</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Dòng </a:t>
            </a:r>
            <a:r>
              <a:rPr lang="vi-VN" sz="24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thơ thứ tư </a:t>
            </a:r>
            <a:r>
              <a:rPr lang="en-US"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Cục</a:t>
            </a:r>
            <a:r>
              <a:rPr lang="vi-VN" sz="24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cục tác cục </a:t>
            </a:r>
            <a:r>
              <a:rPr lang="vi-VN"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ta</a:t>
            </a:r>
            <a:r>
              <a:rPr lang="en-US"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với việc lặp âm và dấu chấm </a:t>
            </a:r>
            <a:r>
              <a:rPr lang="vi-VN"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lửng</a:t>
            </a:r>
            <a:r>
              <a:rPr lang="en-US" sz="2400"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đ</a:t>
            </a:r>
            <a:r>
              <a:rPr lang="vi-VN"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ã </a:t>
            </a:r>
            <a:r>
              <a:rPr lang="vi-VN" sz="2400"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mô phỏng sát với tiếng gà</a:t>
            </a:r>
            <a:r>
              <a:rPr lang="vi-VN"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en-US"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làm </a:t>
            </a:r>
            <a:r>
              <a:rPr lang="vi-VN" sz="2400"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cho truyện kể như được lồng vào một bức tranh </a:t>
            </a:r>
            <a:r>
              <a:rPr lang="en-US" sz="2400" i="1" dirty="0" err="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nổi</a:t>
            </a:r>
            <a:r>
              <a:rPr lang="vi-VN"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có tiếng gà vang vọng trong không gian</a:t>
            </a:r>
            <a:r>
              <a:rPr lang="vi-VN"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en-US"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i="1" dirty="0">
                <a:latin typeface="Times New Roman" panose="02020603050405020304" pitchFamily="18" charset="0"/>
                <a:ea typeface="Arial" panose="020B0604020202020204" pitchFamily="34" charset="0"/>
                <a:cs typeface="Times New Roman" panose="02020603050405020304" pitchFamily="18" charset="0"/>
              </a:rPr>
              <a:t>+ </a:t>
            </a:r>
            <a:r>
              <a:rPr lang="en-US" sz="2400" i="1" dirty="0" smtClean="0">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Tiếng </a:t>
            </a:r>
            <a:r>
              <a:rPr lang="vi-VN" sz="24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gà trưa của Xuân Quỳnh khác với  tiếng gà  </a:t>
            </a:r>
            <a:r>
              <a:rPr lang="en-US"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Ò</a:t>
            </a:r>
            <a:r>
              <a:rPr lang="vi-VN" sz="24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 Ó... </a:t>
            </a:r>
            <a:r>
              <a:rPr lang="vi-VN"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O</a:t>
            </a:r>
            <a:r>
              <a:rPr lang="en-US"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của Trần Đăng Khoa</a:t>
            </a:r>
            <a:r>
              <a:rPr lang="vi-VN" sz="2400" i="1" dirty="0">
                <a:latin typeface="Times New Roman" panose="02020603050405020304" pitchFamily="18" charset="0"/>
                <a:ea typeface="Arial" panose="020B0604020202020204" pitchFamily="34" charset="0"/>
                <a:cs typeface="Times New Roman" panose="02020603050405020304" pitchFamily="18" charset="0"/>
              </a:rPr>
              <a:t>, nó có một cái gì </a:t>
            </a:r>
            <a:r>
              <a:rPr lang="vi-VN" sz="2400"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lắng đọng làm người ta xao xuyến bồi hồi</a:t>
            </a:r>
            <a:r>
              <a:rPr lang="vi-VN" sz="2400" i="1" dirty="0" smtClean="0">
                <a:latin typeface="Times New Roman" panose="02020603050405020304" pitchFamily="18" charset="0"/>
                <a:ea typeface="Arial" panose="020B0604020202020204" pitchFamily="34" charset="0"/>
                <a:cs typeface="Times New Roman" panose="02020603050405020304" pitchFamily="18" charset="0"/>
              </a:rPr>
              <a:t>.</a:t>
            </a:r>
            <a:r>
              <a:rPr lang="en-US" sz="2400" i="1"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vi-VN" sz="2400" i="1" dirty="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Lối </a:t>
            </a:r>
            <a:r>
              <a:rPr lang="vi-VN" sz="2400" i="1" dirty="0">
                <a:solidFill>
                  <a:srgbClr val="FF0000"/>
                </a:solidFill>
                <a:latin typeface="Times New Roman" panose="02020603050405020304" pitchFamily="18" charset="0"/>
                <a:ea typeface="Arial" panose="020B0604020202020204" pitchFamily="34" charset="0"/>
                <a:cs typeface="Times New Roman" panose="02020603050405020304" pitchFamily="18" charset="0"/>
              </a:rPr>
              <a:t>dùng ẩn dụ .. điệp từ </a:t>
            </a:r>
            <a:r>
              <a:rPr lang="en-US"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nghe</a:t>
            </a:r>
            <a:r>
              <a:rPr lang="en-US" sz="2400"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a:t>
            </a:r>
            <a:r>
              <a:rPr lang="en-US"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en-US" sz="2400" i="1" dirty="0" err="1"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đe</a:t>
            </a:r>
            <a:r>
              <a:rPr lang="vi-VN"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m </a:t>
            </a:r>
            <a:r>
              <a:rPr lang="vi-VN" sz="2400"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rPr>
              <a:t>lại ấn tượng như tiếng gà ngưng lại, làm xao động không gian và  xao động lòng người</a:t>
            </a:r>
            <a:r>
              <a:rPr lang="vi-VN"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r>
              <a:rPr lang="en-US" sz="2400" i="1" dirty="0" smtClean="0">
                <a:solidFill>
                  <a:srgbClr val="002060"/>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i="1" dirty="0">
              <a:solidFill>
                <a:srgbClr val="002060"/>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b="1" dirty="0">
                <a:latin typeface="Times New Roman" panose="02020603050405020304" pitchFamily="18" charset="0"/>
                <a:ea typeface="Arial" panose="020B0604020202020204" pitchFamily="34" charset="0"/>
                <a:cs typeface="Times New Roman" panose="02020603050405020304" pitchFamily="18" charset="0"/>
              </a:rPr>
              <a:t>- Ý kiến </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2</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đánh</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giá</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khái</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quát</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a:t>
            </a:r>
            <a:r>
              <a:rPr lang="vi-VN" sz="2400" i="1" dirty="0" smtClean="0">
                <a:latin typeface="Times New Roman" panose="02020603050405020304" pitchFamily="18" charset="0"/>
                <a:ea typeface="Arial" panose="020B0604020202020204" pitchFamily="34" charset="0"/>
                <a:cs typeface="Times New Roman" panose="02020603050405020304" pitchFamily="18" charset="0"/>
              </a:rPr>
              <a:t>Tiếng </a:t>
            </a:r>
            <a:r>
              <a:rPr lang="vi-VN" sz="2400" i="1" dirty="0">
                <a:latin typeface="Times New Roman" panose="02020603050405020304" pitchFamily="18" charset="0"/>
                <a:ea typeface="Arial" panose="020B0604020202020204" pitchFamily="34" charset="0"/>
                <a:cs typeface="Times New Roman" panose="02020603050405020304" pitchFamily="18" charset="0"/>
              </a:rPr>
              <a:t>gà cũng làm kí ức ta quay lại với những kỉ niệm của tuổi thơ</a:t>
            </a:r>
            <a:r>
              <a:rPr lang="vi-VN" sz="2400" i="1"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3767397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7921" y="80331"/>
            <a:ext cx="11843239" cy="6701193"/>
          </a:xfrm>
          <a:prstGeom prst="rect">
            <a:avLst/>
          </a:prstGeom>
          <a:noFill/>
        </p:spPr>
        <p:txBody>
          <a:bodyPr wrap="square">
            <a:spAutoFit/>
          </a:bodyPr>
          <a:lstStyle/>
          <a:p>
            <a:pPr algn="just">
              <a:lnSpc>
                <a:spcPct val="107000"/>
              </a:lnSpc>
              <a:spcAft>
                <a:spcPts val="800"/>
              </a:spcAft>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b.</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effectLst/>
                <a:latin typeface="Times New Roman" panose="02020603050405020304" pitchFamily="18" charset="0"/>
                <a:ea typeface="Calibri" panose="020F0502020204030204" pitchFamily="34" charset="0"/>
                <a:cs typeface="Times New Roman" panose="02020603050405020304" pitchFamily="18" charset="0"/>
              </a:rPr>
              <a:t>Phần</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a:latin typeface="Times New Roman" panose="02020603050405020304" pitchFamily="18" charset="0"/>
                <a:ea typeface="Arial" panose="020B0604020202020204" pitchFamily="34" charset="0"/>
                <a:cs typeface="Times New Roman" panose="02020603050405020304" pitchFamily="18" charset="0"/>
              </a:rPr>
              <a:t>Vẻ đẹp của khổ </a:t>
            </a:r>
            <a:r>
              <a:rPr lang="en-US" sz="2800" b="1" dirty="0" smtClean="0">
                <a:latin typeface="Times New Roman" panose="02020603050405020304" pitchFamily="18" charset="0"/>
                <a:ea typeface="Arial" panose="020B0604020202020204" pitchFamily="34" charset="0"/>
                <a:cs typeface="Times New Roman" panose="02020603050405020304" pitchFamily="18" charset="0"/>
              </a:rPr>
              <a:t>2</a:t>
            </a:r>
            <a:r>
              <a:rPr lang="vi-VN" sz="28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800" b="1" dirty="0">
                <a:latin typeface="Times New Roman" panose="02020603050405020304" pitchFamily="18" charset="0"/>
                <a:ea typeface="Arial" panose="020B0604020202020204" pitchFamily="34" charset="0"/>
                <a:cs typeface="Times New Roman" panose="02020603050405020304" pitchFamily="18" charset="0"/>
              </a:rPr>
              <a:t>bài</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thơ</a:t>
            </a:r>
            <a:r>
              <a:rPr lang="vi-VN" sz="2800" b="1" dirty="0">
                <a:latin typeface="Times New Roman" panose="02020603050405020304" pitchFamily="18" charset="0"/>
                <a:ea typeface="Arial" panose="020B0604020202020204" pitchFamily="34" charset="0"/>
                <a:cs typeface="Times New Roman" panose="02020603050405020304" pitchFamily="18" charset="0"/>
              </a:rPr>
              <a:t> “Tiếng gà trưa”</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Ý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kiến 1:</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Khái quát đặc sắc nghệ thuật khổ thơ thứ 2 của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“Khổ thơ thứ hai, cứ một câu </a:t>
            </a:r>
            <a:r>
              <a:rPr lang="en-US" sz="2800" i="1" smtClean="0">
                <a:effectLst/>
                <a:latin typeface="Times New Roman" panose="02020603050405020304" pitchFamily="18" charset="0"/>
                <a:ea typeface="Calibri" panose="020F0502020204030204" pitchFamily="34" charset="0"/>
                <a:cs typeface="Times New Roman" panose="02020603050405020304" pitchFamily="18" charset="0"/>
              </a:rPr>
              <a:t>l</a:t>
            </a:r>
            <a:r>
              <a:rPr lang="vi-VN" sz="2800" i="1" smtClean="0">
                <a:effectLst/>
                <a:latin typeface="Times New Roman" panose="02020603050405020304" pitchFamily="18" charset="0"/>
                <a:ea typeface="Calibri" panose="020F0502020204030204" pitchFamily="34" charset="0"/>
                <a:cs typeface="Times New Roman" panose="02020603050405020304" pitchFamily="18" charset="0"/>
              </a:rPr>
              <a:t>à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kể và tiếp theo </a:t>
            </a:r>
            <a:r>
              <a:rPr lang="en-US" sz="2800" i="1" dirty="0" err="1" smtClean="0">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i="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smtClean="0">
                <a:effectLst/>
                <a:latin typeface="Times New Roman" panose="02020603050405020304" pitchFamily="18" charset="0"/>
                <a:ea typeface="Calibri" panose="020F0502020204030204" pitchFamily="34" charset="0"/>
                <a:cs typeface="Times New Roman" panose="02020603050405020304" pitchFamily="18" charset="0"/>
              </a:rPr>
              <a:t>là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câu tả</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Dẫn chứng, lí lẽ:</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en-US" sz="28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a:t>
            </a:r>
            <a:r>
              <a:rPr lang="vi-VN"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âu </a:t>
            </a:r>
            <a:r>
              <a:rPr lang="vi-VN"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tả có kết cấu sóng </a:t>
            </a:r>
            <a:r>
              <a:rPr lang="vi-VN"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đôi</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lặp</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vựng</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đầu</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này</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lưu</a:t>
            </a:r>
            <a:r>
              <a:rPr lang="en-US"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i="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nghe</a:t>
            </a:r>
            <a:r>
              <a:rPr lang="en-US"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tượng</a:t>
            </a:r>
            <a:endParaRPr lang="en-US"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en-US" sz="28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Việc</a:t>
            </a:r>
            <a:r>
              <a:rPr lang="en-US"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đảo</a:t>
            </a:r>
            <a:r>
              <a:rPr lang="en-US"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khắp</a:t>
            </a:r>
            <a:r>
              <a:rPr lang="en-US"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mình</a:t>
            </a:r>
            <a:r>
              <a:rPr lang="en-US"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8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hoa</a:t>
            </a:r>
            <a:r>
              <a:rPr lang="en-US"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đốm</a:t>
            </a:r>
            <a:r>
              <a:rPr lang="en-US"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trắng</a:t>
            </a:r>
            <a:r>
              <a:rPr lang="en-US" sz="2800" i="1"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vi-VN"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làm </a:t>
            </a:r>
            <a:r>
              <a:rPr lang="vi-VN" sz="2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cho bức tranh gà mái mơ trở nên đẹp lộng lẫy.</a:t>
            </a:r>
            <a:endParaRPr lang="en-US" sz="2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vi-VN"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 dùng so sánh tu từ “Lông óng như màu nắng</a:t>
            </a:r>
            <a:r>
              <a:rPr lang="en-US"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làm cho bức tranh gà mái vàng trở nên </a:t>
            </a:r>
            <a:r>
              <a:rPr lang="vi-VN" sz="2800" i="1" dirty="0" smtClean="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đẹp </a:t>
            </a:r>
            <a:r>
              <a:rPr lang="vi-VN" sz="2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rực rỡ</a:t>
            </a:r>
            <a:r>
              <a:rPr lang="en-US" sz="2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Ý kiến </a:t>
            </a:r>
            <a:r>
              <a:rPr lang="en-US" sz="2800" b="1" dirty="0" smtClean="0">
                <a:effectLst/>
                <a:latin typeface="Times New Roman" panose="02020603050405020304" pitchFamily="18" charset="0"/>
                <a:ea typeface="Calibri" panose="020F0502020204030204" pitchFamily="34" charset="0"/>
                <a:cs typeface="Times New Roman" panose="02020603050405020304" pitchFamily="18" charset="0"/>
              </a:rPr>
              <a:t>2 </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đánh </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giá nâng cao:</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“Chính cái cảnh đẹp có thật mà xuất hiện như do một phép lạ là tiếng gà trưa đã đưa anh chiến sĩ trở lại kỉ niệm về người bà tần tảo, suốt đời lo toan để cho cháu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niềm</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vui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hạnh</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phúc</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effectLst/>
                <a:latin typeface="Times New Roman" panose="02020603050405020304" pitchFamily="18" charset="0"/>
                <a:ea typeface="Calibri" panose="020F0502020204030204" pitchFamily="34" charset="0"/>
                <a:cs typeface="Times New Roman" panose="02020603050405020304" pitchFamily="18" charset="0"/>
              </a:rPr>
              <a:t>tuổi</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thơ”</a:t>
            </a:r>
            <a:r>
              <a:rPr lang="en-US" sz="2800"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106" y="97842"/>
            <a:ext cx="11991731" cy="5395708"/>
          </a:xfrm>
          <a:prstGeom prst="rect">
            <a:avLst/>
          </a:prstGeom>
          <a:noFill/>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c</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Phần</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3:</a:t>
            </a:r>
            <a:r>
              <a:rPr lang="vi-VN" sz="2800" b="1" dirty="0">
                <a:latin typeface="Times New Roman" panose="02020603050405020304" pitchFamily="18" charset="0"/>
                <a:ea typeface="Arial" panose="020B0604020202020204" pitchFamily="34" charset="0"/>
                <a:cs typeface="Times New Roman" panose="02020603050405020304" pitchFamily="18" charset="0"/>
              </a:rPr>
              <a:t>Vẻ đẹp của </a:t>
            </a:r>
            <a:r>
              <a:rPr lang="en-US" sz="2800" b="1" dirty="0" smtClean="0">
                <a:latin typeface="Times New Roman" panose="02020603050405020304" pitchFamily="18" charset="0"/>
                <a:ea typeface="Arial" panose="020B0604020202020204" pitchFamily="34" charset="0"/>
                <a:cs typeface="Times New Roman" panose="02020603050405020304" pitchFamily="18" charset="0"/>
              </a:rPr>
              <a:t>6 </a:t>
            </a:r>
            <a:r>
              <a:rPr lang="en-US" sz="2800" b="1" dirty="0" err="1" smtClean="0">
                <a:latin typeface="Times New Roman" panose="02020603050405020304" pitchFamily="18" charset="0"/>
                <a:ea typeface="Arial" panose="020B0604020202020204" pitchFamily="34" charset="0"/>
                <a:cs typeface="Times New Roman" panose="02020603050405020304" pitchFamily="18" charset="0"/>
              </a:rPr>
              <a:t>câu</a:t>
            </a:r>
            <a:r>
              <a:rPr lang="en-US" sz="28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latin typeface="Times New Roman" panose="02020603050405020304" pitchFamily="18" charset="0"/>
                <a:ea typeface="Arial" panose="020B0604020202020204" pitchFamily="34" charset="0"/>
                <a:cs typeface="Times New Roman" panose="02020603050405020304" pitchFamily="18" charset="0"/>
              </a:rPr>
              <a:t>thơ</a:t>
            </a:r>
            <a:r>
              <a:rPr lang="en-US" sz="28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latin typeface="Times New Roman" panose="02020603050405020304" pitchFamily="18" charset="0"/>
                <a:ea typeface="Arial" panose="020B0604020202020204" pitchFamily="34" charset="0"/>
                <a:cs typeface="Times New Roman" panose="02020603050405020304" pitchFamily="18" charset="0"/>
              </a:rPr>
              <a:t>đặc</a:t>
            </a:r>
            <a:r>
              <a:rPr lang="en-US" sz="28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latin typeface="Times New Roman" panose="02020603050405020304" pitchFamily="18" charset="0"/>
                <a:ea typeface="Arial" panose="020B0604020202020204" pitchFamily="34" charset="0"/>
                <a:cs typeface="Times New Roman" panose="02020603050405020304" pitchFamily="18" charset="0"/>
              </a:rPr>
              <a:t>biệt</a:t>
            </a:r>
            <a:r>
              <a:rPr lang="en-US" sz="28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latin typeface="Times New Roman" panose="02020603050405020304" pitchFamily="18" charset="0"/>
                <a:ea typeface="Arial" panose="020B0604020202020204" pitchFamily="34" charset="0"/>
                <a:cs typeface="Times New Roman" panose="02020603050405020304" pitchFamily="18" charset="0"/>
              </a:rPr>
              <a:t>trong</a:t>
            </a:r>
            <a:r>
              <a:rPr lang="vi-VN" sz="28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800" b="1" dirty="0">
                <a:latin typeface="Times New Roman" panose="02020603050405020304" pitchFamily="18" charset="0"/>
                <a:ea typeface="Arial" panose="020B0604020202020204" pitchFamily="34" charset="0"/>
                <a:cs typeface="Times New Roman" panose="02020603050405020304" pitchFamily="18" charset="0"/>
              </a:rPr>
              <a:t>bài</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thơ</a:t>
            </a:r>
            <a:r>
              <a:rPr lang="vi-VN" sz="2800" b="1" dirty="0">
                <a:latin typeface="Times New Roman" panose="02020603050405020304" pitchFamily="18" charset="0"/>
                <a:ea typeface="Arial" panose="020B0604020202020204" pitchFamily="34" charset="0"/>
                <a:cs typeface="Times New Roman" panose="02020603050405020304" pitchFamily="18" charset="0"/>
              </a:rPr>
              <a:t> “Tiếng gà trưa</a:t>
            </a:r>
            <a:r>
              <a:rPr lang="vi-VN" sz="2800" b="1"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a:p>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latin typeface="+mj-lt"/>
              </a:rPr>
              <a:t>*</a:t>
            </a:r>
            <a:r>
              <a:rPr lang="vi-VN" sz="2800" b="1" dirty="0" smtClean="0">
                <a:latin typeface="+mj-lt"/>
              </a:rPr>
              <a:t> </a:t>
            </a:r>
            <a:r>
              <a:rPr lang="vi-VN" sz="2800" b="1" dirty="0">
                <a:latin typeface="+mj-lt"/>
              </a:rPr>
              <a:t>Ý </a:t>
            </a:r>
            <a:r>
              <a:rPr lang="vi-VN" sz="2800" b="1" dirty="0" smtClean="0">
                <a:latin typeface="+mj-lt"/>
              </a:rPr>
              <a:t>kiến</a:t>
            </a:r>
            <a:r>
              <a:rPr lang="en-US" sz="2800" b="1" dirty="0" smtClean="0">
                <a:latin typeface="+mj-lt"/>
              </a:rPr>
              <a:t> 1 </a:t>
            </a:r>
            <a:r>
              <a:rPr lang="vi-VN" sz="2800" dirty="0" smtClean="0">
                <a:latin typeface="+mj-lt"/>
              </a:rPr>
              <a:t>: </a:t>
            </a:r>
            <a:r>
              <a:rPr lang="vi-VN" sz="2800" i="1" dirty="0">
                <a:latin typeface="+mj-lt"/>
              </a:rPr>
              <a:t>Tất cả sáu dòng thơ của khổ thơ dưới đây chỉ làm thành một câu đơn phát triển với những thành phần chính và phụ được tách biệt ra thành từng dòng riêng.</a:t>
            </a:r>
            <a:endParaRPr lang="en-US" sz="2800" i="1" dirty="0">
              <a:latin typeface="+mj-lt"/>
            </a:endParaRPr>
          </a:p>
          <a:p>
            <a:r>
              <a:rPr lang="vi-VN" sz="2800" dirty="0">
                <a:latin typeface="+mj-lt"/>
              </a:rPr>
              <a:t> - </a:t>
            </a:r>
            <a:r>
              <a:rPr lang="vi-VN" sz="2800" b="1" dirty="0">
                <a:latin typeface="+mj-lt"/>
              </a:rPr>
              <a:t>Dẫn chứng, lí lẽ:</a:t>
            </a:r>
            <a:endParaRPr lang="en-US" sz="2800" dirty="0">
              <a:latin typeface="+mj-lt"/>
            </a:endParaRPr>
          </a:p>
          <a:p>
            <a:r>
              <a:rPr lang="vi-VN" sz="2800" i="1" dirty="0">
                <a:latin typeface="+mj-lt"/>
              </a:rPr>
              <a:t>+ </a:t>
            </a:r>
            <a:r>
              <a:rPr lang="vi-VN" sz="2800" i="1" dirty="0">
                <a:solidFill>
                  <a:srgbClr val="FF0000"/>
                </a:solidFill>
                <a:latin typeface="+mj-lt"/>
              </a:rPr>
              <a:t>Sáu dòng thơ đều gồm năm tiếng, nhưng mỗi dòng lại có một cách ngắt nhịp khác dòng kia</a:t>
            </a:r>
            <a:r>
              <a:rPr lang="vi-VN" sz="2800" i="1" dirty="0" smtClean="0">
                <a:solidFill>
                  <a:srgbClr val="FF0000"/>
                </a:solidFill>
                <a:latin typeface="+mj-lt"/>
              </a:rPr>
              <a:t>.</a:t>
            </a:r>
            <a:r>
              <a:rPr lang="en-US" sz="2800" i="1" dirty="0" smtClean="0">
                <a:solidFill>
                  <a:srgbClr val="FF0000"/>
                </a:solidFill>
                <a:latin typeface="+mj-lt"/>
              </a:rPr>
              <a:t> </a:t>
            </a:r>
            <a:r>
              <a:rPr lang="en-US" sz="2800" i="1" dirty="0" smtClean="0">
                <a:solidFill>
                  <a:srgbClr val="002060"/>
                </a:solidFill>
                <a:latin typeface="Times New Roman" panose="02020603050405020304" pitchFamily="18" charset="0"/>
                <a:cs typeface="Times New Roman" panose="02020603050405020304" pitchFamily="18" charset="0"/>
              </a:rPr>
              <a:t>Do </a:t>
            </a:r>
            <a:r>
              <a:rPr lang="en-US" sz="2800" i="1" dirty="0" err="1" smtClean="0">
                <a:solidFill>
                  <a:srgbClr val="002060"/>
                </a:solidFill>
                <a:latin typeface="Times New Roman" panose="02020603050405020304" pitchFamily="18" charset="0"/>
                <a:cs typeface="Times New Roman" panose="02020603050405020304" pitchFamily="18" charset="0"/>
              </a:rPr>
              <a:t>đó</a:t>
            </a:r>
            <a:r>
              <a:rPr lang="en-US" sz="2800" i="1" dirty="0" smtClean="0">
                <a:solidFill>
                  <a:srgbClr val="002060"/>
                </a:solidFill>
                <a:latin typeface="Times New Roman" panose="02020603050405020304" pitchFamily="18" charset="0"/>
                <a:cs typeface="Times New Roman" panose="02020603050405020304" pitchFamily="18" charset="0"/>
              </a:rPr>
              <a:t>,</a:t>
            </a:r>
            <a:r>
              <a:rPr lang="vi-VN" sz="2800" i="1" dirty="0" smtClean="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n</a:t>
            </a:r>
            <a:r>
              <a:rPr lang="vi-VN" sz="2800" i="1" dirty="0" smtClean="0">
                <a:solidFill>
                  <a:srgbClr val="002060"/>
                </a:solidFill>
                <a:latin typeface="Times New Roman" panose="02020603050405020304" pitchFamily="18" charset="0"/>
                <a:cs typeface="Times New Roman" panose="02020603050405020304" pitchFamily="18" charset="0"/>
              </a:rPr>
              <a:t>hịp </a:t>
            </a:r>
            <a:r>
              <a:rPr lang="vi-VN" sz="2800" i="1" dirty="0">
                <a:solidFill>
                  <a:srgbClr val="002060"/>
                </a:solidFill>
                <a:latin typeface="Times New Roman" panose="02020603050405020304" pitchFamily="18" charset="0"/>
                <a:cs typeface="Times New Roman" panose="02020603050405020304" pitchFamily="18" charset="0"/>
              </a:rPr>
              <a:t>điệu của các dòng thơ là một nhịp điệu chậm rãi của độc thoại, bên trong đầy chất suy tưởng. </a:t>
            </a:r>
            <a:endParaRPr lang="en-US" sz="2800" i="1" dirty="0" smtClean="0">
              <a:solidFill>
                <a:srgbClr val="002060"/>
              </a:solidFill>
              <a:latin typeface="Times New Roman" panose="02020603050405020304" pitchFamily="18" charset="0"/>
              <a:cs typeface="Times New Roman" panose="02020603050405020304" pitchFamily="18" charset="0"/>
            </a:endParaRPr>
          </a:p>
          <a:p>
            <a:r>
              <a:rPr lang="en-US" sz="2800" i="1" dirty="0" smtClean="0">
                <a:latin typeface="+mj-lt"/>
              </a:rPr>
              <a:t>+ </a:t>
            </a:r>
            <a:r>
              <a:rPr lang="vi-VN" sz="2800" i="1" dirty="0" smtClean="0">
                <a:latin typeface="+mj-lt"/>
              </a:rPr>
              <a:t>Và </a:t>
            </a:r>
            <a:r>
              <a:rPr lang="vi-VN" sz="2800" i="1" dirty="0">
                <a:latin typeface="+mj-lt"/>
              </a:rPr>
              <a:t>những dòng thơ cuối cùng của khổ thơ này xuất hiện thật bất ngờ, thật cảm </a:t>
            </a:r>
            <a:r>
              <a:rPr lang="vi-VN" sz="2800" i="1" dirty="0" smtClean="0">
                <a:latin typeface="+mj-lt"/>
              </a:rPr>
              <a:t>động</a:t>
            </a:r>
            <a:r>
              <a:rPr lang="en-US" sz="2800" i="1" dirty="0" smtClean="0">
                <a:latin typeface="+mj-lt"/>
              </a:rPr>
              <a:t>: </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Để</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cuối</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năm</a:t>
            </a:r>
            <a:r>
              <a:rPr lang="en-US" sz="2800" i="1" dirty="0" smtClean="0">
                <a:latin typeface="Times New Roman" panose="02020603050405020304" pitchFamily="18" charset="0"/>
                <a:cs typeface="Times New Roman" panose="02020603050405020304" pitchFamily="18" charset="0"/>
              </a:rPr>
              <a:t>…</a:t>
            </a:r>
            <a:r>
              <a:rPr lang="en-US" sz="2800" i="1" dirty="0" err="1" smtClean="0">
                <a:latin typeface="Times New Roman" panose="02020603050405020304" pitchFamily="18" charset="0"/>
                <a:cs typeface="Times New Roman" panose="02020603050405020304" pitchFamily="18" charset="0"/>
              </a:rPr>
              <a:t>áo</a:t>
            </a:r>
            <a:r>
              <a:rPr lang="en-US" sz="2800" i="1" dirty="0" smtClean="0">
                <a:latin typeface="Times New Roman" panose="02020603050405020304" pitchFamily="18" charset="0"/>
                <a:cs typeface="Times New Roman" panose="02020603050405020304" pitchFamily="18" charset="0"/>
              </a:rPr>
              <a:t> </a:t>
            </a:r>
            <a:r>
              <a:rPr lang="en-US" sz="2800" i="1" dirty="0" err="1" smtClean="0">
                <a:latin typeface="Times New Roman" panose="02020603050405020304" pitchFamily="18" charset="0"/>
                <a:cs typeface="Times New Roman" panose="02020603050405020304" pitchFamily="18" charset="0"/>
              </a:rPr>
              <a:t>mới</a:t>
            </a:r>
            <a:r>
              <a:rPr lang="en-US" sz="2800" i="1" dirty="0" smtClean="0">
                <a:latin typeface="Times New Roman" panose="02020603050405020304" pitchFamily="18" charset="0"/>
                <a:cs typeface="Times New Roman" panose="02020603050405020304" pitchFamily="18" charset="0"/>
              </a:rPr>
              <a:t>”</a:t>
            </a:r>
            <a:endParaRPr lang="en-US" sz="2800" i="1" dirty="0">
              <a:latin typeface="Times New Roman" panose="02020603050405020304" pitchFamily="18" charset="0"/>
              <a:cs typeface="Times New Roman" panose="02020603050405020304" pitchFamily="18" charset="0"/>
            </a:endParaRPr>
          </a:p>
          <a:p>
            <a:r>
              <a:rPr lang="en-US" sz="2800" dirty="0">
                <a:latin typeface="+mj-lt"/>
              </a:rPr>
              <a:t>*</a:t>
            </a:r>
            <a:r>
              <a:rPr lang="vi-VN" sz="2800" dirty="0" smtClean="0">
                <a:latin typeface="+mj-lt"/>
              </a:rPr>
              <a:t> </a:t>
            </a:r>
            <a:r>
              <a:rPr lang="vi-VN" sz="2800" b="1" dirty="0">
                <a:latin typeface="+mj-lt"/>
              </a:rPr>
              <a:t>Ý kiến 2:</a:t>
            </a:r>
            <a:r>
              <a:rPr lang="vi-VN" sz="2800" dirty="0">
                <a:latin typeface="+mj-lt"/>
              </a:rPr>
              <a:t> “</a:t>
            </a:r>
            <a:r>
              <a:rPr lang="vi-VN" sz="2800" i="1" dirty="0">
                <a:latin typeface="+mj-lt"/>
              </a:rPr>
              <a:t>Một chi tiết nhỏ bé, đơn giản là thế mà chứa đựng một tình yêu thương sâu sắc, vô bờ bến của bà</a:t>
            </a:r>
            <a:r>
              <a:rPr lang="vi-VN" sz="2800" i="1" dirty="0" smtClean="0">
                <a:latin typeface="+mj-lt"/>
              </a:rPr>
              <a:t>”.</a:t>
            </a:r>
            <a:endParaRPr lang="en-US" sz="2800" i="1" dirty="0">
              <a:latin typeface="+mj-lt"/>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0106" y="97842"/>
            <a:ext cx="11991731" cy="6034985"/>
          </a:xfrm>
          <a:prstGeom prst="rect">
            <a:avLst/>
          </a:prstGeom>
          <a:noFill/>
        </p:spPr>
        <p:txBody>
          <a:bodyPr wrap="square">
            <a:spAutoFit/>
          </a:bodyPr>
          <a:lstStyle/>
          <a:p>
            <a:pPr algn="just">
              <a:lnSpc>
                <a:spcPct val="107000"/>
              </a:lnSpc>
              <a:spcAft>
                <a:spcPts val="800"/>
              </a:spcAft>
            </a:pPr>
            <a:r>
              <a:rPr lang="en-US" sz="2800" b="1" dirty="0">
                <a:latin typeface="Times New Roman" panose="02020603050405020304" pitchFamily="18" charset="0"/>
                <a:ea typeface="Calibri" panose="020F0502020204030204" pitchFamily="34" charset="0"/>
                <a:cs typeface="Times New Roman" panose="02020603050405020304" pitchFamily="18" charset="0"/>
              </a:rPr>
              <a:t>d</a:t>
            </a:r>
            <a:r>
              <a:rPr lang="vi-VN" sz="28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latin typeface="Times New Roman" panose="02020603050405020304" pitchFamily="18" charset="0"/>
                <a:ea typeface="Calibri" panose="020F0502020204030204" pitchFamily="34" charset="0"/>
                <a:cs typeface="Times New Roman" panose="02020603050405020304" pitchFamily="18" charset="0"/>
              </a:rPr>
              <a:t>Phần</a:t>
            </a: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en-US" sz="2800" b="1" dirty="0">
                <a:latin typeface="Times New Roman" panose="02020603050405020304" pitchFamily="18" charset="0"/>
                <a:ea typeface="Calibri" panose="020F0502020204030204" pitchFamily="34" charset="0"/>
                <a:cs typeface="Times New Roman" panose="02020603050405020304" pitchFamily="18" charset="0"/>
              </a:rPr>
              <a:t>4</a:t>
            </a:r>
            <a:r>
              <a:rPr lang="en-US" sz="2800" b="1" dirty="0" smtClean="0">
                <a:latin typeface="Times New Roman" panose="02020603050405020304" pitchFamily="18" charset="0"/>
                <a:ea typeface="Calibri" panose="020F0502020204030204" pitchFamily="34" charset="0"/>
                <a:cs typeface="Times New Roman" panose="02020603050405020304" pitchFamily="18" charset="0"/>
              </a:rPr>
              <a:t>:</a:t>
            </a:r>
            <a:r>
              <a:rPr lang="vi-VN" sz="2800" b="1" dirty="0">
                <a:latin typeface="Times New Roman" panose="02020603050405020304" pitchFamily="18" charset="0"/>
                <a:ea typeface="Arial" panose="020B0604020202020204" pitchFamily="34" charset="0"/>
                <a:cs typeface="Times New Roman" panose="02020603050405020304" pitchFamily="18" charset="0"/>
              </a:rPr>
              <a:t>Vẻ đẹp của </a:t>
            </a:r>
            <a:r>
              <a:rPr lang="en-US" sz="2800" b="1" dirty="0" err="1" smtClean="0">
                <a:latin typeface="Times New Roman" panose="02020603050405020304" pitchFamily="18" charset="0"/>
                <a:ea typeface="Arial" panose="020B0604020202020204" pitchFamily="34" charset="0"/>
                <a:cs typeface="Times New Roman" panose="02020603050405020304" pitchFamily="18" charset="0"/>
              </a:rPr>
              <a:t>khổ</a:t>
            </a:r>
            <a:r>
              <a:rPr lang="en-US" sz="28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latin typeface="Times New Roman" panose="02020603050405020304" pitchFamily="18" charset="0"/>
                <a:ea typeface="Arial" panose="020B0604020202020204" pitchFamily="34" charset="0"/>
                <a:cs typeface="Times New Roman" panose="02020603050405020304" pitchFamily="18" charset="0"/>
              </a:rPr>
              <a:t>cuối</a:t>
            </a:r>
            <a:r>
              <a:rPr lang="vi-VN" sz="28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800" b="1" dirty="0">
                <a:latin typeface="Times New Roman" panose="02020603050405020304" pitchFamily="18" charset="0"/>
                <a:ea typeface="Arial" panose="020B0604020202020204" pitchFamily="34" charset="0"/>
                <a:cs typeface="Times New Roman" panose="02020603050405020304" pitchFamily="18" charset="0"/>
              </a:rPr>
              <a:t>bài</a:t>
            </a:r>
            <a:r>
              <a:rPr lang="en-US" sz="2800" b="1" dirty="0">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a:latin typeface="Times New Roman" panose="02020603050405020304" pitchFamily="18" charset="0"/>
                <a:ea typeface="Arial" panose="020B0604020202020204" pitchFamily="34" charset="0"/>
                <a:cs typeface="Times New Roman" panose="02020603050405020304" pitchFamily="18" charset="0"/>
              </a:rPr>
              <a:t>thơ</a:t>
            </a:r>
            <a:r>
              <a:rPr lang="vi-VN" sz="2800" b="1" dirty="0">
                <a:latin typeface="Times New Roman" panose="02020603050405020304" pitchFamily="18" charset="0"/>
                <a:ea typeface="Arial" panose="020B0604020202020204" pitchFamily="34" charset="0"/>
                <a:cs typeface="Times New Roman" panose="02020603050405020304" pitchFamily="18" charset="0"/>
              </a:rPr>
              <a:t> “Tiếng gà trưa”</a:t>
            </a:r>
            <a:endParaRPr lang="en-US" sz="2800" dirty="0">
              <a:latin typeface="Times New Roman" panose="02020603050405020304" pitchFamily="18" charset="0"/>
              <a:ea typeface="Arial" panose="020B060402020202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Khổ</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đựng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quân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v"/>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nén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gọi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độc</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bên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lời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thoại</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i="1"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just">
              <a:lnSpc>
                <a:spcPct val="107000"/>
              </a:lnSpc>
              <a:spcAft>
                <a:spcPts val="800"/>
              </a:spcAft>
              <a:buFont typeface="Wingdings" panose="05000000000000000000" pitchFamily="2" charset="2"/>
              <a:buChar char="ü"/>
            </a:pPr>
            <a:r>
              <a:rPr lang="vi-VN"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Việc lặp lại từ </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i="1"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ở đầu các dòng thơ </a:t>
            </a:r>
            <a:r>
              <a:rPr lang="vi-VN" sz="2800"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góp phần biểu hiện ý chí chiến đấu mạnh mẽ vì Tổ quốc, vì nhân dân, trong đó bao gồm cả những người thân yêu trong gia đình mình, mà ở đây ghi đậm dấu ấn là người bà yêu quý với bao kỉ niệm êm đềm của tuổi thơ.</a:t>
            </a:r>
            <a:endParaRPr lang="en-US" sz="2800"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5117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029" y="66431"/>
            <a:ext cx="11815885" cy="6393802"/>
          </a:xfrm>
          <a:prstGeom prst="rect">
            <a:avLst/>
          </a:prstGeom>
          <a:noFill/>
        </p:spPr>
        <p:txBody>
          <a:bodyPr wrap="square">
            <a:spAutoFit/>
          </a:bodyPr>
          <a:lstStyle/>
          <a:p>
            <a:pPr algn="just">
              <a:lnSpc>
                <a:spcPct val="107000"/>
              </a:lnSpc>
              <a:spcAft>
                <a:spcPts val="800"/>
              </a:spcAft>
            </a:pPr>
            <a:r>
              <a:rPr lang="en-US" sz="2400" b="1" dirty="0">
                <a:latin typeface="Times New Roman" panose="02020603050405020304" pitchFamily="18" charset="0"/>
                <a:ea typeface="Calibri" panose="020F0502020204030204" pitchFamily="34" charset="0"/>
                <a:cs typeface="Times New Roman" panose="02020603050405020304" pitchFamily="18" charset="0"/>
              </a:rPr>
              <a:t>*</a:t>
            </a:r>
            <a:r>
              <a:rPr lang="vi-VN" sz="2400" b="1" dirty="0" smtClean="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b="1" dirty="0">
                <a:effectLst/>
                <a:latin typeface="Times New Roman" panose="02020603050405020304" pitchFamily="18" charset="0"/>
                <a:ea typeface="Calibri" panose="020F0502020204030204" pitchFamily="34" charset="0"/>
                <a:cs typeface="Times New Roman" panose="02020603050405020304" pitchFamily="18" charset="0"/>
              </a:rPr>
              <a:t>Nghệ thuật lập luận</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Ý kiến rõ ràng, dẫn chứng xác đáng, lí lẽ thuyết phục.</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Lập luận chặt chẽ, đưa dẫn chứng đến đâu có lí lẽ đến đó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phẩm.</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2400" b="1" dirty="0">
                <a:solidFill>
                  <a:srgbClr val="000000"/>
                </a:solidFill>
                <a:effectLst/>
                <a:latin typeface="Times New Roman" panose="02020603050405020304" pitchFamily="18" charset="0"/>
                <a:ea typeface="Calibri" panose="020F0502020204030204" pitchFamily="34" charset="0"/>
              </a:rPr>
              <a: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Chú</a:t>
            </a:r>
            <a:r>
              <a:rPr lang="vi-VN" sz="2400" dirty="0">
                <a:solidFill>
                  <a:srgbClr val="000000"/>
                </a:solidFill>
                <a:effectLst/>
                <a:latin typeface="Times New Roman" panose="02020603050405020304" pitchFamily="18" charset="0"/>
                <a:ea typeface="Calibri" panose="020F0502020204030204" pitchFamily="34" charset="0"/>
              </a:rPr>
              <a:t> trọng cách phân tích hình thức nghệ thuật (từ ngữ, hình ảnh, biện pháp tu từ...) để làm nổi bật nội dung của bài thơ</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hần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âm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lửng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a:t>
            </a:r>
            <a:r>
              <a:rPr lang="en-US" sz="2400" i="1"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ẩn</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a:lnSpc>
                <a:spcPct val="107000"/>
              </a:lnSpc>
              <a:spcAft>
                <a:spcPts val="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hần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trung</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cấu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sóng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đôi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lặp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vựng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này</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so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sánh</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hần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nhịp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hần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(4),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à</a:t>
            </a:r>
            <a:r>
              <a:rPr lang="en-US" sz="24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ơi</a:t>
            </a:r>
            <a:r>
              <a:rPr lang="en-US" sz="24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điệp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2400" i="1"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ì</a:t>
            </a:r>
            <a:r>
              <a:rPr lang="en-US" sz="2400" i="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 </a:t>
            </a:r>
            <a:r>
              <a:rPr lang="en-US" sz="2400" dirty="0" err="1"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i="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đã</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vẻ</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Tiếng</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gà</a:t>
            </a:r>
            <a:r>
              <a:rPr lang="en-US"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trưa</a:t>
            </a:r>
            <a:r>
              <a:rPr lang="en-US" sz="24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down)">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down)">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down)">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down)">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xagon 1"/>
          <p:cNvSpPr/>
          <p:nvPr/>
        </p:nvSpPr>
        <p:spPr>
          <a:xfrm>
            <a:off x="660400" y="328613"/>
            <a:ext cx="4140200" cy="700087"/>
          </a:xfrm>
          <a:prstGeom prst="hexagon">
            <a:avLst>
              <a:gd name="adj" fmla="val 86905"/>
              <a:gd name="vf" fmla="val 115470"/>
            </a:avLst>
          </a:prstGeom>
          <a:solidFill>
            <a:srgbClr val="FFC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3600" b="1">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III. Tổng kết</a:t>
            </a:r>
            <a:endParaRPr lang="en-US" sz="36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4" name="Group 3"/>
          <p:cNvGrpSpPr/>
          <p:nvPr/>
        </p:nvGrpSpPr>
        <p:grpSpPr>
          <a:xfrm>
            <a:off x="660400" y="1391314"/>
            <a:ext cx="6266655" cy="4537865"/>
            <a:chOff x="4063207" y="1419890"/>
            <a:chExt cx="6266655" cy="4537865"/>
          </a:xfrm>
        </p:grpSpPr>
        <p:sp>
          <p:nvSpPr>
            <p:cNvPr id="5" name="Freeform: Shape 4"/>
            <p:cNvSpPr/>
            <p:nvPr/>
          </p:nvSpPr>
          <p:spPr>
            <a:xfrm>
              <a:off x="4063207" y="1419890"/>
              <a:ext cx="2837656" cy="700087"/>
            </a:xfrm>
            <a:custGeom>
              <a:avLst/>
              <a:gdLst>
                <a:gd name="connsiteX0" fmla="*/ 0 w 3913187"/>
                <a:gd name="connsiteY0" fmla="*/ 49625 h 496250"/>
                <a:gd name="connsiteX1" fmla="*/ 49625 w 3913187"/>
                <a:gd name="connsiteY1" fmla="*/ 0 h 496250"/>
                <a:gd name="connsiteX2" fmla="*/ 3863562 w 3913187"/>
                <a:gd name="connsiteY2" fmla="*/ 0 h 496250"/>
                <a:gd name="connsiteX3" fmla="*/ 3913187 w 3913187"/>
                <a:gd name="connsiteY3" fmla="*/ 49625 h 496250"/>
                <a:gd name="connsiteX4" fmla="*/ 3913187 w 3913187"/>
                <a:gd name="connsiteY4" fmla="*/ 446625 h 496250"/>
                <a:gd name="connsiteX5" fmla="*/ 3863562 w 3913187"/>
                <a:gd name="connsiteY5" fmla="*/ 496250 h 496250"/>
                <a:gd name="connsiteX6" fmla="*/ 49625 w 3913187"/>
                <a:gd name="connsiteY6" fmla="*/ 496250 h 496250"/>
                <a:gd name="connsiteX7" fmla="*/ 0 w 3913187"/>
                <a:gd name="connsiteY7" fmla="*/ 446625 h 496250"/>
                <a:gd name="connsiteX8" fmla="*/ 0 w 3913187"/>
                <a:gd name="connsiteY8" fmla="*/ 49625 h 49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3187" h="496250">
                  <a:moveTo>
                    <a:pt x="0" y="49625"/>
                  </a:moveTo>
                  <a:cubicBezTo>
                    <a:pt x="0" y="22218"/>
                    <a:pt x="22218" y="0"/>
                    <a:pt x="49625" y="0"/>
                  </a:cubicBezTo>
                  <a:lnTo>
                    <a:pt x="3863562" y="0"/>
                  </a:lnTo>
                  <a:cubicBezTo>
                    <a:pt x="3890969" y="0"/>
                    <a:pt x="3913187" y="22218"/>
                    <a:pt x="3913187" y="49625"/>
                  </a:cubicBezTo>
                  <a:lnTo>
                    <a:pt x="3913187" y="446625"/>
                  </a:lnTo>
                  <a:cubicBezTo>
                    <a:pt x="3913187" y="474032"/>
                    <a:pt x="3890969" y="496250"/>
                    <a:pt x="3863562" y="496250"/>
                  </a:cubicBezTo>
                  <a:lnTo>
                    <a:pt x="49625" y="496250"/>
                  </a:lnTo>
                  <a:cubicBezTo>
                    <a:pt x="22218" y="496250"/>
                    <a:pt x="0" y="474032"/>
                    <a:pt x="0" y="446625"/>
                  </a:cubicBezTo>
                  <a:lnTo>
                    <a:pt x="0" y="49625"/>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9780" tIns="51365" rIns="69780" bIns="51365" numCol="1" spcCol="1270" anchor="ctr" anchorCtr="0">
              <a:noAutofit/>
            </a:bodyPr>
            <a:lstStyle/>
            <a:p>
              <a:pPr marL="0" lvl="0" indent="0" algn="ctr" defTabSz="1289050">
                <a:lnSpc>
                  <a:spcPct val="90000"/>
                </a:lnSpc>
                <a:spcBef>
                  <a:spcPct val="0"/>
                </a:spcBef>
                <a:spcAft>
                  <a:spcPct val="35000"/>
                </a:spcAft>
                <a:buNone/>
              </a:pPr>
              <a:r>
                <a:rPr lang="vi-VN" sz="2900" b="1" kern="1200" dirty="0">
                  <a:latin typeface="Times New Roman" panose="02020603050405020304" pitchFamily="18" charset="0"/>
                  <a:cs typeface="Times New Roman" panose="02020603050405020304" pitchFamily="18" charset="0"/>
                </a:rPr>
                <a:t>1. Nghệ thuật</a:t>
              </a:r>
              <a:endParaRPr lang="en-US" sz="2900" kern="1200" dirty="0">
                <a:latin typeface="Times New Roman" panose="02020603050405020304" pitchFamily="18" charset="0"/>
                <a:cs typeface="Times New Roman" panose="02020603050405020304" pitchFamily="18" charset="0"/>
              </a:endParaRPr>
            </a:p>
          </p:txBody>
        </p:sp>
        <p:sp>
          <p:nvSpPr>
            <p:cNvPr id="6" name="Freeform: Shape 5"/>
            <p:cNvSpPr/>
            <p:nvPr/>
          </p:nvSpPr>
          <p:spPr>
            <a:xfrm>
              <a:off x="4454525" y="1916142"/>
              <a:ext cx="391318" cy="737273"/>
            </a:xfrm>
            <a:custGeom>
              <a:avLst/>
              <a:gdLst/>
              <a:ahLst/>
              <a:cxnLst/>
              <a:rect l="0" t="0" r="0" b="0"/>
              <a:pathLst>
                <a:path>
                  <a:moveTo>
                    <a:pt x="0" y="0"/>
                  </a:moveTo>
                  <a:lnTo>
                    <a:pt x="0" y="737273"/>
                  </a:lnTo>
                  <a:lnTo>
                    <a:pt x="391318" y="737273"/>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7" name="Freeform: Shape 6"/>
            <p:cNvSpPr/>
            <p:nvPr/>
          </p:nvSpPr>
          <p:spPr>
            <a:xfrm>
              <a:off x="4845842" y="2264284"/>
              <a:ext cx="5484020" cy="737273"/>
            </a:xfrm>
            <a:custGeom>
              <a:avLst/>
              <a:gdLst>
                <a:gd name="connsiteX0" fmla="*/ 0 w 3130550"/>
                <a:gd name="connsiteY0" fmla="*/ 49625 h 496250"/>
                <a:gd name="connsiteX1" fmla="*/ 49625 w 3130550"/>
                <a:gd name="connsiteY1" fmla="*/ 0 h 496250"/>
                <a:gd name="connsiteX2" fmla="*/ 3080925 w 3130550"/>
                <a:gd name="connsiteY2" fmla="*/ 0 h 496250"/>
                <a:gd name="connsiteX3" fmla="*/ 3130550 w 3130550"/>
                <a:gd name="connsiteY3" fmla="*/ 49625 h 496250"/>
                <a:gd name="connsiteX4" fmla="*/ 3130550 w 3130550"/>
                <a:gd name="connsiteY4" fmla="*/ 446625 h 496250"/>
                <a:gd name="connsiteX5" fmla="*/ 3080925 w 3130550"/>
                <a:gd name="connsiteY5" fmla="*/ 496250 h 496250"/>
                <a:gd name="connsiteX6" fmla="*/ 49625 w 3130550"/>
                <a:gd name="connsiteY6" fmla="*/ 496250 h 496250"/>
                <a:gd name="connsiteX7" fmla="*/ 0 w 3130550"/>
                <a:gd name="connsiteY7" fmla="*/ 446625 h 496250"/>
                <a:gd name="connsiteX8" fmla="*/ 0 w 3130550"/>
                <a:gd name="connsiteY8" fmla="*/ 49625 h 49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0550" h="496250">
                  <a:moveTo>
                    <a:pt x="0" y="49625"/>
                  </a:moveTo>
                  <a:cubicBezTo>
                    <a:pt x="0" y="22218"/>
                    <a:pt x="22218" y="0"/>
                    <a:pt x="49625" y="0"/>
                  </a:cubicBezTo>
                  <a:lnTo>
                    <a:pt x="3080925" y="0"/>
                  </a:lnTo>
                  <a:cubicBezTo>
                    <a:pt x="3108332" y="0"/>
                    <a:pt x="3130550" y="22218"/>
                    <a:pt x="3130550" y="49625"/>
                  </a:cubicBezTo>
                  <a:lnTo>
                    <a:pt x="3130550" y="446625"/>
                  </a:lnTo>
                  <a:cubicBezTo>
                    <a:pt x="3130550" y="474032"/>
                    <a:pt x="3108332" y="496250"/>
                    <a:pt x="3080925" y="496250"/>
                  </a:cubicBezTo>
                  <a:lnTo>
                    <a:pt x="49625" y="496250"/>
                  </a:lnTo>
                  <a:cubicBezTo>
                    <a:pt x="22218" y="496250"/>
                    <a:pt x="0" y="474032"/>
                    <a:pt x="0" y="446625"/>
                  </a:cubicBezTo>
                  <a:lnTo>
                    <a:pt x="0" y="49625"/>
                  </a:lnTo>
                  <a:close/>
                </a:path>
              </a:pathLst>
            </a:custGeom>
            <a:ln w="28575"/>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825" tIns="37395" rIns="48825" bIns="37395" numCol="1" spcCol="1270" anchor="ctr" anchorCtr="0">
              <a:noAutofit/>
            </a:bodyPr>
            <a:lstStyle/>
            <a:p>
              <a:pPr marL="0" lvl="0" indent="0" defTabSz="8001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Lí</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lẽ</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xác</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đáng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thuyết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phục</a:t>
              </a:r>
              <a:r>
                <a:rPr lang="en-US" sz="3200" kern="1200" dirty="0">
                  <a:latin typeface="Times New Roman" panose="02020603050405020304" pitchFamily="18" charset="0"/>
                  <a:cs typeface="Times New Roman" panose="02020603050405020304" pitchFamily="18" charset="0"/>
                </a:rPr>
                <a:t>.</a:t>
              </a:r>
            </a:p>
          </p:txBody>
        </p:sp>
        <p:sp>
          <p:nvSpPr>
            <p:cNvPr id="8" name="Freeform: Shape 7"/>
            <p:cNvSpPr/>
            <p:nvPr/>
          </p:nvSpPr>
          <p:spPr>
            <a:xfrm>
              <a:off x="4454525" y="1916142"/>
              <a:ext cx="391318" cy="1722673"/>
            </a:xfrm>
            <a:custGeom>
              <a:avLst/>
              <a:gdLst/>
              <a:ahLst/>
              <a:cxnLst/>
              <a:rect l="0" t="0" r="0" b="0"/>
              <a:pathLst>
                <a:path>
                  <a:moveTo>
                    <a:pt x="0" y="0"/>
                  </a:moveTo>
                  <a:lnTo>
                    <a:pt x="0" y="1722673"/>
                  </a:lnTo>
                  <a:lnTo>
                    <a:pt x="391318" y="1722673"/>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9" name="Freeform: Shape 8"/>
            <p:cNvSpPr/>
            <p:nvPr/>
          </p:nvSpPr>
          <p:spPr>
            <a:xfrm>
              <a:off x="4845842" y="3249683"/>
              <a:ext cx="5484020" cy="737273"/>
            </a:xfrm>
            <a:custGeom>
              <a:avLst/>
              <a:gdLst>
                <a:gd name="connsiteX0" fmla="*/ 0 w 3130550"/>
                <a:gd name="connsiteY0" fmla="*/ 49625 h 496250"/>
                <a:gd name="connsiteX1" fmla="*/ 49625 w 3130550"/>
                <a:gd name="connsiteY1" fmla="*/ 0 h 496250"/>
                <a:gd name="connsiteX2" fmla="*/ 3080925 w 3130550"/>
                <a:gd name="connsiteY2" fmla="*/ 0 h 496250"/>
                <a:gd name="connsiteX3" fmla="*/ 3130550 w 3130550"/>
                <a:gd name="connsiteY3" fmla="*/ 49625 h 496250"/>
                <a:gd name="connsiteX4" fmla="*/ 3130550 w 3130550"/>
                <a:gd name="connsiteY4" fmla="*/ 446625 h 496250"/>
                <a:gd name="connsiteX5" fmla="*/ 3080925 w 3130550"/>
                <a:gd name="connsiteY5" fmla="*/ 496250 h 496250"/>
                <a:gd name="connsiteX6" fmla="*/ 49625 w 3130550"/>
                <a:gd name="connsiteY6" fmla="*/ 496250 h 496250"/>
                <a:gd name="connsiteX7" fmla="*/ 0 w 3130550"/>
                <a:gd name="connsiteY7" fmla="*/ 446625 h 496250"/>
                <a:gd name="connsiteX8" fmla="*/ 0 w 3130550"/>
                <a:gd name="connsiteY8" fmla="*/ 49625 h 49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0550" h="496250">
                  <a:moveTo>
                    <a:pt x="0" y="49625"/>
                  </a:moveTo>
                  <a:cubicBezTo>
                    <a:pt x="0" y="22218"/>
                    <a:pt x="22218" y="0"/>
                    <a:pt x="49625" y="0"/>
                  </a:cubicBezTo>
                  <a:lnTo>
                    <a:pt x="3080925" y="0"/>
                  </a:lnTo>
                  <a:cubicBezTo>
                    <a:pt x="3108332" y="0"/>
                    <a:pt x="3130550" y="22218"/>
                    <a:pt x="3130550" y="49625"/>
                  </a:cubicBezTo>
                  <a:lnTo>
                    <a:pt x="3130550" y="446625"/>
                  </a:lnTo>
                  <a:cubicBezTo>
                    <a:pt x="3130550" y="474032"/>
                    <a:pt x="3108332" y="496250"/>
                    <a:pt x="3080925" y="496250"/>
                  </a:cubicBezTo>
                  <a:lnTo>
                    <a:pt x="49625" y="496250"/>
                  </a:lnTo>
                  <a:cubicBezTo>
                    <a:pt x="22218" y="496250"/>
                    <a:pt x="0" y="474032"/>
                    <a:pt x="0" y="446625"/>
                  </a:cubicBezTo>
                  <a:lnTo>
                    <a:pt x="0" y="49625"/>
                  </a:lnTo>
                  <a:close/>
                </a:path>
              </a:pathLst>
            </a:custGeom>
            <a:ln w="28575"/>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825" tIns="37395" rIns="48825" bIns="37395" numCol="1" spcCol="1270" anchor="ctr" anchorCtr="0">
              <a:noAutofit/>
            </a:bodyPr>
            <a:lstStyle/>
            <a:p>
              <a:pPr marL="0" lvl="0" indent="0" defTabSz="8001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Dẫn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chứng</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cụ</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thể</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rõ</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ràng</a:t>
              </a:r>
              <a:r>
                <a:rPr lang="en-US" sz="3200" kern="1200" dirty="0">
                  <a:latin typeface="Times New Roman" panose="02020603050405020304" pitchFamily="18" charset="0"/>
                  <a:cs typeface="Times New Roman" panose="02020603050405020304" pitchFamily="18" charset="0"/>
                </a:rPr>
                <a:t>.</a:t>
              </a:r>
            </a:p>
          </p:txBody>
        </p:sp>
        <p:sp>
          <p:nvSpPr>
            <p:cNvPr id="10" name="Freeform: Shape 9"/>
            <p:cNvSpPr/>
            <p:nvPr/>
          </p:nvSpPr>
          <p:spPr>
            <a:xfrm>
              <a:off x="4454525" y="1916142"/>
              <a:ext cx="391318" cy="2708072"/>
            </a:xfrm>
            <a:custGeom>
              <a:avLst/>
              <a:gdLst/>
              <a:ahLst/>
              <a:cxnLst/>
              <a:rect l="0" t="0" r="0" b="0"/>
              <a:pathLst>
                <a:path>
                  <a:moveTo>
                    <a:pt x="0" y="0"/>
                  </a:moveTo>
                  <a:lnTo>
                    <a:pt x="0" y="2708072"/>
                  </a:lnTo>
                  <a:lnTo>
                    <a:pt x="391318" y="2708072"/>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1" name="Freeform: Shape 10"/>
            <p:cNvSpPr/>
            <p:nvPr/>
          </p:nvSpPr>
          <p:spPr>
            <a:xfrm>
              <a:off x="4845842" y="4235082"/>
              <a:ext cx="5484020" cy="737273"/>
            </a:xfrm>
            <a:custGeom>
              <a:avLst/>
              <a:gdLst>
                <a:gd name="connsiteX0" fmla="*/ 0 w 3130550"/>
                <a:gd name="connsiteY0" fmla="*/ 49625 h 496250"/>
                <a:gd name="connsiteX1" fmla="*/ 49625 w 3130550"/>
                <a:gd name="connsiteY1" fmla="*/ 0 h 496250"/>
                <a:gd name="connsiteX2" fmla="*/ 3080925 w 3130550"/>
                <a:gd name="connsiteY2" fmla="*/ 0 h 496250"/>
                <a:gd name="connsiteX3" fmla="*/ 3130550 w 3130550"/>
                <a:gd name="connsiteY3" fmla="*/ 49625 h 496250"/>
                <a:gd name="connsiteX4" fmla="*/ 3130550 w 3130550"/>
                <a:gd name="connsiteY4" fmla="*/ 446625 h 496250"/>
                <a:gd name="connsiteX5" fmla="*/ 3080925 w 3130550"/>
                <a:gd name="connsiteY5" fmla="*/ 496250 h 496250"/>
                <a:gd name="connsiteX6" fmla="*/ 49625 w 3130550"/>
                <a:gd name="connsiteY6" fmla="*/ 496250 h 496250"/>
                <a:gd name="connsiteX7" fmla="*/ 0 w 3130550"/>
                <a:gd name="connsiteY7" fmla="*/ 446625 h 496250"/>
                <a:gd name="connsiteX8" fmla="*/ 0 w 3130550"/>
                <a:gd name="connsiteY8" fmla="*/ 49625 h 49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0550" h="496250">
                  <a:moveTo>
                    <a:pt x="0" y="49625"/>
                  </a:moveTo>
                  <a:cubicBezTo>
                    <a:pt x="0" y="22218"/>
                    <a:pt x="22218" y="0"/>
                    <a:pt x="49625" y="0"/>
                  </a:cubicBezTo>
                  <a:lnTo>
                    <a:pt x="3080925" y="0"/>
                  </a:lnTo>
                  <a:cubicBezTo>
                    <a:pt x="3108332" y="0"/>
                    <a:pt x="3130550" y="22218"/>
                    <a:pt x="3130550" y="49625"/>
                  </a:cubicBezTo>
                  <a:lnTo>
                    <a:pt x="3130550" y="446625"/>
                  </a:lnTo>
                  <a:cubicBezTo>
                    <a:pt x="3130550" y="474032"/>
                    <a:pt x="3108332" y="496250"/>
                    <a:pt x="3080925" y="496250"/>
                  </a:cubicBezTo>
                  <a:lnTo>
                    <a:pt x="49625" y="496250"/>
                  </a:lnTo>
                  <a:cubicBezTo>
                    <a:pt x="22218" y="496250"/>
                    <a:pt x="0" y="474032"/>
                    <a:pt x="0" y="446625"/>
                  </a:cubicBezTo>
                  <a:lnTo>
                    <a:pt x="0" y="49625"/>
                  </a:lnTo>
                  <a:close/>
                </a:path>
              </a:pathLst>
            </a:custGeom>
            <a:ln w="28575"/>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825" tIns="37395" rIns="48825" bIns="37395" numCol="1" spcCol="1270" anchor="ctr" anchorCtr="0">
              <a:noAutofit/>
            </a:bodyPr>
            <a:lstStyle/>
            <a:p>
              <a:pPr marL="0" lvl="0" indent="0" defTabSz="8001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Ngôn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ngữ</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giản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dị</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giàu</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cảm</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xúc</a:t>
              </a:r>
              <a:r>
                <a:rPr lang="en-US" sz="3200" kern="1200" dirty="0">
                  <a:latin typeface="Times New Roman" panose="02020603050405020304" pitchFamily="18" charset="0"/>
                  <a:cs typeface="Times New Roman" panose="02020603050405020304" pitchFamily="18" charset="0"/>
                </a:rPr>
                <a:t>.</a:t>
              </a:r>
            </a:p>
          </p:txBody>
        </p:sp>
        <p:sp>
          <p:nvSpPr>
            <p:cNvPr id="12" name="Freeform: Shape 11"/>
            <p:cNvSpPr/>
            <p:nvPr/>
          </p:nvSpPr>
          <p:spPr>
            <a:xfrm>
              <a:off x="4454525" y="1916142"/>
              <a:ext cx="391318" cy="3693471"/>
            </a:xfrm>
            <a:custGeom>
              <a:avLst/>
              <a:gdLst/>
              <a:ahLst/>
              <a:cxnLst/>
              <a:rect l="0" t="0" r="0" b="0"/>
              <a:pathLst>
                <a:path>
                  <a:moveTo>
                    <a:pt x="0" y="0"/>
                  </a:moveTo>
                  <a:lnTo>
                    <a:pt x="0" y="3693471"/>
                  </a:lnTo>
                  <a:lnTo>
                    <a:pt x="391318" y="3693471"/>
                  </a:lnTo>
                </a:path>
              </a:pathLst>
            </a:custGeom>
            <a:noFill/>
            <a:ln w="28575"/>
          </p:spPr>
          <p:style>
            <a:lnRef idx="2">
              <a:schemeClr val="accent2">
                <a:hueOff val="0"/>
                <a:satOff val="0"/>
                <a:lumOff val="0"/>
                <a:alphaOff val="0"/>
              </a:schemeClr>
            </a:lnRef>
            <a:fillRef idx="0">
              <a:scrgbClr r="0" g="0" b="0"/>
            </a:fillRef>
            <a:effectRef idx="0">
              <a:schemeClr val="accent3">
                <a:tint val="90000"/>
                <a:hueOff val="0"/>
                <a:satOff val="0"/>
                <a:lumOff val="0"/>
                <a:alphaOff val="0"/>
              </a:schemeClr>
            </a:effectRef>
            <a:fontRef idx="minor">
              <a:schemeClr val="tx1">
                <a:hueOff val="0"/>
                <a:satOff val="0"/>
                <a:lumOff val="0"/>
                <a:alphaOff val="0"/>
              </a:schemeClr>
            </a:fontRef>
          </p:style>
        </p:sp>
        <p:sp>
          <p:nvSpPr>
            <p:cNvPr id="13" name="Freeform: Shape 12"/>
            <p:cNvSpPr/>
            <p:nvPr/>
          </p:nvSpPr>
          <p:spPr>
            <a:xfrm>
              <a:off x="4845842" y="5220482"/>
              <a:ext cx="5484020" cy="737273"/>
            </a:xfrm>
            <a:custGeom>
              <a:avLst/>
              <a:gdLst>
                <a:gd name="connsiteX0" fmla="*/ 0 w 3130550"/>
                <a:gd name="connsiteY0" fmla="*/ 49625 h 496250"/>
                <a:gd name="connsiteX1" fmla="*/ 49625 w 3130550"/>
                <a:gd name="connsiteY1" fmla="*/ 0 h 496250"/>
                <a:gd name="connsiteX2" fmla="*/ 3080925 w 3130550"/>
                <a:gd name="connsiteY2" fmla="*/ 0 h 496250"/>
                <a:gd name="connsiteX3" fmla="*/ 3130550 w 3130550"/>
                <a:gd name="connsiteY3" fmla="*/ 49625 h 496250"/>
                <a:gd name="connsiteX4" fmla="*/ 3130550 w 3130550"/>
                <a:gd name="connsiteY4" fmla="*/ 446625 h 496250"/>
                <a:gd name="connsiteX5" fmla="*/ 3080925 w 3130550"/>
                <a:gd name="connsiteY5" fmla="*/ 496250 h 496250"/>
                <a:gd name="connsiteX6" fmla="*/ 49625 w 3130550"/>
                <a:gd name="connsiteY6" fmla="*/ 496250 h 496250"/>
                <a:gd name="connsiteX7" fmla="*/ 0 w 3130550"/>
                <a:gd name="connsiteY7" fmla="*/ 446625 h 496250"/>
                <a:gd name="connsiteX8" fmla="*/ 0 w 3130550"/>
                <a:gd name="connsiteY8" fmla="*/ 49625 h 496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30550" h="496250">
                  <a:moveTo>
                    <a:pt x="0" y="49625"/>
                  </a:moveTo>
                  <a:cubicBezTo>
                    <a:pt x="0" y="22218"/>
                    <a:pt x="22218" y="0"/>
                    <a:pt x="49625" y="0"/>
                  </a:cubicBezTo>
                  <a:lnTo>
                    <a:pt x="3080925" y="0"/>
                  </a:lnTo>
                  <a:cubicBezTo>
                    <a:pt x="3108332" y="0"/>
                    <a:pt x="3130550" y="22218"/>
                    <a:pt x="3130550" y="49625"/>
                  </a:cubicBezTo>
                  <a:lnTo>
                    <a:pt x="3130550" y="446625"/>
                  </a:lnTo>
                  <a:cubicBezTo>
                    <a:pt x="3130550" y="474032"/>
                    <a:pt x="3108332" y="496250"/>
                    <a:pt x="3080925" y="496250"/>
                  </a:cubicBezTo>
                  <a:lnTo>
                    <a:pt x="49625" y="496250"/>
                  </a:lnTo>
                  <a:cubicBezTo>
                    <a:pt x="22218" y="496250"/>
                    <a:pt x="0" y="474032"/>
                    <a:pt x="0" y="446625"/>
                  </a:cubicBezTo>
                  <a:lnTo>
                    <a:pt x="0" y="49625"/>
                  </a:lnTo>
                  <a:close/>
                </a:path>
              </a:pathLst>
            </a:custGeom>
            <a:ln w="28575"/>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48825" tIns="37395" rIns="48825" bIns="37395" numCol="1" spcCol="1270" anchor="ctr" anchorCtr="0">
              <a:noAutofit/>
            </a:bodyPr>
            <a:lstStyle/>
            <a:p>
              <a:pPr marL="0" lvl="0" indent="0" defTabSz="800100">
                <a:lnSpc>
                  <a:spcPct val="90000"/>
                </a:lnSpc>
                <a:spcBef>
                  <a:spcPct val="0"/>
                </a:spcBef>
                <a:spcAft>
                  <a:spcPct val="35000"/>
                </a:spcAft>
                <a:buNone/>
              </a:pPr>
              <a:r>
                <a:rPr lang="en-US" sz="3200" kern="1200" dirty="0" err="1">
                  <a:latin typeface="Times New Roman" panose="02020603050405020304" pitchFamily="18" charset="0"/>
                  <a:cs typeface="Times New Roman" panose="02020603050405020304" pitchFamily="18" charset="0"/>
                </a:rPr>
                <a:t>Lập</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luận</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chặt</a:t>
              </a:r>
              <a:r>
                <a:rPr lang="en-US" sz="3200" kern="1200" dirty="0">
                  <a:latin typeface="Times New Roman" panose="02020603050405020304" pitchFamily="18" charset="0"/>
                  <a:cs typeface="Times New Roman" panose="02020603050405020304" pitchFamily="18" charset="0"/>
                </a:rPr>
                <a:t> </a:t>
              </a:r>
              <a:r>
                <a:rPr lang="en-US" sz="3200" kern="1200" dirty="0" err="1">
                  <a:latin typeface="Times New Roman" panose="02020603050405020304" pitchFamily="18" charset="0"/>
                  <a:cs typeface="Times New Roman" panose="02020603050405020304" pitchFamily="18" charset="0"/>
                </a:rPr>
                <a:t>chẽ</a:t>
              </a:r>
              <a:endParaRPr lang="en-US" sz="3200" kern="1200" dirty="0">
                <a:latin typeface="Times New Roman" panose="02020603050405020304" pitchFamily="18" charset="0"/>
                <a:cs typeface="Times New Roman" panose="02020603050405020304" pitchFamily="18" charset="0"/>
              </a:endParaRPr>
            </a:p>
          </p:txBody>
        </p:sp>
      </p:grpSp>
      <p:grpSp>
        <p:nvGrpSpPr>
          <p:cNvPr id="15" name="Group 14"/>
          <p:cNvGrpSpPr/>
          <p:nvPr/>
        </p:nvGrpSpPr>
        <p:grpSpPr>
          <a:xfrm>
            <a:off x="7391402" y="913375"/>
            <a:ext cx="4645266" cy="4599402"/>
            <a:chOff x="3862393" y="2548260"/>
            <a:chExt cx="4645266" cy="4599402"/>
          </a:xfrm>
        </p:grpSpPr>
        <p:sp>
          <p:nvSpPr>
            <p:cNvPr id="16" name="Freeform: Shape 15"/>
            <p:cNvSpPr/>
            <p:nvPr/>
          </p:nvSpPr>
          <p:spPr>
            <a:xfrm>
              <a:off x="3862393" y="2548260"/>
              <a:ext cx="2837657" cy="737273"/>
            </a:xfrm>
            <a:custGeom>
              <a:avLst/>
              <a:gdLst>
                <a:gd name="connsiteX0" fmla="*/ 0 w 4810125"/>
                <a:gd name="connsiteY0" fmla="*/ 240506 h 2405062"/>
                <a:gd name="connsiteX1" fmla="*/ 240506 w 4810125"/>
                <a:gd name="connsiteY1" fmla="*/ 0 h 2405062"/>
                <a:gd name="connsiteX2" fmla="*/ 4569619 w 4810125"/>
                <a:gd name="connsiteY2" fmla="*/ 0 h 2405062"/>
                <a:gd name="connsiteX3" fmla="*/ 4810125 w 4810125"/>
                <a:gd name="connsiteY3" fmla="*/ 240506 h 2405062"/>
                <a:gd name="connsiteX4" fmla="*/ 4810125 w 4810125"/>
                <a:gd name="connsiteY4" fmla="*/ 2164556 h 2405062"/>
                <a:gd name="connsiteX5" fmla="*/ 4569619 w 4810125"/>
                <a:gd name="connsiteY5" fmla="*/ 2405062 h 2405062"/>
                <a:gd name="connsiteX6" fmla="*/ 240506 w 4810125"/>
                <a:gd name="connsiteY6" fmla="*/ 2405062 h 2405062"/>
                <a:gd name="connsiteX7" fmla="*/ 0 w 4810125"/>
                <a:gd name="connsiteY7" fmla="*/ 2164556 h 2405062"/>
                <a:gd name="connsiteX8" fmla="*/ 0 w 4810125"/>
                <a:gd name="connsiteY8" fmla="*/ 240506 h 240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10125" h="2405062">
                  <a:moveTo>
                    <a:pt x="0" y="240506"/>
                  </a:moveTo>
                  <a:cubicBezTo>
                    <a:pt x="0" y="107678"/>
                    <a:pt x="107678" y="0"/>
                    <a:pt x="240506" y="0"/>
                  </a:cubicBezTo>
                  <a:lnTo>
                    <a:pt x="4569619" y="0"/>
                  </a:lnTo>
                  <a:cubicBezTo>
                    <a:pt x="4702447" y="0"/>
                    <a:pt x="4810125" y="107678"/>
                    <a:pt x="4810125" y="240506"/>
                  </a:cubicBezTo>
                  <a:lnTo>
                    <a:pt x="4810125" y="2164556"/>
                  </a:lnTo>
                  <a:cubicBezTo>
                    <a:pt x="4810125" y="2297384"/>
                    <a:pt x="4702447" y="2405062"/>
                    <a:pt x="4569619" y="2405062"/>
                  </a:cubicBezTo>
                  <a:lnTo>
                    <a:pt x="240506" y="2405062"/>
                  </a:lnTo>
                  <a:cubicBezTo>
                    <a:pt x="107678" y="2405062"/>
                    <a:pt x="0" y="2297384"/>
                    <a:pt x="0" y="2164556"/>
                  </a:cubicBezTo>
                  <a:lnTo>
                    <a:pt x="0" y="240506"/>
                  </a:lnTo>
                  <a:close/>
                </a:path>
              </a:pathLst>
            </a:custGeom>
            <a:ln w="28575">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267" tIns="152992" rIns="194267" bIns="152992" numCol="1" spcCol="1270" anchor="ctr" anchorCtr="0">
              <a:noAutofit/>
            </a:bodyPr>
            <a:lstStyle/>
            <a:p>
              <a:pPr marL="0" lvl="0" indent="0" algn="ctr" defTabSz="2889250">
                <a:lnSpc>
                  <a:spcPct val="90000"/>
                </a:lnSpc>
                <a:spcBef>
                  <a:spcPct val="0"/>
                </a:spcBef>
                <a:spcAft>
                  <a:spcPct val="35000"/>
                </a:spcAft>
                <a:buNone/>
              </a:pPr>
              <a:r>
                <a:rPr lang="vi-VN" sz="3200" b="1" kern="1200" dirty="0">
                  <a:latin typeface="+mj-lt"/>
                </a:rPr>
                <a:t>2. Nội dung</a:t>
              </a:r>
              <a:endParaRPr lang="en-US" sz="3200" kern="1200" dirty="0">
                <a:latin typeface="+mj-lt"/>
              </a:endParaRPr>
            </a:p>
          </p:txBody>
        </p:sp>
        <p:sp>
          <p:nvSpPr>
            <p:cNvPr id="17" name="Freeform: Shape 16"/>
            <p:cNvSpPr/>
            <p:nvPr/>
          </p:nvSpPr>
          <p:spPr>
            <a:xfrm>
              <a:off x="4171949" y="3128366"/>
              <a:ext cx="481012" cy="1803796"/>
            </a:xfrm>
            <a:custGeom>
              <a:avLst/>
              <a:gdLst/>
              <a:ahLst/>
              <a:cxnLst/>
              <a:rect l="0" t="0" r="0" b="0"/>
              <a:pathLst>
                <a:path>
                  <a:moveTo>
                    <a:pt x="0" y="0"/>
                  </a:moveTo>
                  <a:lnTo>
                    <a:pt x="0" y="1803796"/>
                  </a:lnTo>
                  <a:lnTo>
                    <a:pt x="481012" y="1803796"/>
                  </a:lnTo>
                </a:path>
              </a:pathLst>
            </a:custGeom>
            <a:noFill/>
            <a:ln w="28575"/>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8" name="Freeform: Shape 17"/>
            <p:cNvSpPr/>
            <p:nvPr/>
          </p:nvSpPr>
          <p:spPr>
            <a:xfrm>
              <a:off x="4412454" y="3648984"/>
              <a:ext cx="4095205" cy="3498678"/>
            </a:xfrm>
            <a:custGeom>
              <a:avLst/>
              <a:gdLst>
                <a:gd name="connsiteX0" fmla="*/ 0 w 3848100"/>
                <a:gd name="connsiteY0" fmla="*/ 240506 h 2405062"/>
                <a:gd name="connsiteX1" fmla="*/ 240506 w 3848100"/>
                <a:gd name="connsiteY1" fmla="*/ 0 h 2405062"/>
                <a:gd name="connsiteX2" fmla="*/ 3607594 w 3848100"/>
                <a:gd name="connsiteY2" fmla="*/ 0 h 2405062"/>
                <a:gd name="connsiteX3" fmla="*/ 3848100 w 3848100"/>
                <a:gd name="connsiteY3" fmla="*/ 240506 h 2405062"/>
                <a:gd name="connsiteX4" fmla="*/ 3848100 w 3848100"/>
                <a:gd name="connsiteY4" fmla="*/ 2164556 h 2405062"/>
                <a:gd name="connsiteX5" fmla="*/ 3607594 w 3848100"/>
                <a:gd name="connsiteY5" fmla="*/ 2405062 h 2405062"/>
                <a:gd name="connsiteX6" fmla="*/ 240506 w 3848100"/>
                <a:gd name="connsiteY6" fmla="*/ 2405062 h 2405062"/>
                <a:gd name="connsiteX7" fmla="*/ 0 w 3848100"/>
                <a:gd name="connsiteY7" fmla="*/ 2164556 h 2405062"/>
                <a:gd name="connsiteX8" fmla="*/ 0 w 3848100"/>
                <a:gd name="connsiteY8" fmla="*/ 240506 h 2405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48100" h="2405062">
                  <a:moveTo>
                    <a:pt x="0" y="240506"/>
                  </a:moveTo>
                  <a:cubicBezTo>
                    <a:pt x="0" y="107678"/>
                    <a:pt x="107678" y="0"/>
                    <a:pt x="240506" y="0"/>
                  </a:cubicBezTo>
                  <a:lnTo>
                    <a:pt x="3607594" y="0"/>
                  </a:lnTo>
                  <a:cubicBezTo>
                    <a:pt x="3740422" y="0"/>
                    <a:pt x="3848100" y="107678"/>
                    <a:pt x="3848100" y="240506"/>
                  </a:cubicBezTo>
                  <a:lnTo>
                    <a:pt x="3848100" y="2164556"/>
                  </a:lnTo>
                  <a:cubicBezTo>
                    <a:pt x="3848100" y="2297384"/>
                    <a:pt x="3740422" y="2405062"/>
                    <a:pt x="3607594" y="2405062"/>
                  </a:cubicBezTo>
                  <a:lnTo>
                    <a:pt x="240506" y="2405062"/>
                  </a:lnTo>
                  <a:cubicBezTo>
                    <a:pt x="107678" y="2405062"/>
                    <a:pt x="0" y="2297384"/>
                    <a:pt x="0" y="2164556"/>
                  </a:cubicBezTo>
                  <a:lnTo>
                    <a:pt x="0" y="240506"/>
                  </a:lnTo>
                  <a:close/>
                </a:path>
              </a:pathLst>
            </a:custGeom>
            <a:ln w="28575"/>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022" tIns="116162" rIns="139022" bIns="116162" numCol="1" spcCol="1270" anchor="ctr" anchorCtr="0">
              <a:noAutofit/>
            </a:bodyPr>
            <a:lstStyle/>
            <a:p>
              <a:pPr marL="0" lvl="0" indent="0" algn="ctr" defTabSz="1600200">
                <a:lnSpc>
                  <a:spcPct val="90000"/>
                </a:lnSpc>
                <a:spcBef>
                  <a:spcPct val="0"/>
                </a:spcBef>
                <a:spcAft>
                  <a:spcPct val="35000"/>
                </a:spcAft>
                <a:buNone/>
              </a:pPr>
              <a:r>
                <a:rPr lang="vi-VN" sz="3200" kern="1200" dirty="0">
                  <a:latin typeface="+mj-lt"/>
                </a:rPr>
                <a:t>Văn bản phân tích giá trị nghệ thuật và nội dung bài thơ </a:t>
              </a:r>
              <a:r>
                <a:rPr lang="vi-VN" sz="3200" i="1" kern="1200" dirty="0">
                  <a:latin typeface="+mj-lt"/>
                </a:rPr>
                <a:t>“Tiếng gà trưa</a:t>
              </a:r>
              <a:r>
                <a:rPr lang="en-US" sz="3200" i="1" kern="1200" dirty="0" smtClean="0">
                  <a:latin typeface="+mj-lt"/>
                </a:rPr>
                <a:t>” </a:t>
              </a:r>
              <a:r>
                <a:rPr lang="en-US" sz="3200" kern="1200" dirty="0" err="1" smtClean="0">
                  <a:latin typeface="Times New Roman" panose="02020603050405020304" pitchFamily="18" charset="0"/>
                  <a:cs typeface="Times New Roman" panose="02020603050405020304" pitchFamily="18" charset="0"/>
                </a:rPr>
                <a:t>từ</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đó</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giúp</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người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đọc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hiểu</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sâu</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sắc</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hơn</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và</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thêm</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yêu</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mến</a:t>
              </a:r>
              <a:r>
                <a:rPr lang="en-US" sz="3200" kern="1200" dirty="0" smtClean="0">
                  <a:latin typeface="Times New Roman" panose="02020603050405020304" pitchFamily="18" charset="0"/>
                  <a:cs typeface="Times New Roman" panose="02020603050405020304" pitchFamily="18" charset="0"/>
                </a:rPr>
                <a:t> </a:t>
              </a:r>
            </a:p>
            <a:p>
              <a:pPr marL="0" lvl="0" indent="0" algn="ctr" defTabSz="1600200">
                <a:lnSpc>
                  <a:spcPct val="90000"/>
                </a:lnSpc>
                <a:spcBef>
                  <a:spcPct val="0"/>
                </a:spcBef>
                <a:spcAft>
                  <a:spcPct val="35000"/>
                </a:spcAft>
                <a:buNone/>
              </a:pPr>
              <a:r>
                <a:rPr lang="en-US" sz="3200" kern="1200" dirty="0" err="1" smtClean="0">
                  <a:latin typeface="Times New Roman" panose="02020603050405020304" pitchFamily="18" charset="0"/>
                  <a:cs typeface="Times New Roman" panose="02020603050405020304" pitchFamily="18" charset="0"/>
                </a:rPr>
                <a:t>bài</a:t>
              </a:r>
              <a:r>
                <a:rPr lang="en-US" sz="3200" kern="1200" dirty="0" smtClean="0">
                  <a:latin typeface="Times New Roman" panose="02020603050405020304" pitchFamily="18" charset="0"/>
                  <a:cs typeface="Times New Roman" panose="02020603050405020304" pitchFamily="18" charset="0"/>
                </a:rPr>
                <a:t> </a:t>
              </a:r>
              <a:r>
                <a:rPr lang="en-US" sz="3200" kern="1200" dirty="0" err="1" smtClean="0">
                  <a:latin typeface="Times New Roman" panose="02020603050405020304" pitchFamily="18" charset="0"/>
                  <a:cs typeface="Times New Roman" panose="02020603050405020304" pitchFamily="18" charset="0"/>
                </a:rPr>
                <a:t>thơ</a:t>
              </a:r>
              <a:r>
                <a:rPr lang="en-US" sz="3200" kern="1200" dirty="0" smtClean="0">
                  <a:latin typeface="Times New Roman" panose="02020603050405020304" pitchFamily="18" charset="0"/>
                  <a:cs typeface="Times New Roman" panose="02020603050405020304" pitchFamily="18" charset="0"/>
                </a:rPr>
                <a:t>.</a:t>
              </a:r>
              <a:endParaRPr lang="en-US" sz="3200" kern="1200" dirty="0">
                <a:latin typeface="Times New Roman" panose="02020603050405020304" pitchFamily="18" charset="0"/>
                <a:cs typeface="Times New Roman" panose="02020603050405020304" pitchFamily="18" charset="0"/>
              </a:endParaRPr>
            </a:p>
          </p:txBody>
        </p:sp>
      </p:grpSp>
      <p:pic>
        <p:nvPicPr>
          <p:cNvPr id="19" name="Picture 18"/>
          <p:cNvPicPr>
            <a:picLocks noChangeAspect="1"/>
          </p:cNvPicPr>
          <p:nvPr/>
        </p:nvPicPr>
        <p:blipFill>
          <a:blip r:embed="rId2"/>
          <a:stretch>
            <a:fillRect/>
          </a:stretch>
        </p:blipFill>
        <p:spPr>
          <a:xfrm>
            <a:off x="5605062" y="4814394"/>
            <a:ext cx="3205168" cy="2423049"/>
          </a:xfrm>
          <a:prstGeom prst="ellipse">
            <a:avLst/>
          </a:prstGeom>
          <a:ln>
            <a:noFill/>
          </a:ln>
          <a:effectLst>
            <a:softEdge rad="112500"/>
          </a:effectLst>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6" presetClass="entr" presetSubtype="16"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ircle(in)">
                                      <p:cBhvr>
                                        <p:cTn id="1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346175"/>
            <a:ext cx="10858500" cy="523220"/>
          </a:xfrm>
          <a:prstGeom prst="rect">
            <a:avLst/>
          </a:prstGeom>
          <a:noFill/>
        </p:spPr>
        <p:txBody>
          <a:bodyPr wrap="square">
            <a:spAutoFit/>
          </a:bodyPr>
          <a:lstStyle/>
          <a:p>
            <a:pPr algn="just"/>
            <a:r>
              <a:rPr lang="vi-VN" sz="2800" b="1" dirty="0">
                <a:effectLst/>
                <a:latin typeface="Times New Roman" panose="02020603050405020304" pitchFamily="18" charset="0"/>
                <a:ea typeface="Calibri" panose="020F0502020204030204" pitchFamily="34" charset="0"/>
              </a:rPr>
              <a:t>3. Cách đọc hiểu văn bản nghị luận văn học</a:t>
            </a:r>
            <a:endParaRPr lang="en-US" sz="2800" dirty="0">
              <a:effectLst/>
              <a:latin typeface="Times New Roman" panose="02020603050405020304" pitchFamily="18" charset="0"/>
              <a:ea typeface="Calibri" panose="020F0502020204030204" pitchFamily="34" charset="0"/>
            </a:endParaRPr>
          </a:p>
        </p:txBody>
      </p:sp>
      <p:sp>
        <p:nvSpPr>
          <p:cNvPr id="6" name="Rectangle 5"/>
          <p:cNvSpPr/>
          <p:nvPr/>
        </p:nvSpPr>
        <p:spPr>
          <a:xfrm>
            <a:off x="2032000" y="1489068"/>
            <a:ext cx="8128000" cy="339781"/>
          </a:xfrm>
          <a:prstGeom prst="rect">
            <a:avLst/>
          </a:prstGeom>
          <a:ln w="28575"/>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 name="Freeform: Shape 6"/>
          <p:cNvSpPr/>
          <p:nvPr/>
        </p:nvSpPr>
        <p:spPr>
          <a:xfrm>
            <a:off x="2386013" y="1130300"/>
            <a:ext cx="7458075" cy="574029"/>
          </a:xfrm>
          <a:custGeom>
            <a:avLst/>
            <a:gdLst>
              <a:gd name="connsiteX0" fmla="*/ 0 w 5689600"/>
              <a:gd name="connsiteY0" fmla="*/ 34441 h 206640"/>
              <a:gd name="connsiteX1" fmla="*/ 34441 w 5689600"/>
              <a:gd name="connsiteY1" fmla="*/ 0 h 206640"/>
              <a:gd name="connsiteX2" fmla="*/ 5655159 w 5689600"/>
              <a:gd name="connsiteY2" fmla="*/ 0 h 206640"/>
              <a:gd name="connsiteX3" fmla="*/ 5689600 w 5689600"/>
              <a:gd name="connsiteY3" fmla="*/ 34441 h 206640"/>
              <a:gd name="connsiteX4" fmla="*/ 5689600 w 5689600"/>
              <a:gd name="connsiteY4" fmla="*/ 172199 h 206640"/>
              <a:gd name="connsiteX5" fmla="*/ 5655159 w 5689600"/>
              <a:gd name="connsiteY5" fmla="*/ 206640 h 206640"/>
              <a:gd name="connsiteX6" fmla="*/ 34441 w 5689600"/>
              <a:gd name="connsiteY6" fmla="*/ 206640 h 206640"/>
              <a:gd name="connsiteX7" fmla="*/ 0 w 5689600"/>
              <a:gd name="connsiteY7" fmla="*/ 172199 h 206640"/>
              <a:gd name="connsiteX8" fmla="*/ 0 w 568960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206640">
                <a:moveTo>
                  <a:pt x="0" y="34441"/>
                </a:moveTo>
                <a:cubicBezTo>
                  <a:pt x="0" y="15420"/>
                  <a:pt x="15420" y="0"/>
                  <a:pt x="34441" y="0"/>
                </a:cubicBezTo>
                <a:lnTo>
                  <a:pt x="5655159" y="0"/>
                </a:lnTo>
                <a:cubicBezTo>
                  <a:pt x="5674180" y="0"/>
                  <a:pt x="5689600" y="15420"/>
                  <a:pt x="5689600" y="34441"/>
                </a:cubicBezTo>
                <a:lnTo>
                  <a:pt x="5689600" y="172199"/>
                </a:lnTo>
                <a:cubicBezTo>
                  <a:pt x="5689600" y="191220"/>
                  <a:pt x="5674180" y="206640"/>
                  <a:pt x="5655159" y="206640"/>
                </a:cubicBezTo>
                <a:lnTo>
                  <a:pt x="34441" y="206640"/>
                </a:lnTo>
                <a:cubicBezTo>
                  <a:pt x="15420" y="206640"/>
                  <a:pt x="0" y="191220"/>
                  <a:pt x="0" y="172199"/>
                </a:cubicBezTo>
                <a:lnTo>
                  <a:pt x="0" y="3444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25140" tIns="10087" rIns="225140" bIns="10087" numCol="1" spcCol="1270" anchor="ctr" anchorCtr="0">
            <a:noAutofit/>
          </a:bodyPr>
          <a:lstStyle/>
          <a:p>
            <a:pPr marL="0" lvl="0" indent="0" algn="l" defTabSz="31115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Xác định vấn đề nghị luận</a:t>
            </a:r>
            <a:r>
              <a:rPr lang="en-US" sz="2800" kern="1200" dirty="0">
                <a:latin typeface="Times New Roman" panose="02020603050405020304" pitchFamily="18" charset="0"/>
                <a:cs typeface="Times New Roman" panose="02020603050405020304" pitchFamily="18" charset="0"/>
              </a:rPr>
              <a:t>.</a:t>
            </a:r>
          </a:p>
        </p:txBody>
      </p:sp>
      <p:sp>
        <p:nvSpPr>
          <p:cNvPr id="8" name="Rectangle 7"/>
          <p:cNvSpPr/>
          <p:nvPr/>
        </p:nvSpPr>
        <p:spPr>
          <a:xfrm>
            <a:off x="2032000" y="2323094"/>
            <a:ext cx="8128000" cy="321916"/>
          </a:xfrm>
          <a:prstGeom prst="rect">
            <a:avLst/>
          </a:prstGeom>
          <a:ln w="28575"/>
        </p:spPr>
        <p:style>
          <a:lnRef idx="2">
            <a:schemeClr val="accent3">
              <a:hueOff val="677650"/>
              <a:satOff val="25000"/>
              <a:lumOff val="-366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Freeform: Shape 8"/>
          <p:cNvSpPr/>
          <p:nvPr/>
        </p:nvSpPr>
        <p:spPr>
          <a:xfrm>
            <a:off x="2386013" y="1964325"/>
            <a:ext cx="7458075" cy="549427"/>
          </a:xfrm>
          <a:custGeom>
            <a:avLst/>
            <a:gdLst>
              <a:gd name="connsiteX0" fmla="*/ 0 w 5689600"/>
              <a:gd name="connsiteY0" fmla="*/ 34441 h 206640"/>
              <a:gd name="connsiteX1" fmla="*/ 34441 w 5689600"/>
              <a:gd name="connsiteY1" fmla="*/ 0 h 206640"/>
              <a:gd name="connsiteX2" fmla="*/ 5655159 w 5689600"/>
              <a:gd name="connsiteY2" fmla="*/ 0 h 206640"/>
              <a:gd name="connsiteX3" fmla="*/ 5689600 w 5689600"/>
              <a:gd name="connsiteY3" fmla="*/ 34441 h 206640"/>
              <a:gd name="connsiteX4" fmla="*/ 5689600 w 5689600"/>
              <a:gd name="connsiteY4" fmla="*/ 172199 h 206640"/>
              <a:gd name="connsiteX5" fmla="*/ 5655159 w 5689600"/>
              <a:gd name="connsiteY5" fmla="*/ 206640 h 206640"/>
              <a:gd name="connsiteX6" fmla="*/ 34441 w 5689600"/>
              <a:gd name="connsiteY6" fmla="*/ 206640 h 206640"/>
              <a:gd name="connsiteX7" fmla="*/ 0 w 5689600"/>
              <a:gd name="connsiteY7" fmla="*/ 172199 h 206640"/>
              <a:gd name="connsiteX8" fmla="*/ 0 w 568960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206640">
                <a:moveTo>
                  <a:pt x="0" y="34441"/>
                </a:moveTo>
                <a:cubicBezTo>
                  <a:pt x="0" y="15420"/>
                  <a:pt x="15420" y="0"/>
                  <a:pt x="34441" y="0"/>
                </a:cubicBezTo>
                <a:lnTo>
                  <a:pt x="5655159" y="0"/>
                </a:lnTo>
                <a:cubicBezTo>
                  <a:pt x="5674180" y="0"/>
                  <a:pt x="5689600" y="15420"/>
                  <a:pt x="5689600" y="34441"/>
                </a:cubicBezTo>
                <a:lnTo>
                  <a:pt x="5689600" y="172199"/>
                </a:lnTo>
                <a:cubicBezTo>
                  <a:pt x="5689600" y="191220"/>
                  <a:pt x="5674180" y="206640"/>
                  <a:pt x="5655159" y="206640"/>
                </a:cubicBezTo>
                <a:lnTo>
                  <a:pt x="34441" y="206640"/>
                </a:lnTo>
                <a:cubicBezTo>
                  <a:pt x="15420" y="206640"/>
                  <a:pt x="0" y="191220"/>
                  <a:pt x="0" y="172199"/>
                </a:cubicBezTo>
                <a:lnTo>
                  <a:pt x="0" y="3444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677650"/>
              <a:satOff val="25000"/>
              <a:lumOff val="-3669"/>
              <a:alphaOff val="0"/>
            </a:schemeClr>
          </a:fillRef>
          <a:effectRef idx="0">
            <a:schemeClr val="accent3">
              <a:hueOff val="677650"/>
              <a:satOff val="25000"/>
              <a:lumOff val="-3669"/>
              <a:alphaOff val="0"/>
            </a:schemeClr>
          </a:effectRef>
          <a:fontRef idx="minor">
            <a:schemeClr val="lt1"/>
          </a:fontRef>
        </p:style>
        <p:txBody>
          <a:bodyPr spcFirstLastPara="0" vert="horz" wrap="square" lIns="225140" tIns="10087" rIns="225140" bIns="10087" numCol="1" spcCol="1270" anchor="ctr" anchorCtr="0">
            <a:noAutofit/>
          </a:bodyPr>
          <a:lstStyle/>
          <a:p>
            <a:pPr marL="0" lvl="0" indent="0" algn="l" defTabSz="31115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Xác định mục đích văn bản nghị luận</a:t>
            </a:r>
            <a:r>
              <a:rPr lang="en-US" sz="2800" kern="1200" dirty="0">
                <a:latin typeface="Times New Roman" panose="02020603050405020304" pitchFamily="18" charset="0"/>
                <a:cs typeface="Times New Roman" panose="02020603050405020304" pitchFamily="18" charset="0"/>
              </a:rPr>
              <a:t>.</a:t>
            </a:r>
          </a:p>
        </p:txBody>
      </p:sp>
      <p:sp>
        <p:nvSpPr>
          <p:cNvPr id="10" name="Rectangle 9"/>
          <p:cNvSpPr/>
          <p:nvPr/>
        </p:nvSpPr>
        <p:spPr>
          <a:xfrm>
            <a:off x="2012949" y="3150739"/>
            <a:ext cx="8128000" cy="405086"/>
          </a:xfrm>
          <a:prstGeom prst="rect">
            <a:avLst/>
          </a:prstGeom>
          <a:ln w="28575"/>
        </p:spPr>
        <p:style>
          <a:lnRef idx="2">
            <a:schemeClr val="accent3">
              <a:hueOff val="1355300"/>
              <a:satOff val="50000"/>
              <a:lumOff val="-7346"/>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Freeform: Shape 10"/>
          <p:cNvSpPr/>
          <p:nvPr/>
        </p:nvSpPr>
        <p:spPr>
          <a:xfrm>
            <a:off x="2366962" y="2834835"/>
            <a:ext cx="7458075" cy="574029"/>
          </a:xfrm>
          <a:custGeom>
            <a:avLst/>
            <a:gdLst>
              <a:gd name="connsiteX0" fmla="*/ 0 w 5689600"/>
              <a:gd name="connsiteY0" fmla="*/ 34441 h 206640"/>
              <a:gd name="connsiteX1" fmla="*/ 34441 w 5689600"/>
              <a:gd name="connsiteY1" fmla="*/ 0 h 206640"/>
              <a:gd name="connsiteX2" fmla="*/ 5655159 w 5689600"/>
              <a:gd name="connsiteY2" fmla="*/ 0 h 206640"/>
              <a:gd name="connsiteX3" fmla="*/ 5689600 w 5689600"/>
              <a:gd name="connsiteY3" fmla="*/ 34441 h 206640"/>
              <a:gd name="connsiteX4" fmla="*/ 5689600 w 5689600"/>
              <a:gd name="connsiteY4" fmla="*/ 172199 h 206640"/>
              <a:gd name="connsiteX5" fmla="*/ 5655159 w 5689600"/>
              <a:gd name="connsiteY5" fmla="*/ 206640 h 206640"/>
              <a:gd name="connsiteX6" fmla="*/ 34441 w 5689600"/>
              <a:gd name="connsiteY6" fmla="*/ 206640 h 206640"/>
              <a:gd name="connsiteX7" fmla="*/ 0 w 5689600"/>
              <a:gd name="connsiteY7" fmla="*/ 172199 h 206640"/>
              <a:gd name="connsiteX8" fmla="*/ 0 w 568960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206640">
                <a:moveTo>
                  <a:pt x="0" y="34441"/>
                </a:moveTo>
                <a:cubicBezTo>
                  <a:pt x="0" y="15420"/>
                  <a:pt x="15420" y="0"/>
                  <a:pt x="34441" y="0"/>
                </a:cubicBezTo>
                <a:lnTo>
                  <a:pt x="5655159" y="0"/>
                </a:lnTo>
                <a:cubicBezTo>
                  <a:pt x="5674180" y="0"/>
                  <a:pt x="5689600" y="15420"/>
                  <a:pt x="5689600" y="34441"/>
                </a:cubicBezTo>
                <a:lnTo>
                  <a:pt x="5689600" y="172199"/>
                </a:lnTo>
                <a:cubicBezTo>
                  <a:pt x="5689600" y="191220"/>
                  <a:pt x="5674180" y="206640"/>
                  <a:pt x="5655159" y="206640"/>
                </a:cubicBezTo>
                <a:lnTo>
                  <a:pt x="34441" y="206640"/>
                </a:lnTo>
                <a:cubicBezTo>
                  <a:pt x="15420" y="206640"/>
                  <a:pt x="0" y="191220"/>
                  <a:pt x="0" y="172199"/>
                </a:cubicBezTo>
                <a:lnTo>
                  <a:pt x="0" y="3444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355300"/>
              <a:satOff val="50000"/>
              <a:lumOff val="-7346"/>
              <a:alphaOff val="0"/>
            </a:schemeClr>
          </a:fillRef>
          <a:effectRef idx="0">
            <a:schemeClr val="accent3">
              <a:hueOff val="1355300"/>
              <a:satOff val="50000"/>
              <a:lumOff val="-7346"/>
              <a:alphaOff val="0"/>
            </a:schemeClr>
          </a:effectRef>
          <a:fontRef idx="minor">
            <a:schemeClr val="lt1"/>
          </a:fontRef>
        </p:style>
        <p:txBody>
          <a:bodyPr spcFirstLastPara="0" vert="horz" wrap="square" lIns="225140" tIns="10087" rIns="225140" bIns="10087" numCol="1" spcCol="1270" anchor="ctr" anchorCtr="0">
            <a:noAutofit/>
          </a:bodyPr>
          <a:lstStyle/>
          <a:p>
            <a:pPr marL="0" lvl="0" indent="0" algn="l" defTabSz="31115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Trình tự triển khai vấn đề</a:t>
            </a:r>
            <a:r>
              <a:rPr lang="en-US" sz="2800" kern="1200" dirty="0">
                <a:latin typeface="Times New Roman" panose="02020603050405020304" pitchFamily="18" charset="0"/>
                <a:cs typeface="Times New Roman" panose="02020603050405020304" pitchFamily="18" charset="0"/>
              </a:rPr>
              <a:t>.</a:t>
            </a:r>
          </a:p>
        </p:txBody>
      </p:sp>
      <p:sp>
        <p:nvSpPr>
          <p:cNvPr id="12" name="Rectangle 11"/>
          <p:cNvSpPr/>
          <p:nvPr/>
        </p:nvSpPr>
        <p:spPr>
          <a:xfrm>
            <a:off x="2032000" y="4354158"/>
            <a:ext cx="8128000" cy="572196"/>
          </a:xfrm>
          <a:prstGeom prst="rect">
            <a:avLst/>
          </a:prstGeom>
          <a:ln w="28575"/>
        </p:spPr>
        <p:style>
          <a:lnRef idx="2">
            <a:schemeClr val="accent3">
              <a:hueOff val="2032949"/>
              <a:satOff val="75000"/>
              <a:lumOff val="-1102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3" name="Freeform: Shape 12"/>
          <p:cNvSpPr/>
          <p:nvPr/>
        </p:nvSpPr>
        <p:spPr>
          <a:xfrm>
            <a:off x="2366962" y="3733044"/>
            <a:ext cx="7458075" cy="1040574"/>
          </a:xfrm>
          <a:custGeom>
            <a:avLst/>
            <a:gdLst>
              <a:gd name="connsiteX0" fmla="*/ 0 w 5689600"/>
              <a:gd name="connsiteY0" fmla="*/ 34441 h 206640"/>
              <a:gd name="connsiteX1" fmla="*/ 34441 w 5689600"/>
              <a:gd name="connsiteY1" fmla="*/ 0 h 206640"/>
              <a:gd name="connsiteX2" fmla="*/ 5655159 w 5689600"/>
              <a:gd name="connsiteY2" fmla="*/ 0 h 206640"/>
              <a:gd name="connsiteX3" fmla="*/ 5689600 w 5689600"/>
              <a:gd name="connsiteY3" fmla="*/ 34441 h 206640"/>
              <a:gd name="connsiteX4" fmla="*/ 5689600 w 5689600"/>
              <a:gd name="connsiteY4" fmla="*/ 172199 h 206640"/>
              <a:gd name="connsiteX5" fmla="*/ 5655159 w 5689600"/>
              <a:gd name="connsiteY5" fmla="*/ 206640 h 206640"/>
              <a:gd name="connsiteX6" fmla="*/ 34441 w 5689600"/>
              <a:gd name="connsiteY6" fmla="*/ 206640 h 206640"/>
              <a:gd name="connsiteX7" fmla="*/ 0 w 5689600"/>
              <a:gd name="connsiteY7" fmla="*/ 172199 h 206640"/>
              <a:gd name="connsiteX8" fmla="*/ 0 w 568960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206640">
                <a:moveTo>
                  <a:pt x="0" y="34441"/>
                </a:moveTo>
                <a:cubicBezTo>
                  <a:pt x="0" y="15420"/>
                  <a:pt x="15420" y="0"/>
                  <a:pt x="34441" y="0"/>
                </a:cubicBezTo>
                <a:lnTo>
                  <a:pt x="5655159" y="0"/>
                </a:lnTo>
                <a:cubicBezTo>
                  <a:pt x="5674180" y="0"/>
                  <a:pt x="5689600" y="15420"/>
                  <a:pt x="5689600" y="34441"/>
                </a:cubicBezTo>
                <a:lnTo>
                  <a:pt x="5689600" y="172199"/>
                </a:lnTo>
                <a:cubicBezTo>
                  <a:pt x="5689600" y="191220"/>
                  <a:pt x="5674180" y="206640"/>
                  <a:pt x="5655159" y="206640"/>
                </a:cubicBezTo>
                <a:lnTo>
                  <a:pt x="34441" y="206640"/>
                </a:lnTo>
                <a:cubicBezTo>
                  <a:pt x="15420" y="206640"/>
                  <a:pt x="0" y="191220"/>
                  <a:pt x="0" y="172199"/>
                </a:cubicBezTo>
                <a:lnTo>
                  <a:pt x="0" y="3444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032949"/>
              <a:satOff val="75000"/>
              <a:lumOff val="-11022"/>
              <a:alphaOff val="0"/>
            </a:schemeClr>
          </a:fillRef>
          <a:effectRef idx="0">
            <a:schemeClr val="accent3">
              <a:hueOff val="2032949"/>
              <a:satOff val="75000"/>
              <a:lumOff val="-11022"/>
              <a:alphaOff val="0"/>
            </a:schemeClr>
          </a:effectRef>
          <a:fontRef idx="minor">
            <a:schemeClr val="lt1"/>
          </a:fontRef>
        </p:style>
        <p:txBody>
          <a:bodyPr spcFirstLastPara="0" vert="horz" wrap="square" lIns="225140" tIns="10087" rIns="225140" bIns="10087" numCol="1" spcCol="1270" anchor="ctr" anchorCtr="0">
            <a:noAutofit/>
          </a:bodyPr>
          <a:lstStyle/>
          <a:p>
            <a:pPr marL="0" lvl="0" indent="0" algn="l" defTabSz="311150">
              <a:lnSpc>
                <a:spcPct val="90000"/>
              </a:lnSpc>
              <a:spcBef>
                <a:spcPct val="0"/>
              </a:spcBef>
              <a:spcAft>
                <a:spcPct val="35000"/>
              </a:spcAft>
              <a:buNone/>
            </a:pPr>
            <a:r>
              <a:rPr lang="vi-VN" sz="2600" kern="1200" dirty="0">
                <a:latin typeface="Times New Roman" panose="02020603050405020304" pitchFamily="18" charset="0"/>
                <a:cs typeface="Times New Roman" panose="02020603050405020304" pitchFamily="18" charset="0"/>
              </a:rPr>
              <a:t>Chỉ rõ hệ thống ý kiến, lí lẽ, bằng chứng trong văn bản, tác dụng của hệ thống ý kiến, lí lẽ, bằng chứng phục vụ cho mục đích của văn bản.</a:t>
            </a:r>
            <a:endParaRPr lang="en-US" sz="2600" kern="1200" dirty="0">
              <a:latin typeface="Times New Roman" panose="02020603050405020304" pitchFamily="18" charset="0"/>
              <a:cs typeface="Times New Roman" panose="02020603050405020304" pitchFamily="18" charset="0"/>
            </a:endParaRPr>
          </a:p>
        </p:txBody>
      </p:sp>
      <p:sp>
        <p:nvSpPr>
          <p:cNvPr id="14" name="Rectangle 13"/>
          <p:cNvSpPr/>
          <p:nvPr/>
        </p:nvSpPr>
        <p:spPr>
          <a:xfrm>
            <a:off x="2012949" y="5727699"/>
            <a:ext cx="8128000" cy="784125"/>
          </a:xfrm>
          <a:prstGeom prst="rect">
            <a:avLst/>
          </a:prstGeom>
          <a:ln w="28575"/>
        </p:spPr>
        <p:style>
          <a:lnRef idx="2">
            <a:schemeClr val="accent3">
              <a:hueOff val="2710599"/>
              <a:satOff val="100000"/>
              <a:lumOff val="-1469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5" name="Freeform: Shape 14"/>
          <p:cNvSpPr/>
          <p:nvPr/>
        </p:nvSpPr>
        <p:spPr>
          <a:xfrm>
            <a:off x="2386013" y="5083134"/>
            <a:ext cx="7458075" cy="1174928"/>
          </a:xfrm>
          <a:custGeom>
            <a:avLst/>
            <a:gdLst>
              <a:gd name="connsiteX0" fmla="*/ 0 w 5689600"/>
              <a:gd name="connsiteY0" fmla="*/ 34441 h 206640"/>
              <a:gd name="connsiteX1" fmla="*/ 34441 w 5689600"/>
              <a:gd name="connsiteY1" fmla="*/ 0 h 206640"/>
              <a:gd name="connsiteX2" fmla="*/ 5655159 w 5689600"/>
              <a:gd name="connsiteY2" fmla="*/ 0 h 206640"/>
              <a:gd name="connsiteX3" fmla="*/ 5689600 w 5689600"/>
              <a:gd name="connsiteY3" fmla="*/ 34441 h 206640"/>
              <a:gd name="connsiteX4" fmla="*/ 5689600 w 5689600"/>
              <a:gd name="connsiteY4" fmla="*/ 172199 h 206640"/>
              <a:gd name="connsiteX5" fmla="*/ 5655159 w 5689600"/>
              <a:gd name="connsiteY5" fmla="*/ 206640 h 206640"/>
              <a:gd name="connsiteX6" fmla="*/ 34441 w 5689600"/>
              <a:gd name="connsiteY6" fmla="*/ 206640 h 206640"/>
              <a:gd name="connsiteX7" fmla="*/ 0 w 5689600"/>
              <a:gd name="connsiteY7" fmla="*/ 172199 h 206640"/>
              <a:gd name="connsiteX8" fmla="*/ 0 w 5689600"/>
              <a:gd name="connsiteY8" fmla="*/ 34441 h 206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89600" h="206640">
                <a:moveTo>
                  <a:pt x="0" y="34441"/>
                </a:moveTo>
                <a:cubicBezTo>
                  <a:pt x="0" y="15420"/>
                  <a:pt x="15420" y="0"/>
                  <a:pt x="34441" y="0"/>
                </a:cubicBezTo>
                <a:lnTo>
                  <a:pt x="5655159" y="0"/>
                </a:lnTo>
                <a:cubicBezTo>
                  <a:pt x="5674180" y="0"/>
                  <a:pt x="5689600" y="15420"/>
                  <a:pt x="5689600" y="34441"/>
                </a:cubicBezTo>
                <a:lnTo>
                  <a:pt x="5689600" y="172199"/>
                </a:lnTo>
                <a:cubicBezTo>
                  <a:pt x="5689600" y="191220"/>
                  <a:pt x="5674180" y="206640"/>
                  <a:pt x="5655159" y="206640"/>
                </a:cubicBezTo>
                <a:lnTo>
                  <a:pt x="34441" y="206640"/>
                </a:lnTo>
                <a:cubicBezTo>
                  <a:pt x="15420" y="206640"/>
                  <a:pt x="0" y="191220"/>
                  <a:pt x="0" y="172199"/>
                </a:cubicBezTo>
                <a:lnTo>
                  <a:pt x="0" y="3444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699"/>
              <a:alphaOff val="0"/>
            </a:schemeClr>
          </a:fillRef>
          <a:effectRef idx="0">
            <a:schemeClr val="accent3">
              <a:hueOff val="2710599"/>
              <a:satOff val="100000"/>
              <a:lumOff val="-14699"/>
              <a:alphaOff val="0"/>
            </a:schemeClr>
          </a:effectRef>
          <a:fontRef idx="minor">
            <a:schemeClr val="lt1"/>
          </a:fontRef>
        </p:style>
        <p:txBody>
          <a:bodyPr spcFirstLastPara="0" vert="horz" wrap="square" lIns="225140" tIns="10087" rIns="225140" bIns="10087" numCol="1" spcCol="1270" anchor="ctr" anchorCtr="0">
            <a:noAutofit/>
          </a:bodyPr>
          <a:lstStyle/>
          <a:p>
            <a:pPr marL="0" lvl="0" indent="0" algn="l" defTabSz="31115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Liên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hệ</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và</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rút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ra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học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thức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phẩm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được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luận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về</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tạo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lập</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bản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nghị</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luận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văn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học</a:t>
            </a:r>
            <a:r>
              <a:rPr lang="en-US" sz="2800" kern="1200" dirty="0">
                <a:latin typeface="Times New Roman" panose="02020603050405020304" pitchFamily="18" charset="0"/>
                <a:cs typeface="Times New Roman" panose="02020603050405020304" pitchFamily="18" charset="0"/>
              </a:rPr>
              <a:t>. </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par>
                                <p:cTn id="39" presetID="31"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ppt_w</p:attrName>
                                        </p:attrNameLst>
                                      </p:cBhvr>
                                      <p:tavLst>
                                        <p:tav tm="0">
                                          <p:val>
                                            <p:fltVal val="0"/>
                                          </p:val>
                                        </p:tav>
                                        <p:tav tm="100000">
                                          <p:val>
                                            <p:strVal val="#ppt_w"/>
                                          </p:val>
                                        </p:tav>
                                      </p:tavLst>
                                    </p:anim>
                                    <p:anim calcmode="lin" valueType="num">
                                      <p:cBhvr>
                                        <p:cTn id="42" dur="1000" fill="hold"/>
                                        <p:tgtEl>
                                          <p:spTgt spid="10"/>
                                        </p:tgtEl>
                                        <p:attrNameLst>
                                          <p:attrName>ppt_h</p:attrName>
                                        </p:attrNameLst>
                                      </p:cBhvr>
                                      <p:tavLst>
                                        <p:tav tm="0">
                                          <p:val>
                                            <p:fltVal val="0"/>
                                          </p:val>
                                        </p:tav>
                                        <p:tav tm="100000">
                                          <p:val>
                                            <p:strVal val="#ppt_h"/>
                                          </p:val>
                                        </p:tav>
                                      </p:tavLst>
                                    </p:anim>
                                    <p:anim calcmode="lin" valueType="num">
                                      <p:cBhvr>
                                        <p:cTn id="43" dur="1000" fill="hold"/>
                                        <p:tgtEl>
                                          <p:spTgt spid="10"/>
                                        </p:tgtEl>
                                        <p:attrNameLst>
                                          <p:attrName>style.rotation</p:attrName>
                                        </p:attrNameLst>
                                      </p:cBhvr>
                                      <p:tavLst>
                                        <p:tav tm="0">
                                          <p:val>
                                            <p:fltVal val="90"/>
                                          </p:val>
                                        </p:tav>
                                        <p:tav tm="100000">
                                          <p:val>
                                            <p:fltVal val="0"/>
                                          </p:val>
                                        </p:tav>
                                      </p:tavLst>
                                    </p:anim>
                                    <p:animEffect transition="in" filter="fade">
                                      <p:cBhvr>
                                        <p:cTn id="44" dur="1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1000" fill="hold"/>
                                        <p:tgtEl>
                                          <p:spTgt spid="13"/>
                                        </p:tgtEl>
                                        <p:attrNameLst>
                                          <p:attrName>ppt_w</p:attrName>
                                        </p:attrNameLst>
                                      </p:cBhvr>
                                      <p:tavLst>
                                        <p:tav tm="0">
                                          <p:val>
                                            <p:fltVal val="0"/>
                                          </p:val>
                                        </p:tav>
                                        <p:tav tm="100000">
                                          <p:val>
                                            <p:strVal val="#ppt_w"/>
                                          </p:val>
                                        </p:tav>
                                      </p:tavLst>
                                    </p:anim>
                                    <p:anim calcmode="lin" valueType="num">
                                      <p:cBhvr>
                                        <p:cTn id="56" dur="1000" fill="hold"/>
                                        <p:tgtEl>
                                          <p:spTgt spid="13"/>
                                        </p:tgtEl>
                                        <p:attrNameLst>
                                          <p:attrName>ppt_h</p:attrName>
                                        </p:attrNameLst>
                                      </p:cBhvr>
                                      <p:tavLst>
                                        <p:tav tm="0">
                                          <p:val>
                                            <p:fltVal val="0"/>
                                          </p:val>
                                        </p:tav>
                                        <p:tav tm="100000">
                                          <p:val>
                                            <p:strVal val="#ppt_h"/>
                                          </p:val>
                                        </p:tav>
                                      </p:tavLst>
                                    </p:anim>
                                    <p:anim calcmode="lin" valueType="num">
                                      <p:cBhvr>
                                        <p:cTn id="57" dur="1000" fill="hold"/>
                                        <p:tgtEl>
                                          <p:spTgt spid="13"/>
                                        </p:tgtEl>
                                        <p:attrNameLst>
                                          <p:attrName>style.rotation</p:attrName>
                                        </p:attrNameLst>
                                      </p:cBhvr>
                                      <p:tavLst>
                                        <p:tav tm="0">
                                          <p:val>
                                            <p:fltVal val="90"/>
                                          </p:val>
                                        </p:tav>
                                        <p:tav tm="100000">
                                          <p:val>
                                            <p:fltVal val="0"/>
                                          </p:val>
                                        </p:tav>
                                      </p:tavLst>
                                    </p:anim>
                                    <p:animEffect transition="in" filter="fade">
                                      <p:cBhvr>
                                        <p:cTn id="58" dur="10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nodeType="click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 calcmode="lin" valueType="num">
                                      <p:cBhvr>
                                        <p:cTn id="65" dur="1000" fill="hold"/>
                                        <p:tgtEl>
                                          <p:spTgt spid="14"/>
                                        </p:tgtEl>
                                        <p:attrNameLst>
                                          <p:attrName>style.rotation</p:attrName>
                                        </p:attrNameLst>
                                      </p:cBhvr>
                                      <p:tavLst>
                                        <p:tav tm="0">
                                          <p:val>
                                            <p:fltVal val="90"/>
                                          </p:val>
                                        </p:tav>
                                        <p:tav tm="100000">
                                          <p:val>
                                            <p:fltVal val="0"/>
                                          </p:val>
                                        </p:tav>
                                      </p:tavLst>
                                    </p:anim>
                                    <p:animEffect transition="in" filter="fade">
                                      <p:cBhvr>
                                        <p:cTn id="66" dur="1000"/>
                                        <p:tgtEl>
                                          <p:spTgt spid="14"/>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ppt_w</p:attrName>
                                        </p:attrNameLst>
                                      </p:cBhvr>
                                      <p:tavLst>
                                        <p:tav tm="0">
                                          <p:val>
                                            <p:fltVal val="0"/>
                                          </p:val>
                                        </p:tav>
                                        <p:tav tm="100000">
                                          <p:val>
                                            <p:strVal val="#ppt_w"/>
                                          </p:val>
                                        </p:tav>
                                      </p:tavLst>
                                    </p:anim>
                                    <p:anim calcmode="lin" valueType="num">
                                      <p:cBhvr>
                                        <p:cTn id="70" dur="1000" fill="hold"/>
                                        <p:tgtEl>
                                          <p:spTgt spid="15"/>
                                        </p:tgtEl>
                                        <p:attrNameLst>
                                          <p:attrName>ppt_h</p:attrName>
                                        </p:attrNameLst>
                                      </p:cBhvr>
                                      <p:tavLst>
                                        <p:tav tm="0">
                                          <p:val>
                                            <p:fltVal val="0"/>
                                          </p:val>
                                        </p:tav>
                                        <p:tav tm="100000">
                                          <p:val>
                                            <p:strVal val="#ppt_h"/>
                                          </p:val>
                                        </p:tav>
                                      </p:tavLst>
                                    </p:anim>
                                    <p:anim calcmode="lin" valueType="num">
                                      <p:cBhvr>
                                        <p:cTn id="71" dur="1000" fill="hold"/>
                                        <p:tgtEl>
                                          <p:spTgt spid="15"/>
                                        </p:tgtEl>
                                        <p:attrNameLst>
                                          <p:attrName>style.rotation</p:attrName>
                                        </p:attrNameLst>
                                      </p:cBhvr>
                                      <p:tavLst>
                                        <p:tav tm="0">
                                          <p:val>
                                            <p:fltVal val="90"/>
                                          </p:val>
                                        </p:tav>
                                        <p:tav tm="100000">
                                          <p:val>
                                            <p:fltVal val="0"/>
                                          </p:val>
                                        </p:tav>
                                      </p:tavLst>
                                    </p:anim>
                                    <p:animEffect transition="in" filter="fade">
                                      <p:cBhvr>
                                        <p:cTn id="72"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animBg="1"/>
      <p:bldP spid="13" grpId="0" animBg="1"/>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6"/>
          <p:cNvSpPr>
            <a:spLocks noGrp="1" noRot="1" noChangeAspect="1" noMove="1" noResize="1" noEditPoints="1" noAdjustHandles="1" noChangeArrowheads="1" noChangeShapeType="1" noTextEdit="1"/>
          </p:cNvSpPr>
          <p:nvPr/>
        </p:nvSpPr>
        <p:spPr>
          <a:xfrm>
            <a:off x="1210277" y="0"/>
            <a:ext cx="9771446" cy="6858000"/>
          </a:xfrm>
          <a:custGeom>
            <a:avLst/>
            <a:gdLst>
              <a:gd name="connsiteX0" fmla="*/ 1422188 w 9771446"/>
              <a:gd name="connsiteY0" fmla="*/ 0 h 6858000"/>
              <a:gd name="connsiteX1" fmla="*/ 8349258 w 9771446"/>
              <a:gd name="connsiteY1" fmla="*/ 0 h 6858000"/>
              <a:gd name="connsiteX2" fmla="*/ 8502224 w 9771446"/>
              <a:gd name="connsiteY2" fmla="*/ 159673 h 6858000"/>
              <a:gd name="connsiteX3" fmla="*/ 9771446 w 9771446"/>
              <a:gd name="connsiteY3" fmla="*/ 3429001 h 6858000"/>
              <a:gd name="connsiteX4" fmla="*/ 8502224 w 9771446"/>
              <a:gd name="connsiteY4" fmla="*/ 6698330 h 6858000"/>
              <a:gd name="connsiteX5" fmla="*/ 8349260 w 9771446"/>
              <a:gd name="connsiteY5" fmla="*/ 6858000 h 6858000"/>
              <a:gd name="connsiteX6" fmla="*/ 1422186 w 9771446"/>
              <a:gd name="connsiteY6" fmla="*/ 6858000 h 6858000"/>
              <a:gd name="connsiteX7" fmla="*/ 1269223 w 9771446"/>
              <a:gd name="connsiteY7" fmla="*/ 6698330 h 6858000"/>
              <a:gd name="connsiteX8" fmla="*/ 0 w 9771446"/>
              <a:gd name="connsiteY8" fmla="*/ 3429001 h 6858000"/>
              <a:gd name="connsiteX9" fmla="*/ 1269223 w 9771446"/>
              <a:gd name="connsiteY9" fmla="*/ 15967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71446" h="6858000">
                <a:moveTo>
                  <a:pt x="1422188" y="0"/>
                </a:moveTo>
                <a:lnTo>
                  <a:pt x="8349258" y="0"/>
                </a:lnTo>
                <a:lnTo>
                  <a:pt x="8502224" y="159673"/>
                </a:lnTo>
                <a:cubicBezTo>
                  <a:pt x="9290813" y="1023162"/>
                  <a:pt x="9771446" y="2170221"/>
                  <a:pt x="9771446" y="3429001"/>
                </a:cubicBezTo>
                <a:cubicBezTo>
                  <a:pt x="9771446" y="4687781"/>
                  <a:pt x="9290813" y="5834840"/>
                  <a:pt x="8502224" y="6698330"/>
                </a:cubicBezTo>
                <a:lnTo>
                  <a:pt x="8349260" y="6858000"/>
                </a:lnTo>
                <a:lnTo>
                  <a:pt x="1422186" y="6858000"/>
                </a:lnTo>
                <a:lnTo>
                  <a:pt x="1269223" y="6698330"/>
                </a:lnTo>
                <a:cubicBezTo>
                  <a:pt x="480633" y="5834840"/>
                  <a:pt x="0" y="4687781"/>
                  <a:pt x="0" y="3429001"/>
                </a:cubicBezTo>
                <a:cubicBezTo>
                  <a:pt x="0" y="2170221"/>
                  <a:pt x="480633" y="1023162"/>
                  <a:pt x="1269223" y="159673"/>
                </a:cubicBezTo>
                <a:close/>
              </a:path>
            </a:pathLst>
          </a:custGeom>
          <a:solidFill>
            <a:schemeClr val="bg1">
              <a:lumMod val="8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descr="A white brick wall&#10;&#10;Description automatically generated with low confidence"/>
          <p:cNvPicPr>
            <a:picLocks noChangeAspect="1"/>
          </p:cNvPicPr>
          <p:nvPr/>
        </p:nvPicPr>
        <p:blipFill rotWithShape="1">
          <a:blip r:embed="rId2"/>
          <a:srcRect r="9764" b="-1"/>
          <a:stretch>
            <a:fillRect/>
          </a:stretch>
        </p:blipFill>
        <p:spPr>
          <a:xfrm>
            <a:off x="1460597" y="10"/>
            <a:ext cx="9270806" cy="6857990"/>
          </a:xfrm>
          <a:custGeom>
            <a:avLst/>
            <a:gdLst/>
            <a:ahLst/>
            <a:cxnLst/>
            <a:rect l="l" t="t" r="r" b="b"/>
            <a:pathLst>
              <a:path w="9270806" h="6858000">
                <a:moveTo>
                  <a:pt x="1503712" y="0"/>
                </a:moveTo>
                <a:lnTo>
                  <a:pt x="7767094" y="0"/>
                </a:lnTo>
                <a:lnTo>
                  <a:pt x="7913128" y="139721"/>
                </a:lnTo>
                <a:cubicBezTo>
                  <a:pt x="8751971" y="981521"/>
                  <a:pt x="9270806" y="2144457"/>
                  <a:pt x="9270806" y="3429000"/>
                </a:cubicBezTo>
                <a:cubicBezTo>
                  <a:pt x="9270806" y="4713544"/>
                  <a:pt x="8751971" y="5876479"/>
                  <a:pt x="7913128" y="6718279"/>
                </a:cubicBezTo>
                <a:lnTo>
                  <a:pt x="7767094" y="6858000"/>
                </a:lnTo>
                <a:lnTo>
                  <a:pt x="1503712" y="6858000"/>
                </a:lnTo>
                <a:lnTo>
                  <a:pt x="1357679" y="6718279"/>
                </a:lnTo>
                <a:cubicBezTo>
                  <a:pt x="518835" y="5876479"/>
                  <a:pt x="0" y="4713544"/>
                  <a:pt x="0" y="3429000"/>
                </a:cubicBezTo>
                <a:cubicBezTo>
                  <a:pt x="0" y="2144457"/>
                  <a:pt x="518835" y="981521"/>
                  <a:pt x="1357679" y="139721"/>
                </a:cubicBezTo>
                <a:close/>
              </a:path>
            </a:pathLst>
          </a:custGeom>
        </p:spPr>
      </p:pic>
      <p:sp>
        <p:nvSpPr>
          <p:cNvPr id="6" name="TextBox 5"/>
          <p:cNvSpPr txBox="1"/>
          <p:nvPr/>
        </p:nvSpPr>
        <p:spPr>
          <a:xfrm>
            <a:off x="3049657" y="3013501"/>
            <a:ext cx="6092686" cy="830997"/>
          </a:xfrm>
          <a:prstGeom prst="rect">
            <a:avLst/>
          </a:prstGeom>
          <a:noFill/>
        </p:spPr>
        <p:txBody>
          <a:bodyPr wrap="square">
            <a:spAutoFit/>
          </a:bodyPr>
          <a:lstStyle/>
          <a:p>
            <a:pPr algn="ctr"/>
            <a:r>
              <a:rPr lang="vi-VN" sz="4800" b="1" dirty="0">
                <a:solidFill>
                  <a:srgbClr val="0033CC"/>
                </a:solidFill>
                <a:effectLst/>
                <a:latin typeface="Times New Roman" panose="02020603050405020304" pitchFamily="18" charset="0"/>
                <a:ea typeface="Calibri" panose="020F0502020204030204" pitchFamily="34" charset="0"/>
              </a:rPr>
              <a:t>LUYỆN TẬP</a:t>
            </a:r>
            <a:endParaRPr lang="en-US" sz="48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6666"/>
          <a:stretch>
            <a:fillRect/>
          </a:stretch>
        </p:blipFill>
        <p:spPr>
          <a:xfrm>
            <a:off x="20" y="10"/>
            <a:ext cx="12191980" cy="6857990"/>
          </a:xfrm>
          <a:prstGeom prst="rect">
            <a:avLst/>
          </a:prstGeom>
        </p:spPr>
      </p:pic>
      <p:sp>
        <p:nvSpPr>
          <p:cNvPr id="10" name="Freeform 5"/>
          <p:cNvSpPr>
            <a:spLocks noGrp="1" noRot="1" noChangeAspect="1" noMove="1" noResize="1" noEditPoints="1" noAdjustHandles="1" noChangeArrowheads="1" noChangeShapeType="1" noTextEdit="1"/>
          </p:cNvSpPr>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panose="020B0604020202020204"/>
              <a:buNone/>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cxnSp>
        <p:nvCxnSpPr>
          <p:cNvPr id="12" name="Straight Connector 11"/>
          <p:cNvCxnSpPr>
            <a:cxnSpLocks noGrp="1" noRot="1" noChangeAspect="1" noMove="1" noResize="1" noEditPoints="1" noAdjustHandles="1" noChangeArrowheads="1" noChangeShapeType="1"/>
          </p:cNvCxnSpPr>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8495670" y="5286345"/>
            <a:ext cx="3276218" cy="1107996"/>
          </a:xfrm>
          <a:prstGeom prst="rect">
            <a:avLst/>
          </a:prstGeom>
          <a:noFill/>
        </p:spPr>
        <p:txBody>
          <a:bodyPr wrap="none" lIns="91440" tIns="45720" rIns="91440" bIns="45720">
            <a:spAutoFit/>
          </a:bodyPr>
          <a:lstStyle/>
          <a:p>
            <a:pPr algn="ctr"/>
            <a:r>
              <a:rPr lang="en-US" sz="6600" b="1" dirty="0">
                <a:ln w="9525">
                  <a:solidFill>
                    <a:schemeClr val="bg1"/>
                  </a:solidFill>
                  <a:prstDash val="solid"/>
                </a:ln>
                <a:effectLst>
                  <a:outerShdw blurRad="12700" dist="38100" dir="2700000" algn="tl" rotWithShape="0">
                    <a:schemeClr val="bg1">
                      <a:lumMod val="50000"/>
                    </a:schemeClr>
                  </a:outerShdw>
                </a:effectLst>
              </a:rPr>
              <a:t>MỞ ĐẦU</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Picture 9" descr="Text, letter&#10;&#10;Description automatically generated"/>
          <p:cNvPicPr>
            <a:picLocks noChangeAspect="1"/>
          </p:cNvPicPr>
          <p:nvPr/>
        </p:nvPicPr>
        <p:blipFill rotWithShape="1">
          <a:blip r:embed="rId2"/>
          <a:srcRect t="23048" r="-2" b="23780"/>
          <a:stretch>
            <a:fillRect/>
          </a:stretch>
        </p:blipFill>
        <p:spPr>
          <a:xfrm>
            <a:off x="321730" y="321731"/>
            <a:ext cx="5674897" cy="4450294"/>
          </a:xfrm>
          <a:prstGeom prst="rect">
            <a:avLst/>
          </a:prstGeom>
        </p:spPr>
      </p:pic>
      <p:pic>
        <p:nvPicPr>
          <p:cNvPr id="2" name="Picture 1"/>
          <p:cNvPicPr>
            <a:picLocks noChangeAspect="1"/>
          </p:cNvPicPr>
          <p:nvPr/>
        </p:nvPicPr>
        <p:blipFill rotWithShape="1">
          <a:blip r:embed="rId3"/>
          <a:srcRect t="16890" r="-2" b="17558"/>
          <a:stretch>
            <a:fillRect/>
          </a:stretch>
        </p:blipFill>
        <p:spPr>
          <a:xfrm>
            <a:off x="321730" y="3510853"/>
            <a:ext cx="5674897" cy="2789954"/>
          </a:xfrm>
          <a:prstGeom prst="rect">
            <a:avLst/>
          </a:prstGeom>
        </p:spPr>
      </p:pic>
      <p:pic>
        <p:nvPicPr>
          <p:cNvPr id="6" name="Picture 5" descr="Text, letter&#10;&#10;Description automatically generated"/>
          <p:cNvPicPr>
            <a:picLocks noChangeAspect="1"/>
          </p:cNvPicPr>
          <p:nvPr/>
        </p:nvPicPr>
        <p:blipFill rotWithShape="1">
          <a:blip r:embed="rId2"/>
          <a:srcRect l="2574" r="2515" b="2"/>
          <a:stretch>
            <a:fillRect/>
          </a:stretch>
        </p:blipFill>
        <p:spPr>
          <a:xfrm>
            <a:off x="6195373" y="321733"/>
            <a:ext cx="5674897" cy="5979074"/>
          </a:xfrm>
          <a:prstGeom prst="rect">
            <a:avLst/>
          </a:prstGeom>
        </p:spPr>
      </p:pic>
      <p:sp>
        <p:nvSpPr>
          <p:cNvPr id="19" name="TextBox 18"/>
          <p:cNvSpPr txBox="1"/>
          <p:nvPr/>
        </p:nvSpPr>
        <p:spPr>
          <a:xfrm>
            <a:off x="6616303" y="1662902"/>
            <a:ext cx="4968875" cy="3296736"/>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Câu 1: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Trong văn bản tác giả rất chú trọng cách phân tích hình thức nghệ thuật (từ ngữ, hình ảnh, biện pháp tu 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để làm nổi bật nội dung bài thơ. Em hãy dẫn ra một ví dụ trong văn bản để làm rõ điều đó.</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Box 20"/>
          <p:cNvSpPr txBox="1"/>
          <p:nvPr/>
        </p:nvSpPr>
        <p:spPr>
          <a:xfrm>
            <a:off x="712986" y="321731"/>
            <a:ext cx="4971653" cy="3228000"/>
          </a:xfrm>
          <a:prstGeom prst="rect">
            <a:avLst/>
          </a:prstGeom>
          <a:noFill/>
        </p:spPr>
        <p:txBody>
          <a:bodyPr wrap="square">
            <a:spAutoFit/>
          </a:bodyPr>
          <a:lstStyle/>
          <a:p>
            <a:pPr algn="just">
              <a:lnSpc>
                <a:spcPct val="107000"/>
              </a:lnSpc>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Câu 2</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Mục đích của văn bản  </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3200" i="1" dirty="0" err="1">
                <a:effectLst/>
                <a:latin typeface="Times New Roman" panose="02020603050405020304" pitchFamily="18" charset="0"/>
                <a:ea typeface="Calibri" panose="020F0502020204030204" pitchFamily="34" charset="0"/>
                <a:cs typeface="Times New Roman" panose="02020603050405020304" pitchFamily="18" charset="0"/>
              </a:rPr>
              <a:t>Vẻ</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 đẹp của bài thơ </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i="1" dirty="0">
                <a:effectLst/>
                <a:latin typeface="Times New Roman" panose="02020603050405020304" pitchFamily="18" charset="0"/>
                <a:ea typeface="Calibri" panose="020F0502020204030204" pitchFamily="34" charset="0"/>
                <a:cs typeface="Times New Roman" panose="02020603050405020304" pitchFamily="18" charset="0"/>
              </a:rPr>
              <a:t>Tiếng gà trưa</a:t>
            </a:r>
            <a:r>
              <a:rPr lang="en-US" sz="3200" i="1" dirty="0">
                <a:effectLst/>
                <a:latin typeface="Times New Roman" panose="02020603050405020304" pitchFamily="18" charset="0"/>
                <a:ea typeface="Calibri" panose="020F0502020204030204" pitchFamily="34" charset="0"/>
                <a:cs typeface="Times New Roman" panose="02020603050405020304" pitchFamily="18" charset="0"/>
              </a:rPr>
              <a:t>”</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là gì? Các phần trong văn bản đã lảm rõ cho mục đích đó như thế nào?</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12"/>
          <p:cNvPicPr>
            <a:picLocks noChangeAspect="1"/>
          </p:cNvPicPr>
          <p:nvPr/>
        </p:nvPicPr>
        <p:blipFill>
          <a:blip r:embed="rId4"/>
          <a:stretch>
            <a:fillRect/>
          </a:stretch>
        </p:blipFill>
        <p:spPr>
          <a:xfrm>
            <a:off x="1322387" y="3593421"/>
            <a:ext cx="3752850" cy="254067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655975"/>
            <a:ext cx="10858500" cy="5016758"/>
          </a:xfrm>
          <a:prstGeom prst="rect">
            <a:avLst/>
          </a:prstGeom>
          <a:noFill/>
        </p:spPr>
        <p:txBody>
          <a:bodyPr wrap="square">
            <a:spAutoFit/>
          </a:bodyPr>
          <a:lstStyle/>
          <a:p>
            <a:pPr marL="30480" marR="30480" algn="just"/>
            <a:r>
              <a:rPr lang="en-US" sz="3200" b="1" dirty="0" err="1">
                <a:effectLst/>
                <a:latin typeface="Times New Roman" panose="02020603050405020304" pitchFamily="18" charset="0"/>
                <a:ea typeface="Calibri" panose="020F0502020204030204" pitchFamily="34" charset="0"/>
              </a:rPr>
              <a:t>Câu</a:t>
            </a:r>
            <a:r>
              <a:rPr lang="en-US" sz="3200" b="1" dirty="0">
                <a:effectLst/>
                <a:latin typeface="Times New Roman" panose="02020603050405020304" pitchFamily="18" charset="0"/>
                <a:ea typeface="Calibri" panose="020F0502020204030204" pitchFamily="34" charset="0"/>
              </a:rPr>
              <a:t> 1</a:t>
            </a:r>
            <a:r>
              <a:rPr lang="en-US" sz="3200" dirty="0">
                <a:effectLst/>
                <a:latin typeface="Times New Roman" panose="02020603050405020304" pitchFamily="18" charset="0"/>
                <a:ea typeface="Calibri" panose="020F0502020204030204" pitchFamily="34" charset="0"/>
              </a:rPr>
              <a:t>. </a:t>
            </a:r>
            <a:r>
              <a:rPr lang="vi-VN" sz="3200" dirty="0">
                <a:effectLst/>
                <a:latin typeface="Times New Roman" panose="02020603050405020304" pitchFamily="18" charset="0"/>
                <a:ea typeface="Calibri" panose="020F0502020204030204" pitchFamily="34" charset="0"/>
              </a:rPr>
              <a:t>Trong văn bản, tác giả rất chú trọng cách phân tích hình thức nghệ thuật (từ ngữ, hình ảnh, biện pháp tu từ…) để làm nổi bật nội dung của bài thơ.</a:t>
            </a:r>
            <a:endParaRPr lang="en-US" sz="3200" dirty="0">
              <a:effectLst/>
              <a:latin typeface="Times New Roman" panose="02020603050405020304" pitchFamily="18" charset="0"/>
              <a:ea typeface="Calibri" panose="020F0502020204030204" pitchFamily="34" charset="0"/>
            </a:endParaRPr>
          </a:p>
          <a:p>
            <a:pPr marL="30480" marR="30480" algn="just"/>
            <a:r>
              <a:rPr lang="en-US" sz="3200" b="1" dirty="0" err="1">
                <a:effectLst/>
                <a:latin typeface="Times New Roman" panose="02020603050405020304" pitchFamily="18" charset="0"/>
                <a:ea typeface="Calibri" panose="020F0502020204030204" pitchFamily="34" charset="0"/>
              </a:rPr>
              <a:t>Ví</a:t>
            </a:r>
            <a:r>
              <a:rPr lang="en-US" sz="3200" b="1" dirty="0">
                <a:effectLst/>
                <a:latin typeface="Times New Roman" panose="02020603050405020304" pitchFamily="18" charset="0"/>
                <a:ea typeface="Calibri" panose="020F0502020204030204" pitchFamily="34" charset="0"/>
              </a:rPr>
              <a:t> </a:t>
            </a:r>
            <a:r>
              <a:rPr lang="en-US" sz="3200" b="1" dirty="0" err="1">
                <a:effectLst/>
                <a:latin typeface="Times New Roman" panose="02020603050405020304" pitchFamily="18" charset="0"/>
                <a:ea typeface="Calibri" panose="020F0502020204030204" pitchFamily="34" charset="0"/>
              </a:rPr>
              <a:t>dụ</a:t>
            </a:r>
            <a:r>
              <a:rPr lang="vi-VN" sz="3200"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a:p>
            <a:pPr marL="30480" marR="30480" algn="ctr"/>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Cháu chiến đấu hôm nay</a:t>
            </a:r>
            <a:endParaRPr lang="en-US" sz="3200" dirty="0">
              <a:effectLst/>
              <a:latin typeface="Times New Roman" panose="02020603050405020304" pitchFamily="18" charset="0"/>
              <a:ea typeface="Calibri" panose="020F0502020204030204" pitchFamily="34" charset="0"/>
            </a:endParaRPr>
          </a:p>
          <a:p>
            <a:pPr marL="30480" marR="30480"/>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  </a:t>
            </a:r>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Vì lòng yêu Tổ quốc</a:t>
            </a:r>
            <a:endParaRPr lang="en-US" sz="3200" dirty="0">
              <a:effectLst/>
              <a:latin typeface="Times New Roman" panose="02020603050405020304" pitchFamily="18" charset="0"/>
              <a:ea typeface="Calibri" panose="020F0502020204030204" pitchFamily="34" charset="0"/>
            </a:endParaRPr>
          </a:p>
          <a:p>
            <a:pPr marL="30480" marR="30480" algn="ctr"/>
            <a:r>
              <a:rPr lang="en-US" sz="3200" i="1" dirty="0">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Vì xóm làng thân thuộc</a:t>
            </a:r>
            <a:endParaRPr lang="en-US" sz="3200" dirty="0">
              <a:effectLst/>
              <a:latin typeface="Times New Roman" panose="02020603050405020304" pitchFamily="18" charset="0"/>
              <a:ea typeface="Calibri" panose="020F0502020204030204" pitchFamily="34" charset="0"/>
            </a:endParaRPr>
          </a:p>
          <a:p>
            <a:pPr marL="30480" marR="30480"/>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Bà ơi, cũng vì bà</a:t>
            </a:r>
            <a:endParaRPr lang="en-US" sz="3200" dirty="0">
              <a:effectLst/>
              <a:latin typeface="Times New Roman" panose="02020603050405020304" pitchFamily="18" charset="0"/>
              <a:ea typeface="Calibri" panose="020F0502020204030204" pitchFamily="34" charset="0"/>
            </a:endParaRPr>
          </a:p>
          <a:p>
            <a:pPr marL="30480" marR="30480"/>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Vì tiếng gà cục tác</a:t>
            </a:r>
            <a:endParaRPr lang="en-US" sz="3200" dirty="0">
              <a:effectLst/>
              <a:latin typeface="Times New Roman" panose="02020603050405020304" pitchFamily="18" charset="0"/>
              <a:ea typeface="Calibri" panose="020F0502020204030204" pitchFamily="34" charset="0"/>
            </a:endParaRPr>
          </a:p>
          <a:p>
            <a:pPr marL="30480" marR="30480" algn="ctr"/>
            <a:r>
              <a:rPr lang="en-US" sz="3200" i="1" dirty="0">
                <a:effectLst/>
                <a:latin typeface="Times New Roman" panose="02020603050405020304" pitchFamily="18" charset="0"/>
                <a:ea typeface="Calibri" panose="020F0502020204030204" pitchFamily="34" charset="0"/>
              </a:rPr>
              <a:t>   </a:t>
            </a:r>
            <a:r>
              <a:rPr lang="vi-VN" sz="3200" i="1" dirty="0">
                <a:effectLst/>
                <a:latin typeface="Times New Roman" panose="02020603050405020304" pitchFamily="18" charset="0"/>
                <a:ea typeface="Calibri" panose="020F0502020204030204" pitchFamily="34" charset="0"/>
              </a:rPr>
              <a:t>Ổ trứng hồng tuổi thơ</a:t>
            </a:r>
            <a:r>
              <a:rPr lang="en-US" sz="3200" i="1" dirty="0">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2"/>
          <p:cNvSpPr>
            <a:spLocks noGrp="1" noRot="1" noChangeAspect="1" noMove="1" noResize="1" noEditPoints="1" noAdjustHandles="1" noChangeArrowheads="1" noChangeShapeType="1" noTextEdit="1"/>
          </p:cNvSpPr>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p:nvPicPr>
        <p:blipFill rotWithShape="1">
          <a:blip r:embed="rId2"/>
          <a:srcRect t="16411" b="28452"/>
          <a:stretch>
            <a:fillRect/>
          </a:stretch>
        </p:blipFill>
        <p:spPr>
          <a:xfrm>
            <a:off x="-1" y="-91507"/>
            <a:ext cx="12192001" cy="4201449"/>
          </a:xfrm>
          <a:prstGeom prst="rect">
            <a:avLst/>
          </a:prstGeom>
        </p:spPr>
      </p:pic>
      <p:grpSp>
        <p:nvGrpSpPr>
          <p:cNvPr id="21" name="Group 14"/>
          <p:cNvGrpSpPr>
            <a:grpSpLocks noGrp="1" noUngrp="1" noRot="1" noChangeAspect="1" noMove="1" noResize="1"/>
          </p:cNvGrpSpPr>
          <p:nvPr/>
        </p:nvGrpSpPr>
        <p:grpSpPr>
          <a:xfrm>
            <a:off x="-1" y="2941813"/>
            <a:ext cx="12188952" cy="1828800"/>
            <a:chOff x="-305" y="3144820"/>
            <a:chExt cx="9182100" cy="1551136"/>
          </a:xfrm>
        </p:grpSpPr>
        <p:sp useBgFill="1">
          <p:nvSpPr>
            <p:cNvPr id="16" name="Freeform: Shape 15"/>
            <p:cNvSpPr/>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Freeform: Shape 16"/>
            <p:cNvSpPr/>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reeform: Shape 17"/>
            <p:cNvSpPr/>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Freeform: Shape 18"/>
            <p:cNvSpPr/>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2" name="TextBox 11"/>
          <p:cNvSpPr txBox="1"/>
          <p:nvPr/>
        </p:nvSpPr>
        <p:spPr>
          <a:xfrm>
            <a:off x="665225" y="4097492"/>
            <a:ext cx="10858500" cy="2062103"/>
          </a:xfrm>
          <a:prstGeom prst="rect">
            <a:avLst/>
          </a:prstGeom>
          <a:noFill/>
        </p:spPr>
        <p:txBody>
          <a:bodyPr wrap="square">
            <a:spAutoFit/>
          </a:bodyPr>
          <a:lstStyle/>
          <a:p>
            <a:pPr marL="30480" marR="30480" algn="just"/>
            <a:r>
              <a:rPr lang="vi-VN" sz="3200" dirty="0">
                <a:effectLst/>
                <a:latin typeface="Times New Roman" panose="02020603050405020304" pitchFamily="18" charset="0"/>
                <a:ea typeface="Calibri" panose="020F0502020204030204" pitchFamily="34" charset="0"/>
              </a:rPr>
              <a:t>→ Tác giả đã sử dụng điệp từ “vì” ở đầu dòng thơ góp phần biểu hiện ý chí chiến đấu mạnh mẽ vì Tổ quốc, vì nhân dân, trong đó bao gồm cả những người thân yêu trong gia đình mình mà ở đây ghi đậm dấu ấn của người bà kính yêu</a:t>
            </a:r>
            <a:r>
              <a:rPr lang="en-US" sz="3200" dirty="0">
                <a:effectLst/>
                <a:latin typeface="Times New Roman" panose="02020603050405020304" pitchFamily="18" charset="0"/>
                <a:ea typeface="Calibri" panose="020F0502020204030204" pitchFamily="34" charset="0"/>
              </a:rPr>
              <a:t>.</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60400" y="192087"/>
            <a:ext cx="10858500" cy="1384995"/>
          </a:xfrm>
          <a:prstGeom prst="rect">
            <a:avLst/>
          </a:prstGeom>
          <a:noFill/>
        </p:spPr>
        <p:txBody>
          <a:bodyPr wrap="square">
            <a:spAutoFit/>
          </a:bodyPr>
          <a:lstStyle/>
          <a:p>
            <a:pPr marL="30480" marR="30480" algn="just"/>
            <a:r>
              <a:rPr lang="vi-VN" sz="2800" b="1" dirty="0">
                <a:effectLst/>
                <a:latin typeface="Times New Roman" panose="02020603050405020304" pitchFamily="18" charset="0"/>
                <a:ea typeface="Calibri" panose="020F0502020204030204" pitchFamily="34" charset="0"/>
              </a:rPr>
              <a:t>C</a:t>
            </a:r>
            <a:r>
              <a:rPr lang="en-US" sz="2800" b="1" dirty="0" err="1">
                <a:effectLst/>
                <a:latin typeface="Times New Roman" panose="02020603050405020304" pitchFamily="18" charset="0"/>
                <a:ea typeface="Calibri" panose="020F0502020204030204" pitchFamily="34" charset="0"/>
              </a:rPr>
              <a:t>âu</a:t>
            </a:r>
            <a:r>
              <a:rPr lang="en-US" sz="2800" b="1" dirty="0">
                <a:effectLst/>
                <a:latin typeface="Times New Roman" panose="02020603050405020304" pitchFamily="18" charset="0"/>
                <a:ea typeface="Calibri" panose="020F0502020204030204" pitchFamily="34" charset="0"/>
              </a:rPr>
              <a:t> 2:</a:t>
            </a:r>
            <a:endParaRPr lang="en-US" sz="2800" dirty="0">
              <a:effectLst/>
              <a:latin typeface="Times New Roman" panose="02020603050405020304" pitchFamily="18" charset="0"/>
              <a:ea typeface="Calibri" panose="020F0502020204030204" pitchFamily="34" charset="0"/>
            </a:endParaRPr>
          </a:p>
          <a:p>
            <a:pPr marL="487680" marR="30480" indent="-457200" algn="just">
              <a:buFont typeface="Wingdings" panose="05000000000000000000" pitchFamily="2" charset="2"/>
              <a:buChar char="v"/>
            </a:pPr>
            <a:r>
              <a:rPr lang="vi-VN" sz="2800" dirty="0">
                <a:effectLst/>
                <a:latin typeface="Times New Roman" panose="02020603050405020304" pitchFamily="18" charset="0"/>
                <a:ea typeface="Calibri" panose="020F0502020204030204" pitchFamily="34" charset="0"/>
              </a:rPr>
              <a:t>Mục đích của văn bản </a:t>
            </a:r>
            <a:r>
              <a:rPr lang="vi-VN" sz="2800" i="1" dirty="0">
                <a:effectLst/>
                <a:latin typeface="Times New Roman" panose="02020603050405020304" pitchFamily="18" charset="0"/>
                <a:ea typeface="Calibri" panose="020F0502020204030204" pitchFamily="34" charset="0"/>
              </a:rPr>
              <a:t>Vẻ đẹp của bài thơ “Tiếng gà trưa” </a:t>
            </a:r>
            <a:r>
              <a:rPr lang="vi-VN" sz="2800" dirty="0">
                <a:effectLst/>
                <a:latin typeface="Times New Roman" panose="02020603050405020304" pitchFamily="18" charset="0"/>
                <a:ea typeface="Calibri" panose="020F0502020204030204" pitchFamily="34" charset="0"/>
              </a:rPr>
              <a:t>là phân tích vẻ đẹp về nội dung và nghệ thuật trong bài thơ này.</a:t>
            </a:r>
            <a:endParaRPr lang="en-US" sz="2800" dirty="0">
              <a:effectLst/>
              <a:latin typeface="Times New Roman" panose="02020603050405020304" pitchFamily="18" charset="0"/>
              <a:ea typeface="Calibri" panose="020F0502020204030204" pitchFamily="34" charset="0"/>
            </a:endParaRPr>
          </a:p>
        </p:txBody>
      </p:sp>
      <p:sp>
        <p:nvSpPr>
          <p:cNvPr id="6" name="Freeform: Shape 5"/>
          <p:cNvSpPr/>
          <p:nvPr/>
        </p:nvSpPr>
        <p:spPr>
          <a:xfrm>
            <a:off x="1288976" y="1776630"/>
            <a:ext cx="8098473" cy="959574"/>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41596" tIns="141596" rIns="1458874" bIns="141596"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Phần 1: Vẻ đẹp trong khổ thơ đầu tiên</a:t>
            </a:r>
            <a:r>
              <a:rPr lang="en-US" sz="2800" kern="1200" dirty="0">
                <a:latin typeface="Times New Roman" panose="02020603050405020304" pitchFamily="18" charset="0"/>
                <a:cs typeface="Times New Roman" panose="02020603050405020304" pitchFamily="18" charset="0"/>
              </a:rPr>
              <a:t>.</a:t>
            </a:r>
          </a:p>
        </p:txBody>
      </p:sp>
      <p:sp>
        <p:nvSpPr>
          <p:cNvPr id="7" name="Freeform: Shape 6"/>
          <p:cNvSpPr/>
          <p:nvPr/>
        </p:nvSpPr>
        <p:spPr>
          <a:xfrm>
            <a:off x="1812437" y="2910672"/>
            <a:ext cx="8528201" cy="959574"/>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903533"/>
              <a:satOff val="33333"/>
              <a:lumOff val="-4895"/>
              <a:alphaOff val="0"/>
            </a:schemeClr>
          </a:fillRef>
          <a:effectRef idx="0">
            <a:schemeClr val="accent3">
              <a:hueOff val="903533"/>
              <a:satOff val="33333"/>
              <a:lumOff val="-4895"/>
              <a:alphaOff val="0"/>
            </a:schemeClr>
          </a:effectRef>
          <a:fontRef idx="minor">
            <a:schemeClr val="lt1"/>
          </a:fontRef>
        </p:style>
        <p:txBody>
          <a:bodyPr spcFirstLastPara="0" vert="horz" wrap="square" lIns="141596" tIns="141596" rIns="1461042" bIns="141596"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Phần 2: Tiếp theo đến “</a:t>
            </a:r>
            <a:r>
              <a:rPr lang="vi-VN" sz="2800" i="1" kern="1200" dirty="0">
                <a:latin typeface="Times New Roman" panose="02020603050405020304" pitchFamily="18" charset="0"/>
                <a:cs typeface="Times New Roman" panose="02020603050405020304" pitchFamily="18" charset="0"/>
              </a:rPr>
              <a:t>để cho cháu được vui sướng”</a:t>
            </a:r>
            <a:r>
              <a:rPr lang="vi-VN" sz="2800" kern="1200" dirty="0">
                <a:latin typeface="Times New Roman" panose="02020603050405020304" pitchFamily="18" charset="0"/>
                <a:cs typeface="Times New Roman" panose="02020603050405020304" pitchFamily="18" charset="0"/>
              </a:rPr>
              <a:t>: Phân tích khổ thơ thứ hai trong bài thơ.</a:t>
            </a:r>
            <a:endParaRPr lang="en-US" sz="2800" kern="1200" dirty="0">
              <a:latin typeface="Times New Roman" panose="02020603050405020304" pitchFamily="18" charset="0"/>
              <a:cs typeface="Times New Roman" panose="02020603050405020304" pitchFamily="18" charset="0"/>
            </a:endParaRPr>
          </a:p>
        </p:txBody>
      </p:sp>
      <p:sp>
        <p:nvSpPr>
          <p:cNvPr id="8" name="Freeform: Shape 7"/>
          <p:cNvSpPr/>
          <p:nvPr/>
        </p:nvSpPr>
        <p:spPr>
          <a:xfrm>
            <a:off x="1960487" y="4044714"/>
            <a:ext cx="8629649" cy="959574"/>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1807066"/>
              <a:satOff val="66667"/>
              <a:lumOff val="-9797"/>
              <a:alphaOff val="0"/>
            </a:schemeClr>
          </a:fillRef>
          <a:effectRef idx="0">
            <a:schemeClr val="accent3">
              <a:hueOff val="1807066"/>
              <a:satOff val="66667"/>
              <a:lumOff val="-9797"/>
              <a:alphaOff val="0"/>
            </a:schemeClr>
          </a:effectRef>
          <a:fontRef idx="minor">
            <a:schemeClr val="lt1"/>
          </a:fontRef>
        </p:style>
        <p:txBody>
          <a:bodyPr spcFirstLastPara="0" vert="horz" wrap="square" lIns="141596" tIns="141596" rIns="1452914" bIns="141596"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Phần 3: Tiếp theo đến “</a:t>
            </a:r>
            <a:r>
              <a:rPr lang="vi-VN" sz="2800" i="1" kern="1200" dirty="0">
                <a:latin typeface="Times New Roman" panose="02020603050405020304" pitchFamily="18" charset="0"/>
                <a:cs typeface="Times New Roman" panose="02020603050405020304" pitchFamily="18" charset="0"/>
              </a:rPr>
              <a:t>vô bờ bến của bà”:</a:t>
            </a:r>
            <a:r>
              <a:rPr lang="vi-VN" sz="2800" kern="1200" dirty="0">
                <a:latin typeface="Times New Roman" panose="02020603050405020304" pitchFamily="18" charset="0"/>
                <a:cs typeface="Times New Roman" panose="02020603050405020304" pitchFamily="18" charset="0"/>
              </a:rPr>
              <a:t> Nét đặc biệt trong sáu câu thơ đầu khổ thơ thứ 4.</a:t>
            </a:r>
            <a:endParaRPr lang="en-US" sz="2800" kern="1200" dirty="0">
              <a:latin typeface="Times New Roman" panose="02020603050405020304" pitchFamily="18" charset="0"/>
              <a:cs typeface="Times New Roman" panose="02020603050405020304" pitchFamily="18" charset="0"/>
            </a:endParaRPr>
          </a:p>
        </p:txBody>
      </p:sp>
      <p:sp>
        <p:nvSpPr>
          <p:cNvPr id="9" name="Freeform: Shape 8"/>
          <p:cNvSpPr/>
          <p:nvPr/>
        </p:nvSpPr>
        <p:spPr>
          <a:xfrm>
            <a:off x="3657674" y="5144334"/>
            <a:ext cx="7232651" cy="959574"/>
          </a:xfrm>
          <a:custGeom>
            <a:avLst/>
            <a:gdLst>
              <a:gd name="connsiteX0" fmla="*/ 0 w 6502400"/>
              <a:gd name="connsiteY0" fmla="*/ 119211 h 1192106"/>
              <a:gd name="connsiteX1" fmla="*/ 119211 w 6502400"/>
              <a:gd name="connsiteY1" fmla="*/ 0 h 1192106"/>
              <a:gd name="connsiteX2" fmla="*/ 6383189 w 6502400"/>
              <a:gd name="connsiteY2" fmla="*/ 0 h 1192106"/>
              <a:gd name="connsiteX3" fmla="*/ 6502400 w 6502400"/>
              <a:gd name="connsiteY3" fmla="*/ 119211 h 1192106"/>
              <a:gd name="connsiteX4" fmla="*/ 6502400 w 6502400"/>
              <a:gd name="connsiteY4" fmla="*/ 1072895 h 1192106"/>
              <a:gd name="connsiteX5" fmla="*/ 6383189 w 6502400"/>
              <a:gd name="connsiteY5" fmla="*/ 1192106 h 1192106"/>
              <a:gd name="connsiteX6" fmla="*/ 119211 w 6502400"/>
              <a:gd name="connsiteY6" fmla="*/ 1192106 h 1192106"/>
              <a:gd name="connsiteX7" fmla="*/ 0 w 6502400"/>
              <a:gd name="connsiteY7" fmla="*/ 1072895 h 1192106"/>
              <a:gd name="connsiteX8" fmla="*/ 0 w 6502400"/>
              <a:gd name="connsiteY8" fmla="*/ 119211 h 1192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02400" h="1192106">
                <a:moveTo>
                  <a:pt x="0" y="119211"/>
                </a:moveTo>
                <a:cubicBezTo>
                  <a:pt x="0" y="53373"/>
                  <a:pt x="53373" y="0"/>
                  <a:pt x="119211" y="0"/>
                </a:cubicBezTo>
                <a:lnTo>
                  <a:pt x="6383189" y="0"/>
                </a:lnTo>
                <a:cubicBezTo>
                  <a:pt x="6449027" y="0"/>
                  <a:pt x="6502400" y="53373"/>
                  <a:pt x="6502400" y="119211"/>
                </a:cubicBezTo>
                <a:lnTo>
                  <a:pt x="6502400" y="1072895"/>
                </a:lnTo>
                <a:cubicBezTo>
                  <a:pt x="6502400" y="1138733"/>
                  <a:pt x="6449027" y="1192106"/>
                  <a:pt x="6383189" y="1192106"/>
                </a:cubicBezTo>
                <a:lnTo>
                  <a:pt x="119211" y="1192106"/>
                </a:lnTo>
                <a:cubicBezTo>
                  <a:pt x="53373" y="1192106"/>
                  <a:pt x="0" y="1138733"/>
                  <a:pt x="0" y="1072895"/>
                </a:cubicBezTo>
                <a:lnTo>
                  <a:pt x="0" y="119211"/>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3">
              <a:hueOff val="2710599"/>
              <a:satOff val="100000"/>
              <a:lumOff val="-14699"/>
              <a:alphaOff val="0"/>
            </a:schemeClr>
          </a:fillRef>
          <a:effectRef idx="0">
            <a:schemeClr val="accent3">
              <a:hueOff val="2710599"/>
              <a:satOff val="100000"/>
              <a:lumOff val="-14699"/>
              <a:alphaOff val="0"/>
            </a:schemeClr>
          </a:effectRef>
          <a:fontRef idx="minor">
            <a:schemeClr val="lt1"/>
          </a:fontRef>
        </p:style>
        <p:txBody>
          <a:bodyPr spcFirstLastPara="0" vert="horz" wrap="square" lIns="141596" tIns="141596" rIns="1461042" bIns="141596" numCol="1" spcCol="1270" anchor="ctr" anchorCtr="0">
            <a:noAutofit/>
          </a:bodyPr>
          <a:lstStyle/>
          <a:p>
            <a:pPr marL="0" lvl="0" indent="0" algn="l" defTabSz="1244600">
              <a:lnSpc>
                <a:spcPct val="90000"/>
              </a:lnSpc>
              <a:spcBef>
                <a:spcPct val="0"/>
              </a:spcBef>
              <a:spcAft>
                <a:spcPct val="35000"/>
              </a:spcAft>
              <a:buNone/>
            </a:pPr>
            <a:r>
              <a:rPr lang="vi-VN" sz="2800" kern="1200" dirty="0">
                <a:latin typeface="Times New Roman" panose="02020603050405020304" pitchFamily="18" charset="0"/>
                <a:cs typeface="Times New Roman" panose="02020603050405020304" pitchFamily="18" charset="0"/>
              </a:rPr>
              <a:t>Phần 4: Còn lại: Phân tích vẻ đẹp trong khổ thơ cuối cùng.</a:t>
            </a:r>
            <a:endParaRPr lang="en-US" sz="2800" kern="1200" dirty="0">
              <a:latin typeface="Times New Roman" panose="02020603050405020304" pitchFamily="18" charset="0"/>
              <a:cs typeface="Times New Roman" panose="02020603050405020304" pitchFamily="18" charset="0"/>
            </a:endParaRPr>
          </a:p>
        </p:txBody>
      </p:sp>
      <p:sp>
        <p:nvSpPr>
          <p:cNvPr id="10" name="Freeform: Shape 9"/>
          <p:cNvSpPr/>
          <p:nvPr/>
        </p:nvSpPr>
        <p:spPr>
          <a:xfrm>
            <a:off x="8449230" y="2564386"/>
            <a:ext cx="777061" cy="623723"/>
          </a:xfrm>
          <a:custGeom>
            <a:avLst/>
            <a:gdLst>
              <a:gd name="connsiteX0" fmla="*/ 0 w 774869"/>
              <a:gd name="connsiteY0" fmla="*/ 426178 h 774869"/>
              <a:gd name="connsiteX1" fmla="*/ 174346 w 774869"/>
              <a:gd name="connsiteY1" fmla="*/ 426178 h 774869"/>
              <a:gd name="connsiteX2" fmla="*/ 174346 w 774869"/>
              <a:gd name="connsiteY2" fmla="*/ 0 h 774869"/>
              <a:gd name="connsiteX3" fmla="*/ 600523 w 774869"/>
              <a:gd name="connsiteY3" fmla="*/ 0 h 774869"/>
              <a:gd name="connsiteX4" fmla="*/ 600523 w 774869"/>
              <a:gd name="connsiteY4" fmla="*/ 426178 h 774869"/>
              <a:gd name="connsiteX5" fmla="*/ 774869 w 774869"/>
              <a:gd name="connsiteY5" fmla="*/ 426178 h 774869"/>
              <a:gd name="connsiteX6" fmla="*/ 387435 w 774869"/>
              <a:gd name="connsiteY6" fmla="*/ 774869 h 774869"/>
              <a:gd name="connsiteX7" fmla="*/ 0 w 774869"/>
              <a:gd name="connsiteY7" fmla="*/ 426178 h 77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69" h="774869">
                <a:moveTo>
                  <a:pt x="0" y="426178"/>
                </a:moveTo>
                <a:lnTo>
                  <a:pt x="174346" y="426178"/>
                </a:lnTo>
                <a:lnTo>
                  <a:pt x="174346" y="0"/>
                </a:lnTo>
                <a:lnTo>
                  <a:pt x="600523" y="0"/>
                </a:lnTo>
                <a:lnTo>
                  <a:pt x="600523" y="426178"/>
                </a:lnTo>
                <a:lnTo>
                  <a:pt x="774869" y="426178"/>
                </a:lnTo>
                <a:lnTo>
                  <a:pt x="387435" y="774869"/>
                </a:lnTo>
                <a:lnTo>
                  <a:pt x="0" y="426178"/>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218796" tIns="44450" rIns="218796" bIns="236230"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
        <p:nvSpPr>
          <p:cNvPr id="11" name="Freeform: Shape 10"/>
          <p:cNvSpPr/>
          <p:nvPr/>
        </p:nvSpPr>
        <p:spPr>
          <a:xfrm>
            <a:off x="9206319" y="3698429"/>
            <a:ext cx="777061" cy="623723"/>
          </a:xfrm>
          <a:custGeom>
            <a:avLst/>
            <a:gdLst>
              <a:gd name="connsiteX0" fmla="*/ 0 w 774869"/>
              <a:gd name="connsiteY0" fmla="*/ 426178 h 774869"/>
              <a:gd name="connsiteX1" fmla="*/ 174346 w 774869"/>
              <a:gd name="connsiteY1" fmla="*/ 426178 h 774869"/>
              <a:gd name="connsiteX2" fmla="*/ 174346 w 774869"/>
              <a:gd name="connsiteY2" fmla="*/ 0 h 774869"/>
              <a:gd name="connsiteX3" fmla="*/ 600523 w 774869"/>
              <a:gd name="connsiteY3" fmla="*/ 0 h 774869"/>
              <a:gd name="connsiteX4" fmla="*/ 600523 w 774869"/>
              <a:gd name="connsiteY4" fmla="*/ 426178 h 774869"/>
              <a:gd name="connsiteX5" fmla="*/ 774869 w 774869"/>
              <a:gd name="connsiteY5" fmla="*/ 426178 h 774869"/>
              <a:gd name="connsiteX6" fmla="*/ 387435 w 774869"/>
              <a:gd name="connsiteY6" fmla="*/ 774869 h 774869"/>
              <a:gd name="connsiteX7" fmla="*/ 0 w 774869"/>
              <a:gd name="connsiteY7" fmla="*/ 426178 h 77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69" h="774869">
                <a:moveTo>
                  <a:pt x="0" y="426178"/>
                </a:moveTo>
                <a:lnTo>
                  <a:pt x="174346" y="426178"/>
                </a:lnTo>
                <a:lnTo>
                  <a:pt x="174346" y="0"/>
                </a:lnTo>
                <a:lnTo>
                  <a:pt x="600523" y="0"/>
                </a:lnTo>
                <a:lnTo>
                  <a:pt x="600523" y="426178"/>
                </a:lnTo>
                <a:lnTo>
                  <a:pt x="774869" y="426178"/>
                </a:lnTo>
                <a:lnTo>
                  <a:pt x="387435" y="774869"/>
                </a:lnTo>
                <a:lnTo>
                  <a:pt x="0" y="426178"/>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tint val="40000"/>
              <a:alpha val="90000"/>
              <a:hueOff val="1014570"/>
              <a:satOff val="50000"/>
              <a:lumOff val="890"/>
              <a:alphaOff val="0"/>
            </a:schemeClr>
          </a:lnRef>
          <a:fillRef idx="1">
            <a:schemeClr val="accent3">
              <a:tint val="40000"/>
              <a:alpha val="90000"/>
              <a:hueOff val="1014570"/>
              <a:satOff val="50000"/>
              <a:lumOff val="890"/>
              <a:alphaOff val="0"/>
            </a:schemeClr>
          </a:fillRef>
          <a:effectRef idx="0">
            <a:schemeClr val="accent3">
              <a:tint val="40000"/>
              <a:alpha val="90000"/>
              <a:hueOff val="1014570"/>
              <a:satOff val="50000"/>
              <a:lumOff val="890"/>
              <a:alphaOff val="0"/>
            </a:schemeClr>
          </a:effectRef>
          <a:fontRef idx="minor">
            <a:schemeClr val="dk1">
              <a:hueOff val="0"/>
              <a:satOff val="0"/>
              <a:lumOff val="0"/>
              <a:alphaOff val="0"/>
            </a:schemeClr>
          </a:fontRef>
        </p:style>
        <p:txBody>
          <a:bodyPr spcFirstLastPara="0" vert="horz" wrap="square" lIns="218796" tIns="44450" rIns="218796" bIns="236230"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
        <p:nvSpPr>
          <p:cNvPr id="12" name="Freeform: Shape 11"/>
          <p:cNvSpPr/>
          <p:nvPr/>
        </p:nvSpPr>
        <p:spPr>
          <a:xfrm>
            <a:off x="9952107" y="4832472"/>
            <a:ext cx="777061" cy="623723"/>
          </a:xfrm>
          <a:custGeom>
            <a:avLst/>
            <a:gdLst>
              <a:gd name="connsiteX0" fmla="*/ 0 w 774869"/>
              <a:gd name="connsiteY0" fmla="*/ 426178 h 774869"/>
              <a:gd name="connsiteX1" fmla="*/ 174346 w 774869"/>
              <a:gd name="connsiteY1" fmla="*/ 426178 h 774869"/>
              <a:gd name="connsiteX2" fmla="*/ 174346 w 774869"/>
              <a:gd name="connsiteY2" fmla="*/ 0 h 774869"/>
              <a:gd name="connsiteX3" fmla="*/ 600523 w 774869"/>
              <a:gd name="connsiteY3" fmla="*/ 0 h 774869"/>
              <a:gd name="connsiteX4" fmla="*/ 600523 w 774869"/>
              <a:gd name="connsiteY4" fmla="*/ 426178 h 774869"/>
              <a:gd name="connsiteX5" fmla="*/ 774869 w 774869"/>
              <a:gd name="connsiteY5" fmla="*/ 426178 h 774869"/>
              <a:gd name="connsiteX6" fmla="*/ 387435 w 774869"/>
              <a:gd name="connsiteY6" fmla="*/ 774869 h 774869"/>
              <a:gd name="connsiteX7" fmla="*/ 0 w 774869"/>
              <a:gd name="connsiteY7" fmla="*/ 426178 h 774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74869" h="774869">
                <a:moveTo>
                  <a:pt x="0" y="426178"/>
                </a:moveTo>
                <a:lnTo>
                  <a:pt x="174346" y="426178"/>
                </a:lnTo>
                <a:lnTo>
                  <a:pt x="174346" y="0"/>
                </a:lnTo>
                <a:lnTo>
                  <a:pt x="600523" y="0"/>
                </a:lnTo>
                <a:lnTo>
                  <a:pt x="600523" y="426178"/>
                </a:lnTo>
                <a:lnTo>
                  <a:pt x="774869" y="426178"/>
                </a:lnTo>
                <a:lnTo>
                  <a:pt x="387435" y="774869"/>
                </a:lnTo>
                <a:lnTo>
                  <a:pt x="0" y="426178"/>
                </a:lnTo>
                <a:close/>
              </a:path>
            </a:pathLst>
          </a:cu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3">
              <a:tint val="40000"/>
              <a:alpha val="90000"/>
              <a:hueOff val="2029141"/>
              <a:satOff val="100000"/>
              <a:lumOff val="1779"/>
              <a:alphaOff val="0"/>
            </a:schemeClr>
          </a:lnRef>
          <a:fillRef idx="1">
            <a:schemeClr val="accent3">
              <a:tint val="40000"/>
              <a:alpha val="90000"/>
              <a:hueOff val="2029141"/>
              <a:satOff val="100000"/>
              <a:lumOff val="1779"/>
              <a:alphaOff val="0"/>
            </a:schemeClr>
          </a:fillRef>
          <a:effectRef idx="0">
            <a:schemeClr val="accent3">
              <a:tint val="40000"/>
              <a:alpha val="90000"/>
              <a:hueOff val="2029141"/>
              <a:satOff val="100000"/>
              <a:lumOff val="1779"/>
              <a:alphaOff val="0"/>
            </a:schemeClr>
          </a:effectRef>
          <a:fontRef idx="minor">
            <a:schemeClr val="dk1">
              <a:hueOff val="0"/>
              <a:satOff val="0"/>
              <a:lumOff val="0"/>
              <a:alphaOff val="0"/>
            </a:schemeClr>
          </a:fontRef>
        </p:style>
        <p:txBody>
          <a:bodyPr spcFirstLastPara="0" vert="horz" wrap="square" lIns="218796" tIns="44450" rIns="218796" bIns="236230" numCol="1" spcCol="1270" anchor="ctr" anchorCtr="0">
            <a:noAutofit/>
          </a:bodyPr>
          <a:lstStyle/>
          <a:p>
            <a:pPr marL="0" lvl="0" indent="0" algn="ctr" defTabSz="1555750">
              <a:lnSpc>
                <a:spcPct val="90000"/>
              </a:lnSpc>
              <a:spcBef>
                <a:spcPct val="0"/>
              </a:spcBef>
              <a:spcAft>
                <a:spcPct val="35000"/>
              </a:spcAft>
              <a:buNone/>
            </a:pPr>
            <a:endParaRPr lang="en-US" sz="3500" kern="12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up)">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2" name="Freeform: Shape 31"/>
          <p:cNvSpPr>
            <a:spLocks noGrp="1" noRot="1" noChangeAspect="1" noMove="1" noResize="1" noEditPoints="1" noAdjustHandles="1" noChangeArrowheads="1" noChangeShapeType="1" noTextEdit="1"/>
          </p:cNvSpPr>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7" name="Picture 26"/>
          <p:cNvPicPr>
            <a:picLocks noChangeAspect="1"/>
          </p:cNvPicPr>
          <p:nvPr/>
        </p:nvPicPr>
        <p:blipFill rotWithShape="1">
          <a:blip r:embed="rId2"/>
          <a:srcRect l="18851" r="11714" b="-1"/>
          <a:stretch>
            <a:fillRect/>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7" name="TextBox 6"/>
          <p:cNvSpPr txBox="1"/>
          <p:nvPr/>
        </p:nvSpPr>
        <p:spPr>
          <a:xfrm>
            <a:off x="7193359" y="1413063"/>
            <a:ext cx="4325541" cy="4524315"/>
          </a:xfrm>
          <a:prstGeom prst="rect">
            <a:avLst/>
          </a:prstGeom>
          <a:noFill/>
        </p:spPr>
        <p:txBody>
          <a:bodyPr wrap="square">
            <a:spAutoFit/>
          </a:bodyPr>
          <a:lstStyle/>
          <a:p>
            <a:pPr marL="30480" marR="30480" algn="just"/>
            <a:r>
              <a:rPr lang="en-US" sz="3200" b="1"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3200" b="1" dirty="0">
                <a:effectLst/>
                <a:latin typeface="Times New Roman" panose="02020603050405020304" pitchFamily="18" charset="0"/>
                <a:ea typeface="Calibri" panose="020F0502020204030204" pitchFamily="34" charset="0"/>
                <a:cs typeface="Times New Roman" panose="02020603050405020304" pitchFamily="18" charset="0"/>
              </a:rPr>
              <a:t> 3:</a:t>
            </a:r>
            <a:r>
              <a:rPr lang="vi-VN" sz="3200" dirty="0">
                <a:effectLst/>
                <a:latin typeface="Times New Roman" panose="02020603050405020304" pitchFamily="18" charset="0"/>
                <a:ea typeface="Calibri" panose="020F0502020204030204" pitchFamily="34" charset="0"/>
                <a:cs typeface="Times New Roman" panose="02020603050405020304" pitchFamily="18" charset="0"/>
              </a:rPr>
              <a:t> Văn bản nghị luận này giúp em: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457200" algn="just">
              <a:buFont typeface="Wingdings" panose="05000000000000000000" pitchFamily="2" charset="2"/>
              <a:buChar char="v"/>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dung,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sâu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sắc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Tiếng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trưa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thức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nghệ</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thuật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điêu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descr="Graphical user interface, application&#10;&#10;Description automatically generated"/>
          <p:cNvPicPr>
            <a:picLocks noChangeAspect="1"/>
          </p:cNvPicPr>
          <p:nvPr/>
        </p:nvPicPr>
        <p:blipFill rotWithShape="1">
          <a:blip r:embed="rId2"/>
          <a:srcRect t="20469" b="4545"/>
          <a:stretch>
            <a:fillRect/>
          </a:stretch>
        </p:blipFill>
        <p:spPr>
          <a:xfrm>
            <a:off x="20" y="1282"/>
            <a:ext cx="12191980" cy="6856718"/>
          </a:xfrm>
          <a:prstGeom prst="rect">
            <a:avLst/>
          </a:prstGeom>
        </p:spPr>
      </p:pic>
      <p:sp>
        <p:nvSpPr>
          <p:cNvPr id="9" name="TextBox 8"/>
          <p:cNvSpPr txBox="1"/>
          <p:nvPr/>
        </p:nvSpPr>
        <p:spPr>
          <a:xfrm>
            <a:off x="609600" y="576302"/>
            <a:ext cx="10858500" cy="1107996"/>
          </a:xfrm>
          <a:prstGeom prst="rect">
            <a:avLst/>
          </a:prstGeom>
          <a:noFill/>
        </p:spPr>
        <p:txBody>
          <a:bodyPr wrap="square">
            <a:spAutoFit/>
          </a:bodyPr>
          <a:lstStyle/>
          <a:p>
            <a:pPr algn="ctr"/>
            <a:r>
              <a:rPr lang="vi-VN" sz="6600" b="1" dirty="0">
                <a:ln w="6600">
                  <a:solidFill>
                    <a:schemeClr val="accent2"/>
                  </a:solidFill>
                  <a:prstDash val="solid"/>
                </a:ln>
                <a:solidFill>
                  <a:srgbClr val="FFFFFF"/>
                </a:solidFill>
                <a:effectLst>
                  <a:outerShdw dist="38100" dir="2700000" algn="tl" rotWithShape="0">
                    <a:schemeClr val="accent2"/>
                  </a:outerShdw>
                </a:effectLst>
                <a:latin typeface="Times New Roman" panose="02020603050405020304" pitchFamily="18" charset="0"/>
                <a:ea typeface="Calibri" panose="020F0502020204030204" pitchFamily="34" charset="0"/>
              </a:rPr>
              <a:t>VẬN DỤNG</a:t>
            </a:r>
            <a:endParaRPr lang="en-US" sz="66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5" name="Oval 4"/>
          <p:cNvSpPr/>
          <p:nvPr/>
        </p:nvSpPr>
        <p:spPr>
          <a:xfrm>
            <a:off x="2146300" y="1973302"/>
            <a:ext cx="7886700" cy="2900363"/>
          </a:xfrm>
          <a:custGeom>
            <a:avLst/>
            <a:gdLst>
              <a:gd name="connsiteX0" fmla="*/ 0 w 7886700"/>
              <a:gd name="connsiteY0" fmla="*/ 1450182 h 2900363"/>
              <a:gd name="connsiteX1" fmla="*/ 3943350 w 7886700"/>
              <a:gd name="connsiteY1" fmla="*/ 0 h 2900363"/>
              <a:gd name="connsiteX2" fmla="*/ 7886700 w 7886700"/>
              <a:gd name="connsiteY2" fmla="*/ 1450182 h 2900363"/>
              <a:gd name="connsiteX3" fmla="*/ 3943350 w 7886700"/>
              <a:gd name="connsiteY3" fmla="*/ 2900364 h 2900363"/>
              <a:gd name="connsiteX4" fmla="*/ 0 w 7886700"/>
              <a:gd name="connsiteY4" fmla="*/ 1450182 h 2900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6700" h="2900363" fill="none" extrusionOk="0">
                <a:moveTo>
                  <a:pt x="0" y="1450182"/>
                </a:moveTo>
                <a:cubicBezTo>
                  <a:pt x="352573" y="456046"/>
                  <a:pt x="2141923" y="-31726"/>
                  <a:pt x="3943350" y="0"/>
                </a:cubicBezTo>
                <a:cubicBezTo>
                  <a:pt x="6029160" y="58313"/>
                  <a:pt x="7921349" y="654433"/>
                  <a:pt x="7886700" y="1450182"/>
                </a:cubicBezTo>
                <a:cubicBezTo>
                  <a:pt x="8025744" y="2099444"/>
                  <a:pt x="6057388" y="2879582"/>
                  <a:pt x="3943350" y="2900364"/>
                </a:cubicBezTo>
                <a:cubicBezTo>
                  <a:pt x="1720508" y="2929000"/>
                  <a:pt x="67790" y="2381678"/>
                  <a:pt x="0" y="1450182"/>
                </a:cubicBezTo>
                <a:close/>
              </a:path>
              <a:path w="7886700" h="2900363" stroke="0" extrusionOk="0">
                <a:moveTo>
                  <a:pt x="0" y="1450182"/>
                </a:moveTo>
                <a:cubicBezTo>
                  <a:pt x="75732" y="580342"/>
                  <a:pt x="1820777" y="140261"/>
                  <a:pt x="3943350" y="0"/>
                </a:cubicBezTo>
                <a:cubicBezTo>
                  <a:pt x="5997585" y="-68370"/>
                  <a:pt x="7864007" y="656865"/>
                  <a:pt x="7886700" y="1450182"/>
                </a:cubicBezTo>
                <a:cubicBezTo>
                  <a:pt x="8147562" y="2347526"/>
                  <a:pt x="6021420" y="3026785"/>
                  <a:pt x="3943350" y="2900364"/>
                </a:cubicBezTo>
                <a:cubicBezTo>
                  <a:pt x="1829784" y="2950987"/>
                  <a:pt x="-67694" y="2290248"/>
                  <a:pt x="0" y="1450182"/>
                </a:cubicBezTo>
                <a:close/>
              </a:path>
            </a:pathLst>
          </a:cu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4000">
                <a:effectLst/>
                <a:latin typeface="Times New Roman" panose="02020603050405020304" pitchFamily="18" charset="0"/>
                <a:ea typeface="Calibri" panose="020F0502020204030204" pitchFamily="34" charset="0"/>
                <a:cs typeface="Times New Roman" panose="02020603050405020304" pitchFamily="18" charset="0"/>
              </a:rPr>
              <a:t> </a:t>
            </a:r>
            <a:r>
              <a:rPr lang="vi-VN" sz="4000"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Trình bày suy nghĩ của em về vẻ đẹp một bài thơ </a:t>
            </a:r>
            <a:r>
              <a:rPr lang="en-US" sz="4000"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mà </a:t>
            </a:r>
            <a:r>
              <a:rPr lang="vi-VN" sz="4000" i="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em yêu thích.</a:t>
            </a:r>
            <a:endParaRPr lang="en-US" sz="400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 name="Picture 1" descr="A field of flowers&#10;&#10;Description automatically generated with medium confidence"/>
          <p:cNvPicPr>
            <a:picLocks noChangeAspect="1"/>
          </p:cNvPicPr>
          <p:nvPr/>
        </p:nvPicPr>
        <p:blipFill rotWithShape="1">
          <a:blip r:embed="rId2"/>
          <a:srcRect t="10017"/>
          <a:stretch>
            <a:fillRect/>
          </a:stretch>
        </p:blipFill>
        <p:spPr>
          <a:xfrm>
            <a:off x="20" y="1282"/>
            <a:ext cx="12191980" cy="6856718"/>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p:cNvSpPr>
            <a:spLocks noGrp="1" noRot="1" noChangeAspect="1" noMove="1" noResize="1" noEditPoints="1" noAdjustHandles="1" noChangeArrowheads="1" noChangeShapeType="1" noTextEdit="1"/>
          </p:cNvSpPr>
          <p:nvPr/>
        </p:nvSpPr>
        <p:spPr>
          <a:xfrm rot="16200000">
            <a:off x="3433973" y="-827233"/>
            <a:ext cx="1715478" cy="85834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a:spLocks noGrp="1" noRot="1" noChangeAspect="1" noMove="1" noResize="1" noEditPoints="1" noAdjustHandles="1" noChangeArrowheads="1" noChangeShapeType="1" noTextEdit="1"/>
          </p:cNvSpPr>
          <p:nvPr/>
        </p:nvSpPr>
        <p:spPr>
          <a:xfrm>
            <a:off x="307800" y="664308"/>
            <a:ext cx="8082632" cy="560034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p:cNvPicPr>
            <a:picLocks noChangeAspect="1"/>
          </p:cNvPicPr>
          <p:nvPr/>
        </p:nvPicPr>
        <p:blipFill>
          <a:blip r:embed="rId2"/>
          <a:stretch>
            <a:fillRect/>
          </a:stretch>
        </p:blipFill>
        <p:spPr>
          <a:xfrm>
            <a:off x="544603" y="1288448"/>
            <a:ext cx="7608304" cy="4279670"/>
          </a:xfrm>
          <a:prstGeom prst="rect">
            <a:avLst/>
          </a:prstGeom>
        </p:spPr>
      </p:pic>
      <p:sp>
        <p:nvSpPr>
          <p:cNvPr id="17" name="Rectangle 16"/>
          <p:cNvSpPr>
            <a:spLocks noGrp="1" noRot="1" noChangeAspect="1" noMove="1" noResize="1" noEditPoints="1" noAdjustHandles="1" noChangeArrowheads="1" noChangeShapeType="1" noTextEdit="1"/>
          </p:cNvSpPr>
          <p:nvPr/>
        </p:nvSpPr>
        <p:spPr>
          <a:xfrm rot="5400000">
            <a:off x="7950447" y="3392097"/>
            <a:ext cx="1719072"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TextBox 8"/>
          <p:cNvSpPr txBox="1"/>
          <p:nvPr/>
        </p:nvSpPr>
        <p:spPr>
          <a:xfrm>
            <a:off x="8985358" y="2349102"/>
            <a:ext cx="2804705" cy="2554545"/>
          </a:xfrm>
          <a:custGeom>
            <a:avLst/>
            <a:gdLst>
              <a:gd name="connsiteX0" fmla="*/ 0 w 2804705"/>
              <a:gd name="connsiteY0" fmla="*/ 0 h 2554545"/>
              <a:gd name="connsiteX1" fmla="*/ 2804705 w 2804705"/>
              <a:gd name="connsiteY1" fmla="*/ 0 h 2554545"/>
              <a:gd name="connsiteX2" fmla="*/ 2804705 w 2804705"/>
              <a:gd name="connsiteY2" fmla="*/ 2554545 h 2554545"/>
              <a:gd name="connsiteX3" fmla="*/ 0 w 2804705"/>
              <a:gd name="connsiteY3" fmla="*/ 2554545 h 2554545"/>
              <a:gd name="connsiteX4" fmla="*/ 0 w 2804705"/>
              <a:gd name="connsiteY4" fmla="*/ 0 h 2554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04705" h="2554545" extrusionOk="0">
                <a:moveTo>
                  <a:pt x="0" y="0"/>
                </a:moveTo>
                <a:cubicBezTo>
                  <a:pt x="898645" y="-5264"/>
                  <a:pt x="1601834" y="84467"/>
                  <a:pt x="2804705" y="0"/>
                </a:cubicBezTo>
                <a:cubicBezTo>
                  <a:pt x="2676532" y="731753"/>
                  <a:pt x="2933855" y="1410061"/>
                  <a:pt x="2804705" y="2554545"/>
                </a:cubicBezTo>
                <a:cubicBezTo>
                  <a:pt x="1801326" y="2660865"/>
                  <a:pt x="767568" y="2546896"/>
                  <a:pt x="0" y="2554545"/>
                </a:cubicBezTo>
                <a:cubicBezTo>
                  <a:pt x="160128" y="1791521"/>
                  <a:pt x="25049" y="543074"/>
                  <a:pt x="0" y="0"/>
                </a:cubicBezTo>
                <a:close/>
              </a:path>
            </a:pathLst>
          </a:custGeom>
          <a:noFill/>
          <a:ln>
            <a:solidFill>
              <a:srgbClr val="C00000"/>
            </a:solidFill>
          </a:ln>
        </p:spPr>
        <p:txBody>
          <a:bodyPr wrap="square">
            <a:spAutoFit/>
          </a:bodyPr>
          <a:lstStyle/>
          <a:p>
            <a:pPr algn="just"/>
            <a:r>
              <a:rPr lang="en-US" sz="3200" i="1" dirty="0" err="1">
                <a:solidFill>
                  <a:srgbClr val="000000"/>
                </a:solidFill>
                <a:effectLst/>
                <a:latin typeface="Times New Roman" panose="02020603050405020304" pitchFamily="18" charset="0"/>
                <a:ea typeface="Calibri" panose="020F0502020204030204" pitchFamily="34" charset="0"/>
              </a:rPr>
              <a:t>Cảm</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xúc</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của</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em</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khi</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nghe</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bài</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thơ</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Em</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thích</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nhất</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câu</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thơ</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nào</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trong</a:t>
            </a:r>
            <a:r>
              <a:rPr lang="en-US" sz="3200" i="1" dirty="0">
                <a:solidFill>
                  <a:srgbClr val="000000"/>
                </a:solidFill>
                <a:effectLst/>
                <a:latin typeface="Times New Roman" panose="02020603050405020304" pitchFamily="18" charset="0"/>
                <a:ea typeface="Calibri" panose="020F0502020204030204" pitchFamily="34" charset="0"/>
              </a:rPr>
              <a:t> </a:t>
            </a:r>
            <a:r>
              <a:rPr lang="en-US" sz="3200" i="1" dirty="0" err="1">
                <a:solidFill>
                  <a:srgbClr val="000000"/>
                </a:solidFill>
                <a:effectLst/>
                <a:latin typeface="Times New Roman" panose="02020603050405020304" pitchFamily="18" charset="0"/>
                <a:ea typeface="Calibri" panose="020F0502020204030204" pitchFamily="34" charset="0"/>
              </a:rPr>
              <a:t>bài</a:t>
            </a:r>
            <a:r>
              <a:rPr lang="en-US" sz="3200" i="1"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Freeform: Shape 1032"/>
          <p:cNvSpPr>
            <a:spLocks noGrp="1" noRot="1" noChangeAspect="1" noMove="1" noResize="1" noEditPoints="1" noAdjustHandles="1" noChangeArrowheads="1" noChangeShapeType="1" noTextEdit="1"/>
          </p:cNvSpPr>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Freeform: Shape 1034"/>
          <p:cNvSpPr>
            <a:spLocks noGrp="1" noRot="1" noChangeAspect="1" noMove="1" noResize="1" noEditPoints="1" noAdjustHandles="1" noChangeArrowheads="1" noChangeShapeType="1" noTextEdit="1"/>
          </p:cNvSpPr>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Freeform: Shape 1036"/>
          <p:cNvSpPr>
            <a:spLocks noGrp="1" noRot="1" noChangeAspect="1" noMove="1" noResize="1" noEditPoints="1" noAdjustHandles="1" noChangeArrowheads="1" noChangeShapeType="1" noTextEdit="1"/>
          </p:cNvSpPr>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Freeform: Shape 1038"/>
          <p:cNvSpPr>
            <a:spLocks noGrp="1" noRot="1" noChangeAspect="1" noMove="1" noResize="1" noEditPoints="1" noAdjustHandles="1" noChangeArrowheads="1" noChangeShapeType="1" noTextEdit="1"/>
          </p:cNvSpPr>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Freeform: Shape 1040"/>
          <p:cNvSpPr>
            <a:spLocks noGrp="1" noRot="1" noChangeAspect="1" noMove="1" noResize="1" noEditPoints="1" noAdjustHandles="1" noChangeArrowheads="1" noChangeShapeType="1" noTextEdit="1"/>
          </p:cNvSpPr>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Bình giảng &quot;Tiếng gà trưa&quot; - Xuân Quỳnh - Tư liệu Ngữ Văn THCS"/>
          <p:cNvPicPr>
            <a:picLocks noChangeAspect="1" noChangeArrowheads="1"/>
          </p:cNvPicPr>
          <p:nvPr/>
        </p:nvPicPr>
        <p:blipFill rotWithShape="1">
          <a:blip r:embed="rId2">
            <a:extLst>
              <a:ext uri="{28A0092B-C50C-407E-A947-70E740481C1C}">
                <a14:useLocalDpi xmlns:a14="http://schemas.microsoft.com/office/drawing/2010/main" val="0"/>
              </a:ext>
            </a:extLst>
          </a:blip>
          <a:srcRect l="3803" r="17540" b="-1"/>
          <a:stretch>
            <a:fillRect/>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p:cNvSpPr>
            <a:spLocks noGrp="1" noRot="1" noChangeAspect="1" noMove="1" noResize="1" noEditPoints="1" noAdjustHandles="1" noChangeArrowheads="1" noChangeShapeType="1" noTextEdit="1"/>
          </p:cNvSpPr>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TextBox 12"/>
          <p:cNvSpPr txBox="1"/>
          <p:nvPr/>
        </p:nvSpPr>
        <p:spPr>
          <a:xfrm>
            <a:off x="6441929" y="2517881"/>
            <a:ext cx="4810062" cy="2701060"/>
          </a:xfrm>
          <a:prstGeom prst="rect">
            <a:avLst/>
          </a:prstGeom>
          <a:noFill/>
        </p:spPr>
        <p:txBody>
          <a:bodyPr wrap="square">
            <a:spAutoFit/>
          </a:bodyPr>
          <a:lstStyle/>
          <a:p>
            <a:pPr marL="457200" indent="-457200" algn="just">
              <a:lnSpc>
                <a:spcPct val="107000"/>
              </a:lnSpc>
              <a:spcAft>
                <a:spcPts val="800"/>
              </a:spcAft>
              <a:buFont typeface="Wingdings" panose="05000000000000000000" pitchFamily="2" charset="2"/>
              <a:buChar char="v"/>
            </a:pP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niềm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xúc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sĩ</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cháu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quê</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hương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620040" y="626869"/>
            <a:ext cx="4762009" cy="923330"/>
          </a:xfrm>
          <a:prstGeom prst="rect">
            <a:avLst/>
          </a:prstGeom>
          <a:noFill/>
        </p:spPr>
        <p:txBody>
          <a:bodyPr wrap="none" lIns="91440" tIns="45720" rIns="91440" bIns="45720">
            <a:spAutoFit/>
            <a:scene3d>
              <a:camera prst="isometricOffAxis1Right"/>
              <a:lightRig rig="threePt" dir="t"/>
            </a:scene3d>
          </a:bodyPr>
          <a:lstStyle/>
          <a:p>
            <a:pPr algn="ctr"/>
            <a:r>
              <a:rPr lang="en-US" sz="5400" b="1" cap="none" spc="0" dirty="0">
                <a:ln w="6600">
                  <a:solidFill>
                    <a:srgbClr val="7030A0"/>
                  </a:solidFill>
                  <a:prstDash val="solid"/>
                </a:ln>
                <a:solidFill>
                  <a:srgbClr val="FFFFFF"/>
                </a:solidFill>
                <a:effectLst>
                  <a:outerShdw blurRad="50800" dist="38100" dir="2700000" algn="tl" rotWithShape="0">
                    <a:prstClr val="black">
                      <a:alpha val="40000"/>
                    </a:prstClr>
                  </a:outerShdw>
                </a:effectLst>
              </a:rPr>
              <a:t>TIẾNG GÀ TRƯA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3" name="Freeform: Shape 1032"/>
          <p:cNvSpPr>
            <a:spLocks noGrp="1" noRot="1" noChangeAspect="1" noMove="1" noResize="1" noEditPoints="1" noAdjustHandles="1" noChangeArrowheads="1" noChangeShapeType="1" noTextEdit="1"/>
          </p:cNvSpPr>
          <p:nvPr/>
        </p:nvSpPr>
        <p:spPr>
          <a:xfrm flipH="1">
            <a:off x="530529" y="1"/>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Freeform: Shape 1034"/>
          <p:cNvSpPr>
            <a:spLocks noGrp="1" noRot="1" noChangeAspect="1" noMove="1" noResize="1" noEditPoints="1" noAdjustHandles="1" noChangeArrowheads="1" noChangeShapeType="1" noTextEdit="1"/>
          </p:cNvSpPr>
          <p:nvPr/>
        </p:nvSpPr>
        <p:spPr>
          <a:xfrm flipH="1">
            <a:off x="4349052" y="0"/>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37" name="Freeform: Shape 1036"/>
          <p:cNvSpPr>
            <a:spLocks noGrp="1" noRot="1" noChangeAspect="1" noMove="1" noResize="1" noEditPoints="1" noAdjustHandles="1" noChangeArrowheads="1" noChangeShapeType="1" noTextEdit="1"/>
          </p:cNvSpPr>
          <p:nvPr/>
        </p:nvSpPr>
        <p:spPr>
          <a:xfrm flipH="1">
            <a:off x="0" y="2916245"/>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2"/>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9" name="Freeform: Shape 1038"/>
          <p:cNvSpPr>
            <a:spLocks noGrp="1" noRot="1" noChangeAspect="1" noMove="1" noResize="1" noEditPoints="1" noAdjustHandles="1" noChangeArrowheads="1" noChangeShapeType="1" noTextEdit="1"/>
          </p:cNvSpPr>
          <p:nvPr/>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1" name="Freeform: Shape 1040"/>
          <p:cNvSpPr>
            <a:spLocks noGrp="1" noRot="1" noChangeAspect="1" noMove="1" noResize="1" noEditPoints="1" noAdjustHandles="1" noChangeArrowheads="1" noChangeShapeType="1" noTextEdit="1"/>
          </p:cNvSpPr>
          <p:nvPr/>
        </p:nvSpPr>
        <p:spPr>
          <a:xfrm flipH="1">
            <a:off x="3697761" y="5717906"/>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26" name="Picture 2" descr="Bình giảng &quot;Tiếng gà trưa&quot; - Xuân Quỳnh - Tư liệu Ngữ Văn THCS"/>
          <p:cNvPicPr>
            <a:picLocks noChangeAspect="1" noChangeArrowheads="1"/>
          </p:cNvPicPr>
          <p:nvPr/>
        </p:nvPicPr>
        <p:blipFill rotWithShape="1">
          <a:blip r:embed="rId2">
            <a:extLst>
              <a:ext uri="{28A0092B-C50C-407E-A947-70E740481C1C}">
                <a14:useLocalDpi xmlns:a14="http://schemas.microsoft.com/office/drawing/2010/main" val="0"/>
              </a:ext>
            </a:extLst>
          </a:blip>
          <a:srcRect l="3803" r="17540" b="-1"/>
          <a:stretch>
            <a:fillRect/>
          </a:stretch>
        </p:blipFill>
        <p:spPr bwMode="auto">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noFill/>
          <a:extLst>
            <a:ext uri="{909E8E84-426E-40DD-AFC4-6F175D3DCCD1}">
              <a14:hiddenFill xmlns:a14="http://schemas.microsoft.com/office/drawing/2010/main">
                <a:solidFill>
                  <a:srgbClr val="FFFFFF"/>
                </a:solidFill>
              </a14:hiddenFill>
            </a:ext>
          </a:extLst>
        </p:spPr>
      </p:pic>
      <p:sp>
        <p:nvSpPr>
          <p:cNvPr id="1043" name="Freeform: Shape 1042"/>
          <p:cNvSpPr>
            <a:spLocks noGrp="1" noRot="1" noChangeAspect="1" noMove="1" noResize="1" noEditPoints="1" noAdjustHandles="1" noChangeArrowheads="1" noChangeShapeType="1" noTextEdit="1"/>
          </p:cNvSpPr>
          <p:nvPr/>
        </p:nvSpPr>
        <p:spPr>
          <a:xfrm flipH="1">
            <a:off x="4520513" y="6258756"/>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p:cNvSpPr txBox="1"/>
          <p:nvPr/>
        </p:nvSpPr>
        <p:spPr>
          <a:xfrm>
            <a:off x="6441929" y="2248505"/>
            <a:ext cx="5178249" cy="3296736"/>
          </a:xfrm>
          <a:prstGeom prst="rect">
            <a:avLst/>
          </a:prstGeom>
          <a:noFill/>
        </p:spPr>
        <p:txBody>
          <a:bodyPr wrap="square">
            <a:spAutoFit/>
          </a:bodyPr>
          <a:lstStyle/>
          <a:p>
            <a:pPr marL="285750" marR="0" lvl="0" indent="-285750" algn="just" defTabSz="914400" rtl="0" eaLnBrk="1" fontAlgn="auto" latinLnBrk="0" hangingPunct="1">
              <a:lnSpc>
                <a:spcPct val="107000"/>
              </a:lnSpc>
              <a:spcBef>
                <a:spcPts val="0"/>
              </a:spcBef>
              <a:spcAft>
                <a:spcPts val="800"/>
              </a:spcAft>
              <a:buClrTx/>
              <a:buSzTx/>
              <a:buFont typeface="Wingdings" panose="05000000000000000000" pitchFamily="2" charset="2"/>
              <a:buChar char="v"/>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Với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lời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chữ</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dị</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qua âm thanh </a:t>
            </a: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iếng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gà</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trưa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gọi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kỉ</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niệm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đẹp</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đẽ</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tuổi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cháu, thể hiện 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gia</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đình - tình bà cháu thắm thiết,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làm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sâu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sắc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thêm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yêu</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quê</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hương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6620040" y="626869"/>
            <a:ext cx="4762009" cy="923330"/>
          </a:xfrm>
          <a:prstGeom prst="rect">
            <a:avLst/>
          </a:prstGeom>
          <a:noFill/>
        </p:spPr>
        <p:txBody>
          <a:bodyPr wrap="none" lIns="91440" tIns="45720" rIns="91440" bIns="45720">
            <a:spAutoFit/>
            <a:scene3d>
              <a:camera prst="isometricOffAxis1Right"/>
              <a:lightRig rig="threePt" dir="t"/>
            </a:scene3d>
          </a:bodyPr>
          <a:lstStyle/>
          <a:p>
            <a:pPr algn="ctr"/>
            <a:r>
              <a:rPr lang="en-US" sz="5400" b="1" cap="none" spc="0" dirty="0">
                <a:ln w="6600">
                  <a:solidFill>
                    <a:srgbClr val="7030A0"/>
                  </a:solidFill>
                  <a:prstDash val="solid"/>
                </a:ln>
                <a:solidFill>
                  <a:srgbClr val="FFFFFF"/>
                </a:solidFill>
                <a:effectLst>
                  <a:outerShdw blurRad="50800" dist="38100" dir="2700000" algn="tl" rotWithShape="0">
                    <a:prstClr val="black">
                      <a:alpha val="40000"/>
                    </a:prstClr>
                  </a:outerShdw>
                </a:effectLst>
              </a:rPr>
              <a:t>TIẾNG GÀ TRƯA</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3996" y="1197054"/>
            <a:ext cx="10858500" cy="1452642"/>
          </a:xfrm>
          <a:prstGeom prst="rect">
            <a:avLst/>
          </a:prstGeom>
          <a:noFill/>
        </p:spPr>
        <p:txBody>
          <a:bodyPr wrap="square">
            <a:spAutoFit/>
          </a:bodyPr>
          <a:lstStyle/>
          <a:p>
            <a:pPr marL="457200" algn="just">
              <a:lnSpc>
                <a:spcPct val="107000"/>
              </a:lnSpc>
              <a:tabLst>
                <a:tab pos="1386840" algn="l"/>
              </a:tabLst>
            </a:pPr>
            <a:r>
              <a:rPr lang="en-US"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Đinh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 Lạc (1928- 2000) </a:t>
            </a:r>
            <a:endParaRPr lang="en-US" sz="2800" dirty="0">
              <a:latin typeface="Calibri" panose="020F0502020204030204" pitchFamily="34" charset="0"/>
              <a:ea typeface="Times New Roman" panose="02020603050405020304" pitchFamily="18" charset="0"/>
              <a:cs typeface="Times New Roman" panose="02020603050405020304" pitchFamily="18" charset="0"/>
            </a:endParaRPr>
          </a:p>
          <a:p>
            <a:pPr marL="457200" algn="just">
              <a:lnSpc>
                <a:spcPct val="107000"/>
              </a:lnSpc>
              <a:tabLst>
                <a:tab pos="1386840" algn="l"/>
              </a:tabLst>
            </a:pP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a:t>
            </a:r>
            <a:r>
              <a:rPr lang="vi-VN"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 Nội.</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457200" algn="just">
              <a:lnSpc>
                <a:spcPct val="107000"/>
              </a:lnSpc>
              <a:spcAft>
                <a:spcPts val="800"/>
              </a:spcAft>
              <a:tabLst>
                <a:tab pos="1386840" algn="l"/>
              </a:tabLst>
            </a:pP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 </a:t>
            </a:r>
            <a:r>
              <a:rPr lang="vi-VN"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 ngôn ngữ, phê bình văn học nổi tiếng</a:t>
            </a:r>
            <a:r>
              <a:rPr lang="en-US" sz="28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331719" y="187151"/>
            <a:ext cx="4899704" cy="1116972"/>
          </a:xfrm>
          <a:prstGeom prst="rect">
            <a:avLst/>
          </a:prstGeom>
          <a:noFill/>
        </p:spPr>
        <p:txBody>
          <a:bodyPr wrap="square">
            <a:spAutoFit/>
          </a:bodyPr>
          <a:lstStyle/>
          <a:p>
            <a:pPr algn="just">
              <a:lnSpc>
                <a:spcPct val="107000"/>
              </a:lnSpc>
              <a:spcAft>
                <a:spcPts val="800"/>
              </a:spcAft>
            </a:pPr>
            <a:r>
              <a:rPr lang="en-US" sz="28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endPar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Tác giả</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331719" y="2544825"/>
            <a:ext cx="11658599" cy="3729867"/>
          </a:xfrm>
          <a:prstGeom prst="rect">
            <a:avLst/>
          </a:prstGeom>
        </p:spPr>
        <p:txBody>
          <a:bodyPr wrap="square">
            <a:spAutoFit/>
          </a:bodyPr>
          <a:lstStyle/>
          <a:p>
            <a:pPr algn="just">
              <a:lnSpc>
                <a:spcPct val="107000"/>
              </a:lnSpc>
              <a:spcAft>
                <a:spcPts val="800"/>
              </a:spcAft>
            </a:pPr>
            <a:r>
              <a:rPr lang="vi-VN" sz="2800" b="1" dirty="0">
                <a:solidFill>
                  <a:srgbClr val="000000"/>
                </a:solidFill>
                <a:latin typeface="+mj-lt"/>
                <a:ea typeface="Times New Roman" panose="02020603050405020304" pitchFamily="18" charset="0"/>
                <a:cs typeface="Times New Roman" panose="02020603050405020304" pitchFamily="18" charset="0"/>
              </a:rPr>
              <a:t>2. Tác phẩm</a:t>
            </a:r>
            <a:r>
              <a:rPr lang="vi-VN" sz="2800" dirty="0">
                <a:solidFill>
                  <a:srgbClr val="000000"/>
                </a:solidFill>
                <a:latin typeface="+mj-lt"/>
                <a:ea typeface="Times New Roman" panose="02020603050405020304" pitchFamily="18" charset="0"/>
                <a:cs typeface="Times New Roman" panose="02020603050405020304" pitchFamily="18" charset="0"/>
              </a:rPr>
              <a:t>:</a:t>
            </a:r>
            <a:endParaRPr lang="en-US" sz="28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smtClean="0">
                <a:solidFill>
                  <a:srgbClr val="000000"/>
                </a:solidFill>
                <a:latin typeface="+mj-lt"/>
                <a:ea typeface="Calibri" panose="020F0502020204030204" pitchFamily="34" charset="0"/>
                <a:cs typeface="Times New Roman" panose="02020603050405020304" pitchFamily="18" charset="0"/>
              </a:rPr>
              <a:t>- </a:t>
            </a:r>
            <a:r>
              <a:rPr lang="vi-VN" sz="2800" b="1" dirty="0" smtClean="0">
                <a:solidFill>
                  <a:srgbClr val="000000"/>
                </a:solidFill>
                <a:latin typeface="+mj-lt"/>
                <a:ea typeface="Calibri" panose="020F0502020204030204" pitchFamily="34" charset="0"/>
                <a:cs typeface="Times New Roman" panose="02020603050405020304" pitchFamily="18" charset="0"/>
              </a:rPr>
              <a:t>Xuất </a:t>
            </a:r>
            <a:r>
              <a:rPr lang="vi-VN" sz="2800" b="1" dirty="0">
                <a:solidFill>
                  <a:srgbClr val="000000"/>
                </a:solidFill>
                <a:latin typeface="+mj-lt"/>
                <a:ea typeface="Calibri" panose="020F0502020204030204" pitchFamily="34" charset="0"/>
                <a:cs typeface="Times New Roman" panose="02020603050405020304" pitchFamily="18" charset="0"/>
              </a:rPr>
              <a:t>xứ</a:t>
            </a:r>
            <a:r>
              <a:rPr lang="vi-VN" sz="2800" dirty="0">
                <a:solidFill>
                  <a:srgbClr val="000000"/>
                </a:solidFill>
                <a:latin typeface="+mj-lt"/>
                <a:ea typeface="Calibri" panose="020F0502020204030204" pitchFamily="34" charset="0"/>
                <a:cs typeface="Times New Roman" panose="02020603050405020304" pitchFamily="18" charset="0"/>
              </a:rPr>
              <a:t>: Bài viết được in trong sách “Vẻ đẹp ngôn ngữ văn học qua các bài tập đọc lớp 4,5 ”</a:t>
            </a:r>
            <a:r>
              <a:rPr lang="en-US" sz="2800" dirty="0">
                <a:solidFill>
                  <a:srgbClr val="000000"/>
                </a:solidFill>
                <a:latin typeface="+mj-lt"/>
                <a:ea typeface="Calibri" panose="020F0502020204030204" pitchFamily="34" charset="0"/>
                <a:cs typeface="Times New Roman" panose="02020603050405020304" pitchFamily="18" charset="0"/>
              </a:rPr>
              <a:t>.</a:t>
            </a:r>
            <a:endParaRPr lang="en-US" sz="28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smtClean="0">
                <a:solidFill>
                  <a:srgbClr val="000000"/>
                </a:solidFill>
                <a:latin typeface="+mj-lt"/>
                <a:ea typeface="Calibri" panose="020F0502020204030204" pitchFamily="34" charset="0"/>
                <a:cs typeface="Times New Roman" panose="02020603050405020304" pitchFamily="18" charset="0"/>
              </a:rPr>
              <a:t>- </a:t>
            </a:r>
            <a:r>
              <a:rPr lang="en-US" sz="2800" b="1" dirty="0" err="1" smtClean="0">
                <a:solidFill>
                  <a:srgbClr val="000000"/>
                </a:solidFill>
                <a:latin typeface="+mj-lt"/>
                <a:ea typeface="Calibri" panose="020F0502020204030204" pitchFamily="34" charset="0"/>
                <a:cs typeface="Times New Roman" panose="02020603050405020304" pitchFamily="18" charset="0"/>
              </a:rPr>
              <a:t>Kiểu</a:t>
            </a:r>
            <a:r>
              <a:rPr lang="en-US" sz="2800" b="1" dirty="0" smtClean="0">
                <a:solidFill>
                  <a:srgbClr val="000000"/>
                </a:solidFill>
                <a:latin typeface="+mj-lt"/>
                <a:ea typeface="Calibri" panose="020F0502020204030204" pitchFamily="34" charset="0"/>
                <a:cs typeface="Times New Roman" panose="02020603050405020304" pitchFamily="18" charset="0"/>
              </a:rPr>
              <a:t> </a:t>
            </a:r>
            <a:r>
              <a:rPr lang="en-US" sz="2800" b="1" dirty="0" err="1" smtClean="0">
                <a:solidFill>
                  <a:srgbClr val="000000"/>
                </a:solidFill>
                <a:latin typeface="+mj-lt"/>
                <a:ea typeface="Calibri" panose="020F0502020204030204" pitchFamily="34" charset="0"/>
                <a:cs typeface="Times New Roman" panose="02020603050405020304" pitchFamily="18" charset="0"/>
              </a:rPr>
              <a:t>văn</a:t>
            </a:r>
            <a:r>
              <a:rPr lang="en-US" sz="2800" b="1" dirty="0" smtClean="0">
                <a:solidFill>
                  <a:srgbClr val="000000"/>
                </a:solidFill>
                <a:latin typeface="+mj-lt"/>
                <a:ea typeface="Calibri" panose="020F0502020204030204" pitchFamily="34" charset="0"/>
                <a:cs typeface="Times New Roman" panose="02020603050405020304" pitchFamily="18" charset="0"/>
              </a:rPr>
              <a:t> </a:t>
            </a:r>
            <a:r>
              <a:rPr lang="en-US" sz="2800" b="1" dirty="0" err="1" smtClean="0">
                <a:solidFill>
                  <a:srgbClr val="000000"/>
                </a:solidFill>
                <a:latin typeface="+mj-lt"/>
                <a:ea typeface="Calibri" panose="020F0502020204030204" pitchFamily="34" charset="0"/>
                <a:cs typeface="Times New Roman" panose="02020603050405020304" pitchFamily="18" charset="0"/>
              </a:rPr>
              <a:t>bản</a:t>
            </a:r>
            <a:r>
              <a:rPr lang="vi-VN" sz="2800" dirty="0" smtClean="0">
                <a:solidFill>
                  <a:srgbClr val="000000"/>
                </a:solidFill>
                <a:latin typeface="+mj-lt"/>
                <a:ea typeface="Calibri" panose="020F0502020204030204" pitchFamily="34" charset="0"/>
                <a:cs typeface="Times New Roman" panose="02020603050405020304" pitchFamily="18" charset="0"/>
              </a:rPr>
              <a:t>: </a:t>
            </a:r>
            <a:r>
              <a:rPr lang="vi-VN" sz="2800" dirty="0">
                <a:solidFill>
                  <a:srgbClr val="000000"/>
                </a:solidFill>
                <a:latin typeface="+mj-lt"/>
                <a:ea typeface="Calibri" panose="020F0502020204030204" pitchFamily="34" charset="0"/>
                <a:cs typeface="Times New Roman" panose="02020603050405020304" pitchFamily="18" charset="0"/>
              </a:rPr>
              <a:t>Nghị luận văn học</a:t>
            </a:r>
            <a:r>
              <a:rPr lang="en-US" sz="2800" dirty="0">
                <a:solidFill>
                  <a:srgbClr val="000000"/>
                </a:solidFill>
                <a:latin typeface="+mj-lt"/>
                <a:ea typeface="Calibri" panose="020F0502020204030204" pitchFamily="34" charset="0"/>
                <a:cs typeface="Times New Roman" panose="02020603050405020304" pitchFamily="18" charset="0"/>
              </a:rPr>
              <a:t>.</a:t>
            </a:r>
            <a:endParaRPr lang="en-US" sz="28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smtClean="0">
                <a:solidFill>
                  <a:srgbClr val="000000"/>
                </a:solidFill>
                <a:latin typeface="+mj-lt"/>
                <a:ea typeface="Calibri" panose="020F0502020204030204" pitchFamily="34" charset="0"/>
                <a:cs typeface="Times New Roman" panose="02020603050405020304" pitchFamily="18" charset="0"/>
              </a:rPr>
              <a:t>- PTBĐ</a:t>
            </a:r>
            <a:r>
              <a:rPr lang="vi-VN" sz="2800" b="1" dirty="0" smtClean="0">
                <a:solidFill>
                  <a:srgbClr val="000000"/>
                </a:solidFill>
                <a:latin typeface="+mj-lt"/>
                <a:ea typeface="Calibri" panose="020F0502020204030204" pitchFamily="34" charset="0"/>
                <a:cs typeface="Times New Roman" panose="02020603050405020304" pitchFamily="18" charset="0"/>
              </a:rPr>
              <a:t> </a:t>
            </a:r>
            <a:r>
              <a:rPr lang="vi-VN" sz="2800" b="1" dirty="0">
                <a:solidFill>
                  <a:srgbClr val="000000"/>
                </a:solidFill>
                <a:latin typeface="+mj-lt"/>
                <a:ea typeface="Calibri" panose="020F0502020204030204" pitchFamily="34" charset="0"/>
                <a:cs typeface="Times New Roman" panose="02020603050405020304" pitchFamily="18" charset="0"/>
              </a:rPr>
              <a:t>chính:</a:t>
            </a:r>
            <a:r>
              <a:rPr lang="vi-VN" sz="2800" dirty="0">
                <a:solidFill>
                  <a:srgbClr val="000000"/>
                </a:solidFill>
                <a:latin typeface="+mj-lt"/>
                <a:ea typeface="Calibri" panose="020F0502020204030204" pitchFamily="34" charset="0"/>
                <a:cs typeface="Times New Roman" panose="02020603050405020304" pitchFamily="18" charset="0"/>
              </a:rPr>
              <a:t> Nghị luận</a:t>
            </a:r>
            <a:r>
              <a:rPr lang="en-US" sz="2800" dirty="0">
                <a:solidFill>
                  <a:srgbClr val="000000"/>
                </a:solidFill>
                <a:latin typeface="+mj-lt"/>
                <a:ea typeface="Calibri" panose="020F0502020204030204" pitchFamily="34" charset="0"/>
                <a:cs typeface="Times New Roman" panose="02020603050405020304" pitchFamily="18" charset="0"/>
              </a:rPr>
              <a:t>.</a:t>
            </a:r>
            <a:endParaRPr lang="en-US" sz="2800" dirty="0">
              <a:latin typeface="+mj-lt"/>
              <a:ea typeface="Calibri" panose="020F0502020204030204" pitchFamily="34" charset="0"/>
              <a:cs typeface="Times New Roman" panose="02020603050405020304" pitchFamily="18" charset="0"/>
            </a:endParaRPr>
          </a:p>
          <a:p>
            <a:pPr algn="just">
              <a:lnSpc>
                <a:spcPct val="107000"/>
              </a:lnSpc>
              <a:spcAft>
                <a:spcPts val="800"/>
              </a:spcAft>
            </a:pPr>
            <a:r>
              <a:rPr lang="en-US" sz="2800" b="1" dirty="0" smtClean="0">
                <a:solidFill>
                  <a:srgbClr val="000000"/>
                </a:solidFill>
                <a:latin typeface="+mj-lt"/>
                <a:ea typeface="Calibri" panose="020F0502020204030204" pitchFamily="34" charset="0"/>
                <a:cs typeface="Times New Roman" panose="02020603050405020304" pitchFamily="18" charset="0"/>
              </a:rPr>
              <a:t>- </a:t>
            </a:r>
            <a:r>
              <a:rPr lang="vi-VN" sz="2800" b="1" dirty="0" smtClean="0">
                <a:solidFill>
                  <a:srgbClr val="000000"/>
                </a:solidFill>
                <a:latin typeface="+mj-lt"/>
                <a:ea typeface="Calibri" panose="020F0502020204030204" pitchFamily="34" charset="0"/>
                <a:cs typeface="Times New Roman" panose="02020603050405020304" pitchFamily="18" charset="0"/>
              </a:rPr>
              <a:t>Vấn </a:t>
            </a:r>
            <a:r>
              <a:rPr lang="vi-VN" sz="2800" b="1" dirty="0">
                <a:solidFill>
                  <a:srgbClr val="000000"/>
                </a:solidFill>
                <a:latin typeface="+mj-lt"/>
                <a:ea typeface="Calibri" panose="020F0502020204030204" pitchFamily="34" charset="0"/>
                <a:cs typeface="Times New Roman" panose="02020603050405020304" pitchFamily="18" charset="0"/>
              </a:rPr>
              <a:t>đề nghị luận:</a:t>
            </a:r>
            <a:r>
              <a:rPr lang="vi-VN" sz="2800" dirty="0">
                <a:solidFill>
                  <a:srgbClr val="000000"/>
                </a:solidFill>
                <a:latin typeface="+mj-lt"/>
                <a:ea typeface="Calibri" panose="020F0502020204030204" pitchFamily="34" charset="0"/>
                <a:cs typeface="Times New Roman" panose="02020603050405020304" pitchFamily="18" charset="0"/>
              </a:rPr>
              <a:t>  Đặc sắc nội dung và nghệ </a:t>
            </a:r>
            <a:r>
              <a:rPr lang="vi-VN" sz="2800" dirty="0" smtClean="0">
                <a:solidFill>
                  <a:srgbClr val="000000"/>
                </a:solidFill>
                <a:latin typeface="+mj-lt"/>
                <a:ea typeface="Calibri" panose="020F0502020204030204" pitchFamily="34" charset="0"/>
                <a:cs typeface="Times New Roman" panose="02020603050405020304" pitchFamily="18" charset="0"/>
              </a:rPr>
              <a:t>thuật</a:t>
            </a:r>
            <a:r>
              <a:rPr lang="en-US" sz="2800" dirty="0" smtClean="0">
                <a:solidFill>
                  <a:srgbClr val="000000"/>
                </a:solidFill>
                <a:latin typeface="+mj-lt"/>
                <a:ea typeface="Calibri" panose="020F0502020204030204" pitchFamily="34" charset="0"/>
                <a:cs typeface="Times New Roman" panose="02020603050405020304" pitchFamily="18" charset="0"/>
              </a:rPr>
              <a:t> </a:t>
            </a:r>
            <a:r>
              <a:rPr lang="en-US" sz="2800" dirty="0" err="1" smtClean="0">
                <a:solidFill>
                  <a:srgbClr val="000000"/>
                </a:solidFill>
                <a:latin typeface="+mj-lt"/>
                <a:ea typeface="Calibri" panose="020F0502020204030204" pitchFamily="34" charset="0"/>
                <a:cs typeface="Times New Roman" panose="02020603050405020304" pitchFamily="18" charset="0"/>
              </a:rPr>
              <a:t>của</a:t>
            </a:r>
            <a:r>
              <a:rPr lang="vi-VN" sz="2800" dirty="0" smtClean="0">
                <a:solidFill>
                  <a:srgbClr val="000000"/>
                </a:solidFill>
                <a:latin typeface="+mj-lt"/>
                <a:ea typeface="Calibri" panose="020F0502020204030204" pitchFamily="34" charset="0"/>
                <a:cs typeface="Times New Roman" panose="02020603050405020304" pitchFamily="18" charset="0"/>
              </a:rPr>
              <a:t> </a:t>
            </a:r>
            <a:r>
              <a:rPr lang="vi-VN" sz="2800" dirty="0">
                <a:solidFill>
                  <a:srgbClr val="000000"/>
                </a:solidFill>
                <a:latin typeface="+mj-lt"/>
                <a:ea typeface="Calibri" panose="020F0502020204030204" pitchFamily="34" charset="0"/>
                <a:cs typeface="Times New Roman" panose="02020603050405020304" pitchFamily="18" charset="0"/>
              </a:rPr>
              <a:t>bài </a:t>
            </a:r>
            <a:r>
              <a:rPr lang="en-US" sz="2800" dirty="0" err="1" smtClean="0">
                <a:solidFill>
                  <a:srgbClr val="000000"/>
                </a:solidFill>
                <a:latin typeface="+mj-lt"/>
                <a:ea typeface="Calibri" panose="020F0502020204030204" pitchFamily="34" charset="0"/>
                <a:cs typeface="Times New Roman" panose="02020603050405020304" pitchFamily="18" charset="0"/>
              </a:rPr>
              <a:t>thơ</a:t>
            </a:r>
            <a:r>
              <a:rPr lang="en-US" sz="2800" dirty="0" smtClean="0">
                <a:solidFill>
                  <a:srgbClr val="000000"/>
                </a:solidFill>
                <a:latin typeface="+mj-lt"/>
                <a:ea typeface="Calibri" panose="020F0502020204030204" pitchFamily="34" charset="0"/>
                <a:cs typeface="Times New Roman" panose="02020603050405020304" pitchFamily="18" charset="0"/>
              </a:rPr>
              <a:t> </a:t>
            </a:r>
            <a:r>
              <a:rPr lang="vi-VN" sz="2800" dirty="0" smtClean="0">
                <a:solidFill>
                  <a:srgbClr val="000000"/>
                </a:solidFill>
                <a:latin typeface="+mj-lt"/>
                <a:ea typeface="Calibri" panose="020F0502020204030204" pitchFamily="34" charset="0"/>
                <a:cs typeface="Times New Roman" panose="02020603050405020304" pitchFamily="18" charset="0"/>
              </a:rPr>
              <a:t>“Tiếng </a:t>
            </a:r>
            <a:r>
              <a:rPr lang="vi-VN" sz="2800" dirty="0">
                <a:solidFill>
                  <a:srgbClr val="000000"/>
                </a:solidFill>
                <a:latin typeface="+mj-lt"/>
                <a:ea typeface="Calibri" panose="020F0502020204030204" pitchFamily="34" charset="0"/>
                <a:cs typeface="Times New Roman" panose="02020603050405020304" pitchFamily="18" charset="0"/>
              </a:rPr>
              <a:t>gà trưa</a:t>
            </a:r>
            <a:r>
              <a:rPr lang="vi-VN" sz="2800" dirty="0" smtClean="0">
                <a:solidFill>
                  <a:srgbClr val="000000"/>
                </a:solidFill>
                <a:latin typeface="+mj-lt"/>
                <a:ea typeface="Calibri" panose="020F0502020204030204" pitchFamily="34" charset="0"/>
                <a:cs typeface="Times New Roman" panose="02020603050405020304" pitchFamily="18" charset="0"/>
              </a:rPr>
              <a:t>”</a:t>
            </a:r>
            <a:r>
              <a:rPr lang="en-US" sz="2800" dirty="0">
                <a:solidFill>
                  <a:srgbClr val="000000"/>
                </a:solidFill>
                <a:latin typeface="+mj-lt"/>
                <a:ea typeface="Calibri" panose="020F0502020204030204" pitchFamily="34" charset="0"/>
                <a:cs typeface="Times New Roman" panose="02020603050405020304" pitchFamily="18" charset="0"/>
              </a:rPr>
              <a:t> </a:t>
            </a:r>
            <a:r>
              <a:rPr lang="en-US" sz="2800" dirty="0" err="1" smtClean="0">
                <a:solidFill>
                  <a:srgbClr val="000000"/>
                </a:solidFill>
                <a:latin typeface="+mj-lt"/>
                <a:ea typeface="Calibri" panose="020F0502020204030204" pitchFamily="34" charset="0"/>
                <a:cs typeface="Times New Roman" panose="02020603050405020304" pitchFamily="18" charset="0"/>
              </a:rPr>
              <a:t>của</a:t>
            </a:r>
            <a:r>
              <a:rPr lang="en-US" sz="2800" dirty="0" smtClean="0">
                <a:solidFill>
                  <a:srgbClr val="000000"/>
                </a:solidFill>
                <a:latin typeface="+mj-lt"/>
                <a:ea typeface="Calibri" panose="020F0502020204030204" pitchFamily="34" charset="0"/>
                <a:cs typeface="Times New Roman" panose="02020603050405020304" pitchFamily="18" charset="0"/>
              </a:rPr>
              <a:t> </a:t>
            </a:r>
            <a:r>
              <a:rPr lang="en-US" sz="2800" dirty="0" err="1" smtClean="0">
                <a:solidFill>
                  <a:srgbClr val="000000"/>
                </a:solidFill>
                <a:latin typeface="+mj-lt"/>
                <a:ea typeface="Calibri" panose="020F0502020204030204" pitchFamily="34" charset="0"/>
                <a:cs typeface="Times New Roman" panose="02020603050405020304" pitchFamily="18" charset="0"/>
              </a:rPr>
              <a:t>tác</a:t>
            </a:r>
            <a:r>
              <a:rPr lang="en-US" sz="2800" dirty="0" smtClean="0">
                <a:solidFill>
                  <a:srgbClr val="000000"/>
                </a:solidFill>
                <a:latin typeface="+mj-lt"/>
                <a:ea typeface="Calibri" panose="020F0502020204030204" pitchFamily="34" charset="0"/>
                <a:cs typeface="Times New Roman" panose="02020603050405020304" pitchFamily="18" charset="0"/>
              </a:rPr>
              <a:t> </a:t>
            </a:r>
            <a:r>
              <a:rPr lang="en-US" sz="2800" dirty="0" err="1" smtClean="0">
                <a:solidFill>
                  <a:srgbClr val="000000"/>
                </a:solidFill>
                <a:latin typeface="+mj-lt"/>
                <a:ea typeface="Calibri" panose="020F0502020204030204" pitchFamily="34" charset="0"/>
                <a:cs typeface="Times New Roman" panose="02020603050405020304" pitchFamily="18" charset="0"/>
              </a:rPr>
              <a:t>giả</a:t>
            </a:r>
            <a:r>
              <a:rPr lang="en-US" sz="2800" dirty="0" smtClean="0">
                <a:solidFill>
                  <a:srgbClr val="000000"/>
                </a:solidFill>
                <a:latin typeface="+mj-lt"/>
                <a:ea typeface="Calibri" panose="020F0502020204030204" pitchFamily="34" charset="0"/>
                <a:cs typeface="Times New Roman" panose="02020603050405020304" pitchFamily="18" charset="0"/>
              </a:rPr>
              <a:t> </a:t>
            </a:r>
            <a:r>
              <a:rPr lang="en-US" sz="2800" dirty="0" err="1" smtClean="0">
                <a:solidFill>
                  <a:srgbClr val="000000"/>
                </a:solidFill>
                <a:latin typeface="+mj-lt"/>
                <a:ea typeface="Calibri" panose="020F0502020204030204" pitchFamily="34" charset="0"/>
                <a:cs typeface="Times New Roman" panose="02020603050405020304" pitchFamily="18" charset="0"/>
              </a:rPr>
              <a:t>Xuân</a:t>
            </a:r>
            <a:r>
              <a:rPr lang="en-US" sz="2800" dirty="0" smtClean="0">
                <a:solidFill>
                  <a:srgbClr val="000000"/>
                </a:solidFill>
                <a:latin typeface="+mj-lt"/>
                <a:ea typeface="Calibri" panose="020F0502020204030204" pitchFamily="34" charset="0"/>
                <a:cs typeface="Times New Roman" panose="02020603050405020304" pitchFamily="18" charset="0"/>
              </a:rPr>
              <a:t> </a:t>
            </a:r>
            <a:r>
              <a:rPr lang="en-US" sz="2800" dirty="0" err="1" smtClean="0">
                <a:solidFill>
                  <a:srgbClr val="000000"/>
                </a:solidFill>
                <a:latin typeface="+mj-lt"/>
                <a:ea typeface="Calibri" panose="020F0502020204030204" pitchFamily="34" charset="0"/>
                <a:cs typeface="Times New Roman" panose="02020603050405020304" pitchFamily="18" charset="0"/>
              </a:rPr>
              <a:t>Quỳnh</a:t>
            </a:r>
            <a:endParaRPr lang="en-US" sz="2800" dirty="0">
              <a:latin typeface="+mj-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Chevron 3"/>
          <p:cNvSpPr/>
          <p:nvPr/>
        </p:nvSpPr>
        <p:spPr>
          <a:xfrm>
            <a:off x="1331912" y="1728788"/>
            <a:ext cx="2096946" cy="2523173"/>
          </a:xfrm>
          <a:prstGeom prst="chevron">
            <a:avLst>
              <a:gd name="adj" fmla="val 4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5" name="Freeform: Shape 4"/>
          <p:cNvSpPr/>
          <p:nvPr/>
        </p:nvSpPr>
        <p:spPr>
          <a:xfrm>
            <a:off x="1564906" y="2091694"/>
            <a:ext cx="2096946" cy="2651757"/>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2">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vi-VN" sz="2800" kern="1200" dirty="0">
                <a:latin typeface="+mj-lt"/>
                <a:cs typeface="Aharoni" panose="02010803020104030203" pitchFamily="2" charset="-79"/>
              </a:rPr>
              <a:t>Phần 1 (Từ đầu...</a:t>
            </a:r>
            <a:r>
              <a:rPr lang="vi-VN" sz="2800" i="1" kern="1200" dirty="0">
                <a:latin typeface="+mj-lt"/>
                <a:cs typeface="Aharoni" panose="02010803020104030203" pitchFamily="2" charset="-79"/>
              </a:rPr>
              <a:t>tuổi thơ</a:t>
            </a:r>
            <a:r>
              <a:rPr lang="vi-VN" sz="2800" kern="1200" dirty="0">
                <a:latin typeface="+mj-lt"/>
                <a:cs typeface="Aharoni" panose="02010803020104030203" pitchFamily="2" charset="-79"/>
              </a:rPr>
              <a:t>): Vẻ đẹp </a:t>
            </a:r>
            <a:r>
              <a:rPr lang="en-US" sz="2800" kern="1200" dirty="0" err="1" smtClean="0">
                <a:latin typeface="+mj-lt"/>
                <a:cs typeface="Aharoni" panose="02010803020104030203" pitchFamily="2" charset="-79"/>
              </a:rPr>
              <a:t>của</a:t>
            </a:r>
            <a:r>
              <a:rPr lang="en-US" sz="2800" kern="1200" dirty="0" smtClean="0">
                <a:latin typeface="+mj-lt"/>
                <a:cs typeface="Aharoni" panose="02010803020104030203" pitchFamily="2" charset="-79"/>
              </a:rPr>
              <a:t> </a:t>
            </a:r>
            <a:r>
              <a:rPr lang="vi-VN" sz="2800" kern="1200" dirty="0" smtClean="0">
                <a:latin typeface="+mj-lt"/>
                <a:cs typeface="Aharoni" panose="02010803020104030203" pitchFamily="2" charset="-79"/>
              </a:rPr>
              <a:t>khổ </a:t>
            </a:r>
            <a:r>
              <a:rPr lang="vi-VN" sz="2800" kern="1200" dirty="0">
                <a:latin typeface="+mj-lt"/>
                <a:cs typeface="Aharoni" panose="02010803020104030203" pitchFamily="2" charset="-79"/>
              </a:rPr>
              <a:t>thơ thứ nhất</a:t>
            </a:r>
            <a:r>
              <a:rPr lang="en-US" sz="2800" kern="1200" dirty="0">
                <a:latin typeface="+mj-lt"/>
                <a:cs typeface="Aharoni" panose="02010803020104030203" pitchFamily="2" charset="-79"/>
              </a:rPr>
              <a:t>. </a:t>
            </a:r>
          </a:p>
        </p:txBody>
      </p:sp>
      <p:sp>
        <p:nvSpPr>
          <p:cNvPr id="6" name="Arrow: Chevron 5"/>
          <p:cNvSpPr/>
          <p:nvPr/>
        </p:nvSpPr>
        <p:spPr>
          <a:xfrm>
            <a:off x="3727090" y="1728788"/>
            <a:ext cx="2096946" cy="2523173"/>
          </a:xfrm>
          <a:prstGeom prst="chevron">
            <a:avLst>
              <a:gd name="adj" fmla="val 40000"/>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7" name="Freeform: Shape 6"/>
          <p:cNvSpPr/>
          <p:nvPr/>
        </p:nvSpPr>
        <p:spPr>
          <a:xfrm>
            <a:off x="3960085" y="2091694"/>
            <a:ext cx="2096946" cy="2651757"/>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vi-VN" sz="2800" kern="1200" dirty="0">
                <a:latin typeface="+mj-lt"/>
                <a:cs typeface="Aharoni" panose="02010803020104030203" pitchFamily="2" charset="-79"/>
              </a:rPr>
              <a:t>Phần 2 (</a:t>
            </a:r>
            <a:r>
              <a:rPr lang="en-US" sz="2800" kern="1200" dirty="0">
                <a:latin typeface="+mj-lt"/>
                <a:cs typeface="Aharoni" panose="02010803020104030203" pitchFamily="2" charset="-79"/>
              </a:rPr>
              <a:t>T</a:t>
            </a:r>
            <a:r>
              <a:rPr lang="vi-VN" sz="2800" kern="1200" dirty="0">
                <a:latin typeface="+mj-lt"/>
                <a:cs typeface="Aharoni" panose="02010803020104030203" pitchFamily="2" charset="-79"/>
              </a:rPr>
              <a:t>iếp ...</a:t>
            </a:r>
            <a:r>
              <a:rPr lang="vi-VN" sz="2800" i="1" kern="1200" dirty="0">
                <a:latin typeface="+mj-lt"/>
                <a:cs typeface="Aharoni" panose="02010803020104030203" pitchFamily="2" charset="-79"/>
              </a:rPr>
              <a:t>vui sướng</a:t>
            </a:r>
            <a:r>
              <a:rPr lang="vi-VN" sz="2800" kern="1200" dirty="0">
                <a:latin typeface="+mj-lt"/>
                <a:cs typeface="Aharoni" panose="02010803020104030203" pitchFamily="2" charset="-79"/>
              </a:rPr>
              <a:t>): Vẻ đẹp </a:t>
            </a:r>
            <a:r>
              <a:rPr lang="en-US" sz="2800" kern="1200" dirty="0" err="1" smtClean="0">
                <a:latin typeface="+mj-lt"/>
                <a:cs typeface="Aharoni" panose="02010803020104030203" pitchFamily="2" charset="-79"/>
              </a:rPr>
              <a:t>của</a:t>
            </a:r>
            <a:r>
              <a:rPr lang="en-US" sz="2800" kern="1200" dirty="0" smtClean="0">
                <a:latin typeface="+mj-lt"/>
                <a:cs typeface="Aharoni" panose="02010803020104030203" pitchFamily="2" charset="-79"/>
              </a:rPr>
              <a:t> </a:t>
            </a:r>
            <a:r>
              <a:rPr lang="vi-VN" sz="2800" kern="1200" dirty="0" smtClean="0">
                <a:latin typeface="+mj-lt"/>
                <a:cs typeface="Aharoni" panose="02010803020104030203" pitchFamily="2" charset="-79"/>
              </a:rPr>
              <a:t>khổ </a:t>
            </a:r>
            <a:r>
              <a:rPr lang="vi-VN" sz="2800" kern="1200" dirty="0">
                <a:latin typeface="+mj-lt"/>
                <a:cs typeface="Aharoni" panose="02010803020104030203" pitchFamily="2" charset="-79"/>
              </a:rPr>
              <a:t>thơ </a:t>
            </a:r>
            <a:endParaRPr lang="en-US" sz="2800" kern="1200" dirty="0" smtClean="0">
              <a:latin typeface="+mj-lt"/>
              <a:cs typeface="Aharoni" panose="02010803020104030203" pitchFamily="2" charset="-79"/>
            </a:endParaRPr>
          </a:p>
          <a:p>
            <a:pPr marL="0" lvl="0" indent="0" algn="ctr" defTabSz="488950">
              <a:lnSpc>
                <a:spcPct val="90000"/>
              </a:lnSpc>
              <a:spcBef>
                <a:spcPct val="0"/>
              </a:spcBef>
              <a:spcAft>
                <a:spcPct val="35000"/>
              </a:spcAft>
              <a:buNone/>
            </a:pPr>
            <a:r>
              <a:rPr lang="vi-VN" sz="2800" kern="1200" dirty="0" smtClean="0">
                <a:latin typeface="+mj-lt"/>
                <a:cs typeface="Aharoni" panose="02010803020104030203" pitchFamily="2" charset="-79"/>
              </a:rPr>
              <a:t>thứ </a:t>
            </a:r>
            <a:r>
              <a:rPr lang="vi-VN" sz="2800" kern="1200" dirty="0">
                <a:latin typeface="+mj-lt"/>
                <a:cs typeface="Aharoni" panose="02010803020104030203" pitchFamily="2" charset="-79"/>
              </a:rPr>
              <a:t>hai</a:t>
            </a:r>
            <a:r>
              <a:rPr lang="en-US" sz="2800" kern="1200" dirty="0">
                <a:latin typeface="+mj-lt"/>
                <a:cs typeface="Aharoni" panose="02010803020104030203" pitchFamily="2" charset="-79"/>
              </a:rPr>
              <a:t>. </a:t>
            </a:r>
          </a:p>
        </p:txBody>
      </p:sp>
      <p:sp>
        <p:nvSpPr>
          <p:cNvPr id="8" name="Arrow: Chevron 7"/>
          <p:cNvSpPr/>
          <p:nvPr/>
        </p:nvSpPr>
        <p:spPr>
          <a:xfrm>
            <a:off x="6122268" y="1728788"/>
            <a:ext cx="2096946" cy="2523173"/>
          </a:xfrm>
          <a:prstGeom prst="chevron">
            <a:avLst>
              <a:gd name="adj" fmla="val 40000"/>
            </a:avLst>
          </a:pr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9" name="Freeform: Shape 8"/>
          <p:cNvSpPr/>
          <p:nvPr/>
        </p:nvSpPr>
        <p:spPr>
          <a:xfrm>
            <a:off x="6355262" y="2091694"/>
            <a:ext cx="2096946" cy="2651757"/>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4">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vi-VN" sz="2800" kern="1200" dirty="0">
                <a:latin typeface="+mj-lt"/>
                <a:cs typeface="Aharoni" panose="02010803020104030203" pitchFamily="2" charset="-79"/>
              </a:rPr>
              <a:t>Phần 3 (</a:t>
            </a:r>
            <a:r>
              <a:rPr lang="en-US" sz="2800" kern="1200" dirty="0">
                <a:latin typeface="+mj-lt"/>
                <a:cs typeface="Aharoni" panose="02010803020104030203" pitchFamily="2" charset="-79"/>
              </a:rPr>
              <a:t>T</a:t>
            </a:r>
            <a:r>
              <a:rPr lang="vi-VN" sz="2800" kern="1200" dirty="0">
                <a:latin typeface="+mj-lt"/>
                <a:cs typeface="Aharoni" panose="02010803020104030203" pitchFamily="2" charset="-79"/>
              </a:rPr>
              <a:t>iếp...</a:t>
            </a:r>
            <a:r>
              <a:rPr lang="vi-VN" sz="2800" i="1" kern="1200" dirty="0">
                <a:latin typeface="+mj-lt"/>
                <a:cs typeface="Aharoni" panose="02010803020104030203" pitchFamily="2" charset="-79"/>
              </a:rPr>
              <a:t>của bà</a:t>
            </a:r>
            <a:r>
              <a:rPr lang="vi-VN" sz="2800" kern="1200" dirty="0">
                <a:latin typeface="+mj-lt"/>
                <a:cs typeface="Aharoni" panose="02010803020104030203" pitchFamily="2" charset="-79"/>
              </a:rPr>
              <a:t>): Vẻ đẹp của sáu dòng thơ đặc biệt trong bài</a:t>
            </a:r>
            <a:r>
              <a:rPr lang="en-US" sz="2800" kern="1200" dirty="0">
                <a:latin typeface="+mj-lt"/>
                <a:cs typeface="Aharoni" panose="02010803020104030203" pitchFamily="2" charset="-79"/>
              </a:rPr>
              <a:t>.</a:t>
            </a:r>
          </a:p>
        </p:txBody>
      </p:sp>
      <p:sp>
        <p:nvSpPr>
          <p:cNvPr id="10" name="Arrow: Chevron 9"/>
          <p:cNvSpPr/>
          <p:nvPr/>
        </p:nvSpPr>
        <p:spPr>
          <a:xfrm>
            <a:off x="8517448" y="1728788"/>
            <a:ext cx="2096946" cy="2523173"/>
          </a:xfrm>
          <a:prstGeom prst="chevron">
            <a:avLst>
              <a:gd name="adj" fmla="val 4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1" name="Freeform: Shape 10"/>
          <p:cNvSpPr/>
          <p:nvPr/>
        </p:nvSpPr>
        <p:spPr>
          <a:xfrm>
            <a:off x="8750442" y="2091694"/>
            <a:ext cx="2096946" cy="2651757"/>
          </a:xfrm>
          <a:custGeom>
            <a:avLst/>
            <a:gdLst>
              <a:gd name="connsiteX0" fmla="*/ 0 w 1511141"/>
              <a:gd name="connsiteY0" fmla="*/ 69075 h 690750"/>
              <a:gd name="connsiteX1" fmla="*/ 69075 w 1511141"/>
              <a:gd name="connsiteY1" fmla="*/ 0 h 690750"/>
              <a:gd name="connsiteX2" fmla="*/ 1442066 w 1511141"/>
              <a:gd name="connsiteY2" fmla="*/ 0 h 690750"/>
              <a:gd name="connsiteX3" fmla="*/ 1511141 w 1511141"/>
              <a:gd name="connsiteY3" fmla="*/ 69075 h 690750"/>
              <a:gd name="connsiteX4" fmla="*/ 1511141 w 1511141"/>
              <a:gd name="connsiteY4" fmla="*/ 621675 h 690750"/>
              <a:gd name="connsiteX5" fmla="*/ 1442066 w 1511141"/>
              <a:gd name="connsiteY5" fmla="*/ 690750 h 690750"/>
              <a:gd name="connsiteX6" fmla="*/ 69075 w 1511141"/>
              <a:gd name="connsiteY6" fmla="*/ 690750 h 690750"/>
              <a:gd name="connsiteX7" fmla="*/ 0 w 1511141"/>
              <a:gd name="connsiteY7" fmla="*/ 621675 h 690750"/>
              <a:gd name="connsiteX8" fmla="*/ 0 w 1511141"/>
              <a:gd name="connsiteY8" fmla="*/ 69075 h 690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11141" h="690750">
                <a:moveTo>
                  <a:pt x="0" y="69075"/>
                </a:moveTo>
                <a:cubicBezTo>
                  <a:pt x="0" y="30926"/>
                  <a:pt x="30926" y="0"/>
                  <a:pt x="69075" y="0"/>
                </a:cubicBezTo>
                <a:lnTo>
                  <a:pt x="1442066" y="0"/>
                </a:lnTo>
                <a:cubicBezTo>
                  <a:pt x="1480215" y="0"/>
                  <a:pt x="1511141" y="30926"/>
                  <a:pt x="1511141" y="69075"/>
                </a:cubicBezTo>
                <a:lnTo>
                  <a:pt x="1511141" y="621675"/>
                </a:lnTo>
                <a:cubicBezTo>
                  <a:pt x="1511141" y="659824"/>
                  <a:pt x="1480215" y="690750"/>
                  <a:pt x="1442066" y="690750"/>
                </a:cubicBezTo>
                <a:lnTo>
                  <a:pt x="69075" y="690750"/>
                </a:lnTo>
                <a:cubicBezTo>
                  <a:pt x="30926" y="690750"/>
                  <a:pt x="0" y="659824"/>
                  <a:pt x="0" y="621675"/>
                </a:cubicBezTo>
                <a:lnTo>
                  <a:pt x="0" y="69075"/>
                </a:lnTo>
                <a:close/>
              </a:path>
            </a:pathLst>
          </a:custGeom>
        </p:spPr>
        <p:style>
          <a:lnRef idx="2">
            <a:schemeClr val="accent5">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8463" tIns="98463" rIns="98463" bIns="98463" numCol="1" spcCol="1270" anchor="ctr" anchorCtr="0">
            <a:noAutofit/>
          </a:bodyPr>
          <a:lstStyle/>
          <a:p>
            <a:pPr marL="0" lvl="0" indent="0" algn="ctr" defTabSz="488950">
              <a:lnSpc>
                <a:spcPct val="90000"/>
              </a:lnSpc>
              <a:spcBef>
                <a:spcPct val="0"/>
              </a:spcBef>
              <a:spcAft>
                <a:spcPct val="35000"/>
              </a:spcAft>
              <a:buNone/>
            </a:pPr>
            <a:r>
              <a:rPr lang="vi-VN" sz="2800" kern="1200" dirty="0">
                <a:latin typeface="+mj-lt"/>
                <a:cs typeface="Aharoni" panose="02010803020104030203" pitchFamily="2" charset="-79"/>
              </a:rPr>
              <a:t>Phần 4 (Còn lại)</a:t>
            </a:r>
            <a:r>
              <a:rPr lang="en-US" sz="2800" kern="1200" dirty="0">
                <a:latin typeface="+mj-lt"/>
                <a:cs typeface="Aharoni" panose="02010803020104030203" pitchFamily="2" charset="-79"/>
              </a:rPr>
              <a:t>:</a:t>
            </a:r>
            <a:r>
              <a:rPr lang="vi-VN" sz="2800" kern="1200" dirty="0">
                <a:latin typeface="+mj-lt"/>
                <a:cs typeface="Aharoni" panose="02010803020104030203" pitchFamily="2" charset="-79"/>
              </a:rPr>
              <a:t> Vẻ đẹp </a:t>
            </a:r>
            <a:r>
              <a:rPr lang="en-US" sz="2800" kern="1200" dirty="0" err="1" smtClean="0">
                <a:latin typeface="+mj-lt"/>
                <a:cs typeface="Aharoni" panose="02010803020104030203" pitchFamily="2" charset="-79"/>
              </a:rPr>
              <a:t>của</a:t>
            </a:r>
            <a:r>
              <a:rPr lang="en-US" sz="2800" kern="1200" dirty="0" smtClean="0">
                <a:latin typeface="+mj-lt"/>
                <a:cs typeface="Aharoni" panose="02010803020104030203" pitchFamily="2" charset="-79"/>
              </a:rPr>
              <a:t> </a:t>
            </a:r>
            <a:r>
              <a:rPr lang="vi-VN" sz="2800" kern="1200" dirty="0" smtClean="0">
                <a:latin typeface="+mj-lt"/>
                <a:cs typeface="Aharoni" panose="02010803020104030203" pitchFamily="2" charset="-79"/>
              </a:rPr>
              <a:t>khổ </a:t>
            </a:r>
            <a:r>
              <a:rPr lang="en-US" sz="2800" kern="1200" dirty="0" smtClean="0">
                <a:latin typeface="+mj-lt"/>
                <a:cs typeface="Aharoni" panose="02010803020104030203" pitchFamily="2" charset="-79"/>
              </a:rPr>
              <a:t> </a:t>
            </a:r>
            <a:r>
              <a:rPr lang="en-US" sz="2800" kern="1200" dirty="0" err="1" smtClean="0">
                <a:latin typeface="+mj-lt"/>
                <a:cs typeface="Aharoni" panose="02010803020104030203" pitchFamily="2" charset="-79"/>
              </a:rPr>
              <a:t>thơ</a:t>
            </a:r>
            <a:r>
              <a:rPr lang="en-US" sz="2800" kern="1200" dirty="0" smtClean="0">
                <a:latin typeface="+mj-lt"/>
                <a:cs typeface="Aharoni" panose="02010803020104030203" pitchFamily="2" charset="-79"/>
              </a:rPr>
              <a:t> </a:t>
            </a:r>
            <a:r>
              <a:rPr lang="vi-VN" sz="2800" kern="1200" dirty="0" smtClean="0">
                <a:latin typeface="+mj-lt"/>
                <a:cs typeface="Aharoni" panose="02010803020104030203" pitchFamily="2" charset="-79"/>
              </a:rPr>
              <a:t>cuối</a:t>
            </a:r>
            <a:r>
              <a:rPr lang="vi-VN" sz="2800" kern="1200" dirty="0">
                <a:latin typeface="+mj-lt"/>
                <a:cs typeface="Aharoni" panose="02010803020104030203" pitchFamily="2" charset="-79"/>
              </a:rPr>
              <a:t>.</a:t>
            </a:r>
            <a:endParaRPr lang="en-US" sz="2800" kern="1200" dirty="0">
              <a:latin typeface="+mj-lt"/>
              <a:cs typeface="Aharoni" panose="02010803020104030203" pitchFamily="2" charset="-79"/>
            </a:endParaRPr>
          </a:p>
        </p:txBody>
      </p:sp>
      <p:sp>
        <p:nvSpPr>
          <p:cNvPr id="13" name="TextBox 12"/>
          <p:cNvSpPr txBox="1"/>
          <p:nvPr/>
        </p:nvSpPr>
        <p:spPr>
          <a:xfrm>
            <a:off x="913672" y="837912"/>
            <a:ext cx="10858500" cy="584775"/>
          </a:xfrm>
          <a:prstGeom prst="rect">
            <a:avLst/>
          </a:prstGeom>
          <a:noFill/>
        </p:spPr>
        <p:txBody>
          <a:bodyPr wrap="square">
            <a:spAutoFit/>
          </a:bodyPr>
          <a:lstStyle/>
          <a:p>
            <a:r>
              <a:rPr lang="vi-VN" sz="3200" b="1" dirty="0" smtClean="0">
                <a:effectLst/>
                <a:latin typeface="Times New Roman" panose="02020603050405020304" pitchFamily="18" charset="0"/>
                <a:ea typeface="Calibri" panose="020F0502020204030204" pitchFamily="34" charset="0"/>
              </a:rPr>
              <a:t>Bố </a:t>
            </a:r>
            <a:r>
              <a:rPr lang="vi-VN" sz="3200" b="1" dirty="0">
                <a:effectLst/>
                <a:latin typeface="Times New Roman" panose="02020603050405020304" pitchFamily="18" charset="0"/>
                <a:ea typeface="Calibri" panose="020F0502020204030204" pitchFamily="34" charset="0"/>
              </a:rPr>
              <a:t>cục: 4 phần</a:t>
            </a:r>
            <a:endParaRPr lang="en-US" sz="3200"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left)">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0"/>
            <a:ext cx="8979877" cy="985270"/>
          </a:xfrm>
          <a:prstGeom prst="rect">
            <a:avLst/>
          </a:prstGeom>
        </p:spPr>
        <p:txBody>
          <a:bodyPr wrap="square">
            <a:spAutoFit/>
          </a:bodyPr>
          <a:lstStyle/>
          <a:p>
            <a:pPr>
              <a:lnSpc>
                <a:spcPct val="107000"/>
              </a:lnSpc>
              <a:spcAft>
                <a:spcPts val="800"/>
              </a:spcAft>
            </a:pP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II.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Đọc</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tìm</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hiểu</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chi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tiết</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văn</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bản</a:t>
            </a:r>
            <a:endPar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vi-VN" sz="2400" b="1" dirty="0">
                <a:latin typeface="Times New Roman" panose="02020603050405020304" pitchFamily="18" charset="0"/>
                <a:ea typeface="Arial" panose="020B0604020202020204" pitchFamily="34" charset="0"/>
                <a:cs typeface="Times New Roman" panose="02020603050405020304" pitchFamily="18" charset="0"/>
              </a:rPr>
              <a:t>1. Vấn đề nghị luận và trình tự triển khai vấn đề nghị luận</a:t>
            </a:r>
            <a:r>
              <a:rPr lang="en-US" sz="2400" b="1" dirty="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211015" y="1588956"/>
            <a:ext cx="11684977" cy="2677656"/>
          </a:xfrm>
          <a:prstGeom prst="rect">
            <a:avLst/>
          </a:prstGeom>
        </p:spPr>
        <p:txBody>
          <a:bodyPr wrap="square">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PHIẾU HỌC TẬP</a:t>
            </a: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Hình</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thức</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Thảo</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luận</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cặp</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đôi</a:t>
            </a:r>
            <a:endParaRPr lang="en-US" sz="2400" b="1" dirty="0">
              <a:latin typeface="Times New Roman" panose="02020603050405020304" pitchFamily="18" charset="0"/>
              <a:ea typeface="MS Mincho" panose="02020609040205080304" pitchFamily="49" charset="-128"/>
            </a:endParaRP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Thời</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gian</a:t>
            </a:r>
            <a:r>
              <a:rPr lang="en-US" sz="2400" b="1" dirty="0">
                <a:latin typeface="Times New Roman" panose="02020603050405020304" pitchFamily="18" charset="0"/>
                <a:ea typeface="MS Mincho" panose="02020609040205080304" pitchFamily="49" charset="-128"/>
              </a:rPr>
              <a:t>: </a:t>
            </a:r>
            <a:r>
              <a:rPr lang="en-US" sz="2400" b="1" dirty="0" smtClean="0">
                <a:latin typeface="Times New Roman" panose="02020603050405020304" pitchFamily="18" charset="0"/>
                <a:ea typeface="MS Mincho" panose="02020609040205080304" pitchFamily="49" charset="-128"/>
              </a:rPr>
              <a:t>2 </a:t>
            </a:r>
            <a:r>
              <a:rPr lang="en-US" sz="2400" b="1" dirty="0" err="1">
                <a:latin typeface="Times New Roman" panose="02020603050405020304" pitchFamily="18" charset="0"/>
                <a:ea typeface="MS Mincho" panose="02020609040205080304" pitchFamily="49" charset="-128"/>
              </a:rPr>
              <a:t>phút</a:t>
            </a:r>
            <a:endParaRPr lang="en-US" sz="2400" b="1" dirty="0">
              <a:latin typeface="Times New Roman" panose="02020603050405020304" pitchFamily="18" charset="0"/>
              <a:ea typeface="MS Mincho" panose="02020609040205080304" pitchFamily="49" charset="-128"/>
            </a:endParaRPr>
          </a:p>
          <a:p>
            <a:pPr>
              <a:tabLst>
                <a:tab pos="1386840" algn="l"/>
              </a:tabLst>
            </a:pP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Yêu</a:t>
            </a:r>
            <a:r>
              <a:rPr lang="en-US" sz="2400" b="1" dirty="0">
                <a:latin typeface="Times New Roman" panose="02020603050405020304" pitchFamily="18" charset="0"/>
                <a:ea typeface="MS Mincho" panose="02020609040205080304" pitchFamily="49" charset="-128"/>
              </a:rPr>
              <a:t> </a:t>
            </a:r>
            <a:r>
              <a:rPr lang="en-US" sz="2400" b="1" dirty="0" err="1">
                <a:latin typeface="Times New Roman" panose="02020603050405020304" pitchFamily="18" charset="0"/>
                <a:ea typeface="MS Mincho" panose="02020609040205080304" pitchFamily="49" charset="-128"/>
              </a:rPr>
              <a:t>cầu</a:t>
            </a:r>
            <a:r>
              <a:rPr lang="en-US" sz="2400" b="1" dirty="0">
                <a:latin typeface="Times New Roman" panose="02020603050405020304" pitchFamily="18" charset="0"/>
                <a:ea typeface="MS Mincho" panose="02020609040205080304" pitchFamily="49" charset="-128"/>
              </a:rPr>
              <a:t>:  </a:t>
            </a:r>
          </a:p>
          <a:p>
            <a:pPr marL="342900" indent="-342900">
              <a:buAutoNum type="arabicPeriod"/>
              <a:tabLst>
                <a:tab pos="1386840" algn="l"/>
              </a:tabLst>
            </a:pPr>
            <a:r>
              <a:rPr lang="vi-VN" sz="2400" dirty="0" smtClean="0">
                <a:latin typeface="+mj-lt"/>
              </a:rPr>
              <a:t>Tác </a:t>
            </a:r>
            <a:r>
              <a:rPr lang="vi-VN" sz="2400" dirty="0">
                <a:latin typeface="+mj-lt"/>
              </a:rPr>
              <a:t>giả đã triển khai </a:t>
            </a:r>
            <a:r>
              <a:rPr lang="en-US" sz="2400" dirty="0" err="1" smtClean="0">
                <a:latin typeface="Times New Roman" panose="02020603050405020304" pitchFamily="18" charset="0"/>
                <a:cs typeface="Times New Roman" panose="02020603050405020304" pitchFamily="18" charset="0"/>
              </a:rPr>
              <a:t>vấn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nghị</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luận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về</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vẻ</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đẹp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của</a:t>
            </a:r>
            <a:r>
              <a:rPr lang="vi-VN" sz="2400" dirty="0" smtClean="0">
                <a:latin typeface="Times New Roman" panose="02020603050405020304" pitchFamily="18" charset="0"/>
                <a:cs typeface="Times New Roman" panose="02020603050405020304" pitchFamily="18" charset="0"/>
              </a:rPr>
              <a:t> </a:t>
            </a:r>
            <a:r>
              <a:rPr lang="vi-VN" sz="2400" dirty="0">
                <a:latin typeface="+mj-lt"/>
              </a:rPr>
              <a:t>bài thơ “</a:t>
            </a:r>
            <a:r>
              <a:rPr lang="vi-VN" sz="2400" b="1" i="1" dirty="0">
                <a:latin typeface="+mj-lt"/>
              </a:rPr>
              <a:t>Tiếng gà trưa</a:t>
            </a:r>
            <a:r>
              <a:rPr lang="vi-VN" sz="2400" dirty="0">
                <a:latin typeface="+mj-lt"/>
              </a:rPr>
              <a:t>” theo thứ tự nào? </a:t>
            </a:r>
            <a:endParaRPr lang="en-US" sz="2400" dirty="0" smtClean="0">
              <a:latin typeface="+mj-lt"/>
            </a:endParaRPr>
          </a:p>
          <a:p>
            <a:pPr>
              <a:tabLst>
                <a:tab pos="1386840" algn="l"/>
              </a:tabLst>
            </a:pPr>
            <a:r>
              <a:rPr lang="en-US" sz="2400" dirty="0" smtClean="0">
                <a:latin typeface="+mj-lt"/>
              </a:rPr>
              <a:t>2. </a:t>
            </a:r>
            <a:r>
              <a:rPr lang="vi-VN" sz="2400" dirty="0" smtClean="0">
                <a:latin typeface="+mj-lt"/>
              </a:rPr>
              <a:t>Trong </a:t>
            </a:r>
            <a:r>
              <a:rPr lang="vi-VN" sz="2400" dirty="0">
                <a:latin typeface="+mj-lt"/>
              </a:rPr>
              <a:t>mỗi </a:t>
            </a:r>
            <a:r>
              <a:rPr lang="en-US" sz="2400" dirty="0" err="1" smtClean="0">
                <a:latin typeface="+mj-lt"/>
              </a:rPr>
              <a:t>phần</a:t>
            </a:r>
            <a:r>
              <a:rPr lang="en-US" sz="2400" dirty="0" smtClean="0">
                <a:latin typeface="+mj-lt"/>
              </a:rPr>
              <a:t> </a:t>
            </a:r>
            <a:r>
              <a:rPr lang="vi-VN" sz="2400" dirty="0" smtClean="0">
                <a:latin typeface="+mj-lt"/>
              </a:rPr>
              <a:t>tác </a:t>
            </a:r>
            <a:r>
              <a:rPr lang="vi-VN" sz="2400" dirty="0">
                <a:latin typeface="+mj-lt"/>
              </a:rPr>
              <a:t>giả phân tích những </a:t>
            </a:r>
            <a:r>
              <a:rPr lang="en-US" sz="2400" dirty="0" err="1" smtClean="0">
                <a:latin typeface="Times New Roman" panose="02020603050405020304" pitchFamily="18" charset="0"/>
                <a:cs typeface="Times New Roman" panose="02020603050405020304" pitchFamily="18" charset="0"/>
              </a:rPr>
              <a:t>từ</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ngữ</a:t>
            </a:r>
            <a:r>
              <a:rPr lang="vi-VN" sz="2400" dirty="0" smtClean="0">
                <a:latin typeface="+mj-lt"/>
              </a:rPr>
              <a:t>, </a:t>
            </a:r>
            <a:r>
              <a:rPr lang="vi-VN" sz="2400" dirty="0">
                <a:latin typeface="+mj-lt"/>
              </a:rPr>
              <a:t>hình ảnh gì?</a:t>
            </a:r>
            <a:endParaRPr lang="en-US" sz="2400" dirty="0">
              <a:latin typeface="+mj-lt"/>
              <a:ea typeface="Arial" panose="020B0604020202020204" pitchFamily="34" charset="0"/>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curtains"/>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9969" y="933806"/>
            <a:ext cx="11459308" cy="5262979"/>
          </a:xfrm>
          <a:prstGeom prst="rect">
            <a:avLst/>
          </a:prstGeom>
        </p:spPr>
        <p:txBody>
          <a:bodyPr wrap="square">
            <a:spAutoFit/>
          </a:bodyPr>
          <a:lstStyle/>
          <a:p>
            <a:pPr algn="just"/>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Vấn</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đề</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NL: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Tác</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giả</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đã</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phân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tích</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làm</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rõ</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những</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đặc</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sắc</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nghệ</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thuật</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và</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nội</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dung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bài</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thơ</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Tiếng</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gà</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trưa</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của</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tác</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giả</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Xuân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Quỳnh</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từ</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đó</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giúp</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người</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đọc</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có</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thêm</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hiểu</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biết</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sâu</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sắc</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mới</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mẻ</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về</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bài</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thơ</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a:t>
            </a:r>
          </a:p>
          <a:p>
            <a:pPr algn="just"/>
            <a:r>
              <a:rPr lang="vi-VN" sz="2400" b="1" dirty="0" smtClean="0">
                <a:latin typeface="Times New Roman" panose="02020603050405020304" pitchFamily="18" charset="0"/>
                <a:ea typeface="Arial" panose="020B0604020202020204" pitchFamily="34" charset="0"/>
                <a:cs typeface="Times New Roman" panose="02020603050405020304" pitchFamily="18" charset="0"/>
              </a:rPr>
              <a:t>*</a:t>
            </a:r>
            <a:r>
              <a:rPr lang="vi-VN" sz="2400" b="1" dirty="0">
                <a:latin typeface="Times New Roman" panose="02020603050405020304" pitchFamily="18" charset="0"/>
                <a:ea typeface="Arial" panose="020B0604020202020204" pitchFamily="34" charset="0"/>
                <a:cs typeface="Times New Roman" panose="02020603050405020304" pitchFamily="18" charset="0"/>
              </a:rPr>
              <a:t>Trình tự, cách triển khai ý:</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Phân tích bài thơ theo trình tự lần lượt các khổ thơ trong bài “Tiếng gà trưa”- Xuân Quỳnh.</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Trong mỗi khổ bắt đầu bằng việc nêu lên dấu hiệu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nghệ</a:t>
            </a:r>
            <a:r>
              <a:rPr lang="en-US"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latin typeface="Times New Roman" panose="02020603050405020304" pitchFamily="18" charset="0"/>
                <a:ea typeface="Arial" panose="020B0604020202020204" pitchFamily="34" charset="0"/>
                <a:cs typeface="Times New Roman" panose="02020603050405020304" pitchFamily="18" charset="0"/>
              </a:rPr>
              <a:t>thuật</a:t>
            </a:r>
            <a:r>
              <a:rPr lang="vi-VN" sz="24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(từ ngữ, hình ảnh tiêu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biểu</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biện</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pháp</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tu</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từ</a:t>
            </a:r>
            <a:r>
              <a:rPr lang="en-US" sz="2400" smtClean="0">
                <a:latin typeface="Times New Roman" panose="02020603050405020304" pitchFamily="18" charset="0"/>
                <a:ea typeface="Arial" panose="020B0604020202020204" pitchFamily="34" charset="0"/>
                <a:cs typeface="Times New Roman" panose="02020603050405020304" pitchFamily="18" charset="0"/>
              </a:rPr>
              <a:t> </a:t>
            </a:r>
            <a:r>
              <a:rPr lang="vi-VN" sz="240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rồi chỉ ra tác dụng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của</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nét</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nghệ</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thuật</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đó trong</a:t>
            </a:r>
            <a:r>
              <a:rPr lang="en-US" sz="2400" dirty="0" smtClean="0">
                <a:latin typeface="Times New Roman" panose="02020603050405020304" pitchFamily="18" charset="0"/>
                <a:ea typeface="Arial" panose="020B0604020202020204" pitchFamily="34" charset="0"/>
                <a:cs typeface="Times New Roman" panose="02020603050405020304" pitchFamily="18" charset="0"/>
              </a:rPr>
              <a:t> </a:t>
            </a:r>
            <a:r>
              <a:rPr lang="en-US" sz="2400" dirty="0" err="1" smtClean="0">
                <a:latin typeface="Times New Roman" panose="02020603050405020304" pitchFamily="18" charset="0"/>
                <a:ea typeface="Arial" panose="020B0604020202020204" pitchFamily="34" charset="0"/>
                <a:cs typeface="Times New Roman" panose="02020603050405020304" pitchFamily="18" charset="0"/>
              </a:rPr>
              <a:t>việc</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 </a:t>
            </a:r>
            <a:r>
              <a:rPr lang="vi-VN" sz="2400" dirty="0">
                <a:latin typeface="Times New Roman" panose="02020603050405020304" pitchFamily="18" charset="0"/>
                <a:ea typeface="Arial" panose="020B0604020202020204" pitchFamily="34" charset="0"/>
                <a:cs typeface="Times New Roman" panose="02020603050405020304" pitchFamily="18" charset="0"/>
              </a:rPr>
              <a:t>thể hiện </a:t>
            </a:r>
            <a:r>
              <a:rPr lang="vi-VN" sz="2400" b="1" dirty="0">
                <a:latin typeface="Times New Roman" panose="02020603050405020304" pitchFamily="18" charset="0"/>
                <a:ea typeface="Arial" panose="020B0604020202020204" pitchFamily="34" charset="0"/>
                <a:cs typeface="Times New Roman" panose="02020603050405020304" pitchFamily="18" charset="0"/>
              </a:rPr>
              <a:t>nội dung</a:t>
            </a:r>
            <a:r>
              <a:rPr lang="vi-VN" sz="2400" dirty="0">
                <a:latin typeface="Times New Roman" panose="02020603050405020304" pitchFamily="18" charset="0"/>
                <a:ea typeface="Arial" panose="020B0604020202020204" pitchFamily="34" charset="0"/>
                <a:cs typeface="Times New Roman" panose="02020603050405020304" pitchFamily="18" charset="0"/>
              </a:rPr>
              <a:t>...</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Khổ 1: Chi tiết tiếng gà cục tác và hình ảnh không gian nắng </a:t>
            </a:r>
            <a:r>
              <a:rPr lang="vi-VN" sz="2400" dirty="0" smtClean="0">
                <a:latin typeface="Times New Roman" panose="02020603050405020304" pitchFamily="18" charset="0"/>
                <a:ea typeface="Arial" panose="020B0604020202020204" pitchFamily="34" charset="0"/>
                <a:cs typeface="Times New Roman" panose="02020603050405020304" pitchFamily="18" charset="0"/>
              </a:rPr>
              <a:t>trưa</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Khổ 2: Hình ảnh ổ trứng, đàn gà.</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Khổ 5: Hình ảnh bà với sự lo lắng cho đàn gà khi đông đến.</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Khổ cuối: Chi tiết tiếng gà cục tác và tiếng gọi bà đầy cảm động.</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a:p>
            <a:pPr algn="just"/>
            <a:r>
              <a:rPr lang="vi-VN" sz="2400" dirty="0">
                <a:latin typeface="Times New Roman" panose="02020603050405020304" pitchFamily="18" charset="0"/>
                <a:ea typeface="Arial" panose="020B0604020202020204" pitchFamily="34" charset="0"/>
                <a:cs typeface="Times New Roman" panose="02020603050405020304" pitchFamily="18" charset="0"/>
              </a:rPr>
              <a:t> </a:t>
            </a:r>
            <a:endParaRPr lang="en-US" sz="2400" dirty="0">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184693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PebbleVTI">
  <a:themeElements>
    <a:clrScheme name="Blush 3">
      <a:dk1>
        <a:sysClr val="windowText" lastClr="000000"/>
      </a:dk1>
      <a:lt1>
        <a:sysClr val="window" lastClr="FFFFFF"/>
      </a:lt1>
      <a:dk2>
        <a:srgbClr val="B15E4E"/>
      </a:dk2>
      <a:lt2>
        <a:srgbClr val="FFFFFF"/>
      </a:lt2>
      <a:accent1>
        <a:srgbClr val="C5B096"/>
      </a:accent1>
      <a:accent2>
        <a:srgbClr val="ECA855"/>
      </a:accent2>
      <a:accent3>
        <a:srgbClr val="9BBFB0"/>
      </a:accent3>
      <a:accent4>
        <a:srgbClr val="A9AEA7"/>
      </a:accent4>
      <a:accent5>
        <a:srgbClr val="6A787C"/>
      </a:accent5>
      <a:accent6>
        <a:srgbClr val="3B4345"/>
      </a:accent6>
      <a:hlink>
        <a:srgbClr val="ECA855"/>
      </a:hlink>
      <a:folHlink>
        <a:srgbClr val="6A392F"/>
      </a:folHlink>
    </a:clrScheme>
    <a:fontScheme name="Custom 4">
      <a:majorFont>
        <a:latin typeface="Sitka Subheading"/>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TotalTime>
  <Words>2393</Words>
  <Application>Microsoft Office PowerPoint</Application>
  <PresentationFormat>Widescreen</PresentationFormat>
  <Paragraphs>125</Paragraphs>
  <Slides>26</Slides>
  <Notes>0</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26</vt:i4>
      </vt:variant>
    </vt:vector>
  </HeadingPairs>
  <TitlesOfParts>
    <vt:vector size="38" baseType="lpstr">
      <vt:lpstr>Aharoni</vt:lpstr>
      <vt:lpstr>Arial</vt:lpstr>
      <vt:lpstr>Avenir Next LT Pro</vt:lpstr>
      <vt:lpstr>Avenir Next LT Pro Light</vt:lpstr>
      <vt:lpstr>Calibri</vt:lpstr>
      <vt:lpstr>Calibri Light</vt:lpstr>
      <vt:lpstr>MS Mincho</vt:lpstr>
      <vt:lpstr>Sitka Subheading</vt:lpstr>
      <vt:lpstr>Times New Roman</vt:lpstr>
      <vt:lpstr>Wingdings</vt:lpstr>
      <vt:lpstr>PebbleVTI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Hồng Duyên</cp:lastModifiedBy>
  <cp:revision>86</cp:revision>
  <dcterms:created xsi:type="dcterms:W3CDTF">2022-09-01T03:23:00Z</dcterms:created>
  <dcterms:modified xsi:type="dcterms:W3CDTF">2022-12-01T02:51:28Z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54ADB7D03A99424B8441F4236AF9B7DF</vt:lpwstr>
  </property>
  <property fmtid="{D5CDD505-2E9C-101B-9397-08002B2CF9AE}" pid="3" name="KSOProductBuildVer">
    <vt:lpwstr>1033-11.2.0.11341</vt:lpwstr>
  </property>
</Properties>
</file>