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60" r:id="rId3"/>
    <p:sldId id="256" r:id="rId4"/>
    <p:sldId id="261" r:id="rId5"/>
    <p:sldId id="262" r:id="rId6"/>
    <p:sldId id="263" r:id="rId7"/>
    <p:sldId id="264" r:id="rId8"/>
    <p:sldId id="266" r:id="rId9"/>
    <p:sldId id="267" r:id="rId10"/>
    <p:sldId id="271" r:id="rId11"/>
    <p:sldId id="272" r:id="rId12"/>
    <p:sldId id="302" r:id="rId13"/>
    <p:sldId id="278" r:id="rId14"/>
    <p:sldId id="296" r:id="rId15"/>
    <p:sldId id="297" r:id="rId16"/>
    <p:sldId id="298" r:id="rId17"/>
    <p:sldId id="299" r:id="rId18"/>
    <p:sldId id="287" r:id="rId19"/>
    <p:sldId id="301" r:id="rId20"/>
    <p:sldId id="289" r:id="rId21"/>
    <p:sldId id="291" r:id="rId22"/>
    <p:sldId id="292" r:id="rId23"/>
    <p:sldId id="294"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48"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8" d="100"/>
          <a:sy n="88" d="100"/>
        </p:scale>
        <p:origin x="466" y="53"/>
      </p:cViewPr>
      <p:guideLst>
        <p:guide pos="416"/>
        <p:guide pos="7248"/>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F8E4AB-E350-44EB-B800-157EE1F3D799}"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C4A9-0BB1-495C-A89B-A55DF7B8BE29}" type="slidenum">
              <a:rPr lang="en-US" smtClean="0"/>
              <a:t>‹#›</a:t>
            </a:fld>
            <a:endParaRPr lang="en-US"/>
          </a:p>
        </p:txBody>
      </p:sp>
    </p:spTree>
    <p:extLst>
      <p:ext uri="{BB962C8B-B14F-4D97-AF65-F5344CB8AC3E}">
        <p14:creationId xmlns:p14="http://schemas.microsoft.com/office/powerpoint/2010/main" val="417181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F8E4AB-E350-44EB-B800-157EE1F3D799}"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C4A9-0BB1-495C-A89B-A55DF7B8BE29}" type="slidenum">
              <a:rPr lang="en-US" smtClean="0"/>
              <a:t>‹#›</a:t>
            </a:fld>
            <a:endParaRPr lang="en-US"/>
          </a:p>
        </p:txBody>
      </p:sp>
    </p:spTree>
    <p:extLst>
      <p:ext uri="{BB962C8B-B14F-4D97-AF65-F5344CB8AC3E}">
        <p14:creationId xmlns:p14="http://schemas.microsoft.com/office/powerpoint/2010/main" val="264833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F8E4AB-E350-44EB-B800-157EE1F3D799}"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C4A9-0BB1-495C-A89B-A55DF7B8BE29}" type="slidenum">
              <a:rPr lang="en-US" smtClean="0"/>
              <a:t>‹#›</a:t>
            </a:fld>
            <a:endParaRPr lang="en-US"/>
          </a:p>
        </p:txBody>
      </p:sp>
    </p:spTree>
    <p:extLst>
      <p:ext uri="{BB962C8B-B14F-4D97-AF65-F5344CB8AC3E}">
        <p14:creationId xmlns:p14="http://schemas.microsoft.com/office/powerpoint/2010/main" val="271668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F8E4AB-E350-44EB-B800-157EE1F3D799}"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C4A9-0BB1-495C-A89B-A55DF7B8BE29}" type="slidenum">
              <a:rPr lang="en-US" smtClean="0"/>
              <a:t>‹#›</a:t>
            </a:fld>
            <a:endParaRPr lang="en-US"/>
          </a:p>
        </p:txBody>
      </p:sp>
    </p:spTree>
    <p:extLst>
      <p:ext uri="{BB962C8B-B14F-4D97-AF65-F5344CB8AC3E}">
        <p14:creationId xmlns:p14="http://schemas.microsoft.com/office/powerpoint/2010/main" val="107454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F8E4AB-E350-44EB-B800-157EE1F3D799}"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C4A9-0BB1-495C-A89B-A55DF7B8BE29}" type="slidenum">
              <a:rPr lang="en-US" smtClean="0"/>
              <a:t>‹#›</a:t>
            </a:fld>
            <a:endParaRPr lang="en-US"/>
          </a:p>
        </p:txBody>
      </p:sp>
    </p:spTree>
    <p:extLst>
      <p:ext uri="{BB962C8B-B14F-4D97-AF65-F5344CB8AC3E}">
        <p14:creationId xmlns:p14="http://schemas.microsoft.com/office/powerpoint/2010/main" val="203152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F8E4AB-E350-44EB-B800-157EE1F3D799}"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AC4A9-0BB1-495C-A89B-A55DF7B8BE29}" type="slidenum">
              <a:rPr lang="en-US" smtClean="0"/>
              <a:t>‹#›</a:t>
            </a:fld>
            <a:endParaRPr lang="en-US"/>
          </a:p>
        </p:txBody>
      </p:sp>
    </p:spTree>
    <p:extLst>
      <p:ext uri="{BB962C8B-B14F-4D97-AF65-F5344CB8AC3E}">
        <p14:creationId xmlns:p14="http://schemas.microsoft.com/office/powerpoint/2010/main" val="88000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F8E4AB-E350-44EB-B800-157EE1F3D799}" type="datetimeFigureOut">
              <a:rPr lang="en-US" smtClean="0"/>
              <a:t>13/11/2023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6AC4A9-0BB1-495C-A89B-A55DF7B8BE29}" type="slidenum">
              <a:rPr lang="en-US" smtClean="0"/>
              <a:t>‹#›</a:t>
            </a:fld>
            <a:endParaRPr lang="en-US"/>
          </a:p>
        </p:txBody>
      </p:sp>
    </p:spTree>
    <p:extLst>
      <p:ext uri="{BB962C8B-B14F-4D97-AF65-F5344CB8AC3E}">
        <p14:creationId xmlns:p14="http://schemas.microsoft.com/office/powerpoint/2010/main" val="13914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F8E4AB-E350-44EB-B800-157EE1F3D799}" type="datetimeFigureOut">
              <a:rPr lang="en-US" smtClean="0"/>
              <a:t>13/11/2023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6AC4A9-0BB1-495C-A89B-A55DF7B8BE29}" type="slidenum">
              <a:rPr lang="en-US" smtClean="0"/>
              <a:t>‹#›</a:t>
            </a:fld>
            <a:endParaRPr lang="en-US"/>
          </a:p>
        </p:txBody>
      </p:sp>
    </p:spTree>
    <p:extLst>
      <p:ext uri="{BB962C8B-B14F-4D97-AF65-F5344CB8AC3E}">
        <p14:creationId xmlns:p14="http://schemas.microsoft.com/office/powerpoint/2010/main" val="387275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8E4AB-E350-44EB-B800-157EE1F3D799}" type="datetimeFigureOut">
              <a:rPr lang="en-US" smtClean="0"/>
              <a:t>13/11/2023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AC4A9-0BB1-495C-A89B-A55DF7B8BE29}" type="slidenum">
              <a:rPr lang="en-US" smtClean="0"/>
              <a:t>‹#›</a:t>
            </a:fld>
            <a:endParaRPr lang="en-US"/>
          </a:p>
        </p:txBody>
      </p:sp>
    </p:spTree>
    <p:extLst>
      <p:ext uri="{BB962C8B-B14F-4D97-AF65-F5344CB8AC3E}">
        <p14:creationId xmlns:p14="http://schemas.microsoft.com/office/powerpoint/2010/main" val="282292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F8E4AB-E350-44EB-B800-157EE1F3D799}"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AC4A9-0BB1-495C-A89B-A55DF7B8BE29}" type="slidenum">
              <a:rPr lang="en-US" smtClean="0"/>
              <a:t>‹#›</a:t>
            </a:fld>
            <a:endParaRPr lang="en-US"/>
          </a:p>
        </p:txBody>
      </p:sp>
    </p:spTree>
    <p:extLst>
      <p:ext uri="{BB962C8B-B14F-4D97-AF65-F5344CB8AC3E}">
        <p14:creationId xmlns:p14="http://schemas.microsoft.com/office/powerpoint/2010/main" val="418013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F8E4AB-E350-44EB-B800-157EE1F3D799}"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AC4A9-0BB1-495C-A89B-A55DF7B8BE29}" type="slidenum">
              <a:rPr lang="en-US" smtClean="0"/>
              <a:t>‹#›</a:t>
            </a:fld>
            <a:endParaRPr lang="en-US"/>
          </a:p>
        </p:txBody>
      </p:sp>
    </p:spTree>
    <p:extLst>
      <p:ext uri="{BB962C8B-B14F-4D97-AF65-F5344CB8AC3E}">
        <p14:creationId xmlns:p14="http://schemas.microsoft.com/office/powerpoint/2010/main" val="348276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13/11/2023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42508942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0AF1559-FAEB-48E6-9B6E-384CF6D9E1C0}"/>
              </a:ext>
            </a:extLst>
          </p:cNvPr>
          <p:cNvPicPr>
            <a:picLocks noChangeAspect="1"/>
          </p:cNvPicPr>
          <p:nvPr/>
        </p:nvPicPr>
        <p:blipFill rotWithShape="1">
          <a:blip r:embed="rId2"/>
          <a:srcRect l="13430" r="19092" b="2"/>
          <a:stretch/>
        </p:blipFill>
        <p:spPr>
          <a:xfrm>
            <a:off x="4406845" y="4"/>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7" name="Picture 6">
            <a:extLst>
              <a:ext uri="{FF2B5EF4-FFF2-40B4-BE49-F238E27FC236}">
                <a16:creationId xmlns:a16="http://schemas.microsoft.com/office/drawing/2014/main" xmlns="" id="{0C8C96AD-21DE-4F6D-81E6-35E41D99E215}"/>
              </a:ext>
            </a:extLst>
          </p:cNvPr>
          <p:cNvPicPr>
            <a:picLocks noChangeAspect="1"/>
          </p:cNvPicPr>
          <p:nvPr/>
        </p:nvPicPr>
        <p:blipFill rotWithShape="1">
          <a:blip r:embed="rId3"/>
          <a:srcRect t="9874" b="9476"/>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6" name="Picture 5">
            <a:extLst>
              <a:ext uri="{FF2B5EF4-FFF2-40B4-BE49-F238E27FC236}">
                <a16:creationId xmlns:a16="http://schemas.microsoft.com/office/drawing/2014/main" xmlns="" id="{C9BAB790-5C80-4F57-8453-08B8CCB9D3F5}"/>
              </a:ext>
            </a:extLst>
          </p:cNvPr>
          <p:cNvPicPr>
            <a:picLocks noChangeAspect="1"/>
          </p:cNvPicPr>
          <p:nvPr/>
        </p:nvPicPr>
        <p:blipFill rotWithShape="1">
          <a:blip r:embed="rId4"/>
          <a:srcRect l="23845" r="28105" b="1"/>
          <a:stretch/>
        </p:blipFill>
        <p:spPr>
          <a:xfrm>
            <a:off x="8653074" y="-3"/>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
        <p:nvSpPr>
          <p:cNvPr id="9" name="TextBox 8">
            <a:extLst>
              <a:ext uri="{FF2B5EF4-FFF2-40B4-BE49-F238E27FC236}">
                <a16:creationId xmlns:a16="http://schemas.microsoft.com/office/drawing/2014/main" xmlns="" id="{BA805E38-A7D3-4816-9C28-9A3BC68F2FB0}"/>
              </a:ext>
            </a:extLst>
          </p:cNvPr>
          <p:cNvSpPr txBox="1"/>
          <p:nvPr/>
        </p:nvSpPr>
        <p:spPr>
          <a:xfrm>
            <a:off x="3145100" y="3696269"/>
            <a:ext cx="8131078" cy="2668679"/>
          </a:xfrm>
          <a:prstGeom prst="rect">
            <a:avLst/>
          </a:prstGeom>
          <a:noFill/>
        </p:spPr>
        <p:txBody>
          <a:bodyPr wrap="square">
            <a:spAutoFit/>
          </a:bodyPr>
          <a:lstStyle/>
          <a:p>
            <a:pPr algn="ctr">
              <a:lnSpc>
                <a:spcPct val="107000"/>
              </a:lnSpc>
              <a:spcAft>
                <a:spcPts val="800"/>
              </a:spcAft>
            </a:pPr>
            <a:r>
              <a:rPr lang="en-US" sz="36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TIẾT </a:t>
            </a:r>
            <a:r>
              <a:rPr lang="en-US" sz="36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THỰC HÀNH ĐỌC HIỂU  </a:t>
            </a:r>
            <a:endParaRPr lang="en-US" sz="36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SỨC HẤP DẪN CỦA TÁC PHẨM </a:t>
            </a:r>
          </a:p>
          <a:p>
            <a:pPr algn="ctr">
              <a:lnSpc>
                <a:spcPct val="107000"/>
              </a:lnSpc>
              <a:spcAft>
                <a:spcPts val="800"/>
              </a:spcAft>
            </a:pPr>
            <a:r>
              <a:rPr lang="en-US" sz="3600" b="1" i="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HAI VẠN DẶM DƯỚI ĐÁY BIỂN           </a:t>
            </a:r>
            <a:r>
              <a:rPr lang="vi-VN" sz="3600" b="1" i="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Lê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Liên</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9615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p:cNvSpPr/>
          <p:nvPr/>
        </p:nvSpPr>
        <p:spPr>
          <a:xfrm>
            <a:off x="4457700" y="1443841"/>
            <a:ext cx="7517422" cy="4893647"/>
          </a:xfrm>
          <a:prstGeom prst="rect">
            <a:avLst/>
          </a:prstGeom>
        </p:spPr>
        <p:txBody>
          <a:bodyPr wrap="square">
            <a:spAutoFit/>
          </a:bodyPr>
          <a:lstStyle/>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Lê Phương Liên, sinh năm 1951</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Quê quán: Hà Nội.</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Từng là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giáo</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viên</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tốt nghiệp khoa Toán - Lý trường Cao đẳng Sư phạm Hà Nội. </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Tác phẩm: </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Truyện vừa “Những tia nắng đầu tiên” (1971), “Khi mùa xuân đến” (1973), “Khúc hát hạnh phúc” (2002), “Kí ức ánh sáng” (2012), “Én nhỏ” (2013) </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Calibri" panose="020F0502020204030204" pitchFamily="34" charset="0"/>
              </a:rPr>
              <a:t>- Bà có rất nhiều những sáng tác đặc sắc dành cho thiếu nhi, đã được nhận nhiều giải thưởng như: </a:t>
            </a:r>
            <a:endParaRPr lang="en-US" sz="2400" dirty="0">
              <a:latin typeface="Times New Roman" panose="02020603050405020304" pitchFamily="18" charset="0"/>
              <a:ea typeface="Calibri" panose="020F0502020204030204" pitchFamily="34" charset="0"/>
            </a:endParaRPr>
          </a:p>
          <a:p>
            <a:pPr algn="just"/>
            <a:r>
              <a:rPr lang="vi-VN" sz="2400" dirty="0">
                <a:latin typeface="Times New Roman" panose="02020603050405020304" pitchFamily="18" charset="0"/>
                <a:ea typeface="Calibri" panose="020F0502020204030204" pitchFamily="34" charset="0"/>
              </a:rPr>
              <a:t>+ Giải thưởng Trung ương Đoàn, Giải thưởng Bộ Giáo dục năm 1970 cho truyện ngắn “Câu hỏi trẻ thơ”.</a:t>
            </a:r>
            <a:endParaRPr lang="en-US" sz="2400" dirty="0">
              <a:latin typeface="Times New Roman" panose="02020603050405020304" pitchFamily="18" charset="0"/>
              <a:ea typeface="Calibri" panose="020F0502020204030204" pitchFamily="34" charset="0"/>
            </a:endParaRPr>
          </a:p>
          <a:p>
            <a:pPr algn="just"/>
            <a:r>
              <a:rPr lang="vi-VN" sz="2400" dirty="0">
                <a:latin typeface="Times New Roman" panose="02020603050405020304" pitchFamily="18" charset="0"/>
                <a:ea typeface="Calibri" panose="020F0502020204030204" pitchFamily="34" charset="0"/>
              </a:rPr>
              <a:t>+  Huy chương Vì sự nghiệp Văn học nghệ thuật Việt Nam năm 1997.</a:t>
            </a:r>
            <a:endParaRPr lang="en-US" sz="2400" dirty="0">
              <a:effectLst/>
              <a:latin typeface="Times New Roman" panose="02020603050405020304" pitchFamily="18" charset="0"/>
              <a:ea typeface="Calibri" panose="020F0502020204030204" pitchFamily="34" charset="0"/>
            </a:endParaRPr>
          </a:p>
        </p:txBody>
      </p:sp>
      <p:pic>
        <p:nvPicPr>
          <p:cNvPr id="23" name="Picture 22">
            <a:extLst>
              <a:ext uri="{FF2B5EF4-FFF2-40B4-BE49-F238E27FC236}">
                <a16:creationId xmlns:a16="http://schemas.microsoft.com/office/drawing/2014/main" xmlns="" id="{6114FE9A-0927-4CF6-A990-CBDE780B9292}"/>
              </a:ext>
            </a:extLst>
          </p:cNvPr>
          <p:cNvPicPr>
            <a:picLocks noChangeAspect="1"/>
          </p:cNvPicPr>
          <p:nvPr/>
        </p:nvPicPr>
        <p:blipFill rotWithShape="1">
          <a:blip r:embed="rId2"/>
          <a:srcRect r="1522" b="1"/>
          <a:stretch/>
        </p:blipFill>
        <p:spPr>
          <a:xfrm>
            <a:off x="0" y="2463003"/>
            <a:ext cx="4317003" cy="4394997"/>
          </a:xfrm>
          <a:prstGeom prst="rect">
            <a:avLst/>
          </a:prstGeom>
        </p:spPr>
      </p:pic>
      <p:sp>
        <p:nvSpPr>
          <p:cNvPr id="5" name="TextBox 4"/>
          <p:cNvSpPr txBox="1"/>
          <p:nvPr/>
        </p:nvSpPr>
        <p:spPr>
          <a:xfrm>
            <a:off x="158262" y="87923"/>
            <a:ext cx="44577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 </a:t>
            </a:r>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tìm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chung</a:t>
            </a:r>
            <a:endParaRPr lang="en-US"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Tác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640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813C0C1B-D64C-450F-BFBE-EEF94160162C}"/>
              </a:ext>
            </a:extLst>
          </p:cNvPr>
          <p:cNvPicPr>
            <a:picLocks noChangeAspect="1"/>
          </p:cNvPicPr>
          <p:nvPr/>
        </p:nvPicPr>
        <p:blipFill>
          <a:blip r:embed="rId2"/>
          <a:stretch>
            <a:fillRect/>
          </a:stretch>
        </p:blipFill>
        <p:spPr>
          <a:xfrm>
            <a:off x="400381" y="2356700"/>
            <a:ext cx="3283384" cy="4377846"/>
          </a:xfrm>
          <a:custGeom>
            <a:avLst/>
            <a:gdLst/>
            <a:ahLst/>
            <a:cxnLst/>
            <a:rect l="l" t="t" r="r" b="b"/>
            <a:pathLst>
              <a:path w="4141760" h="4377846">
                <a:moveTo>
                  <a:pt x="0" y="0"/>
                </a:moveTo>
                <a:lnTo>
                  <a:pt x="4141760" y="0"/>
                </a:lnTo>
                <a:lnTo>
                  <a:pt x="4141760" y="4377846"/>
                </a:lnTo>
                <a:lnTo>
                  <a:pt x="0" y="4377846"/>
                </a:lnTo>
                <a:close/>
              </a:path>
            </a:pathLst>
          </a:custGeom>
        </p:spPr>
      </p:pic>
      <p:sp>
        <p:nvSpPr>
          <p:cNvPr id="12" name="TextBox 11"/>
          <p:cNvSpPr txBox="1"/>
          <p:nvPr/>
        </p:nvSpPr>
        <p:spPr>
          <a:xfrm>
            <a:off x="158262" y="87923"/>
            <a:ext cx="44577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 </a:t>
            </a:r>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tìm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chung</a:t>
            </a:r>
            <a:endParaRPr lang="en-US" sz="2800" b="1" dirty="0" smtClean="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phẩm</a:t>
            </a:r>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874476" y="1243796"/>
            <a:ext cx="8127023" cy="5632311"/>
          </a:xfrm>
          <a:prstGeom prst="rect">
            <a:avLst/>
          </a:prstGeom>
        </p:spPr>
        <p:txBody>
          <a:bodyPr wrap="square">
            <a:spAutoFit/>
          </a:bodyPr>
          <a:lstStyle/>
          <a:p>
            <a:pPr algn="just"/>
            <a:r>
              <a:rPr lang="en-US" sz="2400" b="1" dirty="0">
                <a:latin typeface="Times New Roman" panose="02020603050405020304" pitchFamily="18" charset="0"/>
                <a:ea typeface="Arial" panose="020B0604020202020204" pitchFamily="34" charset="0"/>
                <a:cs typeface="Times New Roman" panose="02020603050405020304" pitchFamily="18" charset="0"/>
              </a:rPr>
              <a:t>-</a:t>
            </a:r>
            <a:r>
              <a:rPr lang="vi-VN"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Kiểu</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văn</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bản</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a:t>
            </a:r>
            <a:r>
              <a:rPr lang="vi-VN" sz="2400" dirty="0">
                <a:latin typeface="Times New Roman" panose="02020603050405020304" pitchFamily="18" charset="0"/>
                <a:ea typeface="Arial" panose="020B0604020202020204" pitchFamily="34" charset="0"/>
                <a:cs typeface="Times New Roman" panose="02020603050405020304" pitchFamily="18" charset="0"/>
              </a:rPr>
              <a:t> Nghị luận văn học.</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400" b="1" dirty="0">
                <a:latin typeface="Times New Roman" panose="02020603050405020304" pitchFamily="18" charset="0"/>
                <a:ea typeface="Arial" panose="020B0604020202020204" pitchFamily="34" charset="0"/>
                <a:cs typeface="Times New Roman" panose="02020603050405020304" pitchFamily="18" charset="0"/>
              </a:rPr>
              <a:t>-</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b="1" dirty="0">
                <a:latin typeface="Times New Roman" panose="02020603050405020304" pitchFamily="18" charset="0"/>
                <a:ea typeface="Arial" panose="020B0604020202020204" pitchFamily="34" charset="0"/>
                <a:cs typeface="Times New Roman" panose="02020603050405020304" pitchFamily="18" charset="0"/>
              </a:rPr>
              <a:t>Phương thức biểu đạt:</a:t>
            </a:r>
            <a:r>
              <a:rPr lang="vi-VN" sz="2400" dirty="0">
                <a:latin typeface="Times New Roman" panose="02020603050405020304" pitchFamily="18" charset="0"/>
                <a:ea typeface="Arial" panose="020B0604020202020204" pitchFamily="34" charset="0"/>
                <a:cs typeface="Times New Roman" panose="02020603050405020304" pitchFamily="18" charset="0"/>
              </a:rPr>
              <a:t> Nghị luận.</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400" b="1" dirty="0" smtClean="0">
                <a:latin typeface="Times New Roman" panose="02020603050405020304" pitchFamily="18" charset="0"/>
                <a:ea typeface="Calibri" panose="020F0502020204030204" pitchFamily="34" charset="0"/>
              </a:rPr>
              <a:t>- </a:t>
            </a:r>
            <a:r>
              <a:rPr lang="vi-VN" sz="2400" b="1" dirty="0" smtClean="0">
                <a:latin typeface="Times New Roman" panose="02020603050405020304" pitchFamily="18" charset="0"/>
                <a:ea typeface="Calibri" panose="020F0502020204030204" pitchFamily="34" charset="0"/>
              </a:rPr>
              <a:t>Vấn </a:t>
            </a:r>
            <a:r>
              <a:rPr lang="vi-VN" sz="2400" b="1" dirty="0">
                <a:latin typeface="Times New Roman" panose="02020603050405020304" pitchFamily="18" charset="0"/>
                <a:ea typeface="Calibri" panose="020F0502020204030204" pitchFamily="34" charset="0"/>
              </a:rPr>
              <a:t>đề nghị luận:</a:t>
            </a:r>
            <a:r>
              <a:rPr lang="vi-VN" sz="2400" dirty="0">
                <a:latin typeface="Times New Roman" panose="02020603050405020304" pitchFamily="18" charset="0"/>
                <a:ea typeface="Calibri" panose="020F0502020204030204" pitchFamily="34" charset="0"/>
              </a:rPr>
              <a:t> Khát vọng của con người với biển cả mênh mông, rộng </a:t>
            </a:r>
            <a:r>
              <a:rPr lang="vi-VN" sz="2400" dirty="0" smtClean="0">
                <a:latin typeface="Times New Roman" panose="02020603050405020304" pitchFamily="18" charset="0"/>
                <a:ea typeface="Calibri" panose="020F0502020204030204" pitchFamily="34" charset="0"/>
              </a:rPr>
              <a:t>lớn</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và</a:t>
            </a:r>
            <a:r>
              <a:rPr lang="en-US" sz="2400" dirty="0" smtClean="0">
                <a:latin typeface="Times New Roman" panose="02020603050405020304" pitchFamily="18" charset="0"/>
                <a:ea typeface="Calibri" panose="020F0502020204030204" pitchFamily="34" charset="0"/>
              </a:rPr>
              <a:t> </a:t>
            </a:r>
            <a:r>
              <a:rPr lang="vi-VN" sz="2400" dirty="0" smtClean="0">
                <a:latin typeface="Times New Roman" panose="02020603050405020304" pitchFamily="18" charset="0"/>
                <a:ea typeface="Calibri" panose="020F0502020204030204" pitchFamily="34" charset="0"/>
              </a:rPr>
              <a:t>giá </a:t>
            </a:r>
            <a:r>
              <a:rPr lang="vi-VN" sz="2400" dirty="0">
                <a:latin typeface="Times New Roman" panose="02020603050405020304" pitchFamily="18" charset="0"/>
                <a:ea typeface="Calibri" panose="020F0502020204030204" pitchFamily="34" charset="0"/>
              </a:rPr>
              <a:t>trị nhân văn sâu sắc của cuốn tiểu thuyết vĩ đại này với hiện tại và tương lai.</a:t>
            </a:r>
            <a:endParaRPr lang="en-US" sz="2400" dirty="0">
              <a:latin typeface="Times New Roman" panose="02020603050405020304" pitchFamily="18" charset="0"/>
              <a:ea typeface="Calibri" panose="020F0502020204030204" pitchFamily="34" charset="0"/>
            </a:endParaRPr>
          </a:p>
          <a:p>
            <a:pPr algn="just"/>
            <a:r>
              <a:rPr lang="en-US" sz="2400" b="1" dirty="0" smtClean="0">
                <a:latin typeface="Times New Roman" panose="02020603050405020304" pitchFamily="18" charset="0"/>
                <a:ea typeface="Calibri" panose="020F0502020204030204" pitchFamily="34" charset="0"/>
              </a:rPr>
              <a:t>- </a:t>
            </a:r>
            <a:r>
              <a:rPr lang="vi-VN" sz="2400" b="1" dirty="0" smtClean="0">
                <a:latin typeface="Times New Roman" panose="02020603050405020304" pitchFamily="18" charset="0"/>
                <a:ea typeface="Calibri" panose="020F0502020204030204" pitchFamily="34" charset="0"/>
              </a:rPr>
              <a:t>Bố </a:t>
            </a:r>
            <a:r>
              <a:rPr lang="vi-VN" sz="2400" b="1" dirty="0">
                <a:latin typeface="Times New Roman" panose="02020603050405020304" pitchFamily="18" charset="0"/>
                <a:ea typeface="Calibri" panose="020F0502020204030204" pitchFamily="34" charset="0"/>
              </a:rPr>
              <a:t>cục:</a:t>
            </a:r>
            <a:endParaRPr lang="en-US" sz="2400" dirty="0">
              <a:latin typeface="Times New Roman" panose="02020603050405020304" pitchFamily="18" charset="0"/>
              <a:ea typeface="Calibri" panose="020F0502020204030204" pitchFamily="34" charset="0"/>
            </a:endParaRPr>
          </a:p>
          <a:p>
            <a:pPr algn="just"/>
            <a:r>
              <a:rPr lang="en-US" sz="2400" b="1" i="1" dirty="0">
                <a:latin typeface="Times New Roman" panose="02020603050405020304" pitchFamily="18" charset="0"/>
                <a:ea typeface="Calibri" panose="020F0502020204030204" pitchFamily="34" charset="0"/>
              </a:rPr>
              <a:t>+</a:t>
            </a:r>
            <a:r>
              <a:rPr lang="vi-VN" sz="2400" b="1" i="1" dirty="0" smtClean="0">
                <a:latin typeface="Times New Roman" panose="02020603050405020304" pitchFamily="18" charset="0"/>
                <a:ea typeface="Calibri" panose="020F0502020204030204" pitchFamily="34" charset="0"/>
              </a:rPr>
              <a:t> </a:t>
            </a:r>
            <a:r>
              <a:rPr lang="en-US" sz="2400" b="1" i="1" dirty="0" smtClean="0">
                <a:latin typeface="Times New Roman" panose="02020603050405020304" pitchFamily="18" charset="0"/>
                <a:ea typeface="Calibri" panose="020F0502020204030204" pitchFamily="34" charset="0"/>
              </a:rPr>
              <a:t> </a:t>
            </a:r>
            <a:r>
              <a:rPr lang="vi-VN" sz="2400" dirty="0" smtClean="0">
                <a:latin typeface="Times New Roman" panose="02020603050405020304" pitchFamily="18" charset="0"/>
                <a:ea typeface="Calibri" panose="020F0502020204030204" pitchFamily="34" charset="0"/>
              </a:rPr>
              <a:t>Phần </a:t>
            </a:r>
            <a:r>
              <a:rPr lang="vi-VN" sz="2400" dirty="0">
                <a:latin typeface="Times New Roman" panose="02020603050405020304" pitchFamily="18" charset="0"/>
                <a:ea typeface="Calibri" panose="020F0502020204030204" pitchFamily="34" charset="0"/>
              </a:rPr>
              <a:t>1 (Từ đầu ... </a:t>
            </a:r>
            <a:r>
              <a:rPr lang="vi-VN" sz="2400" i="1" dirty="0">
                <a:latin typeface="Times New Roman" panose="02020603050405020304" pitchFamily="18" charset="0"/>
                <a:ea typeface="Calibri" panose="020F0502020204030204" pitchFamily="34" charset="0"/>
              </a:rPr>
              <a:t>kì lạ): </a:t>
            </a:r>
            <a:r>
              <a:rPr lang="vi-VN" sz="2400" dirty="0">
                <a:latin typeface="Times New Roman" panose="02020603050405020304" pitchFamily="18" charset="0"/>
                <a:ea typeface="Calibri" panose="020F0502020204030204" pitchFamily="34" charset="0"/>
              </a:rPr>
              <a:t>Giới thiệu những nét đặc sắc của tác phẩm.</a:t>
            </a:r>
            <a:endParaRPr lang="en-US" sz="2400" dirty="0">
              <a:latin typeface="Times New Roman" panose="02020603050405020304" pitchFamily="18" charset="0"/>
              <a:ea typeface="Calibri" panose="020F0502020204030204" pitchFamily="34" charset="0"/>
            </a:endParaRPr>
          </a:p>
          <a:p>
            <a:pPr algn="just"/>
            <a:r>
              <a:rPr lang="en-US" sz="2400" dirty="0" smtClean="0">
                <a:latin typeface="Times New Roman" panose="02020603050405020304" pitchFamily="18" charset="0"/>
                <a:ea typeface="Calibri" panose="020F0502020204030204" pitchFamily="34" charset="0"/>
              </a:rPr>
              <a:t>+  </a:t>
            </a:r>
            <a:r>
              <a:rPr lang="vi-VN" sz="2400" dirty="0" smtClean="0">
                <a:latin typeface="Times New Roman" panose="02020603050405020304" pitchFamily="18" charset="0"/>
                <a:ea typeface="Calibri" panose="020F0502020204030204" pitchFamily="34" charset="0"/>
              </a:rPr>
              <a:t>Phần </a:t>
            </a:r>
            <a:r>
              <a:rPr lang="vi-VN" sz="2400" dirty="0">
                <a:latin typeface="Times New Roman" panose="02020603050405020304" pitchFamily="18" charset="0"/>
                <a:ea typeface="Calibri" panose="020F0502020204030204" pitchFamily="34" charset="0"/>
              </a:rPr>
              <a:t>2 (</a:t>
            </a:r>
            <a:r>
              <a:rPr lang="vi-VN" sz="2400" i="1" dirty="0">
                <a:latin typeface="Times New Roman" panose="02020603050405020304" pitchFamily="18" charset="0"/>
                <a:ea typeface="Calibri" panose="020F0502020204030204" pitchFamily="34" charset="0"/>
              </a:rPr>
              <a:t>Đã từ lâu</a:t>
            </a:r>
            <a:r>
              <a:rPr lang="vi-VN" sz="2400" dirty="0">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của tác giả</a:t>
            </a:r>
            <a:r>
              <a:rPr lang="vi-VN" sz="2400" dirty="0">
                <a:latin typeface="Times New Roman" panose="02020603050405020304" pitchFamily="18" charset="0"/>
                <a:ea typeface="Calibri" panose="020F0502020204030204" pitchFamily="34" charset="0"/>
              </a:rPr>
              <a:t>): Nghệ thuật xây dựng hình tượng nhân vật đặc sắc.</a:t>
            </a:r>
            <a:endParaRPr lang="en-US" sz="2400" dirty="0">
              <a:latin typeface="Times New Roman" panose="02020603050405020304" pitchFamily="18" charset="0"/>
              <a:ea typeface="Calibri" panose="020F0502020204030204" pitchFamily="34" charset="0"/>
            </a:endParaRPr>
          </a:p>
          <a:p>
            <a:pPr algn="just"/>
            <a:r>
              <a:rPr lang="en-US" sz="2400" dirty="0" smtClean="0">
                <a:latin typeface="Times New Roman" panose="02020603050405020304" pitchFamily="18" charset="0"/>
                <a:ea typeface="Calibri" panose="020F0502020204030204" pitchFamily="34" charset="0"/>
              </a:rPr>
              <a:t>+ </a:t>
            </a:r>
            <a:r>
              <a:rPr lang="vi-VN" sz="2400" dirty="0" smtClean="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Phần 3 (</a:t>
            </a:r>
            <a:r>
              <a:rPr lang="vi-VN" sz="2400" i="1" dirty="0">
                <a:latin typeface="Times New Roman" panose="02020603050405020304" pitchFamily="18" charset="0"/>
                <a:ea typeface="Calibri" panose="020F0502020204030204" pitchFamily="34" charset="0"/>
              </a:rPr>
              <a:t>Ra đời</a:t>
            </a:r>
            <a:r>
              <a:rPr lang="vi-VN" sz="2400" dirty="0">
                <a:latin typeface="Times New Roman" panose="02020603050405020304" pitchFamily="18" charset="0"/>
                <a:ea typeface="Calibri" panose="020F0502020204030204" pitchFamily="34" charset="0"/>
              </a:rPr>
              <a:t> ... con</a:t>
            </a:r>
            <a:r>
              <a:rPr lang="vi-VN" sz="2400" i="1" dirty="0">
                <a:latin typeface="Times New Roman" panose="02020603050405020304" pitchFamily="18" charset="0"/>
                <a:ea typeface="Calibri" panose="020F0502020204030204" pitchFamily="34" charset="0"/>
              </a:rPr>
              <a:t> người):</a:t>
            </a:r>
            <a:r>
              <a:rPr lang="vi-VN" sz="2400" dirty="0">
                <a:latin typeface="Times New Roman" panose="02020603050405020304" pitchFamily="18" charset="0"/>
                <a:ea typeface="Calibri" panose="020F0502020204030204" pitchFamily="34" charset="0"/>
              </a:rPr>
              <a:t> Sự sáng tạo của Véc-nơ.</a:t>
            </a:r>
            <a:endParaRPr lang="en-US" sz="2400" dirty="0">
              <a:latin typeface="Times New Roman" panose="02020603050405020304" pitchFamily="18" charset="0"/>
              <a:ea typeface="Calibri" panose="020F0502020204030204" pitchFamily="34" charset="0"/>
            </a:endParaRPr>
          </a:p>
          <a:p>
            <a:pPr algn="just"/>
            <a:r>
              <a:rPr lang="en-US" sz="2400" dirty="0" smtClean="0">
                <a:latin typeface="Times New Roman" panose="02020603050405020304" pitchFamily="18" charset="0"/>
                <a:ea typeface="Calibri" panose="020F0502020204030204" pitchFamily="34" charset="0"/>
              </a:rPr>
              <a:t>+ </a:t>
            </a:r>
            <a:r>
              <a:rPr lang="vi-VN" sz="2400" dirty="0" smtClean="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Phần 4 (</a:t>
            </a:r>
            <a:r>
              <a:rPr lang="vi-VN" sz="2400" i="1" dirty="0">
                <a:latin typeface="Times New Roman" panose="02020603050405020304" pitchFamily="18" charset="0"/>
                <a:ea typeface="Calibri" panose="020F0502020204030204" pitchFamily="34" charset="0"/>
              </a:rPr>
              <a:t>Con người....  tình người</a:t>
            </a:r>
            <a:r>
              <a:rPr lang="vi-VN" sz="2400" dirty="0">
                <a:latin typeface="Times New Roman" panose="02020603050405020304" pitchFamily="18" charset="0"/>
                <a:ea typeface="Calibri" panose="020F0502020204030204" pitchFamily="34" charset="0"/>
              </a:rPr>
              <a:t>).Vị trí của Véc-nơ trên diễn đàn văn học </a:t>
            </a:r>
            <a:r>
              <a:rPr lang="vi-VN" sz="2400">
                <a:latin typeface="Times New Roman" panose="02020603050405020304" pitchFamily="18" charset="0"/>
                <a:ea typeface="Calibri" panose="020F0502020204030204" pitchFamily="34" charset="0"/>
              </a:rPr>
              <a:t>thế </a:t>
            </a:r>
            <a:r>
              <a:rPr lang="vi-VN" sz="2400" smtClean="0">
                <a:latin typeface="Times New Roman" panose="02020603050405020304" pitchFamily="18" charset="0"/>
                <a:ea typeface="Calibri" panose="020F0502020204030204" pitchFamily="34" charset="0"/>
              </a:rPr>
              <a:t>giới</a:t>
            </a:r>
            <a:endParaRPr lang="en-US" sz="2400" dirty="0">
              <a:latin typeface="Times New Roman" panose="02020603050405020304" pitchFamily="18" charset="0"/>
              <a:ea typeface="Calibri" panose="020F0502020204030204" pitchFamily="34" charset="0"/>
            </a:endParaRPr>
          </a:p>
          <a:p>
            <a:r>
              <a:rPr lang="en-US" sz="2400" dirty="0" smtClean="0">
                <a:latin typeface="Times New Roman" panose="02020603050405020304" pitchFamily="18" charset="0"/>
                <a:ea typeface="Arial" panose="020B0604020202020204" pitchFamily="34" charset="0"/>
              </a:rPr>
              <a:t>+ </a:t>
            </a:r>
            <a:r>
              <a:rPr lang="vi-VN" sz="2400" dirty="0" smtClean="0">
                <a:latin typeface="Times New Roman" panose="02020603050405020304" pitchFamily="18" charset="0"/>
                <a:ea typeface="Arial" panose="020B0604020202020204" pitchFamily="34" charset="0"/>
              </a:rPr>
              <a:t> </a:t>
            </a:r>
            <a:r>
              <a:rPr lang="vi-VN" sz="2400" dirty="0">
                <a:latin typeface="Times New Roman" panose="02020603050405020304" pitchFamily="18" charset="0"/>
                <a:ea typeface="Arial" panose="020B0604020202020204" pitchFamily="34" charset="0"/>
              </a:rPr>
              <a:t>Phần 5 (còn lại). Tác phẩm của Véc- nơ và giá trị văn chương của ông.</a:t>
            </a:r>
            <a:endParaRPr lang="en-US" sz="2400" dirty="0"/>
          </a:p>
        </p:txBody>
      </p:sp>
    </p:spTree>
    <p:extLst>
      <p:ext uri="{BB962C8B-B14F-4D97-AF65-F5344CB8AC3E}">
        <p14:creationId xmlns:p14="http://schemas.microsoft.com/office/powerpoint/2010/main" val="3917822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15" y="237393"/>
            <a:ext cx="8979877" cy="468077"/>
          </a:xfrm>
          <a:prstGeom prst="rect">
            <a:avLst/>
          </a:prstGeom>
        </p:spPr>
        <p:txBody>
          <a:bodyPr wrap="square">
            <a:spAutoFit/>
          </a:bodyPr>
          <a:lstStyle/>
          <a:p>
            <a:pPr>
              <a:lnSpc>
                <a:spcPct val="107000"/>
              </a:lnSpc>
              <a:spcAft>
                <a:spcPts val="800"/>
              </a:spcAft>
            </a:pP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1015" y="1588956"/>
            <a:ext cx="11684977" cy="3785652"/>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PHIẾU HỌC TẬP</a:t>
            </a: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Hình</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thức</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Thảo</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luận</a:t>
            </a:r>
            <a:r>
              <a:rPr lang="en-US" sz="2400" b="1" dirty="0">
                <a:latin typeface="Times New Roman" panose="02020603050405020304" pitchFamily="18" charset="0"/>
                <a:ea typeface="MS Mincho" panose="02020609040205080304" pitchFamily="49" charset="-128"/>
              </a:rPr>
              <a:t> </a:t>
            </a:r>
            <a:r>
              <a:rPr lang="en-US" sz="2400" b="1" dirty="0" err="1" smtClean="0">
                <a:latin typeface="Times New Roman" panose="02020603050405020304" pitchFamily="18" charset="0"/>
                <a:ea typeface="MS Mincho" panose="02020609040205080304" pitchFamily="49" charset="-128"/>
              </a:rPr>
              <a:t>theo</a:t>
            </a:r>
            <a:r>
              <a:rPr lang="en-US" sz="2400" b="1" dirty="0" smtClean="0">
                <a:latin typeface="Times New Roman" panose="02020603050405020304" pitchFamily="18" charset="0"/>
                <a:ea typeface="MS Mincho" panose="02020609040205080304" pitchFamily="49" charset="-128"/>
              </a:rPr>
              <a:t> </a:t>
            </a:r>
            <a:r>
              <a:rPr lang="en-US" sz="2400" b="1" dirty="0" err="1" smtClean="0">
                <a:latin typeface="Times New Roman" panose="02020603050405020304" pitchFamily="18" charset="0"/>
                <a:ea typeface="MS Mincho" panose="02020609040205080304" pitchFamily="49" charset="-128"/>
              </a:rPr>
              <a:t>bàn</a:t>
            </a:r>
            <a:endParaRPr lang="en-US" sz="2400" b="1" dirty="0">
              <a:latin typeface="Times New Roman" panose="02020603050405020304" pitchFamily="18" charset="0"/>
              <a:ea typeface="MS Mincho" panose="02020609040205080304" pitchFamily="49" charset="-128"/>
            </a:endParaRP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Thời</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gian</a:t>
            </a:r>
            <a:r>
              <a:rPr lang="en-US" sz="2400" b="1" dirty="0">
                <a:latin typeface="Times New Roman" panose="02020603050405020304" pitchFamily="18" charset="0"/>
                <a:ea typeface="MS Mincho" panose="02020609040205080304" pitchFamily="49" charset="-128"/>
              </a:rPr>
              <a:t>: </a:t>
            </a: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Yêu</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cầu</a:t>
            </a:r>
            <a:r>
              <a:rPr lang="en-US" sz="2400" b="1" dirty="0">
                <a:latin typeface="Times New Roman" panose="02020603050405020304" pitchFamily="18" charset="0"/>
                <a:ea typeface="MS Mincho" panose="02020609040205080304" pitchFamily="49" charset="-128"/>
              </a:rPr>
              <a:t>:  </a:t>
            </a:r>
          </a:p>
          <a:p>
            <a:pPr marL="342900" indent="-342900">
              <a:buAutoNum type="arabicPeriod"/>
              <a:tabLst>
                <a:tab pos="1386840" algn="l"/>
              </a:tabLst>
            </a:pPr>
            <a:r>
              <a:rPr lang="vi-VN" sz="2400" dirty="0" smtClean="0">
                <a:latin typeface="+mj-lt"/>
              </a:rPr>
              <a:t>Tác </a:t>
            </a:r>
            <a:r>
              <a:rPr lang="vi-VN" sz="2400" dirty="0">
                <a:latin typeface="+mj-lt"/>
              </a:rPr>
              <a:t>giả đã triển khai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vi-VN" sz="2400" dirty="0" smtClean="0">
                <a:latin typeface="Times New Roman" panose="02020603050405020304" pitchFamily="18" charset="0"/>
                <a:cs typeface="Times New Roman" panose="02020603050405020304" pitchFamily="18" charset="0"/>
              </a:rPr>
              <a:t> </a:t>
            </a:r>
            <a:r>
              <a:rPr lang="vi-VN" sz="2400" dirty="0">
                <a:latin typeface="+mj-lt"/>
              </a:rPr>
              <a:t>bài thơ </a:t>
            </a:r>
            <a:r>
              <a:rPr lang="vi-VN" sz="2400" dirty="0" smtClean="0">
                <a:latin typeface="+mj-lt"/>
              </a:rPr>
              <a:t>“</a:t>
            </a:r>
            <a:r>
              <a:rPr lang="en-US" sz="2400" b="1" i="1" dirty="0" smtClean="0">
                <a:latin typeface="Times New Roman" panose="02020603050405020304" pitchFamily="18" charset="0"/>
                <a:cs typeface="Times New Roman" panose="02020603050405020304" pitchFamily="18" charset="0"/>
              </a:rPr>
              <a:t>Hai </a:t>
            </a:r>
            <a:r>
              <a:rPr lang="en-US" sz="2400" b="1" i="1" dirty="0" err="1" smtClean="0">
                <a:latin typeface="Times New Roman" panose="02020603050405020304" pitchFamily="18" charset="0"/>
                <a:cs typeface="Times New Roman" panose="02020603050405020304" pitchFamily="18" charset="0"/>
              </a:rPr>
              <a:t>vạn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dặm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dưới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đáy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biển</a:t>
            </a:r>
            <a:r>
              <a:rPr lang="vi-VN" sz="2400" dirty="0" smtClean="0">
                <a:latin typeface="+mj-lt"/>
              </a:rPr>
              <a:t>” </a:t>
            </a:r>
            <a:r>
              <a:rPr lang="vi-VN" sz="2400" dirty="0">
                <a:latin typeface="+mj-lt"/>
              </a:rPr>
              <a:t>theo thứ tự nào? </a:t>
            </a:r>
            <a:endParaRPr lang="en-US" sz="2400" dirty="0" smtClean="0">
              <a:latin typeface="+mj-lt"/>
            </a:endParaRPr>
          </a:p>
          <a:p>
            <a:pPr>
              <a:tabLst>
                <a:tab pos="1386840" algn="l"/>
              </a:tabLst>
            </a:pPr>
            <a:r>
              <a:rPr lang="en-US" sz="2400" dirty="0" smtClean="0">
                <a:latin typeface="Times New Roman" panose="02020603050405020304" pitchFamily="18" charset="0"/>
                <a:cs typeface="Times New Roman" panose="02020603050405020304" pitchFamily="18" charset="0"/>
              </a:rPr>
              <a:t>2. </a:t>
            </a:r>
            <a:r>
              <a:rPr lang="vi-VN" sz="2400" dirty="0" smtClean="0">
                <a:latin typeface="Times New Roman" panose="02020603050405020304" pitchFamily="18" charset="0"/>
                <a:cs typeface="Times New Roman" panose="02020603050405020304" pitchFamily="18" charset="0"/>
              </a:rPr>
              <a:t>Trong </a:t>
            </a:r>
            <a:r>
              <a:rPr lang="vi-VN" sz="2400" dirty="0">
                <a:latin typeface="Times New Roman" panose="02020603050405020304" pitchFamily="18" charset="0"/>
                <a:cs typeface="Times New Roman" panose="02020603050405020304" pitchFamily="18" charset="0"/>
              </a:rPr>
              <a:t>mỗi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chứng</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đưa</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chứng</a:t>
            </a:r>
            <a:r>
              <a:rPr lang="en-US" sz="2400" dirty="0" smtClean="0">
                <a:latin typeface="Times New Roman" panose="02020603050405020304" pitchFamily="18" charset="0"/>
                <a:cs typeface="Times New Roman" panose="02020603050405020304" pitchFamily="18" charset="0"/>
              </a:rPr>
              <a:t>? </a:t>
            </a:r>
          </a:p>
          <a:p>
            <a:pPr>
              <a:tabLst>
                <a:tab pos="1386840" algn="l"/>
              </a:tabLst>
            </a:pPr>
            <a:r>
              <a:rPr lang="en-US" sz="2400" dirty="0" smtClean="0">
                <a:latin typeface="Times New Roman" panose="02020603050405020304" pitchFamily="18" charset="0"/>
                <a:ea typeface="Arial" panose="020B0604020202020204" pitchFamily="34" charset="0"/>
                <a:cs typeface="Times New Roman" panose="02020603050405020304" pitchFamily="18" charset="0"/>
              </a:rPr>
              <a:t>3.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Từ</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bài</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viết</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em</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hiểu</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thêm</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gì</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về</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tác</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giả</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Giuyn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Véc-nơ</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và</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tác</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phẩm</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Hai </a:t>
            </a:r>
            <a:r>
              <a:rPr lang="en-US" sz="2400" b="1" i="1" dirty="0" err="1">
                <a:latin typeface="Times New Roman" panose="02020603050405020304" pitchFamily="18" charset="0"/>
                <a:cs typeface="Times New Roman" panose="02020603050405020304" pitchFamily="18" charset="0"/>
              </a:rPr>
              <a:t>vạn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dặm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dưới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đáy</a:t>
            </a:r>
            <a:r>
              <a:rPr lang="en-US" sz="2400" b="1" i="1" dirty="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biển</a:t>
            </a:r>
            <a:r>
              <a:rPr lang="en-US" sz="2400" b="1" i="1"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21773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0338" y="129515"/>
            <a:ext cx="11922369" cy="2677656"/>
          </a:xfrm>
          <a:prstGeom prst="rect">
            <a:avLst/>
          </a:prstGeom>
        </p:spPr>
        <p:txBody>
          <a:bodyPr wrap="square">
            <a:spAutoFit/>
          </a:bodyPr>
          <a:lstStyle/>
          <a:p>
            <a:pPr algn="just"/>
            <a:r>
              <a:rPr lang="en-US" sz="2400" b="1" dirty="0" smtClean="0">
                <a:latin typeface="Times New Roman" panose="02020603050405020304" pitchFamily="18" charset="0"/>
                <a:ea typeface="Arial" panose="020B0604020202020204" pitchFamily="34" charset="0"/>
                <a:cs typeface="Times New Roman" panose="02020603050405020304" pitchFamily="18" charset="0"/>
              </a:rPr>
              <a:t>II.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Đọc</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tìm</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hiểu</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chi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tiết</a:t>
            </a:r>
            <a:endParaRPr lang="en-US" sz="2400" b="1" dirty="0" smtClean="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b="1" dirty="0" smtClean="0">
                <a:latin typeface="Times New Roman" panose="02020603050405020304" pitchFamily="18" charset="0"/>
                <a:ea typeface="Arial" panose="020B0604020202020204" pitchFamily="34" charset="0"/>
                <a:cs typeface="Times New Roman" panose="02020603050405020304" pitchFamily="18" charset="0"/>
              </a:rPr>
              <a:t>*</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Đoạn </a:t>
            </a:r>
            <a:r>
              <a:rPr lang="vi-VN" sz="2400" b="1" dirty="0">
                <a:latin typeface="Times New Roman" panose="02020603050405020304" pitchFamily="18" charset="0"/>
                <a:ea typeface="Arial" panose="020B0604020202020204" pitchFamily="34" charset="0"/>
                <a:cs typeface="Times New Roman" panose="02020603050405020304" pitchFamily="18" charset="0"/>
              </a:rPr>
              <a:t>1.</a:t>
            </a:r>
            <a:r>
              <a:rPr lang="vi-VN"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b="1" dirty="0">
                <a:latin typeface="Times New Roman" panose="02020603050405020304" pitchFamily="18" charset="0"/>
                <a:ea typeface="Calibri" panose="020F0502020204030204" pitchFamily="34" charset="0"/>
              </a:rPr>
              <a:t>Giới thiệu những nét đặc sắc của tác phẩm.</a:t>
            </a:r>
            <a:endParaRPr lang="en-US" sz="2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Ý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kiến</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Tác </a:t>
            </a: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phẩm của nhà văn Giuyn Véc nơ hấp dẫn bạn đọc mọi lứa tuổi, không chỉ bởi những yếu tố li kì mà còn bởi tính nhân văn”</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vi-VN"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ẫn </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chứng bằng cách tóm tắt truyện:</a:t>
            </a: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Câu chuyện về cuộc hành trình bất đắc dĩ của nhà nghiên cứu biển A-rôn-nác, Giáo sư Viện bảo tàng Pa-ri, cùng người cộng sự Công-xây và người thợ săn cá voi Nét Len sau khi đột nhiên bị rơi vào con tàu No-ti-lớt kì lạ.</a:t>
            </a:r>
            <a:endParaRPr lang="en-US" sz="2400" i="1"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24014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364482"/>
            <a:ext cx="11983916" cy="4893647"/>
          </a:xfrm>
          <a:prstGeom prst="rect">
            <a:avLst/>
          </a:prstGeom>
        </p:spPr>
        <p:txBody>
          <a:bodyPr wrap="square">
            <a:spAutoFit/>
          </a:bodyPr>
          <a:lstStyle/>
          <a:p>
            <a:pPr algn="just"/>
            <a:r>
              <a:rPr lang="vi-VN"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*Đoạn 2: Phân tích nghệ thuật xây dựng nhân vật và giá trị nhân văn của tác phẩm.</a:t>
            </a:r>
            <a:endParaRPr lang="en-US" sz="2400" b="1"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P</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hát </a:t>
            </a:r>
            <a:r>
              <a:rPr lang="vi-VN" sz="2400" dirty="0">
                <a:latin typeface="Times New Roman" panose="02020603050405020304" pitchFamily="18" charset="0"/>
                <a:ea typeface="Arial" panose="020B0604020202020204" pitchFamily="34" charset="0"/>
                <a:cs typeface="Times New Roman" panose="02020603050405020304" pitchFamily="18" charset="0"/>
              </a:rPr>
              <a:t>triển ý kiến nêu ở phần 1 bằng cách đưa dẫn chứng về sự huyền bí, li kì của tác phẩm “Hai vạn dặm dưới đáy biển” và khái quát giá trị nhân văn của tác phẩm.</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400" i="1" dirty="0">
                <a:latin typeface="Times New Roman" panose="02020603050405020304" pitchFamily="18" charset="0"/>
                <a:ea typeface="Calibri" panose="020F0502020204030204" pitchFamily="34" charset="0"/>
              </a:rPr>
              <a:t>+</a:t>
            </a:r>
            <a:r>
              <a:rPr lang="vi-VN" sz="2400" i="1" dirty="0" smtClean="0">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Đã từ lâu, biển cả mênh mông, dữ dội, đầy sóng gió và bão tố... thách thức tất cả những ai muốn vượt ra khỏi mảnh đất chật hẹp của quê hương mình để đi tới những miền đất khác...</a:t>
            </a:r>
            <a:endParaRPr lang="en-US" sz="2400" dirty="0">
              <a:latin typeface="Times New Roman" panose="02020603050405020304" pitchFamily="18" charset="0"/>
              <a:ea typeface="Calibri" panose="020F0502020204030204" pitchFamily="34" charset="0"/>
            </a:endParaRPr>
          </a:p>
          <a:p>
            <a:pPr algn="just"/>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Hình ảnh thuyền trưởng Nê-mô xuất hiện trong “Hai vạn dặm dưới đáy biển” là một con người bí ẩn gần như huyền thoại, chính là hình tượng anh hùng mang tư tưởng của tác giả </a:t>
            </a:r>
            <a:endPar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Véc-nơ</a:t>
            </a: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Thuyền trưởng Nê-mô là một con người vừa có trí tuệ, vừa có tinh thần phiêu lưu, mạo hiểm. Ông đã trải qua nhiều đau khổ nên đứng trước mọi khó khăn đều quả quyết, hành động dũng mãnh với một bản lĩnh sáng suốt, tự tin.</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Đọc “Hai vạn dặm dưới đáy biển”, người đọc được chia sẻ khát vọng khám phá cuộc sống cả về nội tâm và ngoại cảnh với nhân vật tự sự, Giáo sư A-rôn-nác, có lẽ cũng chính là hiện thân của tác giả.</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32540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3295"/>
            <a:ext cx="12068908" cy="5229573"/>
          </a:xfrm>
          <a:prstGeom prst="rect">
            <a:avLst/>
          </a:prstGeom>
        </p:spPr>
        <p:txBody>
          <a:bodyPr wrap="square">
            <a:spAutoFit/>
          </a:bodyPr>
          <a:lstStyle/>
          <a:p>
            <a:pPr algn="just">
              <a:lnSpc>
                <a:spcPct val="107000"/>
              </a:lnSpc>
            </a:pPr>
            <a:r>
              <a:rPr lang="vi-VN"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*Phần 3</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 nhận xét về vốn hiểu biết và cách viết sáng tạo của tác </a:t>
            </a:r>
            <a:r>
              <a:rPr lang="vi-VN" sz="24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giả </a:t>
            </a:r>
            <a:r>
              <a:rPr lang="vi-VN" sz="24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Véc-nơ.</a:t>
            </a:r>
            <a:endParaRPr lang="en-US" sz="2400" b="1"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pP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Ý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kiến</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Đọc những trang viết của Véc-nơ ta được thưởng thức một lối kể chuyện hấp dẫn, cách tạo tình huống bất ngờ, nghẹt thở, đầy kịch tính; giọng văn hài hước, dí dỏm, chan chứa tình cảm yêu thương con người</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pP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Lí</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lẽ</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dẫn</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chứng</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pP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Ra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đời</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vào</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nửa</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cuối</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nóng</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bỏng</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hơn</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pP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Điều mà Véc-nơ ghi dấu ấn vào lịch sử thế giới chính là những sáng tạo mang tính khoa học viễn tưởng về những máy móc công nghệ chưa từng hiện diện trên Trái Đất; những dự cảm về không gian tận đáy biển sâu nhất.</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pP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Với những trang viết của Véc-nơ, người đọc thán phục tầm hiểu biết sâu rộng về địa lí thế giới, sự am hiểu cặn kẽ kiến thức vật lí, toán học, sinh học, lịch sử, tự nhiên và xã hội.</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pP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Trên nền tảng văn hóa vững vàng, nhà văn đã để trí tưởng tượng của mình thăng hoa, sáng tạo theo một mạch viết tự nhiên. </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88621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46" y="286711"/>
            <a:ext cx="11755315" cy="3597203"/>
          </a:xfrm>
          <a:prstGeom prst="rect">
            <a:avLst/>
          </a:prstGeom>
        </p:spPr>
        <p:txBody>
          <a:bodyPr wrap="square">
            <a:spAutoFit/>
          </a:bodyPr>
          <a:lstStyle/>
          <a:p>
            <a:pPr algn="just">
              <a:lnSpc>
                <a:spcPct val="107000"/>
              </a:lnSpc>
            </a:pPr>
            <a:r>
              <a:rPr lang="vi-VN"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*Phần 4: Minh chứng về cuộc vật lộn giữa con người với thiên nhiên để cho thấy sức hấp dẫn và tính nhân văn của tác phẩm</a:t>
            </a:r>
            <a:r>
              <a:rPr lang="vi-VN" sz="2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pPr>
            <a:r>
              <a:rPr lang="en-US" sz="2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Ý </a:t>
            </a:r>
            <a:r>
              <a:rPr lang="en-US" sz="2400" b="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kiến</a:t>
            </a:r>
            <a:r>
              <a:rPr lang="en-US" sz="2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Phải</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chăng</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đó</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chính</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là</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ình</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pP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Lí</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lẽ</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dẫn</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chứng</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2400" b="1"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pP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người tưởng như thật bé nhỏ, yếu ớt trước đại dương bao la dữ dội..... nhà văn Pháp Véc-nơ đã khiến người đọc nhận ta rằng con người mới thật là dữ dội, bởi con người chứa trong tâm can “một đại dương”.</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r>
              <a:rPr lang="vi-VN"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Cuộc</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vật</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lộn</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giữa</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với</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đại</a:t>
            </a:r>
            <a:r>
              <a:rPr lang="en-US"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dương</a:t>
            </a:r>
            <a:r>
              <a:rPr lang="en-US" sz="2400" i="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con </a:t>
            </a: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 cần biển cả, yêu biển cả, hiểu về biển cả hơn như tìm hiểu bản thân </a:t>
            </a:r>
            <a:r>
              <a:rPr lang="vi-VN"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mình</a:t>
            </a:r>
            <a:r>
              <a:rPr lang="en-US"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37239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808" y="369002"/>
            <a:ext cx="11878408" cy="3416320"/>
          </a:xfrm>
          <a:prstGeom prst="rect">
            <a:avLst/>
          </a:prstGeom>
        </p:spPr>
        <p:txBody>
          <a:bodyPr wrap="square">
            <a:spAutoFit/>
          </a:bodyPr>
          <a:lstStyle/>
          <a:p>
            <a:pPr algn="just"/>
            <a:r>
              <a:rPr lang="en-US" sz="24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Đoạn </a:t>
            </a:r>
            <a:r>
              <a:rPr lang="vi-VN" sz="2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5.</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a:latin typeface="Times New Roman" panose="02020603050405020304" pitchFamily="18" charset="0"/>
                <a:ea typeface="Arial" panose="020B0604020202020204" pitchFamily="34" charset="0"/>
                <a:cs typeface="Times New Roman" panose="02020603050405020304" pitchFamily="18" charset="0"/>
              </a:rPr>
              <a:t>G</a:t>
            </a:r>
            <a:r>
              <a:rPr lang="vi-VN" sz="2400" b="1" dirty="0" smtClean="0">
                <a:latin typeface="Times New Roman" panose="02020603050405020304" pitchFamily="18" charset="0"/>
                <a:ea typeface="Times New Roman" panose="02020603050405020304" pitchFamily="18" charset="0"/>
                <a:cs typeface="Times New Roman" panose="02020603050405020304" pitchFamily="18" charset="0"/>
              </a:rPr>
              <a:t>iới </a:t>
            </a: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thiệu những tác phẩm khác của Véc-nơ và khẳng định vị trí nhà văn và giá trị văn chương của Véc-nơ.</a:t>
            </a:r>
            <a:endParaRPr lang="en-US" sz="2400" b="1"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latin typeface="Times New Roman" panose="02020603050405020304" pitchFamily="18" charset="0"/>
                <a:ea typeface="Times New Roman" panose="02020603050405020304" pitchFamily="18" charset="0"/>
                <a:cs typeface="Times New Roman" panose="02020603050405020304" pitchFamily="18" charset="0"/>
              </a:rPr>
              <a:t>+ Ngoài “Hai vạn dặm dưới đáy biển của Véc-nơ (1870), nhiều tác phẩm của Véc-nơ như “Năm tuần trên khinh khí cầu” (1863), “Vòng quanh thế giới trong 80 ngày (1873)...đã chinh phục người đọc khắp năm châu, khẳng định ông là nhà văn đi tiên phong trong thể loại khoa học viễn tưởng, một lối đi riêng trong văn học thế giới.</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latin typeface="Times New Roman" panose="02020603050405020304" pitchFamily="18" charset="0"/>
                <a:ea typeface="Times New Roman" panose="02020603050405020304" pitchFamily="18" charset="0"/>
                <a:cs typeface="Times New Roman" panose="02020603050405020304" pitchFamily="18" charset="0"/>
              </a:rPr>
              <a:t>+ Những ý tưởng thiên tài của ông về cuộc sống hiện đại cũng như các thành tựu khoa học, công nghệ và hơn hết là khát vọng của con người mà ông đã diễn tả dường như cho đến nay vẫn còn mang tính thời sự.</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21839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774C885-A0D0-4B29-A1ED-5A79227A58B0}"/>
              </a:ext>
            </a:extLst>
          </p:cNvPr>
          <p:cNvSpPr txBox="1"/>
          <p:nvPr/>
        </p:nvSpPr>
        <p:spPr>
          <a:xfrm>
            <a:off x="673100" y="244302"/>
            <a:ext cx="10845800" cy="7151445"/>
          </a:xfrm>
          <a:prstGeom prst="rect">
            <a:avLst/>
          </a:prstGeom>
          <a:noFill/>
        </p:spPr>
        <p:txBody>
          <a:bodyPr wrap="square">
            <a:spAutoFit/>
          </a:bodyPr>
          <a:lstStyle/>
          <a:p>
            <a:pPr algn="just">
              <a:lnSpc>
                <a:spcPct val="107000"/>
              </a:lnSpc>
              <a:spcAft>
                <a:spcPts val="80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Nghệ</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thuật</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lập</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luận</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Lí </a:t>
            </a:r>
            <a:r>
              <a:rPr lang="vi-VN" sz="2400" dirty="0" smtClean="0">
                <a:latin typeface="Times New Roman" panose="02020603050405020304" pitchFamily="18" charset="0"/>
                <a:cs typeface="Times New Roman" panose="02020603050405020304" pitchFamily="18" charset="0"/>
              </a:rPr>
              <a:t>lẽ</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bằng chứng chặt chẽ,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diện</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giàu </a:t>
            </a:r>
            <a:r>
              <a:rPr lang="vi-VN" sz="2400" dirty="0">
                <a:latin typeface="Times New Roman" panose="02020603050405020304" pitchFamily="18" charset="0"/>
                <a:cs typeface="Times New Roman" panose="02020603050405020304" pitchFamily="18" charset="0"/>
              </a:rPr>
              <a:t>sức thuyết phục.</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Bố cục </a:t>
            </a:r>
            <a:r>
              <a:rPr lang="en-US" sz="2400" dirty="0" err="1" smtClean="0">
                <a:latin typeface="Times New Roman" panose="02020603050405020304" pitchFamily="18" charset="0"/>
                <a:cs typeface="Times New Roman" panose="02020603050405020304" pitchFamily="18" charset="0"/>
              </a:rPr>
              <a:t>rõ</a:t>
            </a:r>
            <a:r>
              <a:rPr lang="en-US" sz="2400" dirty="0" smtClean="0">
                <a:latin typeface="Times New Roman" panose="02020603050405020304" pitchFamily="18" charset="0"/>
                <a:cs typeface="Times New Roman" panose="02020603050405020304" pitchFamily="18" charset="0"/>
              </a:rPr>
              <a:t> rang,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lạc</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làm sáng tỏ vấn đề nghị luận.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Lập luận chặt </a:t>
            </a:r>
            <a:r>
              <a:rPr lang="vi-VN" sz="2400" dirty="0" smtClean="0">
                <a:latin typeface="Times New Roman" panose="02020603050405020304" pitchFamily="18" charset="0"/>
                <a:cs typeface="Times New Roman" panose="02020603050405020304" pitchFamily="18" charset="0"/>
              </a:rPr>
              <a:t>chẽ</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n</a:t>
            </a:r>
            <a:r>
              <a:rPr lang="vi-VN" sz="2400" dirty="0" smtClean="0">
                <a:latin typeface="Times New Roman" panose="02020603050405020304" pitchFamily="18" charset="0"/>
                <a:cs typeface="Times New Roman" panose="02020603050405020304" pitchFamily="18" charset="0"/>
              </a:rPr>
              <a:t>êu </a:t>
            </a:r>
            <a:r>
              <a:rPr lang="vi-VN" sz="2400" dirty="0">
                <a:latin typeface="Times New Roman" panose="02020603050405020304" pitchFamily="18" charset="0"/>
                <a:cs typeface="Times New Roman" panose="02020603050405020304" pitchFamily="18" charset="0"/>
              </a:rPr>
              <a:t>vấn đề- triển khai vấn đề- kết thúc vấn đề.</a:t>
            </a:r>
            <a:endParaRPr lang="en-US" sz="2400" dirty="0">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Giá trị nhân văn tác phẩm của Véc-nơ.</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Hình tượng anh hùng mang tư tưởng của tác giả là thuyền trưởng Nê-mô: trải qua nhiều đau khổ nên đứng trước mọi khó khăn đều quả quyết hành động dũng mãnh với một bản lĩnh sáng suốt.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Nhân vật </a:t>
            </a:r>
            <a:r>
              <a:rPr lang="vi-VN" sz="2400" dirty="0" smtClean="0">
                <a:latin typeface="Times New Roman" panose="02020603050405020304" pitchFamily="18" charset="0"/>
                <a:cs typeface="Times New Roman" panose="02020603050405020304" pitchFamily="18" charset="0"/>
              </a:rPr>
              <a:t>giáo </a:t>
            </a:r>
            <a:r>
              <a:rPr lang="vi-VN" sz="2400" dirty="0">
                <a:latin typeface="Times New Roman" panose="02020603050405020304" pitchFamily="18" charset="0"/>
                <a:cs typeface="Times New Roman" panose="02020603050405020304" pitchFamily="18" charset="0"/>
              </a:rPr>
              <a:t>sư A-rôn-nác: khát vọng khám phá cuộc sống cả về nội tâm và ngoại cảnh.</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Giá trị nhận thức</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Văn </a:t>
            </a:r>
            <a:r>
              <a:rPr lang="vi-VN" sz="2400" dirty="0">
                <a:latin typeface="Times New Roman" panose="02020603050405020304" pitchFamily="18" charset="0"/>
                <a:cs typeface="Times New Roman" panose="02020603050405020304" pitchFamily="18" charset="0"/>
              </a:rPr>
              <a:t>bản </a:t>
            </a:r>
            <a:r>
              <a:rPr lang="vi-VN" sz="2400" dirty="0" smtClean="0">
                <a:latin typeface="Times New Roman" panose="02020603050405020304" pitchFamily="18" charset="0"/>
                <a:cs typeface="Times New Roman" panose="02020603050405020304" pitchFamily="18" charset="0"/>
              </a:rPr>
              <a:t>giúp </a:t>
            </a:r>
            <a:r>
              <a:rPr lang="vi-VN" sz="2400" dirty="0">
                <a:latin typeface="Times New Roman" panose="02020603050405020304" pitchFamily="18" charset="0"/>
                <a:cs typeface="Times New Roman" panose="02020603050405020304" pitchFamily="18" charset="0"/>
              </a:rPr>
              <a:t>ta hiểu thêm về văn bản </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“B</a:t>
            </a:r>
            <a:r>
              <a:rPr lang="vi-VN" sz="2400" i="1" dirty="0" smtClean="0">
                <a:latin typeface="Times New Roman" panose="02020603050405020304" pitchFamily="18" charset="0"/>
                <a:cs typeface="Times New Roman" panose="02020603050405020304" pitchFamily="18" charset="0"/>
              </a:rPr>
              <a:t>ạch tuộc</a:t>
            </a:r>
            <a:r>
              <a:rPr lang="en-US" sz="2400" i="1"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không chỉ là một câu chuyện phiêu lưu, mạo hiểm, mang lại cho ta những cảm xúc nhất </a:t>
            </a:r>
            <a:r>
              <a:rPr lang="vi-VN" sz="2400" dirty="0"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mang </a:t>
            </a:r>
            <a:r>
              <a:rPr lang="vi-VN" sz="2400" dirty="0">
                <a:latin typeface="Times New Roman" panose="02020603050405020304" pitchFamily="18" charset="0"/>
                <a:cs typeface="Times New Roman" panose="02020603050405020304" pitchFamily="18" charset="0"/>
              </a:rPr>
              <a:t>ý nghĩa nhân văn sâu sắc thể hiện khao khát muốn tìm hiểu, muốn sống chung với biển cả của nhân loại.</a:t>
            </a:r>
            <a:endParaRPr lang="en-US" sz="2400" dirty="0">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1135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a:extLst>
              <a:ext uri="{FF2B5EF4-FFF2-40B4-BE49-F238E27FC236}">
                <a16:creationId xmlns:a16="http://schemas.microsoft.com/office/drawing/2014/main" xmlns="" id="{358DD8BB-B7D0-4C1E-8806-15DD58982342}"/>
              </a:ext>
            </a:extLst>
          </p:cNvPr>
          <p:cNvSpPr/>
          <p:nvPr/>
        </p:nvSpPr>
        <p:spPr>
          <a:xfrm>
            <a:off x="3386138" y="12700"/>
            <a:ext cx="6172200" cy="1016000"/>
          </a:xfrm>
          <a:prstGeom prst="diamond">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nl-NL" sz="3200" b="1">
                <a:effectLst/>
                <a:latin typeface="Times New Roman" panose="02020603050405020304" pitchFamily="18" charset="0"/>
                <a:ea typeface="Times New Roman" panose="02020603050405020304" pitchFamily="18" charset="0"/>
                <a:cs typeface="Times New Roman" panose="02020603050405020304" pitchFamily="18" charset="0"/>
              </a:rPr>
              <a:t>III. Tổng kết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8EFF1DD2-B4ED-4732-9A2B-F1539C684F9F}"/>
              </a:ext>
            </a:extLst>
          </p:cNvPr>
          <p:cNvGrpSpPr/>
          <p:nvPr/>
        </p:nvGrpSpPr>
        <p:grpSpPr>
          <a:xfrm>
            <a:off x="1347786" y="1094273"/>
            <a:ext cx="9496426" cy="4752612"/>
            <a:chOff x="4528512" y="1140341"/>
            <a:chExt cx="6538851" cy="4223423"/>
          </a:xfrm>
        </p:grpSpPr>
        <p:sp>
          <p:nvSpPr>
            <p:cNvPr id="5" name="Freeform: Shape 4">
              <a:extLst>
                <a:ext uri="{FF2B5EF4-FFF2-40B4-BE49-F238E27FC236}">
                  <a16:creationId xmlns:a16="http://schemas.microsoft.com/office/drawing/2014/main" xmlns="" id="{30BD3B8B-9D26-4726-BF6E-278E414B6317}"/>
                </a:ext>
              </a:extLst>
            </p:cNvPr>
            <p:cNvSpPr/>
            <p:nvPr/>
          </p:nvSpPr>
          <p:spPr>
            <a:xfrm>
              <a:off x="4528512" y="1140341"/>
              <a:ext cx="2603735" cy="1144541"/>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0584" tIns="108834" rIns="140584" bIns="108834" numCol="1" spcCol="1270" anchor="ctr" anchorCtr="0">
              <a:noAutofit/>
            </a:bodyPr>
            <a:lstStyle/>
            <a:p>
              <a:pPr marL="0" lvl="0" indent="0" algn="ctr" defTabSz="2222500">
                <a:lnSpc>
                  <a:spcPct val="90000"/>
                </a:lnSpc>
                <a:spcBef>
                  <a:spcPct val="0"/>
                </a:spcBef>
                <a:spcAft>
                  <a:spcPct val="35000"/>
                </a:spcAft>
                <a:buNone/>
              </a:pPr>
              <a:r>
                <a:rPr lang="nl-NL" sz="3600" b="1" kern="1200" dirty="0">
                  <a:latin typeface="Times New Roman" panose="02020603050405020304" pitchFamily="18" charset="0"/>
                  <a:cs typeface="Times New Roman" panose="02020603050405020304" pitchFamily="18" charset="0"/>
                </a:rPr>
                <a:t>1. </a:t>
              </a:r>
              <a:r>
                <a:rPr lang="nl-NL" sz="3600" b="1" kern="1200" dirty="0" smtClean="0">
                  <a:latin typeface="Times New Roman" panose="02020603050405020304" pitchFamily="18" charset="0"/>
                  <a:cs typeface="Times New Roman" panose="02020603050405020304" pitchFamily="18" charset="0"/>
                </a:rPr>
                <a:t>Nghệ thuật </a:t>
              </a:r>
              <a:endParaRPr lang="en-US" sz="36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xmlns="" id="{5A8F28D2-5D32-4541-8DD4-6B31B442A281}"/>
                </a:ext>
              </a:extLst>
            </p:cNvPr>
            <p:cNvSpPr/>
            <p:nvPr/>
          </p:nvSpPr>
          <p:spPr>
            <a:xfrm>
              <a:off x="4857750" y="2268140"/>
              <a:ext cx="309562" cy="1160859"/>
            </a:xfrm>
            <a:custGeom>
              <a:avLst/>
              <a:gdLst/>
              <a:ahLst/>
              <a:cxnLst/>
              <a:rect l="0" t="0" r="0" b="0"/>
              <a:pathLst>
                <a:path>
                  <a:moveTo>
                    <a:pt x="0" y="0"/>
                  </a:moveTo>
                  <a:lnTo>
                    <a:pt x="0" y="1160859"/>
                  </a:lnTo>
                  <a:lnTo>
                    <a:pt x="309562" y="1160859"/>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xmlns="" id="{AE0BF138-3283-4436-960F-48C4E1971129}"/>
                </a:ext>
              </a:extLst>
            </p:cNvPr>
            <p:cNvSpPr/>
            <p:nvPr/>
          </p:nvSpPr>
          <p:spPr>
            <a:xfrm>
              <a:off x="5059752" y="2509062"/>
              <a:ext cx="6007611" cy="1667753"/>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194" tIns="60574" rIns="68194" bIns="60574" numCol="1" spcCol="1270" anchor="ctr" anchorCtr="0">
              <a:noAutofit/>
            </a:bodyPr>
            <a:lstStyle/>
            <a:p>
              <a:pPr marL="0" lvl="0" indent="0" algn="ctr" defTabSz="5334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xmlns="" id="{A7CF1BD5-C6FE-4A15-83E5-C84B3B274953}"/>
                </a:ext>
              </a:extLst>
            </p:cNvPr>
            <p:cNvSpPr/>
            <p:nvPr/>
          </p:nvSpPr>
          <p:spPr>
            <a:xfrm>
              <a:off x="4857750" y="2268140"/>
              <a:ext cx="309562" cy="3095624"/>
            </a:xfrm>
            <a:custGeom>
              <a:avLst/>
              <a:gdLst/>
              <a:ahLst/>
              <a:cxnLst/>
              <a:rect l="0" t="0" r="0" b="0"/>
              <a:pathLst>
                <a:path>
                  <a:moveTo>
                    <a:pt x="0" y="0"/>
                  </a:moveTo>
                  <a:lnTo>
                    <a:pt x="0" y="3095624"/>
                  </a:lnTo>
                  <a:lnTo>
                    <a:pt x="309562" y="3095624"/>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grpSp>
      <p:sp>
        <p:nvSpPr>
          <p:cNvPr id="3" name="Rectangle 2"/>
          <p:cNvSpPr/>
          <p:nvPr/>
        </p:nvSpPr>
        <p:spPr>
          <a:xfrm>
            <a:off x="2391508" y="2828836"/>
            <a:ext cx="8452704" cy="1200329"/>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 Lí lẽ</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bằng chứng chặt chẽ,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giàu sức thuyết phục.</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Bố cục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rang,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lạc</a:t>
            </a:r>
            <a:r>
              <a:rPr lang="vi-VN" sz="2400" dirty="0">
                <a:latin typeface="Times New Roman" panose="02020603050405020304" pitchFamily="18" charset="0"/>
                <a:cs typeface="Times New Roman" panose="02020603050405020304" pitchFamily="18" charset="0"/>
              </a:rPr>
              <a:t>, làm sáng tỏ vấn đề nghị luận.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Lập luận chặt chẽ</a:t>
            </a:r>
            <a:r>
              <a:rPr lang="en-US" sz="2400" dirty="0">
                <a:latin typeface="Times New Roman" panose="02020603050405020304" pitchFamily="18" charset="0"/>
                <a:cs typeface="Times New Roman" panose="02020603050405020304" pitchFamily="18" charset="0"/>
              </a:rPr>
              <a:t>: n</a:t>
            </a:r>
            <a:r>
              <a:rPr lang="vi-VN" sz="2400" dirty="0">
                <a:latin typeface="Times New Roman" panose="02020603050405020304" pitchFamily="18" charset="0"/>
                <a:cs typeface="Times New Roman" panose="02020603050405020304" pitchFamily="18" charset="0"/>
              </a:rPr>
              <a:t>êu vấn đề- triển khai vấn đề- kết thúc vấn đề.</a:t>
            </a:r>
            <a:endParaRPr lang="en-US" sz="2400" dirty="0"/>
          </a:p>
        </p:txBody>
      </p:sp>
    </p:spTree>
    <p:extLst>
      <p:ext uri="{BB962C8B-B14F-4D97-AF65-F5344CB8AC3E}">
        <p14:creationId xmlns:p14="http://schemas.microsoft.com/office/powerpoint/2010/main" val="2252429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02C9651-E3AA-40EC-BEE6-FED7533D1ADF}"/>
              </a:ext>
            </a:extLst>
          </p:cNvPr>
          <p:cNvPicPr>
            <a:picLocks noChangeAspect="1"/>
          </p:cNvPicPr>
          <p:nvPr/>
        </p:nvPicPr>
        <p:blipFill rotWithShape="1">
          <a:blip r:embed="rId2"/>
          <a:srcRect r="11111"/>
          <a:stretch/>
        </p:blipFill>
        <p:spPr>
          <a:xfrm>
            <a:off x="20" y="10"/>
            <a:ext cx="6095980" cy="6857990"/>
          </a:xfrm>
          <a:prstGeom prst="rect">
            <a:avLst/>
          </a:prstGeom>
        </p:spPr>
      </p:pic>
      <p:pic>
        <p:nvPicPr>
          <p:cNvPr id="5" name="Picture 4">
            <a:extLst>
              <a:ext uri="{FF2B5EF4-FFF2-40B4-BE49-F238E27FC236}">
                <a16:creationId xmlns:a16="http://schemas.microsoft.com/office/drawing/2014/main" xmlns="" id="{F22BCC85-5585-482B-AC49-AACB5D7F4F14}"/>
              </a:ext>
            </a:extLst>
          </p:cNvPr>
          <p:cNvPicPr>
            <a:picLocks noChangeAspect="1"/>
          </p:cNvPicPr>
          <p:nvPr/>
        </p:nvPicPr>
        <p:blipFill rotWithShape="1">
          <a:blip r:embed="rId3"/>
          <a:srcRect t="15465" r="-1" b="15066"/>
          <a:stretch/>
        </p:blipFill>
        <p:spPr>
          <a:xfrm>
            <a:off x="6096000" y="10"/>
            <a:ext cx="6096000" cy="6857990"/>
          </a:xfrm>
          <a:prstGeom prst="rect">
            <a:avLst/>
          </a:prstGeom>
        </p:spPr>
      </p:pic>
      <p:sp>
        <p:nvSpPr>
          <p:cNvPr id="10" name="TextBox 9">
            <a:extLst>
              <a:ext uri="{FF2B5EF4-FFF2-40B4-BE49-F238E27FC236}">
                <a16:creationId xmlns:a16="http://schemas.microsoft.com/office/drawing/2014/main" xmlns="" id="{90133DEE-5E70-4523-836F-1C3C4C594940}"/>
              </a:ext>
            </a:extLst>
          </p:cNvPr>
          <p:cNvSpPr txBox="1"/>
          <p:nvPr/>
        </p:nvSpPr>
        <p:spPr>
          <a:xfrm>
            <a:off x="4284396" y="3013501"/>
            <a:ext cx="5126580" cy="830997"/>
          </a:xfrm>
          <a:prstGeom prst="rect">
            <a:avLst/>
          </a:prstGeom>
          <a:noFill/>
        </p:spPr>
        <p:txBody>
          <a:bodyPr wrap="square">
            <a:spAutoFit/>
          </a:bodyPr>
          <a:lstStyle/>
          <a:p>
            <a:r>
              <a:rPr lang="vi-VN" sz="4800" b="1" dirty="0">
                <a:solidFill>
                  <a:srgbClr val="0033CC"/>
                </a:solidFill>
                <a:effectLst/>
                <a:latin typeface="Times New Roman" panose="02020603050405020304" pitchFamily="18" charset="0"/>
                <a:ea typeface="Calibri" panose="020F0502020204030204" pitchFamily="34" charset="0"/>
              </a:rPr>
              <a:t>KHỞI ĐỘNG</a:t>
            </a:r>
            <a:endParaRPr lang="en-US" sz="4800" dirty="0"/>
          </a:p>
        </p:txBody>
      </p:sp>
    </p:spTree>
    <p:extLst>
      <p:ext uri="{BB962C8B-B14F-4D97-AF65-F5344CB8AC3E}">
        <p14:creationId xmlns:p14="http://schemas.microsoft.com/office/powerpoint/2010/main" val="32272765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a:extLst>
              <a:ext uri="{FF2B5EF4-FFF2-40B4-BE49-F238E27FC236}">
                <a16:creationId xmlns:a16="http://schemas.microsoft.com/office/drawing/2014/main" xmlns="" id="{358DD8BB-B7D0-4C1E-8806-15DD58982342}"/>
              </a:ext>
            </a:extLst>
          </p:cNvPr>
          <p:cNvSpPr/>
          <p:nvPr/>
        </p:nvSpPr>
        <p:spPr>
          <a:xfrm>
            <a:off x="3386138" y="12700"/>
            <a:ext cx="6172200" cy="1016000"/>
          </a:xfrm>
          <a:prstGeom prst="diamond">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nl-NL" sz="3200" b="1">
                <a:effectLst/>
                <a:latin typeface="Times New Roman" panose="02020603050405020304" pitchFamily="18" charset="0"/>
                <a:ea typeface="Times New Roman" panose="02020603050405020304" pitchFamily="18" charset="0"/>
                <a:cs typeface="Times New Roman" panose="02020603050405020304" pitchFamily="18" charset="0"/>
              </a:rPr>
              <a:t>III. Tổng kết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8EFF1DD2-B4ED-4732-9A2B-F1539C684F9F}"/>
              </a:ext>
            </a:extLst>
          </p:cNvPr>
          <p:cNvGrpSpPr/>
          <p:nvPr/>
        </p:nvGrpSpPr>
        <p:grpSpPr>
          <a:xfrm>
            <a:off x="1347786" y="1094273"/>
            <a:ext cx="9496427" cy="5170002"/>
            <a:chOff x="4528512" y="1140341"/>
            <a:chExt cx="6538852" cy="5356199"/>
          </a:xfrm>
        </p:grpSpPr>
        <p:sp>
          <p:nvSpPr>
            <p:cNvPr id="5" name="Freeform: Shape 4">
              <a:extLst>
                <a:ext uri="{FF2B5EF4-FFF2-40B4-BE49-F238E27FC236}">
                  <a16:creationId xmlns:a16="http://schemas.microsoft.com/office/drawing/2014/main" xmlns="" id="{30BD3B8B-9D26-4726-BF6E-278E414B6317}"/>
                </a:ext>
              </a:extLst>
            </p:cNvPr>
            <p:cNvSpPr/>
            <p:nvPr/>
          </p:nvSpPr>
          <p:spPr>
            <a:xfrm>
              <a:off x="4528512" y="1140341"/>
              <a:ext cx="2603735" cy="1144541"/>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0584" tIns="108834" rIns="140584" bIns="108834" numCol="1" spcCol="1270" anchor="ctr" anchorCtr="0">
              <a:noAutofit/>
            </a:bodyPr>
            <a:lstStyle/>
            <a:p>
              <a:pPr marL="0" lvl="0" indent="0" algn="ctr" defTabSz="2222500">
                <a:lnSpc>
                  <a:spcPct val="90000"/>
                </a:lnSpc>
                <a:spcBef>
                  <a:spcPct val="0"/>
                </a:spcBef>
                <a:spcAft>
                  <a:spcPct val="35000"/>
                </a:spcAft>
                <a:buNone/>
              </a:pPr>
              <a:r>
                <a:rPr lang="nl-NL" sz="3600" b="1" dirty="0">
                  <a:latin typeface="Times New Roman" panose="02020603050405020304" pitchFamily="18" charset="0"/>
                  <a:cs typeface="Times New Roman" panose="02020603050405020304" pitchFamily="18" charset="0"/>
                </a:rPr>
                <a:t>2</a:t>
              </a:r>
              <a:r>
                <a:rPr lang="nl-NL" sz="3600" b="1" kern="1200" dirty="0" smtClean="0">
                  <a:latin typeface="Times New Roman" panose="02020603050405020304" pitchFamily="18" charset="0"/>
                  <a:cs typeface="Times New Roman" panose="02020603050405020304" pitchFamily="18" charset="0"/>
                </a:rPr>
                <a:t>. </a:t>
              </a:r>
              <a:r>
                <a:rPr lang="nl-NL" sz="3600" b="1" kern="1200" dirty="0">
                  <a:latin typeface="Times New Roman" panose="02020603050405020304" pitchFamily="18" charset="0"/>
                  <a:cs typeface="Times New Roman" panose="02020603050405020304" pitchFamily="18" charset="0"/>
                </a:rPr>
                <a:t>Nội dung </a:t>
              </a:r>
              <a:endParaRPr lang="en-US" sz="36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xmlns="" id="{5A8F28D2-5D32-4541-8DD4-6B31B442A281}"/>
                </a:ext>
              </a:extLst>
            </p:cNvPr>
            <p:cNvSpPr/>
            <p:nvPr/>
          </p:nvSpPr>
          <p:spPr>
            <a:xfrm>
              <a:off x="4857750" y="2268140"/>
              <a:ext cx="309562" cy="1160859"/>
            </a:xfrm>
            <a:custGeom>
              <a:avLst/>
              <a:gdLst/>
              <a:ahLst/>
              <a:cxnLst/>
              <a:rect l="0" t="0" r="0" b="0"/>
              <a:pathLst>
                <a:path>
                  <a:moveTo>
                    <a:pt x="0" y="0"/>
                  </a:moveTo>
                  <a:lnTo>
                    <a:pt x="0" y="1160859"/>
                  </a:lnTo>
                  <a:lnTo>
                    <a:pt x="309562" y="1160859"/>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xmlns="" id="{AE0BF138-3283-4436-960F-48C4E1971129}"/>
                </a:ext>
              </a:extLst>
            </p:cNvPr>
            <p:cNvSpPr/>
            <p:nvPr/>
          </p:nvSpPr>
          <p:spPr>
            <a:xfrm>
              <a:off x="5059752" y="2509062"/>
              <a:ext cx="6007611" cy="1667753"/>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194" tIns="60574" rIns="68194" bIns="60574" numCol="1" spcCol="1270" anchor="ctr" anchorCtr="0">
              <a:noAutofit/>
            </a:bodyPr>
            <a:lstStyle/>
            <a:p>
              <a:pPr marL="0" lvl="0" indent="0" algn="ctr" defTabSz="533400">
                <a:lnSpc>
                  <a:spcPct val="90000"/>
                </a:lnSpc>
                <a:spcBef>
                  <a:spcPct val="0"/>
                </a:spcBef>
                <a:spcAft>
                  <a:spcPct val="35000"/>
                </a:spcAft>
                <a:buNone/>
              </a:pPr>
              <a:r>
                <a:rPr lang="en-US" sz="2800" kern="1200" dirty="0" smtClean="0">
                  <a:latin typeface="Times New Roman" panose="02020603050405020304" pitchFamily="18" charset="0"/>
                  <a:cs typeface="Times New Roman" panose="02020603050405020304" pitchFamily="18" charset="0"/>
                </a:rPr>
                <a:t>-</a:t>
              </a:r>
              <a:r>
                <a:rPr lang="en-US" sz="2800" kern="1200" dirty="0" err="1" smtClean="0">
                  <a:latin typeface="Times New Roman" panose="02020603050405020304" pitchFamily="18" charset="0"/>
                  <a:cs typeface="Times New Roman" panose="02020603050405020304" pitchFamily="18" charset="0"/>
                </a:rPr>
                <a:t>Văn</a:t>
              </a:r>
              <a:r>
                <a:rPr lang="en-US" sz="2800" kern="1200" dirty="0" smtClean="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bản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đọc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hiểu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hơn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nội</a:t>
              </a:r>
              <a:r>
                <a:rPr lang="en-US" sz="2800" kern="1200" dirty="0">
                  <a:latin typeface="Times New Roman" panose="02020603050405020304" pitchFamily="18" charset="0"/>
                  <a:cs typeface="Times New Roman" panose="02020603050405020304" pitchFamily="18" charset="0"/>
                </a:rPr>
                <a:t> dung,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phẩm</a:t>
              </a:r>
              <a:r>
                <a:rPr lang="en-US" sz="2800" kern="1200" dirty="0">
                  <a:latin typeface="Times New Roman" panose="02020603050405020304" pitchFamily="18" charset="0"/>
                  <a:cs typeface="Times New Roman" panose="02020603050405020304" pitchFamily="18" charset="0"/>
                </a:rPr>
                <a:t> “</a:t>
              </a:r>
              <a:r>
                <a:rPr lang="en-US" sz="2800" i="1" kern="1200" dirty="0">
                  <a:latin typeface="Times New Roman" panose="02020603050405020304" pitchFamily="18" charset="0"/>
                  <a:cs typeface="Times New Roman" panose="02020603050405020304" pitchFamily="18" charset="0"/>
                </a:rPr>
                <a:t>Hai </a:t>
              </a:r>
              <a:r>
                <a:rPr lang="en-US" sz="2800" i="1" kern="1200" dirty="0" err="1">
                  <a:latin typeface="Times New Roman" panose="02020603050405020304" pitchFamily="18" charset="0"/>
                  <a:cs typeface="Times New Roman" panose="02020603050405020304" pitchFamily="18" charset="0"/>
                </a:rPr>
                <a:t>vạn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dặm</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dưới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đáy</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biển</a:t>
              </a:r>
              <a:r>
                <a:rPr lang="en-US" sz="2800" i="1" kern="1200" dirty="0">
                  <a:latin typeface="Times New Roman" panose="02020603050405020304" pitchFamily="18" charset="0"/>
                  <a:cs typeface="Times New Roman" panose="02020603050405020304" pitchFamily="18" charset="0"/>
                </a:rPr>
                <a:t>”</a:t>
              </a:r>
              <a:r>
                <a:rPr lang="en-US" sz="2800" kern="1200" dirty="0">
                  <a:latin typeface="Times New Roman" panose="02020603050405020304" pitchFamily="18" charset="0"/>
                  <a:cs typeface="Times New Roman" panose="02020603050405020304" pitchFamily="18" charset="0"/>
                </a:rPr>
                <a:t>. Qua </a:t>
              </a:r>
              <a:r>
                <a:rPr lang="en-US" sz="2800" kern="1200" dirty="0" err="1">
                  <a:latin typeface="Times New Roman" panose="02020603050405020304" pitchFamily="18" charset="0"/>
                  <a:cs typeface="Times New Roman" panose="02020603050405020304" pitchFamily="18" charset="0"/>
                </a:rPr>
                <a:t>đó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đọc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cũng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hiểu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rõ</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hơn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diễn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đàn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học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thế</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giới</a:t>
              </a:r>
              <a:r>
                <a:rPr lang="en-US" sz="2800" kern="1200" dirty="0">
                  <a:latin typeface="Times New Roman" panose="02020603050405020304" pitchFamily="18" charset="0"/>
                  <a:cs typeface="Times New Roman" panose="02020603050405020304" pitchFamily="18" charset="0"/>
                </a:rPr>
                <a:t>.</a:t>
              </a:r>
            </a:p>
          </p:txBody>
        </p:sp>
        <p:sp>
          <p:nvSpPr>
            <p:cNvPr id="8" name="Freeform: Shape 7">
              <a:extLst>
                <a:ext uri="{FF2B5EF4-FFF2-40B4-BE49-F238E27FC236}">
                  <a16:creationId xmlns:a16="http://schemas.microsoft.com/office/drawing/2014/main" xmlns="" id="{A7CF1BD5-C6FE-4A15-83E5-C84B3B274953}"/>
                </a:ext>
              </a:extLst>
            </p:cNvPr>
            <p:cNvSpPr/>
            <p:nvPr/>
          </p:nvSpPr>
          <p:spPr>
            <a:xfrm>
              <a:off x="4857750" y="2268140"/>
              <a:ext cx="309562" cy="3095624"/>
            </a:xfrm>
            <a:custGeom>
              <a:avLst/>
              <a:gdLst/>
              <a:ahLst/>
              <a:cxnLst/>
              <a:rect l="0" t="0" r="0" b="0"/>
              <a:pathLst>
                <a:path>
                  <a:moveTo>
                    <a:pt x="0" y="0"/>
                  </a:moveTo>
                  <a:lnTo>
                    <a:pt x="0" y="3095624"/>
                  </a:lnTo>
                  <a:lnTo>
                    <a:pt x="309562" y="3095624"/>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xmlns="" id="{D2A5203D-E35E-46D9-B1E2-79260F61DD39}"/>
                </a:ext>
              </a:extLst>
            </p:cNvPr>
            <p:cNvSpPr/>
            <p:nvPr/>
          </p:nvSpPr>
          <p:spPr>
            <a:xfrm>
              <a:off x="5059752" y="4296755"/>
              <a:ext cx="6007612" cy="2199785"/>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w="28575"/>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194" tIns="60574" rIns="68194" bIns="60574" numCol="1" spcCol="1270" anchor="ctr" anchorCtr="0">
              <a:noAutofit/>
            </a:bodyPr>
            <a:lstStyle/>
            <a:p>
              <a:pPr marL="0" lvl="0" indent="0" algn="ctr" defTabSz="533400">
                <a:lnSpc>
                  <a:spcPct val="90000"/>
                </a:lnSpc>
                <a:spcBef>
                  <a:spcPct val="0"/>
                </a:spcBef>
                <a:spcAft>
                  <a:spcPct val="35000"/>
                </a:spcAft>
                <a:buNone/>
              </a:pPr>
              <a:r>
                <a:rPr lang="en-US" sz="2800" kern="1200" dirty="0" smtClean="0">
                  <a:latin typeface="Times New Roman" panose="02020603050405020304" pitchFamily="18" charset="0"/>
                  <a:cs typeface="Times New Roman" panose="02020603050405020304" pitchFamily="18" charset="0"/>
                </a:rPr>
                <a:t>-</a:t>
              </a:r>
              <a:r>
                <a:rPr lang="en-US" sz="2800" kern="1200" dirty="0" err="1" smtClean="0">
                  <a:latin typeface="Times New Roman" panose="02020603050405020304" pitchFamily="18" charset="0"/>
                  <a:cs typeface="Times New Roman" panose="02020603050405020304" pitchFamily="18" charset="0"/>
                </a:rPr>
                <a:t>Văn</a:t>
              </a:r>
              <a:r>
                <a:rPr lang="en-US" sz="2800" kern="1200" dirty="0" smtClean="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bản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này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giúp</a:t>
              </a:r>
              <a:r>
                <a:rPr lang="en-US" sz="2800" kern="1200" dirty="0">
                  <a:latin typeface="Times New Roman" panose="02020603050405020304" pitchFamily="18" charset="0"/>
                  <a:cs typeface="Times New Roman" panose="02020603050405020304" pitchFamily="18" charset="0"/>
                </a:rPr>
                <a:t> ta </a:t>
              </a:r>
              <a:r>
                <a:rPr lang="en-US" sz="2800" kern="1200" dirty="0" err="1">
                  <a:latin typeface="Times New Roman" panose="02020603050405020304" pitchFamily="18" charset="0"/>
                  <a:cs typeface="Times New Roman" panose="02020603050405020304" pitchFamily="18" charset="0"/>
                </a:rPr>
                <a:t>hiểu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thêm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bản</a:t>
              </a:r>
              <a:r>
                <a:rPr lang="en-US" sz="2800"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Bạch</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tuộc</a:t>
              </a:r>
              <a:r>
                <a:rPr lang="en-US" sz="2800" i="1" kern="1200" dirty="0" smtClean="0">
                  <a:latin typeface="Times New Roman" panose="02020603050405020304" pitchFamily="18" charset="0"/>
                  <a:cs typeface="Times New Roman" panose="02020603050405020304" pitchFamily="18" charset="0"/>
                </a:rPr>
                <a:t>”</a:t>
              </a:r>
              <a:r>
                <a:rPr lang="en-US" sz="2800" kern="1200" dirty="0" smtClean="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câu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phiêu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lưu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mang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cho</a:t>
              </a:r>
              <a:r>
                <a:rPr lang="en-US" sz="2800" kern="1200" dirty="0">
                  <a:latin typeface="Times New Roman" panose="02020603050405020304" pitchFamily="18" charset="0"/>
                  <a:cs typeface="Times New Roman" panose="02020603050405020304" pitchFamily="18" charset="0"/>
                </a:rPr>
                <a:t> ta </a:t>
              </a:r>
              <a:r>
                <a:rPr lang="en-US" sz="2800" kern="1200" dirty="0" err="1">
                  <a:latin typeface="Times New Roman" panose="02020603050405020304" pitchFamily="18" charset="0"/>
                  <a:cs typeface="Times New Roman" panose="02020603050405020304" pitchFamily="18" charset="0"/>
                </a:rPr>
                <a:t>những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xúc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thời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mang</a:t>
              </a:r>
              <a:r>
                <a:rPr lang="en-US" sz="2800" kern="1200" dirty="0" smtClean="0">
                  <a:latin typeface="Times New Roman" panose="02020603050405020304" pitchFamily="18" charset="0"/>
                  <a:cs typeface="Times New Roman" panose="02020603050405020304" pitchFamily="18" charset="0"/>
                </a:rPr>
                <a:t> </a:t>
              </a:r>
              <a:r>
                <a:rPr lang="en-US" sz="2800" kern="1200" dirty="0">
                  <a:latin typeface="Times New Roman" panose="02020603050405020304" pitchFamily="18" charset="0"/>
                  <a:cs typeface="Times New Roman" panose="02020603050405020304" pitchFamily="18" charset="0"/>
                </a:rPr>
                <a:t>ý </a:t>
              </a:r>
              <a:r>
                <a:rPr lang="en-US" sz="2800" kern="1200" dirty="0" err="1">
                  <a:latin typeface="Times New Roman" panose="02020603050405020304" pitchFamily="18" charset="0"/>
                  <a:cs typeface="Times New Roman" panose="02020603050405020304" pitchFamily="18" charset="0"/>
                </a:rPr>
                <a:t>nghĩa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sâu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sắc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 khao </a:t>
              </a:r>
              <a:r>
                <a:rPr lang="en-US" sz="2800" kern="1200" dirty="0" err="1">
                  <a:latin typeface="Times New Roman" panose="02020603050405020304" pitchFamily="18" charset="0"/>
                  <a:cs typeface="Times New Roman" panose="02020603050405020304" pitchFamily="18" charset="0"/>
                </a:rPr>
                <a:t>khát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muốn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tìm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hiểu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muốn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chung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loại</a:t>
              </a:r>
              <a:r>
                <a:rPr lang="en-US" sz="2800" kern="1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263491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57F09F7-ED5B-42E4-A1DF-F257086C8D24}"/>
              </a:ext>
            </a:extLst>
          </p:cNvPr>
          <p:cNvSpPr txBox="1"/>
          <p:nvPr/>
        </p:nvSpPr>
        <p:spPr>
          <a:xfrm>
            <a:off x="660400" y="386221"/>
            <a:ext cx="10845800" cy="991618"/>
          </a:xfrm>
          <a:prstGeom prst="rect">
            <a:avLst/>
          </a:prstGeom>
          <a:noFill/>
        </p:spPr>
        <p:txBody>
          <a:bodyPr wrap="square">
            <a:spAutoFit/>
          </a:bodyPr>
          <a:lstStyle/>
          <a:p>
            <a:pPr algn="just">
              <a:lnSpc>
                <a:spcPct val="107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hiể</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u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về truyện khoa học viễn tưởng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FA4ECEAA-E1AC-4F29-808D-8F00B32486B0}"/>
              </a:ext>
            </a:extLst>
          </p:cNvPr>
          <p:cNvSpPr/>
          <p:nvPr/>
        </p:nvSpPr>
        <p:spPr>
          <a:xfrm>
            <a:off x="1405730" y="2122168"/>
            <a:ext cx="9809957" cy="447048"/>
          </a:xfrm>
          <a:prstGeom prst="rect">
            <a:avLst/>
          </a:prstGeom>
          <a:ln w="28575"/>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xmlns="" id="{08D484E5-629D-400D-9D0B-C14B50F740F7}"/>
              </a:ext>
            </a:extLst>
          </p:cNvPr>
          <p:cNvSpPr/>
          <p:nvPr/>
        </p:nvSpPr>
        <p:spPr>
          <a:xfrm>
            <a:off x="1896228" y="1614487"/>
            <a:ext cx="9037488" cy="731205"/>
          </a:xfrm>
          <a:custGeom>
            <a:avLst/>
            <a:gdLst>
              <a:gd name="connsiteX0" fmla="*/ 0 w 5689600"/>
              <a:gd name="connsiteY0" fmla="*/ 59041 h 354240"/>
              <a:gd name="connsiteX1" fmla="*/ 59041 w 5689600"/>
              <a:gd name="connsiteY1" fmla="*/ 0 h 354240"/>
              <a:gd name="connsiteX2" fmla="*/ 5630559 w 5689600"/>
              <a:gd name="connsiteY2" fmla="*/ 0 h 354240"/>
              <a:gd name="connsiteX3" fmla="*/ 5689600 w 5689600"/>
              <a:gd name="connsiteY3" fmla="*/ 59041 h 354240"/>
              <a:gd name="connsiteX4" fmla="*/ 5689600 w 5689600"/>
              <a:gd name="connsiteY4" fmla="*/ 295199 h 354240"/>
              <a:gd name="connsiteX5" fmla="*/ 5630559 w 5689600"/>
              <a:gd name="connsiteY5" fmla="*/ 354240 h 354240"/>
              <a:gd name="connsiteX6" fmla="*/ 59041 w 5689600"/>
              <a:gd name="connsiteY6" fmla="*/ 354240 h 354240"/>
              <a:gd name="connsiteX7" fmla="*/ 0 w 5689600"/>
              <a:gd name="connsiteY7" fmla="*/ 295199 h 354240"/>
              <a:gd name="connsiteX8" fmla="*/ 0 w 568960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54240">
                <a:moveTo>
                  <a:pt x="0" y="59041"/>
                </a:moveTo>
                <a:cubicBezTo>
                  <a:pt x="0" y="26434"/>
                  <a:pt x="26434" y="0"/>
                  <a:pt x="59041" y="0"/>
                </a:cubicBezTo>
                <a:lnTo>
                  <a:pt x="5630559" y="0"/>
                </a:lnTo>
                <a:cubicBezTo>
                  <a:pt x="5663166" y="0"/>
                  <a:pt x="5689600" y="26434"/>
                  <a:pt x="5689600" y="59041"/>
                </a:cubicBezTo>
                <a:lnTo>
                  <a:pt x="5689600" y="295199"/>
                </a:lnTo>
                <a:cubicBezTo>
                  <a:pt x="5689600" y="327806"/>
                  <a:pt x="5663166" y="354240"/>
                  <a:pt x="5630559" y="354240"/>
                </a:cubicBezTo>
                <a:lnTo>
                  <a:pt x="59041" y="354240"/>
                </a:lnTo>
                <a:cubicBezTo>
                  <a:pt x="26434" y="354240"/>
                  <a:pt x="0" y="327806"/>
                  <a:pt x="0" y="295199"/>
                </a:cubicBezTo>
                <a:lnTo>
                  <a:pt x="0" y="59041"/>
                </a:lnTo>
                <a:close/>
              </a:path>
            </a:pathLst>
          </a:cu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2346" tIns="17293" rIns="232346" bIns="17293" numCol="1" spcCol="1270" anchor="ctr" anchorCtr="0">
            <a:noAutofit/>
          </a:bodyPr>
          <a:lstStyle/>
          <a:p>
            <a:pPr marL="0" lvl="0" indent="0" algn="l" defTabSz="533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Xác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định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vấn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đề</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nghị</a:t>
            </a:r>
            <a:r>
              <a:rPr lang="en-US" sz="3200" kern="1200" dirty="0">
                <a:latin typeface="Times New Roman" panose="02020603050405020304" pitchFamily="18" charset="0"/>
                <a:cs typeface="Times New Roman" panose="02020603050405020304" pitchFamily="18" charset="0"/>
              </a:rPr>
              <a:t> </a:t>
            </a:r>
            <a:r>
              <a:rPr lang="vi-VN" sz="3200" kern="1200" dirty="0">
                <a:latin typeface="Times New Roman" panose="02020603050405020304" pitchFamily="18" charset="0"/>
                <a:cs typeface="Times New Roman" panose="02020603050405020304" pitchFamily="18" charset="0"/>
              </a:rPr>
              <a:t>luận, mục đích nghị luận.</a:t>
            </a:r>
            <a:endParaRPr lang="en-US" sz="3200" kern="12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53568906-A394-429F-BCBE-8AF81EBF40B4}"/>
              </a:ext>
            </a:extLst>
          </p:cNvPr>
          <p:cNvSpPr/>
          <p:nvPr/>
        </p:nvSpPr>
        <p:spPr>
          <a:xfrm>
            <a:off x="1405730" y="3445865"/>
            <a:ext cx="9809957" cy="687134"/>
          </a:xfrm>
          <a:prstGeom prst="rect">
            <a:avLst/>
          </a:prstGeom>
          <a:ln w="28575"/>
        </p:spPr>
        <p:style>
          <a:lnRef idx="2">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xmlns="" id="{4A98CA03-EC65-4B1B-AAC4-F7FB726429F4}"/>
              </a:ext>
            </a:extLst>
          </p:cNvPr>
          <p:cNvSpPr/>
          <p:nvPr/>
        </p:nvSpPr>
        <p:spPr>
          <a:xfrm>
            <a:off x="1896228" y="2897245"/>
            <a:ext cx="9037488" cy="1097240"/>
          </a:xfrm>
          <a:custGeom>
            <a:avLst/>
            <a:gdLst>
              <a:gd name="connsiteX0" fmla="*/ 0 w 5689600"/>
              <a:gd name="connsiteY0" fmla="*/ 59041 h 354240"/>
              <a:gd name="connsiteX1" fmla="*/ 59041 w 5689600"/>
              <a:gd name="connsiteY1" fmla="*/ 0 h 354240"/>
              <a:gd name="connsiteX2" fmla="*/ 5630559 w 5689600"/>
              <a:gd name="connsiteY2" fmla="*/ 0 h 354240"/>
              <a:gd name="connsiteX3" fmla="*/ 5689600 w 5689600"/>
              <a:gd name="connsiteY3" fmla="*/ 59041 h 354240"/>
              <a:gd name="connsiteX4" fmla="*/ 5689600 w 5689600"/>
              <a:gd name="connsiteY4" fmla="*/ 295199 h 354240"/>
              <a:gd name="connsiteX5" fmla="*/ 5630559 w 5689600"/>
              <a:gd name="connsiteY5" fmla="*/ 354240 h 354240"/>
              <a:gd name="connsiteX6" fmla="*/ 59041 w 5689600"/>
              <a:gd name="connsiteY6" fmla="*/ 354240 h 354240"/>
              <a:gd name="connsiteX7" fmla="*/ 0 w 5689600"/>
              <a:gd name="connsiteY7" fmla="*/ 295199 h 354240"/>
              <a:gd name="connsiteX8" fmla="*/ 0 w 568960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54240">
                <a:moveTo>
                  <a:pt x="0" y="59041"/>
                </a:moveTo>
                <a:cubicBezTo>
                  <a:pt x="0" y="26434"/>
                  <a:pt x="26434" y="0"/>
                  <a:pt x="59041" y="0"/>
                </a:cubicBezTo>
                <a:lnTo>
                  <a:pt x="5630559" y="0"/>
                </a:lnTo>
                <a:cubicBezTo>
                  <a:pt x="5663166" y="0"/>
                  <a:pt x="5689600" y="26434"/>
                  <a:pt x="5689600" y="59041"/>
                </a:cubicBezTo>
                <a:lnTo>
                  <a:pt x="5689600" y="295199"/>
                </a:lnTo>
                <a:cubicBezTo>
                  <a:pt x="5689600" y="327806"/>
                  <a:pt x="5663166" y="354240"/>
                  <a:pt x="5630559" y="354240"/>
                </a:cubicBezTo>
                <a:lnTo>
                  <a:pt x="59041" y="354240"/>
                </a:lnTo>
                <a:cubicBezTo>
                  <a:pt x="26434" y="354240"/>
                  <a:pt x="0" y="327806"/>
                  <a:pt x="0" y="295199"/>
                </a:cubicBezTo>
                <a:lnTo>
                  <a:pt x="0" y="59041"/>
                </a:lnTo>
                <a:close/>
              </a:path>
            </a:pathLst>
          </a:cu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232346" tIns="17293" rIns="232346" bIns="17293" numCol="1" spcCol="1270" anchor="ctr" anchorCtr="0">
            <a:noAutofit/>
          </a:bodyPr>
          <a:lstStyle/>
          <a:p>
            <a:pPr marL="0" lvl="0" indent="0" algn="l" defTabSz="533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Chỉ</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rõ</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hệ</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thống</a:t>
            </a:r>
            <a:r>
              <a:rPr lang="en-US" sz="3200" kern="1200" dirty="0">
                <a:latin typeface="Times New Roman" panose="02020603050405020304" pitchFamily="18" charset="0"/>
                <a:cs typeface="Times New Roman" panose="02020603050405020304" pitchFamily="18" charset="0"/>
              </a:rPr>
              <a:t> ý </a:t>
            </a:r>
            <a:r>
              <a:rPr lang="en-US" sz="3200" kern="1200" dirty="0" err="1">
                <a:latin typeface="Times New Roman" panose="02020603050405020304" pitchFamily="18" charset="0"/>
                <a:cs typeface="Times New Roman" panose="02020603050405020304" pitchFamily="18" charset="0"/>
              </a:rPr>
              <a:t>kiến</a:t>
            </a:r>
            <a:r>
              <a:rPr lang="vi-VN" sz="3200" kern="1200" dirty="0">
                <a:latin typeface="Times New Roman" panose="02020603050405020304" pitchFamily="18" charset="0"/>
                <a:cs typeface="Times New Roman" panose="02020603050405020304" pitchFamily="18" charset="0"/>
              </a:rPr>
              <a: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lí</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lẽ</a:t>
            </a:r>
            <a:r>
              <a:rPr lang="vi-VN" sz="3200" kern="1200" dirty="0">
                <a:latin typeface="Times New Roman" panose="02020603050405020304" pitchFamily="18" charset="0"/>
                <a:cs typeface="Times New Roman" panose="02020603050405020304" pitchFamily="18" charset="0"/>
              </a:rPr>
              <a: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bằng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chứng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trong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vi-VN" sz="3200" kern="1200" dirty="0">
                <a:latin typeface="Times New Roman" panose="02020603050405020304" pitchFamily="18" charset="0"/>
                <a:cs typeface="Times New Roman" panose="02020603050405020304" pitchFamily="18" charset="0"/>
              </a:rPr>
              <a:t>bản, mối quan hệ của hệ thống, lí lẽ, bằng chứng.</a:t>
            </a:r>
            <a:endParaRPr lang="en-US" sz="3200" kern="1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42A9329A-013B-4D56-A279-5508C69256F9}"/>
              </a:ext>
            </a:extLst>
          </p:cNvPr>
          <p:cNvSpPr/>
          <p:nvPr/>
        </p:nvSpPr>
        <p:spPr>
          <a:xfrm>
            <a:off x="1405730" y="5535111"/>
            <a:ext cx="9809957" cy="936668"/>
          </a:xfrm>
          <a:prstGeom prst="rect">
            <a:avLst/>
          </a:prstGeom>
          <a:ln w="28575"/>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xmlns="" id="{1EA96E24-F9EF-41BD-A13E-3ECB91C50F9A}"/>
              </a:ext>
            </a:extLst>
          </p:cNvPr>
          <p:cNvSpPr/>
          <p:nvPr/>
        </p:nvSpPr>
        <p:spPr>
          <a:xfrm>
            <a:off x="1896228" y="4322514"/>
            <a:ext cx="9037488" cy="1938949"/>
          </a:xfrm>
          <a:custGeom>
            <a:avLst/>
            <a:gdLst>
              <a:gd name="connsiteX0" fmla="*/ 0 w 5689600"/>
              <a:gd name="connsiteY0" fmla="*/ 59041 h 354240"/>
              <a:gd name="connsiteX1" fmla="*/ 59041 w 5689600"/>
              <a:gd name="connsiteY1" fmla="*/ 0 h 354240"/>
              <a:gd name="connsiteX2" fmla="*/ 5630559 w 5689600"/>
              <a:gd name="connsiteY2" fmla="*/ 0 h 354240"/>
              <a:gd name="connsiteX3" fmla="*/ 5689600 w 5689600"/>
              <a:gd name="connsiteY3" fmla="*/ 59041 h 354240"/>
              <a:gd name="connsiteX4" fmla="*/ 5689600 w 5689600"/>
              <a:gd name="connsiteY4" fmla="*/ 295199 h 354240"/>
              <a:gd name="connsiteX5" fmla="*/ 5630559 w 5689600"/>
              <a:gd name="connsiteY5" fmla="*/ 354240 h 354240"/>
              <a:gd name="connsiteX6" fmla="*/ 59041 w 5689600"/>
              <a:gd name="connsiteY6" fmla="*/ 354240 h 354240"/>
              <a:gd name="connsiteX7" fmla="*/ 0 w 5689600"/>
              <a:gd name="connsiteY7" fmla="*/ 295199 h 354240"/>
              <a:gd name="connsiteX8" fmla="*/ 0 w 568960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54240">
                <a:moveTo>
                  <a:pt x="0" y="59041"/>
                </a:moveTo>
                <a:cubicBezTo>
                  <a:pt x="0" y="26434"/>
                  <a:pt x="26434" y="0"/>
                  <a:pt x="59041" y="0"/>
                </a:cubicBezTo>
                <a:lnTo>
                  <a:pt x="5630559" y="0"/>
                </a:lnTo>
                <a:cubicBezTo>
                  <a:pt x="5663166" y="0"/>
                  <a:pt x="5689600" y="26434"/>
                  <a:pt x="5689600" y="59041"/>
                </a:cubicBezTo>
                <a:lnTo>
                  <a:pt x="5689600" y="295199"/>
                </a:lnTo>
                <a:cubicBezTo>
                  <a:pt x="5689600" y="327806"/>
                  <a:pt x="5663166" y="354240"/>
                  <a:pt x="5630559" y="354240"/>
                </a:cubicBezTo>
                <a:lnTo>
                  <a:pt x="59041" y="354240"/>
                </a:lnTo>
                <a:cubicBezTo>
                  <a:pt x="26434" y="354240"/>
                  <a:pt x="0" y="327806"/>
                  <a:pt x="0" y="295199"/>
                </a:cubicBezTo>
                <a:lnTo>
                  <a:pt x="0" y="59041"/>
                </a:lnTo>
                <a:close/>
              </a:path>
            </a:pathLst>
          </a:cu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232346" tIns="17293" rIns="232346" bIns="17293" numCol="1" spcCol="1270" anchor="ctr" anchorCtr="0">
            <a:noAutofit/>
          </a:bodyPr>
          <a:lstStyle/>
          <a:p>
            <a:pPr marL="0" lvl="0" indent="0" algn="l" defTabSz="533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Liên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hệ</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rút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bài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học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nhận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thức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sau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khi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học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nghị</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luận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để</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thấy</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được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đã</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giúp</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em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hiểu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thêm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về</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được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tích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chính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nghị</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luận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này</a:t>
            </a:r>
            <a:r>
              <a:rPr lang="en-US" sz="3200" kern="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5884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white and yellow flowers&#10;&#10;Description automatically generated with medium confidence">
            <a:extLst>
              <a:ext uri="{FF2B5EF4-FFF2-40B4-BE49-F238E27FC236}">
                <a16:creationId xmlns:a16="http://schemas.microsoft.com/office/drawing/2014/main" xmlns="" id="{9271C9E4-6AC3-4000-9E88-D3D833CE21A5}"/>
              </a:ext>
            </a:extLst>
          </p:cNvPr>
          <p:cNvPicPr>
            <a:picLocks noChangeAspect="1"/>
          </p:cNvPicPr>
          <p:nvPr/>
        </p:nvPicPr>
        <p:blipFill rotWithShape="1">
          <a:blip r:embed="rId2"/>
          <a:srcRect l="9766" r="-1"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a:extLst>
              <a:ext uri="{FF2B5EF4-FFF2-40B4-BE49-F238E27FC236}">
                <a16:creationId xmlns:a16="http://schemas.microsoft.com/office/drawing/2014/main" xmlns="" id="{8EF1EE49-B21D-4BAF-8637-6C0A6727C03C}"/>
              </a:ext>
            </a:extLst>
          </p:cNvPr>
          <p:cNvSpPr txBox="1"/>
          <p:nvPr/>
        </p:nvSpPr>
        <p:spPr>
          <a:xfrm>
            <a:off x="3889307" y="2505670"/>
            <a:ext cx="6092686" cy="923330"/>
          </a:xfrm>
          <a:prstGeom prst="rect">
            <a:avLst/>
          </a:prstGeom>
          <a:noFill/>
        </p:spPr>
        <p:txBody>
          <a:bodyPr wrap="square">
            <a:spAutoFit/>
          </a:bodyPr>
          <a:lstStyle/>
          <a:p>
            <a:r>
              <a:rPr lang="vi-VN" sz="54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rPr>
              <a:t>LUYỆN TẬP</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Oval 3">
            <a:extLst>
              <a:ext uri="{FF2B5EF4-FFF2-40B4-BE49-F238E27FC236}">
                <a16:creationId xmlns:a16="http://schemas.microsoft.com/office/drawing/2014/main" xmlns="" id="{A01F391C-C163-48E2-ACAA-651E7AAE319A}"/>
              </a:ext>
            </a:extLst>
          </p:cNvPr>
          <p:cNvSpPr/>
          <p:nvPr/>
        </p:nvSpPr>
        <p:spPr>
          <a:xfrm>
            <a:off x="1994798" y="3428999"/>
            <a:ext cx="8177005" cy="31289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5 - 7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thuyền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Nê-mô</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cụm</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9495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white and yellow flowers&#10;&#10;Description automatically generated with medium confidence">
            <a:extLst>
              <a:ext uri="{FF2B5EF4-FFF2-40B4-BE49-F238E27FC236}">
                <a16:creationId xmlns:a16="http://schemas.microsoft.com/office/drawing/2014/main" xmlns="" id="{9271C9E4-6AC3-4000-9E88-D3D833CE21A5}"/>
              </a:ext>
            </a:extLst>
          </p:cNvPr>
          <p:cNvPicPr>
            <a:picLocks noChangeAspect="1"/>
          </p:cNvPicPr>
          <p:nvPr/>
        </p:nvPicPr>
        <p:blipFill rotWithShape="1">
          <a:blip r:embed="rId2"/>
          <a:srcRect l="9766" r="-1"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a:extLst>
              <a:ext uri="{FF2B5EF4-FFF2-40B4-BE49-F238E27FC236}">
                <a16:creationId xmlns:a16="http://schemas.microsoft.com/office/drawing/2014/main" xmlns="" id="{8EF1EE49-B21D-4BAF-8637-6C0A6727C03C}"/>
              </a:ext>
            </a:extLst>
          </p:cNvPr>
          <p:cNvSpPr txBox="1"/>
          <p:nvPr/>
        </p:nvSpPr>
        <p:spPr>
          <a:xfrm>
            <a:off x="4079117" y="2162770"/>
            <a:ext cx="4707696"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alibri" panose="020F0502020204030204"/>
                <a:ea typeface="+mn-ea"/>
                <a:cs typeface="+mn-cs"/>
              </a:rPr>
              <a:t>VẬN DỤNG</a:t>
            </a:r>
          </a:p>
        </p:txBody>
      </p:sp>
      <p:sp>
        <p:nvSpPr>
          <p:cNvPr id="4" name="Oval 3">
            <a:extLst>
              <a:ext uri="{FF2B5EF4-FFF2-40B4-BE49-F238E27FC236}">
                <a16:creationId xmlns:a16="http://schemas.microsoft.com/office/drawing/2014/main" xmlns="" id="{A01F391C-C163-48E2-ACAA-651E7AAE319A}"/>
              </a:ext>
            </a:extLst>
          </p:cNvPr>
          <p:cNvSpPr/>
          <p:nvPr/>
        </p:nvSpPr>
        <p:spPr>
          <a:xfrm>
            <a:off x="1994798" y="3428999"/>
            <a:ext cx="8177005" cy="31289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E</a:t>
            </a:r>
            <a:r>
              <a:rPr lang="vi-VN" sz="32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hãy trình bày suy nghĩ của em về </a:t>
            </a:r>
            <a:r>
              <a:rPr lang="en-US" sz="32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sức hấp dẫn của</a:t>
            </a:r>
            <a:r>
              <a:rPr lang="vi-VN" sz="32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một </a:t>
            </a:r>
            <a:r>
              <a:rPr lang="en-US" sz="32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 phẩm mà em đã học.</a:t>
            </a:r>
            <a:endParaRPr lang="en-US" sz="3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916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xmlns="" id="{1C45EBBA-2E29-486C-96D6-73411304B9D6}"/>
              </a:ext>
            </a:extLst>
          </p:cNvPr>
          <p:cNvPicPr>
            <a:picLocks noChangeAspect="1"/>
          </p:cNvPicPr>
          <p:nvPr/>
        </p:nvPicPr>
        <p:blipFill>
          <a:blip r:embed="rId2"/>
          <a:stretch>
            <a:fillRect/>
          </a:stretch>
        </p:blipFill>
        <p:spPr>
          <a:xfrm>
            <a:off x="4813394" y="1662106"/>
            <a:ext cx="4768755" cy="2934618"/>
          </a:xfrm>
          <a:prstGeom prst="rect">
            <a:avLst/>
          </a:prstGeom>
        </p:spPr>
      </p:pic>
      <p:sp>
        <p:nvSpPr>
          <p:cNvPr id="10" name="TextBox 9">
            <a:extLst>
              <a:ext uri="{FF2B5EF4-FFF2-40B4-BE49-F238E27FC236}">
                <a16:creationId xmlns:a16="http://schemas.microsoft.com/office/drawing/2014/main" xmlns="" id="{484A7907-A917-4321-BCC4-181AADCD68B3}"/>
              </a:ext>
            </a:extLst>
          </p:cNvPr>
          <p:cNvSpPr txBox="1"/>
          <p:nvPr/>
        </p:nvSpPr>
        <p:spPr>
          <a:xfrm>
            <a:off x="1232695" y="1016514"/>
            <a:ext cx="9701211" cy="5219186"/>
          </a:xfrm>
          <a:prstGeom prst="rect">
            <a:avLst/>
          </a:prstGeom>
          <a:noFill/>
        </p:spPr>
        <p:txBody>
          <a:bodyPr wrap="square">
            <a:spAutoFit/>
          </a:bodyPr>
          <a:lstStyle/>
          <a:p>
            <a:pPr>
              <a:lnSpc>
                <a:spcPct val="107000"/>
              </a:lnSpc>
              <a:spcAft>
                <a:spcPts val="800"/>
              </a:spcAft>
            </a:pPr>
            <a:r>
              <a:rPr lang="en-US" sz="32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HƯỚNG DẪN TỰ HỌC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Về học kĩ nội dung của bài học và đọc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chuẩn bị trước bài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hướng,tìm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1078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02C9651-E3AA-40EC-BEE6-FED7533D1ADF}"/>
              </a:ext>
            </a:extLst>
          </p:cNvPr>
          <p:cNvPicPr>
            <a:picLocks noChangeAspect="1"/>
          </p:cNvPicPr>
          <p:nvPr/>
        </p:nvPicPr>
        <p:blipFill rotWithShape="1">
          <a:blip r:embed="rId2"/>
          <a:srcRect l="6636" r="36350"/>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pic>
        <p:nvPicPr>
          <p:cNvPr id="5" name="Picture 4">
            <a:extLst>
              <a:ext uri="{FF2B5EF4-FFF2-40B4-BE49-F238E27FC236}">
                <a16:creationId xmlns:a16="http://schemas.microsoft.com/office/drawing/2014/main" xmlns="" id="{F22BCC85-5585-482B-AC49-AACB5D7F4F14}"/>
              </a:ext>
            </a:extLst>
          </p:cNvPr>
          <p:cNvPicPr>
            <a:picLocks noChangeAspect="1"/>
          </p:cNvPicPr>
          <p:nvPr/>
        </p:nvPicPr>
        <p:blipFill rotWithShape="1">
          <a:blip r:embed="rId3"/>
          <a:srcRect r="7668"/>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sp>
        <p:nvSpPr>
          <p:cNvPr id="6" name="Rectangle 5">
            <a:extLst>
              <a:ext uri="{FF2B5EF4-FFF2-40B4-BE49-F238E27FC236}">
                <a16:creationId xmlns:a16="http://schemas.microsoft.com/office/drawing/2014/main" xmlns="" id="{899F8934-4DF4-47DB-8704-BDBFF8058527}"/>
              </a:ext>
            </a:extLst>
          </p:cNvPr>
          <p:cNvSpPr/>
          <p:nvPr/>
        </p:nvSpPr>
        <p:spPr>
          <a:xfrm>
            <a:off x="4836388" y="2604478"/>
            <a:ext cx="2696781" cy="341632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“TẬP LÀM PHÓNG VIÊN”</a:t>
            </a:r>
          </a:p>
        </p:txBody>
      </p:sp>
      <p:sp>
        <p:nvSpPr>
          <p:cNvPr id="7" name="Rectangle 6">
            <a:extLst>
              <a:ext uri="{FF2B5EF4-FFF2-40B4-BE49-F238E27FC236}">
                <a16:creationId xmlns:a16="http://schemas.microsoft.com/office/drawing/2014/main" xmlns="" id="{CC70117B-EE86-4B08-B171-535F1C1ED9FA}"/>
              </a:ext>
            </a:extLst>
          </p:cNvPr>
          <p:cNvSpPr/>
          <p:nvPr/>
        </p:nvSpPr>
        <p:spPr>
          <a:xfrm>
            <a:off x="4569139" y="843946"/>
            <a:ext cx="3053721" cy="923330"/>
          </a:xfrm>
          <a:prstGeom prst="rect">
            <a:avLst/>
          </a:prstGeom>
          <a:noFill/>
        </p:spPr>
        <p:txBody>
          <a:bodyPr wrap="none" lIns="91440" tIns="45720" rIns="91440" bIns="45720">
            <a:prstTxWarp prst="textChevronInverted">
              <a:avLst/>
            </a:prstTxWarp>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TRÒ CHƠI</a:t>
            </a:r>
          </a:p>
        </p:txBody>
      </p:sp>
    </p:spTree>
    <p:extLst>
      <p:ext uri="{BB962C8B-B14F-4D97-AF65-F5344CB8AC3E}">
        <p14:creationId xmlns:p14="http://schemas.microsoft.com/office/powerpoint/2010/main" val="39614274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D0A5589-FBC2-4C28-B210-FBC61422C94B}"/>
              </a:ext>
            </a:extLst>
          </p:cNvPr>
          <p:cNvPicPr>
            <a:picLocks noChangeAspect="1"/>
          </p:cNvPicPr>
          <p:nvPr/>
        </p:nvPicPr>
        <p:blipFill rotWithShape="1">
          <a:blip r:embed="rId2"/>
          <a:srcRect t="9862" r="1" b="1911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xmlns="" id="{68D3646B-FF8F-4D72-89AF-8E75877F8213}"/>
              </a:ext>
            </a:extLst>
          </p:cNvPr>
          <p:cNvSpPr txBox="1"/>
          <p:nvPr/>
        </p:nvSpPr>
        <p:spPr>
          <a:xfrm>
            <a:off x="717948" y="1017687"/>
            <a:ext cx="4768453" cy="1077218"/>
          </a:xfrm>
          <a:prstGeom prst="rect">
            <a:avLst/>
          </a:prstGeom>
          <a:noFill/>
          <a:scene3d>
            <a:camera prst="isometricOffAxis1Right"/>
            <a:lightRig rig="threePt" dir="t"/>
          </a:scene3d>
        </p:spPr>
        <p:txBody>
          <a:bodyPr wrap="square">
            <a:spAutoFit/>
          </a:bodyPr>
          <a:lstStyle/>
          <a:p>
            <a:pPr algn="ctr"/>
            <a:r>
              <a:rPr lang="vi-VN" sz="3200" b="1" dirty="0">
                <a:ln w="22225">
                  <a:solidFill>
                    <a:schemeClr val="accent2"/>
                  </a:solidFill>
                  <a:prstDash val="solid"/>
                </a:ln>
                <a:solidFill>
                  <a:schemeClr val="accent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HAI VẠN DẶM DƯỚI ĐÁY </a:t>
            </a:r>
            <a:r>
              <a:rPr lang="vi-VN" sz="3200" b="1" dirty="0">
                <a:ln w="22225">
                  <a:solidFill>
                    <a:schemeClr val="accent2"/>
                  </a:solidFill>
                  <a:prstDash val="solid"/>
                </a:ln>
                <a:solidFill>
                  <a:schemeClr val="accent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BIỂN”</a:t>
            </a:r>
            <a:endParaRPr lang="en-US" sz="3200" b="1" dirty="0">
              <a:ln w="22225">
                <a:solidFill>
                  <a:schemeClr val="accent2"/>
                </a:solidFill>
                <a:prstDash val="solid"/>
              </a:ln>
              <a:solidFill>
                <a:schemeClr val="accent2">
                  <a:lumMod val="40000"/>
                  <a:lumOff val="60000"/>
                </a:schemeClr>
              </a:solidFill>
            </a:endParaRPr>
          </a:p>
        </p:txBody>
      </p:sp>
      <p:sp>
        <p:nvSpPr>
          <p:cNvPr id="4" name="Arrow: Pentagon 3">
            <a:extLst>
              <a:ext uri="{FF2B5EF4-FFF2-40B4-BE49-F238E27FC236}">
                <a16:creationId xmlns:a16="http://schemas.microsoft.com/office/drawing/2014/main" xmlns="" id="{4245C0CE-75ED-45B4-AF13-FE29831193F5}"/>
              </a:ext>
            </a:extLst>
          </p:cNvPr>
          <p:cNvSpPr/>
          <p:nvPr/>
        </p:nvSpPr>
        <p:spPr>
          <a:xfrm>
            <a:off x="946547" y="2643188"/>
            <a:ext cx="4539854" cy="1793080"/>
          </a:xfrm>
          <a:prstGeom prst="homePlate">
            <a:avLst>
              <a:gd name="adj" fmla="val 29245"/>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vi-VN"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Truyện khoa học nổi tiếng của Giuyn- Véc-nơ</a:t>
            </a: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425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D0A5589-FBC2-4C28-B210-FBC61422C94B}"/>
              </a:ext>
            </a:extLst>
          </p:cNvPr>
          <p:cNvPicPr>
            <a:picLocks noChangeAspect="1"/>
          </p:cNvPicPr>
          <p:nvPr/>
        </p:nvPicPr>
        <p:blipFill rotWithShape="1">
          <a:blip r:embed="rId2"/>
          <a:srcRect t="9764" r="-1" b="19020"/>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pic>
        <p:nvPicPr>
          <p:cNvPr id="7" name="Picture 6">
            <a:extLst>
              <a:ext uri="{FF2B5EF4-FFF2-40B4-BE49-F238E27FC236}">
                <a16:creationId xmlns:a16="http://schemas.microsoft.com/office/drawing/2014/main" xmlns="" id="{73A9ADCF-220B-4E70-9A3D-2843FDE4FF6B}"/>
              </a:ext>
            </a:extLst>
          </p:cNvPr>
          <p:cNvPicPr>
            <a:picLocks noChangeAspect="1"/>
          </p:cNvPicPr>
          <p:nvPr/>
        </p:nvPicPr>
        <p:blipFill rotWithShape="1">
          <a:blip r:embed="rId3"/>
          <a:srcRect t="13599" r="-4" b="-4"/>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8" name="TextBox 7">
            <a:extLst>
              <a:ext uri="{FF2B5EF4-FFF2-40B4-BE49-F238E27FC236}">
                <a16:creationId xmlns:a16="http://schemas.microsoft.com/office/drawing/2014/main" xmlns="" id="{906D3D12-FF66-418C-A1DB-A8C5CB45AC59}"/>
              </a:ext>
            </a:extLst>
          </p:cNvPr>
          <p:cNvSpPr txBox="1"/>
          <p:nvPr/>
        </p:nvSpPr>
        <p:spPr>
          <a:xfrm>
            <a:off x="6200775" y="3037629"/>
            <a:ext cx="5300663" cy="3296736"/>
          </a:xfrm>
          <a:custGeom>
            <a:avLst/>
            <a:gdLst>
              <a:gd name="connsiteX0" fmla="*/ 0 w 5300663"/>
              <a:gd name="connsiteY0" fmla="*/ 0 h 3296736"/>
              <a:gd name="connsiteX1" fmla="*/ 503563 w 5300663"/>
              <a:gd name="connsiteY1" fmla="*/ 0 h 3296736"/>
              <a:gd name="connsiteX2" fmla="*/ 1219152 w 5300663"/>
              <a:gd name="connsiteY2" fmla="*/ 0 h 3296736"/>
              <a:gd name="connsiteX3" fmla="*/ 1987749 w 5300663"/>
              <a:gd name="connsiteY3" fmla="*/ 0 h 3296736"/>
              <a:gd name="connsiteX4" fmla="*/ 2650332 w 5300663"/>
              <a:gd name="connsiteY4" fmla="*/ 0 h 3296736"/>
              <a:gd name="connsiteX5" fmla="*/ 3153894 w 5300663"/>
              <a:gd name="connsiteY5" fmla="*/ 0 h 3296736"/>
              <a:gd name="connsiteX6" fmla="*/ 3869484 w 5300663"/>
              <a:gd name="connsiteY6" fmla="*/ 0 h 3296736"/>
              <a:gd name="connsiteX7" fmla="*/ 4532067 w 5300663"/>
              <a:gd name="connsiteY7" fmla="*/ 0 h 3296736"/>
              <a:gd name="connsiteX8" fmla="*/ 5300663 w 5300663"/>
              <a:gd name="connsiteY8" fmla="*/ 0 h 3296736"/>
              <a:gd name="connsiteX9" fmla="*/ 5300663 w 5300663"/>
              <a:gd name="connsiteY9" fmla="*/ 593412 h 3296736"/>
              <a:gd name="connsiteX10" fmla="*/ 5300663 w 5300663"/>
              <a:gd name="connsiteY10" fmla="*/ 1153858 h 3296736"/>
              <a:gd name="connsiteX11" fmla="*/ 5300663 w 5300663"/>
              <a:gd name="connsiteY11" fmla="*/ 1879140 h 3296736"/>
              <a:gd name="connsiteX12" fmla="*/ 5300663 w 5300663"/>
              <a:gd name="connsiteY12" fmla="*/ 2472552 h 3296736"/>
              <a:gd name="connsiteX13" fmla="*/ 5300663 w 5300663"/>
              <a:gd name="connsiteY13" fmla="*/ 3296736 h 3296736"/>
              <a:gd name="connsiteX14" fmla="*/ 4797100 w 5300663"/>
              <a:gd name="connsiteY14" fmla="*/ 3296736 h 3296736"/>
              <a:gd name="connsiteX15" fmla="*/ 4134517 w 5300663"/>
              <a:gd name="connsiteY15" fmla="*/ 3296736 h 3296736"/>
              <a:gd name="connsiteX16" fmla="*/ 3630954 w 5300663"/>
              <a:gd name="connsiteY16" fmla="*/ 3296736 h 3296736"/>
              <a:gd name="connsiteX17" fmla="*/ 3021378 w 5300663"/>
              <a:gd name="connsiteY17" fmla="*/ 3296736 h 3296736"/>
              <a:gd name="connsiteX18" fmla="*/ 2305788 w 5300663"/>
              <a:gd name="connsiteY18" fmla="*/ 3296736 h 3296736"/>
              <a:gd name="connsiteX19" fmla="*/ 1537192 w 5300663"/>
              <a:gd name="connsiteY19" fmla="*/ 3296736 h 3296736"/>
              <a:gd name="connsiteX20" fmla="*/ 1033629 w 5300663"/>
              <a:gd name="connsiteY20" fmla="*/ 3296736 h 3296736"/>
              <a:gd name="connsiteX21" fmla="*/ 0 w 5300663"/>
              <a:gd name="connsiteY21" fmla="*/ 3296736 h 3296736"/>
              <a:gd name="connsiteX22" fmla="*/ 0 w 5300663"/>
              <a:gd name="connsiteY22" fmla="*/ 2571454 h 3296736"/>
              <a:gd name="connsiteX23" fmla="*/ 0 w 5300663"/>
              <a:gd name="connsiteY23" fmla="*/ 1945074 h 3296736"/>
              <a:gd name="connsiteX24" fmla="*/ 0 w 5300663"/>
              <a:gd name="connsiteY24" fmla="*/ 1219792 h 3296736"/>
              <a:gd name="connsiteX25" fmla="*/ 0 w 5300663"/>
              <a:gd name="connsiteY25" fmla="*/ 659347 h 3296736"/>
              <a:gd name="connsiteX26" fmla="*/ 0 w 5300663"/>
              <a:gd name="connsiteY26" fmla="*/ 0 h 329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00663" h="3296736" extrusionOk="0">
                <a:moveTo>
                  <a:pt x="0" y="0"/>
                </a:moveTo>
                <a:cubicBezTo>
                  <a:pt x="125283" y="22714"/>
                  <a:pt x="294602" y="-12950"/>
                  <a:pt x="503563" y="0"/>
                </a:cubicBezTo>
                <a:cubicBezTo>
                  <a:pt x="712524" y="12950"/>
                  <a:pt x="865971" y="-32170"/>
                  <a:pt x="1219152" y="0"/>
                </a:cubicBezTo>
                <a:cubicBezTo>
                  <a:pt x="1572333" y="32170"/>
                  <a:pt x="1607101" y="20004"/>
                  <a:pt x="1987749" y="0"/>
                </a:cubicBezTo>
                <a:cubicBezTo>
                  <a:pt x="2368397" y="-20004"/>
                  <a:pt x="2327732" y="-28555"/>
                  <a:pt x="2650332" y="0"/>
                </a:cubicBezTo>
                <a:cubicBezTo>
                  <a:pt x="2972932" y="28555"/>
                  <a:pt x="3037284" y="-17533"/>
                  <a:pt x="3153894" y="0"/>
                </a:cubicBezTo>
                <a:cubicBezTo>
                  <a:pt x="3270504" y="17533"/>
                  <a:pt x="3558544" y="34531"/>
                  <a:pt x="3869484" y="0"/>
                </a:cubicBezTo>
                <a:cubicBezTo>
                  <a:pt x="4180424" y="-34531"/>
                  <a:pt x="4278456" y="30784"/>
                  <a:pt x="4532067" y="0"/>
                </a:cubicBezTo>
                <a:cubicBezTo>
                  <a:pt x="4785678" y="-30784"/>
                  <a:pt x="5028812" y="-10509"/>
                  <a:pt x="5300663" y="0"/>
                </a:cubicBezTo>
                <a:cubicBezTo>
                  <a:pt x="5304604" y="206691"/>
                  <a:pt x="5289678" y="452873"/>
                  <a:pt x="5300663" y="593412"/>
                </a:cubicBezTo>
                <a:cubicBezTo>
                  <a:pt x="5311648" y="733951"/>
                  <a:pt x="5292633" y="921765"/>
                  <a:pt x="5300663" y="1153858"/>
                </a:cubicBezTo>
                <a:cubicBezTo>
                  <a:pt x="5308693" y="1385951"/>
                  <a:pt x="5264946" y="1570530"/>
                  <a:pt x="5300663" y="1879140"/>
                </a:cubicBezTo>
                <a:cubicBezTo>
                  <a:pt x="5336380" y="2187750"/>
                  <a:pt x="5284021" y="2184758"/>
                  <a:pt x="5300663" y="2472552"/>
                </a:cubicBezTo>
                <a:cubicBezTo>
                  <a:pt x="5317305" y="2760346"/>
                  <a:pt x="5297620" y="3111915"/>
                  <a:pt x="5300663" y="3296736"/>
                </a:cubicBezTo>
                <a:cubicBezTo>
                  <a:pt x="5197520" y="3272539"/>
                  <a:pt x="4920268" y="3321418"/>
                  <a:pt x="4797100" y="3296736"/>
                </a:cubicBezTo>
                <a:cubicBezTo>
                  <a:pt x="4673932" y="3272054"/>
                  <a:pt x="4437490" y="3324116"/>
                  <a:pt x="4134517" y="3296736"/>
                </a:cubicBezTo>
                <a:cubicBezTo>
                  <a:pt x="3831544" y="3269356"/>
                  <a:pt x="3757069" y="3290938"/>
                  <a:pt x="3630954" y="3296736"/>
                </a:cubicBezTo>
                <a:cubicBezTo>
                  <a:pt x="3504839" y="3302534"/>
                  <a:pt x="3204750" y="3299517"/>
                  <a:pt x="3021378" y="3296736"/>
                </a:cubicBezTo>
                <a:cubicBezTo>
                  <a:pt x="2838006" y="3293955"/>
                  <a:pt x="2494013" y="3295955"/>
                  <a:pt x="2305788" y="3296736"/>
                </a:cubicBezTo>
                <a:cubicBezTo>
                  <a:pt x="2117563" y="3297518"/>
                  <a:pt x="1909413" y="3307692"/>
                  <a:pt x="1537192" y="3296736"/>
                </a:cubicBezTo>
                <a:cubicBezTo>
                  <a:pt x="1164971" y="3285780"/>
                  <a:pt x="1219287" y="3313021"/>
                  <a:pt x="1033629" y="3296736"/>
                </a:cubicBezTo>
                <a:cubicBezTo>
                  <a:pt x="847971" y="3280451"/>
                  <a:pt x="348749" y="3263527"/>
                  <a:pt x="0" y="3296736"/>
                </a:cubicBezTo>
                <a:cubicBezTo>
                  <a:pt x="18484" y="3050152"/>
                  <a:pt x="-3139" y="2802088"/>
                  <a:pt x="0" y="2571454"/>
                </a:cubicBezTo>
                <a:cubicBezTo>
                  <a:pt x="3139" y="2340820"/>
                  <a:pt x="-25851" y="2109165"/>
                  <a:pt x="0" y="1945074"/>
                </a:cubicBezTo>
                <a:cubicBezTo>
                  <a:pt x="25851" y="1780983"/>
                  <a:pt x="35552" y="1534619"/>
                  <a:pt x="0" y="1219792"/>
                </a:cubicBezTo>
                <a:cubicBezTo>
                  <a:pt x="-35552" y="904965"/>
                  <a:pt x="12598" y="791381"/>
                  <a:pt x="0" y="659347"/>
                </a:cubicBezTo>
                <a:cubicBezTo>
                  <a:pt x="-12598" y="527314"/>
                  <a:pt x="-19178" y="234554"/>
                  <a:pt x="0" y="0"/>
                </a:cubicBezTo>
                <a:close/>
              </a:path>
            </a:pathLst>
          </a:custGeom>
          <a:noFill/>
          <a:ln w="38100">
            <a:solidFill>
              <a:schemeClr val="tx1"/>
            </a:solidFill>
            <a:extLst>
              <a:ext uri="{C807C97D-BFC1-408E-A445-0C87EB9F89A2}">
                <ask:lineSketchStyleProps xmlns="" xmlns:ask="http://schemas.microsoft.com/office/drawing/2018/sketchyshapes" sd="1569579787">
                  <a:prstGeom prst="rect">
                    <a:avLst/>
                  </a:prstGeom>
                  <ask:type>
                    <ask:lineSketchFreehand/>
                  </ask:type>
                </ask:lineSketchStyleProps>
              </a:ext>
            </a:extLst>
          </a:ln>
          <a:effectLst>
            <a:glow rad="139700">
              <a:schemeClr val="accent2">
                <a:satMod val="175000"/>
                <a:alpha val="40000"/>
              </a:schemeClr>
            </a:glow>
          </a:effectLst>
        </p:spPr>
        <p:txBody>
          <a:bodyPr wrap="square">
            <a:spAutoFit/>
          </a:bodyPr>
          <a:lstStyle/>
          <a:p>
            <a:pPr algn="just">
              <a:lnSpc>
                <a:spcPct val="107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khoa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253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3A9ADCF-220B-4E70-9A3D-2843FDE4FF6B}"/>
              </a:ext>
            </a:extLst>
          </p:cNvPr>
          <p:cNvPicPr>
            <a:picLocks noChangeAspect="1"/>
          </p:cNvPicPr>
          <p:nvPr/>
        </p:nvPicPr>
        <p:blipFill rotWithShape="1">
          <a:blip r:embed="rId2"/>
          <a:srcRect t="34463" b="358"/>
          <a:stretch/>
        </p:blipFill>
        <p:spPr>
          <a:xfrm>
            <a:off x="4267201" y="10"/>
            <a:ext cx="7924800" cy="3383270"/>
          </a:xfrm>
          <a:prstGeom prst="rect">
            <a:avLst/>
          </a:prstGeom>
        </p:spPr>
      </p:pic>
      <p:pic>
        <p:nvPicPr>
          <p:cNvPr id="8" name="Picture 7">
            <a:extLst>
              <a:ext uri="{FF2B5EF4-FFF2-40B4-BE49-F238E27FC236}">
                <a16:creationId xmlns:a16="http://schemas.microsoft.com/office/drawing/2014/main" xmlns="" id="{E397BB4C-2241-46EE-A46C-64DA8A469FD6}"/>
              </a:ext>
            </a:extLst>
          </p:cNvPr>
          <p:cNvPicPr>
            <a:picLocks noChangeAspect="1"/>
          </p:cNvPicPr>
          <p:nvPr/>
        </p:nvPicPr>
        <p:blipFill rotWithShape="1">
          <a:blip r:embed="rId3"/>
          <a:srcRect t="13280" r="2" b="6763"/>
          <a:stretch/>
        </p:blipFill>
        <p:spPr>
          <a:xfrm>
            <a:off x="4650916" y="3474720"/>
            <a:ext cx="7555832" cy="3383280"/>
          </a:xfrm>
          <a:prstGeom prst="rect">
            <a:avLst/>
          </a:prstGeom>
        </p:spPr>
      </p:pic>
      <p:sp>
        <p:nvSpPr>
          <p:cNvPr id="9" name="TextBox 8">
            <a:extLst>
              <a:ext uri="{FF2B5EF4-FFF2-40B4-BE49-F238E27FC236}">
                <a16:creationId xmlns:a16="http://schemas.microsoft.com/office/drawing/2014/main" xmlns="" id="{180C0F40-71D0-4F51-ADA6-D17C9BF59DF0}"/>
              </a:ext>
            </a:extLst>
          </p:cNvPr>
          <p:cNvSpPr txBox="1"/>
          <p:nvPr/>
        </p:nvSpPr>
        <p:spPr>
          <a:xfrm>
            <a:off x="907256" y="1691645"/>
            <a:ext cx="3743660" cy="3754939"/>
          </a:xfrm>
          <a:custGeom>
            <a:avLst/>
            <a:gdLst>
              <a:gd name="connsiteX0" fmla="*/ 0 w 3743660"/>
              <a:gd name="connsiteY0" fmla="*/ 0 h 3754939"/>
              <a:gd name="connsiteX1" fmla="*/ 3743660 w 3743660"/>
              <a:gd name="connsiteY1" fmla="*/ 0 h 3754939"/>
              <a:gd name="connsiteX2" fmla="*/ 3743660 w 3743660"/>
              <a:gd name="connsiteY2" fmla="*/ 3754939 h 3754939"/>
              <a:gd name="connsiteX3" fmla="*/ 0 w 3743660"/>
              <a:gd name="connsiteY3" fmla="*/ 3754939 h 3754939"/>
              <a:gd name="connsiteX4" fmla="*/ 0 w 3743660"/>
              <a:gd name="connsiteY4" fmla="*/ 0 h 3754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3660" h="3754939" extrusionOk="0">
                <a:moveTo>
                  <a:pt x="0" y="0"/>
                </a:moveTo>
                <a:cubicBezTo>
                  <a:pt x="1270657" y="-92362"/>
                  <a:pt x="2320697" y="80521"/>
                  <a:pt x="3743660" y="0"/>
                </a:cubicBezTo>
                <a:cubicBezTo>
                  <a:pt x="3589373" y="1070519"/>
                  <a:pt x="3689170" y="1924245"/>
                  <a:pt x="3743660" y="3754939"/>
                </a:cubicBezTo>
                <a:cubicBezTo>
                  <a:pt x="2666827" y="3917154"/>
                  <a:pt x="813001" y="3909458"/>
                  <a:pt x="0" y="3754939"/>
                </a:cubicBezTo>
                <a:cubicBezTo>
                  <a:pt x="-71726" y="3130809"/>
                  <a:pt x="-41913" y="996182"/>
                  <a:pt x="0" y="0"/>
                </a:cubicBezTo>
                <a:close/>
              </a:path>
            </a:pathLst>
          </a:custGeom>
          <a:noFill/>
          <a:ln w="28575">
            <a:solidFill>
              <a:srgbClr val="FFC000"/>
            </a:solidFill>
            <a:extLst>
              <a:ext uri="{C807C97D-BFC1-408E-A445-0C87EB9F89A2}">
                <ask:lineSketchStyleProps xmlns="" xmlns:ask="http://schemas.microsoft.com/office/drawing/2018/sketchyshapes" sd="2253626431">
                  <a:prstGeom prst="rect">
                    <a:avLst/>
                  </a:prstGeom>
                  <ask:type>
                    <ask:lineSketchCurved/>
                  </ask:type>
                </ask:lineSketchStyleProps>
              </a:ext>
            </a:extLst>
          </a:ln>
        </p:spPr>
        <p:txBody>
          <a:bodyPr wrap="square">
            <a:spAutoFit/>
          </a:bodyPr>
          <a:lstStyle/>
          <a:p>
            <a:pPr algn="just">
              <a:lnSpc>
                <a:spcPct val="107000"/>
              </a:lnSpc>
              <a:spcAft>
                <a:spcPts val="8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No-</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lớt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tuộc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khổng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lồ</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hung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91826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397BB4C-2241-46EE-A46C-64DA8A469FD6}"/>
              </a:ext>
            </a:extLst>
          </p:cNvPr>
          <p:cNvPicPr>
            <a:picLocks noChangeAspect="1"/>
          </p:cNvPicPr>
          <p:nvPr/>
        </p:nvPicPr>
        <p:blipFill rotWithShape="1">
          <a:blip r:embed="rId2"/>
          <a:srcRect l="20303" r="18171"/>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pic>
        <p:nvPicPr>
          <p:cNvPr id="7" name="Picture 6">
            <a:extLst>
              <a:ext uri="{FF2B5EF4-FFF2-40B4-BE49-F238E27FC236}">
                <a16:creationId xmlns:a16="http://schemas.microsoft.com/office/drawing/2014/main" xmlns="" id="{73A9ADCF-220B-4E70-9A3D-2843FDE4FF6B}"/>
              </a:ext>
            </a:extLst>
          </p:cNvPr>
          <p:cNvPicPr>
            <a:picLocks noChangeAspect="1"/>
          </p:cNvPicPr>
          <p:nvPr/>
        </p:nvPicPr>
        <p:blipFill rotWithShape="1">
          <a:blip r:embed="rId3"/>
          <a:srcRect l="8705" r="14627" b="2"/>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9" name="TextBox 8">
            <a:extLst>
              <a:ext uri="{FF2B5EF4-FFF2-40B4-BE49-F238E27FC236}">
                <a16:creationId xmlns:a16="http://schemas.microsoft.com/office/drawing/2014/main" xmlns="" id="{232C0E87-4834-46B1-BE5F-E67A3BE50A08}"/>
              </a:ext>
            </a:extLst>
          </p:cNvPr>
          <p:cNvSpPr txBox="1"/>
          <p:nvPr/>
        </p:nvSpPr>
        <p:spPr>
          <a:xfrm>
            <a:off x="6432948" y="4080260"/>
            <a:ext cx="4882752" cy="2374689"/>
          </a:xfrm>
          <a:custGeom>
            <a:avLst/>
            <a:gdLst>
              <a:gd name="connsiteX0" fmla="*/ 0 w 4882752"/>
              <a:gd name="connsiteY0" fmla="*/ 0 h 2374689"/>
              <a:gd name="connsiteX1" fmla="*/ 4882752 w 4882752"/>
              <a:gd name="connsiteY1" fmla="*/ 0 h 2374689"/>
              <a:gd name="connsiteX2" fmla="*/ 4882752 w 4882752"/>
              <a:gd name="connsiteY2" fmla="*/ 2374689 h 2374689"/>
              <a:gd name="connsiteX3" fmla="*/ 0 w 4882752"/>
              <a:gd name="connsiteY3" fmla="*/ 2374689 h 2374689"/>
              <a:gd name="connsiteX4" fmla="*/ 0 w 4882752"/>
              <a:gd name="connsiteY4" fmla="*/ 0 h 237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2752" h="2374689" extrusionOk="0">
                <a:moveTo>
                  <a:pt x="0" y="0"/>
                </a:moveTo>
                <a:cubicBezTo>
                  <a:pt x="1171047" y="-5264"/>
                  <a:pt x="3818469" y="84467"/>
                  <a:pt x="4882752" y="0"/>
                </a:cubicBezTo>
                <a:cubicBezTo>
                  <a:pt x="4754579" y="371916"/>
                  <a:pt x="5011902" y="1507119"/>
                  <a:pt x="4882752" y="2374689"/>
                </a:cubicBezTo>
                <a:cubicBezTo>
                  <a:pt x="4171349" y="2481009"/>
                  <a:pt x="1693138" y="2367040"/>
                  <a:pt x="0" y="2374689"/>
                </a:cubicBezTo>
                <a:cubicBezTo>
                  <a:pt x="160128" y="1744602"/>
                  <a:pt x="25049" y="575251"/>
                  <a:pt x="0" y="0"/>
                </a:cubicBezTo>
                <a:close/>
              </a:path>
            </a:pathLst>
          </a:custGeom>
          <a:noFill/>
          <a:ln w="28575">
            <a:solidFill>
              <a:srgbClr val="C00000"/>
            </a:solidFill>
            <a:extLst>
              <a:ext uri="{C807C97D-BFC1-408E-A445-0C87EB9F89A2}">
                <ask:lineSketchStyleProps xmlns="" xmlns:ask="http://schemas.microsoft.com/office/drawing/2018/sketchyshapes" sd="2650216993">
                  <a:prstGeom prst="rect">
                    <a:avLst/>
                  </a:prstGeom>
                  <ask:type>
                    <ask:lineSketchCurved/>
                  </ask:type>
                </ask:lineSketchStyleProps>
              </a:ext>
            </a:extLst>
          </a:ln>
        </p:spPr>
        <p:txBody>
          <a:bodyPr wrap="square">
            <a:spAutoFit/>
          </a:bodyPr>
          <a:lstStyle/>
          <a:p>
            <a:pPr algn="just">
              <a:lnSpc>
                <a:spcPct val="107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4516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397BB4C-2241-46EE-A46C-64DA8A469FD6}"/>
              </a:ext>
            </a:extLst>
          </p:cNvPr>
          <p:cNvPicPr>
            <a:picLocks noChangeAspect="1"/>
          </p:cNvPicPr>
          <p:nvPr/>
        </p:nvPicPr>
        <p:blipFill rotWithShape="1">
          <a:blip r:embed="rId2"/>
          <a:srcRect l="26788" r="24656"/>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pic>
        <p:nvPicPr>
          <p:cNvPr id="7" name="Picture 6">
            <a:extLst>
              <a:ext uri="{FF2B5EF4-FFF2-40B4-BE49-F238E27FC236}">
                <a16:creationId xmlns:a16="http://schemas.microsoft.com/office/drawing/2014/main" xmlns="" id="{73A9ADCF-220B-4E70-9A3D-2843FDE4FF6B}"/>
              </a:ext>
            </a:extLst>
          </p:cNvPr>
          <p:cNvPicPr>
            <a:picLocks noChangeAspect="1"/>
          </p:cNvPicPr>
          <p:nvPr/>
        </p:nvPicPr>
        <p:blipFill rotWithShape="1">
          <a:blip r:embed="rId3"/>
          <a:srcRect t="13599" r="-4" b="-4"/>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9" name="TextBox 8">
            <a:extLst>
              <a:ext uri="{FF2B5EF4-FFF2-40B4-BE49-F238E27FC236}">
                <a16:creationId xmlns:a16="http://schemas.microsoft.com/office/drawing/2014/main" xmlns="" id="{DE1701B7-F698-4821-9C88-9F1A74A99793}"/>
              </a:ext>
            </a:extLst>
          </p:cNvPr>
          <p:cNvSpPr txBox="1"/>
          <p:nvPr/>
        </p:nvSpPr>
        <p:spPr>
          <a:xfrm>
            <a:off x="6096000" y="3617686"/>
            <a:ext cx="5385130" cy="1841466"/>
          </a:xfrm>
          <a:custGeom>
            <a:avLst/>
            <a:gdLst>
              <a:gd name="connsiteX0" fmla="*/ 0 w 5385130"/>
              <a:gd name="connsiteY0" fmla="*/ 0 h 1841466"/>
              <a:gd name="connsiteX1" fmla="*/ 5385130 w 5385130"/>
              <a:gd name="connsiteY1" fmla="*/ 0 h 1841466"/>
              <a:gd name="connsiteX2" fmla="*/ 5385130 w 5385130"/>
              <a:gd name="connsiteY2" fmla="*/ 1841466 h 1841466"/>
              <a:gd name="connsiteX3" fmla="*/ 0 w 5385130"/>
              <a:gd name="connsiteY3" fmla="*/ 1841466 h 1841466"/>
              <a:gd name="connsiteX4" fmla="*/ 0 w 5385130"/>
              <a:gd name="connsiteY4" fmla="*/ 0 h 1841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130" h="1841466" extrusionOk="0">
                <a:moveTo>
                  <a:pt x="0" y="0"/>
                </a:moveTo>
                <a:cubicBezTo>
                  <a:pt x="1594901" y="-5264"/>
                  <a:pt x="4249192" y="84467"/>
                  <a:pt x="5385130" y="0"/>
                </a:cubicBezTo>
                <a:cubicBezTo>
                  <a:pt x="5245701" y="475070"/>
                  <a:pt x="5255329" y="968798"/>
                  <a:pt x="5385130" y="1841466"/>
                </a:cubicBezTo>
                <a:cubicBezTo>
                  <a:pt x="3675143" y="1947786"/>
                  <a:pt x="2395771" y="1833817"/>
                  <a:pt x="0" y="1841466"/>
                </a:cubicBezTo>
                <a:cubicBezTo>
                  <a:pt x="139333" y="1482464"/>
                  <a:pt x="-19379" y="650660"/>
                  <a:pt x="0" y="0"/>
                </a:cubicBezTo>
                <a:close/>
              </a:path>
            </a:pathLst>
          </a:custGeom>
          <a:noFill/>
          <a:ln w="38100">
            <a:solidFill>
              <a:schemeClr val="tx1"/>
            </a:solidFill>
            <a:extLst>
              <a:ext uri="{C807C97D-BFC1-408E-A445-0C87EB9F89A2}">
                <ask:lineSketchStyleProps xmlns="" xmlns:ask="http://schemas.microsoft.com/office/drawing/2018/sketchyshapes" sd="2650216993">
                  <a:prstGeom prst="rect">
                    <a:avLst/>
                  </a:prstGeom>
                  <ask:type>
                    <ask:lineSketchCurved/>
                  </ask:type>
                </ask:lineSketchStyleProps>
              </a:ext>
            </a:extLst>
          </a:ln>
          <a:effectLst>
            <a:glow rad="139700">
              <a:schemeClr val="accent2">
                <a:satMod val="175000"/>
                <a:alpha val="40000"/>
              </a:schemeClr>
            </a:glow>
          </a:effectLst>
        </p:spPr>
        <p:txBody>
          <a:bodyPr wrap="square">
            <a:spAutoFit/>
          </a:bodyPr>
          <a:lstStyle/>
          <a:p>
            <a:pPr algn="just">
              <a:lnSpc>
                <a:spcPct val="107000"/>
              </a:lnSpc>
              <a:spcAft>
                <a:spcPts val="80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dũng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0962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3A9ADCF-220B-4E70-9A3D-2843FDE4FF6B}"/>
              </a:ext>
            </a:extLst>
          </p:cNvPr>
          <p:cNvPicPr>
            <a:picLocks noChangeAspect="1"/>
          </p:cNvPicPr>
          <p:nvPr/>
        </p:nvPicPr>
        <p:blipFill rotWithShape="1">
          <a:blip r:embed="rId2"/>
          <a:srcRect t="34463" b="358"/>
          <a:stretch/>
        </p:blipFill>
        <p:spPr>
          <a:xfrm>
            <a:off x="4267201" y="10"/>
            <a:ext cx="7924800" cy="3383270"/>
          </a:xfrm>
          <a:prstGeom prst="rect">
            <a:avLst/>
          </a:prstGeom>
        </p:spPr>
      </p:pic>
      <p:pic>
        <p:nvPicPr>
          <p:cNvPr id="8" name="Picture 7">
            <a:extLst>
              <a:ext uri="{FF2B5EF4-FFF2-40B4-BE49-F238E27FC236}">
                <a16:creationId xmlns:a16="http://schemas.microsoft.com/office/drawing/2014/main" xmlns="" id="{E397BB4C-2241-46EE-A46C-64DA8A469FD6}"/>
              </a:ext>
            </a:extLst>
          </p:cNvPr>
          <p:cNvPicPr>
            <a:picLocks noChangeAspect="1"/>
          </p:cNvPicPr>
          <p:nvPr/>
        </p:nvPicPr>
        <p:blipFill rotWithShape="1">
          <a:blip r:embed="rId3"/>
          <a:srcRect t="13280" r="2" b="6763"/>
          <a:stretch/>
        </p:blipFill>
        <p:spPr>
          <a:xfrm>
            <a:off x="4650916" y="3474720"/>
            <a:ext cx="7555832" cy="3383280"/>
          </a:xfrm>
          <a:prstGeom prst="rect">
            <a:avLst/>
          </a:prstGeom>
        </p:spPr>
      </p:pic>
      <p:sp>
        <p:nvSpPr>
          <p:cNvPr id="2" name="Rectangle: Rounded Corners 1">
            <a:extLst>
              <a:ext uri="{FF2B5EF4-FFF2-40B4-BE49-F238E27FC236}">
                <a16:creationId xmlns:a16="http://schemas.microsoft.com/office/drawing/2014/main" xmlns="" id="{CBDF4F6C-1847-4A77-A2A9-A6C74EEA94F7}"/>
              </a:ext>
            </a:extLst>
          </p:cNvPr>
          <p:cNvSpPr/>
          <p:nvPr/>
        </p:nvSpPr>
        <p:spPr>
          <a:xfrm>
            <a:off x="734237" y="2431705"/>
            <a:ext cx="4243388" cy="1011132"/>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effectLst/>
                <a:latin typeface="Times New Roman" panose="02020603050405020304" pitchFamily="18" charset="0"/>
                <a:ea typeface="Calibri" panose="020F0502020204030204" pitchFamily="34" charset="0"/>
              </a:rPr>
              <a:t>Thể hiện trí tưởng tượng phong phú</a:t>
            </a:r>
            <a:r>
              <a:rPr lang="en-US" sz="3200" dirty="0">
                <a:solidFill>
                  <a:schemeClr val="tx1"/>
                </a:solidFill>
                <a:effectLst/>
                <a:latin typeface="Times New Roman" panose="02020603050405020304" pitchFamily="18" charset="0"/>
                <a:ea typeface="Calibri" panose="020F0502020204030204" pitchFamily="34" charset="0"/>
              </a:rPr>
              <a:t>.</a:t>
            </a:r>
            <a:endParaRPr lang="en-US" sz="3200" dirty="0">
              <a:solidFill>
                <a:schemeClr val="tx1"/>
              </a:solidFill>
            </a:endParaRPr>
          </a:p>
        </p:txBody>
      </p:sp>
      <p:sp>
        <p:nvSpPr>
          <p:cNvPr id="9" name="Rectangle: Rounded Corners 8">
            <a:extLst>
              <a:ext uri="{FF2B5EF4-FFF2-40B4-BE49-F238E27FC236}">
                <a16:creationId xmlns:a16="http://schemas.microsoft.com/office/drawing/2014/main" xmlns="" id="{14D4181A-8984-47F6-AB6C-56DF27A3B008}"/>
              </a:ext>
            </a:extLst>
          </p:cNvPr>
          <p:cNvSpPr/>
          <p:nvPr/>
        </p:nvSpPr>
        <p:spPr>
          <a:xfrm>
            <a:off x="1155401" y="3682087"/>
            <a:ext cx="4243388" cy="1011132"/>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nhiều tình tiết li kì, hấp dẫn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0B772621-C75A-4201-94AC-0111E709FCD1}"/>
              </a:ext>
            </a:extLst>
          </p:cNvPr>
          <p:cNvSpPr/>
          <p:nvPr/>
        </p:nvSpPr>
        <p:spPr>
          <a:xfrm>
            <a:off x="1555451" y="4932468"/>
            <a:ext cx="4243388" cy="1011132"/>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effectLst/>
                <a:latin typeface="Times New Roman" panose="02020603050405020304" pitchFamily="18" charset="0"/>
                <a:ea typeface="Calibri" panose="020F0502020204030204" pitchFamily="34" charset="0"/>
              </a:rPr>
              <a:t>Đem đến cho bạn đọc bài học nhân sinh..</a:t>
            </a:r>
            <a:endParaRPr lang="en-US" sz="3200" dirty="0">
              <a:solidFill>
                <a:schemeClr val="tx1"/>
              </a:solidFill>
            </a:endParaRPr>
          </a:p>
        </p:txBody>
      </p:sp>
      <p:sp>
        <p:nvSpPr>
          <p:cNvPr id="5" name="Arrow: Right 4">
            <a:extLst>
              <a:ext uri="{FF2B5EF4-FFF2-40B4-BE49-F238E27FC236}">
                <a16:creationId xmlns:a16="http://schemas.microsoft.com/office/drawing/2014/main" xmlns="" id="{4ED5E8FC-5DAE-4141-97C3-99E9B158AE85}"/>
              </a:ext>
            </a:extLst>
          </p:cNvPr>
          <p:cNvSpPr/>
          <p:nvPr/>
        </p:nvSpPr>
        <p:spPr>
          <a:xfrm>
            <a:off x="734237" y="571500"/>
            <a:ext cx="4243388" cy="1610174"/>
          </a:xfrm>
          <a:prstGeom prst="rightArrow">
            <a:avLst>
              <a:gd name="adj1" fmla="val 57099"/>
              <a:gd name="adj2" fmla="val 5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BEA6BEDE-3792-4DFA-9D37-7C7D2AEF0EB1}"/>
              </a:ext>
            </a:extLst>
          </p:cNvPr>
          <p:cNvSpPr txBox="1"/>
          <p:nvPr/>
        </p:nvSpPr>
        <p:spPr>
          <a:xfrm>
            <a:off x="1216820" y="1116150"/>
            <a:ext cx="3050381" cy="584775"/>
          </a:xfrm>
          <a:prstGeom prst="rect">
            <a:avLst/>
          </a:prstGeom>
          <a:noFill/>
        </p:spPr>
        <p:txBody>
          <a:bodyPr wrap="square">
            <a:spAutoFit/>
          </a:bodyPr>
          <a:lstStyle/>
          <a:p>
            <a:r>
              <a:rPr lang="vi-VN" sz="3200" b="1" dirty="0">
                <a:effectLst/>
                <a:latin typeface="Times New Roman" panose="02020603050405020304" pitchFamily="18" charset="0"/>
                <a:ea typeface="Calibri" panose="020F0502020204030204" pitchFamily="34" charset="0"/>
              </a:rPr>
              <a:t>Lí do yêu thích:</a:t>
            </a:r>
            <a:endParaRPr lang="en-US" sz="3200" dirty="0"/>
          </a:p>
        </p:txBody>
      </p:sp>
    </p:spTree>
    <p:extLst>
      <p:ext uri="{BB962C8B-B14F-4D97-AF65-F5344CB8AC3E}">
        <p14:creationId xmlns:p14="http://schemas.microsoft.com/office/powerpoint/2010/main" val="7246422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435</TotalTime>
  <Words>1770</Words>
  <Application>Microsoft Office PowerPoint</Application>
  <PresentationFormat>Widescreen</PresentationFormat>
  <Paragraphs>101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50</cp:revision>
  <dcterms:created xsi:type="dcterms:W3CDTF">2022-09-01T08:58:38Z</dcterms:created>
  <dcterms:modified xsi:type="dcterms:W3CDTF">2023-11-13T02:03:49Z</dcterms:modified>
</cp:coreProperties>
</file>