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49" r:id="rId2"/>
    <p:sldId id="256" r:id="rId3"/>
    <p:sldId id="279" r:id="rId4"/>
    <p:sldId id="281" r:id="rId5"/>
    <p:sldId id="315" r:id="rId6"/>
    <p:sldId id="316" r:id="rId7"/>
    <p:sldId id="340" r:id="rId8"/>
    <p:sldId id="341" r:id="rId9"/>
    <p:sldId id="283" r:id="rId10"/>
    <p:sldId id="348" r:id="rId11"/>
    <p:sldId id="355" r:id="rId12"/>
    <p:sldId id="354" r:id="rId13"/>
    <p:sldId id="298" r:id="rId14"/>
    <p:sldId id="318" r:id="rId15"/>
    <p:sldId id="331" r:id="rId16"/>
    <p:sldId id="313" r:id="rId17"/>
    <p:sldId id="314" r:id="rId18"/>
    <p:sldId id="330" r:id="rId19"/>
    <p:sldId id="3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7941E"/>
    <a:srgbClr val="2A770F"/>
    <a:srgbClr val="0033CC"/>
    <a:srgbClr val="359513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71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/>
            <a:t>ETHNIC GROUPS OF VIET NAM</a:t>
          </a:r>
          <a:endParaRPr lang="en-US" dirty="0"/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About ethnic groups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1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1"/>
      <dgm:spPr/>
    </dgm:pt>
    <dgm:pt modelId="{EE8BFEBA-4E6C-40E1-B342-40D339E029FF}" type="pres">
      <dgm:prSet presAssocID="{AFB6757D-97B1-4663-A950-106220254434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88865"/>
          <a:ext cx="7073207" cy="18682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Vocabulary</a:t>
          </a:r>
        </a:p>
      </dsp:txBody>
      <dsp:txXfrm>
        <a:off x="0" y="2188865"/>
        <a:ext cx="2121962" cy="1868298"/>
      </dsp:txXfrm>
    </dsp:sp>
    <dsp:sp modelId="{F88AC81A-2BC5-4E80-A859-27A859164080}">
      <dsp:nvSpPr>
        <dsp:cNvPr id="0" name=""/>
        <dsp:cNvSpPr/>
      </dsp:nvSpPr>
      <dsp:spPr>
        <a:xfrm>
          <a:off x="0" y="2986"/>
          <a:ext cx="7073207" cy="18682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of the unit</a:t>
          </a:r>
        </a:p>
      </dsp:txBody>
      <dsp:txXfrm>
        <a:off x="0" y="2986"/>
        <a:ext cx="2121962" cy="1868298"/>
      </dsp:txXfrm>
    </dsp:sp>
    <dsp:sp modelId="{900A6C8C-2B7C-4F16-8523-B2C8E70FE539}">
      <dsp:nvSpPr>
        <dsp:cNvPr id="0" name=""/>
        <dsp:cNvSpPr/>
      </dsp:nvSpPr>
      <dsp:spPr>
        <a:xfrm>
          <a:off x="3335924" y="161776"/>
          <a:ext cx="2381855" cy="158790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/>
            <a:t>ETHNIC GROUPS OF VIET NAM</a:t>
          </a:r>
          <a:endParaRPr lang="en-US" sz="3000" kern="1200" dirty="0"/>
        </a:p>
      </dsp:txBody>
      <dsp:txXfrm>
        <a:off x="3382432" y="208284"/>
        <a:ext cx="2288839" cy="1494887"/>
      </dsp:txXfrm>
    </dsp:sp>
    <dsp:sp modelId="{4F25D1CD-CD2D-4831-80B6-B15A0B4A4043}">
      <dsp:nvSpPr>
        <dsp:cNvPr id="0" name=""/>
        <dsp:cNvSpPr/>
      </dsp:nvSpPr>
      <dsp:spPr>
        <a:xfrm>
          <a:off x="4481132" y="1749680"/>
          <a:ext cx="91440" cy="635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16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3335924" y="2384841"/>
          <a:ext cx="2381855" cy="1587903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About ethnic groups</a:t>
          </a:r>
        </a:p>
      </dsp:txBody>
      <dsp:txXfrm>
        <a:off x="3382432" y="2431349"/>
        <a:ext cx="2288839" cy="1494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8949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98917"/>
              </p:ext>
            </p:extLst>
          </p:nvPr>
        </p:nvGraphicFramePr>
        <p:xfrm>
          <a:off x="238540" y="1222511"/>
          <a:ext cx="11748050" cy="55795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0141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2943980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5023929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510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Form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Vietnamese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r>
                        <a:rPr lang="vi-VN" sz="2500" b="1" dirty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994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1. ethnic (group) (</a:t>
                      </a:r>
                      <a:r>
                        <a:rPr lang="en-US" sz="2500" dirty="0" err="1">
                          <a:effectLst/>
                        </a:rPr>
                        <a:t>adj</a:t>
                      </a:r>
                      <a:r>
                        <a:rPr lang="en-US" sz="2500" dirty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nhìn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nhà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effectLst/>
                        </a:rPr>
                        <a:t>(</a:t>
                      </a:r>
                      <a:r>
                        <a:rPr lang="en-US" sz="2500" dirty="0" err="1">
                          <a:effectLst/>
                        </a:rPr>
                        <a:t>nhóm</a:t>
                      </a:r>
                      <a:r>
                        <a:rPr lang="en-US" sz="2500" dirty="0">
                          <a:effectLst/>
                        </a:rPr>
                        <a:t>) </a:t>
                      </a:r>
                      <a:r>
                        <a:rPr lang="en-US" sz="2500" dirty="0" err="1">
                          <a:effectLst/>
                        </a:rPr>
                        <a:t>dân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tộc</a:t>
                      </a:r>
                      <a:r>
                        <a:rPr lang="vi-VN" sz="2500" dirty="0">
                          <a:effectLst/>
                        </a:rPr>
                        <a:t>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>
                          <a:effectLst/>
                        </a:rPr>
                        <a:t>cột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ruộng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bậc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>
                          <a:effectLst/>
                        </a:rPr>
                        <a:t>trang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phục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045226" y="2115879"/>
            <a:ext cx="2940365" cy="1695893"/>
          </a:xfrm>
          <a:prstGeom prst="straightConnector1">
            <a:avLst/>
          </a:prstGeom>
          <a:ln w="38100">
            <a:solidFill>
              <a:srgbClr val="2A770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45226" y="2934586"/>
            <a:ext cx="2940365" cy="1754372"/>
          </a:xfrm>
          <a:prstGeom prst="straightConnector1">
            <a:avLst/>
          </a:prstGeom>
          <a:ln w="38100">
            <a:solidFill>
              <a:srgbClr val="F7941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45226" y="2115880"/>
            <a:ext cx="2940365" cy="16958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45226" y="2934586"/>
            <a:ext cx="2940365" cy="1754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45226" y="5486400"/>
            <a:ext cx="2940365" cy="91476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45226" y="5486400"/>
            <a:ext cx="2940365" cy="91476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905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PRESENTATION: LISTEN AND READ.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5370" y="1179718"/>
            <a:ext cx="2765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82763" y="11592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21" y="103946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067" y="2016069"/>
            <a:ext cx="11382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What do you think Lai and Tom talking about?</a:t>
            </a:r>
          </a:p>
          <a:p>
            <a:r>
              <a:rPr lang="en-US" sz="3200" dirty="0"/>
              <a:t>- Do you know anything about the </a:t>
            </a:r>
            <a:r>
              <a:rPr lang="en-US" sz="3200" dirty="0" err="1"/>
              <a:t>Tay</a:t>
            </a:r>
            <a:r>
              <a:rPr lang="en-US" sz="3200" dirty="0"/>
              <a:t> ethnic group?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5"/>
          <a:stretch/>
        </p:blipFill>
        <p:spPr bwMode="auto">
          <a:xfrm>
            <a:off x="2669658" y="3093286"/>
            <a:ext cx="23622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58" y="3093286"/>
            <a:ext cx="36195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53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PRESENTATION: LISTEN AND READ.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938" y="1657465"/>
            <a:ext cx="118682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Tom: Hi, I’m Tom. You look new here.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 am. I’m Lai from Ha </a:t>
            </a:r>
            <a:r>
              <a:rPr lang="en-US" sz="2400" dirty="0" err="1">
                <a:solidFill>
                  <a:srgbClr val="C00000"/>
                </a:solidFill>
              </a:rPr>
              <a:t>Giang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Oh, I’ve heard about beautiful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. Do you live in the mountains?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I do. I’m from the </a:t>
            </a:r>
            <a:r>
              <a:rPr lang="en-US" sz="2400" dirty="0" err="1">
                <a:solidFill>
                  <a:srgbClr val="C00000"/>
                </a:solidFill>
              </a:rPr>
              <a:t>Tay</a:t>
            </a:r>
            <a:r>
              <a:rPr lang="en-US" sz="2400" dirty="0">
                <a:solidFill>
                  <a:srgbClr val="C00000"/>
                </a:solidFill>
              </a:rPr>
              <a:t> ethnic group. We are the second largest ethnic group in Viet Nam, only after the </a:t>
            </a:r>
            <a:r>
              <a:rPr lang="en-US" sz="2400" dirty="0" err="1">
                <a:solidFill>
                  <a:srgbClr val="C00000"/>
                </a:solidFill>
              </a:rPr>
              <a:t>Kinh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 … I once saw a bamboo house on high posts in a travel brochure. Do you live in a home like that?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we call it a “stilt house”. Our house overlooks terraced fields.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Awesome. What is life in your village like?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It’s peaceful. There are 16 houses in my village. We live very close to nature.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 love it. Can you tell me something about your culture?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Certainly. We have our own culture. You can see it in our folk dances, musical instruments like the </a:t>
            </a:r>
            <a:r>
              <a:rPr lang="en-US" sz="2400" i="1" dirty="0" err="1">
                <a:solidFill>
                  <a:srgbClr val="C00000"/>
                </a:solidFill>
              </a:rPr>
              <a:t>dan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tinh</a:t>
            </a:r>
            <a:r>
              <a:rPr lang="en-US" sz="2400" dirty="0">
                <a:solidFill>
                  <a:srgbClr val="C00000"/>
                </a:solidFill>
              </a:rPr>
              <a:t>, and our special five-</a:t>
            </a:r>
            <a:r>
              <a:rPr lang="en-US" sz="2400" dirty="0" err="1">
                <a:solidFill>
                  <a:srgbClr val="C00000"/>
                </a:solidFill>
              </a:rPr>
              <a:t>colour</a:t>
            </a:r>
            <a:r>
              <a:rPr lang="en-US" sz="2400" dirty="0">
                <a:solidFill>
                  <a:srgbClr val="C00000"/>
                </a:solidFill>
              </a:rPr>
              <a:t> sticky rice.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It sounds interesting. I hope to visit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 one day.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5370" y="1137186"/>
            <a:ext cx="33271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82763" y="11592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21" y="103946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3125" y="1137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63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5369" y="1231375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Read the conversation again and circle the best answers.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756" y="1767167"/>
            <a:ext cx="108941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7941E"/>
                </a:solidFill>
              </a:rPr>
              <a:t>1.</a:t>
            </a:r>
            <a:r>
              <a:rPr lang="en-US" sz="2700" dirty="0"/>
              <a:t> What are Tom and Lai talking about?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A.</a:t>
            </a:r>
            <a:r>
              <a:rPr lang="en-US" sz="2700" dirty="0"/>
              <a:t> Minority groups in Viet Nam.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B.</a:t>
            </a:r>
            <a:r>
              <a:rPr lang="en-US" sz="2700" dirty="0"/>
              <a:t> Ha </a:t>
            </a:r>
            <a:r>
              <a:rPr lang="en-US" sz="2700" dirty="0" err="1"/>
              <a:t>Giang</a:t>
            </a:r>
            <a:r>
              <a:rPr lang="en-US" sz="2700" dirty="0"/>
              <a:t>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C.</a:t>
            </a:r>
            <a:r>
              <a:rPr lang="en-US" sz="2700" dirty="0"/>
              <a:t> Life of the </a:t>
            </a:r>
            <a:r>
              <a:rPr lang="en-US" sz="2700" dirty="0" err="1"/>
              <a:t>Tay</a:t>
            </a:r>
            <a:r>
              <a:rPr lang="en-US" sz="2700" dirty="0"/>
              <a:t> people.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2.</a:t>
            </a:r>
            <a:r>
              <a:rPr lang="en-US" sz="2700" dirty="0"/>
              <a:t> A “stilt house” ______.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A.</a:t>
            </a:r>
            <a:r>
              <a:rPr lang="en-US" sz="2700" dirty="0"/>
              <a:t> is a multi-</a:t>
            </a:r>
            <a:r>
              <a:rPr lang="en-US" sz="2700" dirty="0" err="1"/>
              <a:t>storey</a:t>
            </a:r>
            <a:r>
              <a:rPr lang="en-US" sz="2700" dirty="0"/>
              <a:t> home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B.</a:t>
            </a:r>
            <a:r>
              <a:rPr lang="en-US" sz="2700" dirty="0"/>
              <a:t> is on high posts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C.</a:t>
            </a:r>
            <a:r>
              <a:rPr lang="en-US" sz="2700" dirty="0"/>
              <a:t> always faces a field 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3.</a:t>
            </a:r>
            <a:r>
              <a:rPr lang="en-US" sz="2700" dirty="0"/>
              <a:t> Lai mentions ______ of the </a:t>
            </a:r>
            <a:r>
              <a:rPr lang="en-US" sz="2700" dirty="0" err="1"/>
              <a:t>Tay</a:t>
            </a:r>
            <a:r>
              <a:rPr lang="en-US" sz="2700" dirty="0"/>
              <a:t> people.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A.</a:t>
            </a:r>
            <a:r>
              <a:rPr lang="en-US" sz="2700" dirty="0"/>
              <a:t> folk dances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B.</a:t>
            </a:r>
            <a:r>
              <a:rPr lang="en-US" sz="2700" dirty="0"/>
              <a:t> popular festivals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C.</a:t>
            </a:r>
            <a:r>
              <a:rPr lang="en-US" sz="2700" dirty="0"/>
              <a:t> costumes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820" y="3077497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1641988" y="4309042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37071" y="5543909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2763" y="12443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288" y="11351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2112" y="1257155"/>
            <a:ext cx="106757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Match the pictures with the word and phrases from the conversation</a:t>
            </a:r>
            <a:r>
              <a:rPr lang="en-US" sz="2800" dirty="0"/>
              <a:t>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1057" y="2776992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stilt house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41057" y="3534076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terraced fields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41057" y="4296697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 bamboo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41057" y="4959678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 five-</a:t>
            </a:r>
            <a:r>
              <a:rPr lang="en-US" sz="2800" b="1" dirty="0" err="1"/>
              <a:t>colour</a:t>
            </a:r>
            <a:r>
              <a:rPr lang="en-US" sz="2800" b="1" dirty="0"/>
              <a:t> sticky rice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924" y="12095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6" y="1928786"/>
            <a:ext cx="27432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79" y="1934102"/>
            <a:ext cx="2743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1" y="4365398"/>
            <a:ext cx="28098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86" y="4225925"/>
            <a:ext cx="28194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4.44444E-6 L -0.25554 0.4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3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2.22222E-6 L -0.26764 0.0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2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3.33333E-6 L 0.36982 0.2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85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2.59259E-6 L 0.28781 -0.1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4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2070" y="1174722"/>
            <a:ext cx="11568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903766" y="1652074"/>
            <a:ext cx="10637241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dirty="0">
                <a:solidFill>
                  <a:schemeClr val="bg1"/>
                </a:solidFill>
                <a:latin typeface="ChronicaPro-Book"/>
              </a:rPr>
              <a:t>folk dance                          traditional</a:t>
            </a:r>
            <a:r>
              <a:rPr lang="en-US" sz="2400" dirty="0">
                <a:solidFill>
                  <a:srgbClr val="FFFF00"/>
                </a:solidFill>
                <a:latin typeface="ChronicaPro-Book"/>
              </a:rPr>
              <a:t>	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712" y="2472438"/>
            <a:ext cx="11963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I 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_________ of the Thai people. </a:t>
            </a:r>
          </a:p>
          <a:p>
            <a:endParaRPr lang="en-US" sz="2800" dirty="0"/>
          </a:p>
          <a:p>
            <a:r>
              <a:rPr lang="en-US" sz="2800" dirty="0"/>
              <a:t>2. Their beautiful stilt house _________ a large rice field. </a:t>
            </a:r>
          </a:p>
          <a:p>
            <a:endParaRPr lang="en-US" sz="2800" dirty="0"/>
          </a:p>
          <a:p>
            <a:r>
              <a:rPr lang="en-US" sz="2800" dirty="0"/>
              <a:t>3.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__________________? - B: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/>
              <a:t>.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4. Every ethnic group has their own __________ culture. </a:t>
            </a:r>
          </a:p>
          <a:p>
            <a:endParaRPr lang="en-US" sz="2800" dirty="0"/>
          </a:p>
          <a:p>
            <a:r>
              <a:rPr lang="en-US" sz="2800" dirty="0"/>
              <a:t>5. Of the 54 ______________ 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88466" y="2483071"/>
            <a:ext cx="23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folk dance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4871" y="3351595"/>
            <a:ext cx="267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overlooks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4237" y="4199464"/>
            <a:ext cx="329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musical instrument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4846" y="5065838"/>
            <a:ext cx="24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traditional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3462" y="5897182"/>
            <a:ext cx="230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ethnic groups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1914" y="11997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503" y="10956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 bwMode="auto">
          <a:xfrm>
            <a:off x="5445641" y="1075689"/>
            <a:ext cx="5585997" cy="578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3866" y="1295857"/>
            <a:ext cx="401608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Where are they?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233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1828" y="1033157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4B66"/>
                </a:solidFill>
              </a:rPr>
              <a:t>Hmong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77525" y="1557467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F4B66"/>
                </a:solidFill>
              </a:rPr>
              <a:t>Nung</a:t>
            </a:r>
            <a:endParaRPr lang="en-US" sz="2400" b="1" dirty="0">
              <a:solidFill>
                <a:srgbClr val="EF4B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2987" y="4081968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4B66"/>
                </a:solidFill>
              </a:rPr>
              <a:t>Ede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2987" y="4545876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F4B66"/>
                </a:solidFill>
              </a:rPr>
              <a:t>Bahnar</a:t>
            </a:r>
            <a:endParaRPr lang="en-US" sz="24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8973" y="5852741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4B66"/>
                </a:solidFill>
              </a:rPr>
              <a:t>Khmer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18973" y="6324942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4B66"/>
                </a:solidFill>
              </a:rPr>
              <a:t>Cham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921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1" y="2613523"/>
            <a:ext cx="5199321" cy="114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5369" y="127131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6688" y="12099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063572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983" y="2103882"/>
            <a:ext cx="9025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 Making sentences using all the words that they have just learnt.</a:t>
            </a:r>
          </a:p>
          <a:p>
            <a:r>
              <a:rPr lang="en-US" sz="3000" dirty="0"/>
              <a:t>- Do exercises in the workbook.</a:t>
            </a:r>
          </a:p>
          <a:p>
            <a:r>
              <a:rPr lang="en-US" sz="3000" dirty="0"/>
              <a:t>- Prepare for the Project of the unit.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9690" y="130160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 Assignments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2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725119" y="1439546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1637" y="2319133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I’m from the </a:t>
            </a:r>
            <a:r>
              <a:rPr lang="en-US" sz="3200" b="1" dirty="0" err="1">
                <a:solidFill>
                  <a:srgbClr val="0070C0"/>
                </a:solidFill>
              </a:rPr>
              <a:t>Tay</a:t>
            </a:r>
            <a:r>
              <a:rPr lang="en-US" sz="3200" b="1" dirty="0">
                <a:solidFill>
                  <a:srgbClr val="0070C0"/>
                </a:solidFill>
              </a:rPr>
              <a:t> ethnic group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0578" y="1546416"/>
            <a:ext cx="407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3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46" name="Oval 45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hord 46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94762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35" name="Round Single Corner Rectangle 3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NETWORK</a:t>
            </a: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27" y="1352134"/>
            <a:ext cx="2107177" cy="13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996373" y="2324407"/>
            <a:ext cx="4177123" cy="2070611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Ethnic groups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750710" y="2094271"/>
            <a:ext cx="924232" cy="64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74942" y="1799303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The </a:t>
            </a:r>
            <a:r>
              <a:rPr lang="en-US" sz="2800" b="1" dirty="0" err="1">
                <a:solidFill>
                  <a:srgbClr val="C00000"/>
                </a:solidFill>
              </a:rPr>
              <a:t>Tay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4942" y="2890816"/>
            <a:ext cx="190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 err="1">
                <a:solidFill>
                  <a:srgbClr val="002060"/>
                </a:solidFill>
              </a:rPr>
              <a:t>Nung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3768" y="372071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Yao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43768" y="4828300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 err="1">
                <a:solidFill>
                  <a:srgbClr val="002060"/>
                </a:solidFill>
              </a:rPr>
              <a:t>Kinh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6478" y="5102514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 err="1">
                <a:solidFill>
                  <a:srgbClr val="002060"/>
                </a:solidFill>
              </a:rPr>
              <a:t>Brau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2207" y="5144077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Hani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24981" y="5016258"/>
            <a:ext cx="2005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Hmong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04103" y="3754132"/>
            <a:ext cx="195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 err="1">
                <a:solidFill>
                  <a:srgbClr val="002060"/>
                </a:solidFill>
              </a:rPr>
              <a:t>Bahnar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4255" y="2488807"/>
            <a:ext cx="1592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 err="1">
                <a:solidFill>
                  <a:srgbClr val="002060"/>
                </a:solidFill>
              </a:rPr>
              <a:t>Bru</a:t>
            </a:r>
            <a:r>
              <a:rPr lang="en-US" sz="2800" b="1" dirty="0">
                <a:solidFill>
                  <a:srgbClr val="002060"/>
                </a:solidFill>
              </a:rPr>
              <a:t>-Van </a:t>
            </a:r>
            <a:r>
              <a:rPr lang="en-US" sz="2800" b="1" dirty="0" err="1">
                <a:solidFill>
                  <a:srgbClr val="002060"/>
                </a:solidFill>
              </a:rPr>
              <a:t>Kieu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3471" y="1499930"/>
            <a:ext cx="201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Muong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00660" y="1346722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 err="1">
                <a:solidFill>
                  <a:srgbClr val="002060"/>
                </a:solidFill>
              </a:rPr>
              <a:t>Koho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0652" y="132717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 err="1">
                <a:solidFill>
                  <a:srgbClr val="002060"/>
                </a:solidFill>
              </a:rPr>
              <a:t>Giay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/>
          <p:cNvCxnSpPr>
            <a:endCxn id="21" idx="2"/>
          </p:cNvCxnSpPr>
          <p:nvPr/>
        </p:nvCxnSpPr>
        <p:spPr>
          <a:xfrm flipV="1">
            <a:off x="8075364" y="1850399"/>
            <a:ext cx="191701" cy="472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116976" y="3152426"/>
            <a:ext cx="712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9" idx="1"/>
          </p:cNvCxnSpPr>
          <p:nvPr/>
        </p:nvCxnSpPr>
        <p:spPr>
          <a:xfrm>
            <a:off x="9173496" y="3720719"/>
            <a:ext cx="570272" cy="26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" idx="4"/>
          </p:cNvCxnSpPr>
          <p:nvPr/>
        </p:nvCxnSpPr>
        <p:spPr>
          <a:xfrm>
            <a:off x="8561777" y="4091787"/>
            <a:ext cx="1268037" cy="79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4" idx="0"/>
          </p:cNvCxnSpPr>
          <p:nvPr/>
        </p:nvCxnSpPr>
        <p:spPr>
          <a:xfrm>
            <a:off x="8171214" y="4199335"/>
            <a:ext cx="451677" cy="903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5" idx="0"/>
          </p:cNvCxnSpPr>
          <p:nvPr/>
        </p:nvCxnSpPr>
        <p:spPr>
          <a:xfrm flipH="1">
            <a:off x="6528620" y="4488647"/>
            <a:ext cx="162269" cy="65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6" idx="0"/>
          </p:cNvCxnSpPr>
          <p:nvPr/>
        </p:nvCxnSpPr>
        <p:spPr>
          <a:xfrm flipH="1">
            <a:off x="4227872" y="4199335"/>
            <a:ext cx="1172480" cy="81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044081" y="3676115"/>
            <a:ext cx="873268" cy="175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480715" y="2890816"/>
            <a:ext cx="673875" cy="121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5042739" y="2019740"/>
            <a:ext cx="581143" cy="44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6559051" y="1800062"/>
            <a:ext cx="131838" cy="63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99624" y="1443484"/>
            <a:ext cx="5704463" cy="8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600" dirty="0"/>
              <a:t>ethnic (group) </a:t>
            </a:r>
            <a:r>
              <a:rPr lang="en-US" sz="5400" dirty="0"/>
              <a:t>(</a:t>
            </a:r>
            <a:r>
              <a:rPr lang="en-US" sz="5400" dirty="0" err="1"/>
              <a:t>adj</a:t>
            </a:r>
            <a:r>
              <a:rPr lang="en-US" sz="5400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8696" y="4890882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/>
              <a:t>(</a:t>
            </a:r>
            <a:r>
              <a:rPr lang="en-US" sz="4400" dirty="0" err="1"/>
              <a:t>nhóm</a:t>
            </a:r>
            <a:r>
              <a:rPr lang="en-US" sz="4400" dirty="0"/>
              <a:t>) </a:t>
            </a:r>
            <a:r>
              <a:rPr lang="en-US" sz="4400" dirty="0" err="1"/>
              <a:t>dân</a:t>
            </a:r>
            <a:r>
              <a:rPr lang="en-US" sz="4400" dirty="0"/>
              <a:t> </a:t>
            </a:r>
            <a:r>
              <a:rPr lang="en-US" sz="4400" dirty="0" err="1"/>
              <a:t>tộc</a:t>
            </a:r>
            <a:r>
              <a:rPr lang="en-US" sz="44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75817" y="3599608"/>
            <a:ext cx="4643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eθnɪk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/ (/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gru:p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54" y="2194541"/>
            <a:ext cx="5286196" cy="352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66067" y="1820025"/>
            <a:ext cx="5231128" cy="106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post </a:t>
            </a:r>
            <a:r>
              <a:rPr lang="en-US" sz="66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553" y="499805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cột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145337" y="3763370"/>
            <a:ext cx="19993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pəʊst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11" y="1320286"/>
            <a:ext cx="6553189" cy="438244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8546818">
            <a:off x="10181304" y="2273677"/>
            <a:ext cx="1622322" cy="39329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05903" y="1430904"/>
            <a:ext cx="5658923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/>
              <a:t>stilt house </a:t>
            </a:r>
            <a:r>
              <a:rPr lang="en-US" sz="6000" dirty="0"/>
              <a:t>(n)</a:t>
            </a: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5548" y="4674287"/>
            <a:ext cx="2425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/>
              <a:t>nhà</a:t>
            </a:r>
            <a:r>
              <a:rPr lang="en-US" sz="4000" dirty="0"/>
              <a:t> </a:t>
            </a:r>
            <a:r>
              <a:rPr lang="en-US" sz="4000" dirty="0" err="1"/>
              <a:t>sàn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451972" y="3171826"/>
            <a:ext cx="2772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/stilt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haus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27" y="1591301"/>
            <a:ext cx="5983043" cy="44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443382"/>
            <a:ext cx="5708782" cy="114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costume </a:t>
            </a:r>
            <a:r>
              <a:rPr lang="en-US" sz="66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2146" y="4760920"/>
            <a:ext cx="28376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trang</a:t>
            </a:r>
            <a:r>
              <a:rPr lang="en-US" sz="4400" dirty="0"/>
              <a:t> </a:t>
            </a:r>
            <a:r>
              <a:rPr lang="en-US" sz="4400" dirty="0" err="1"/>
              <a:t>phục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855801" y="3270389"/>
            <a:ext cx="2763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/'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kɔstju:m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16" y="1203090"/>
            <a:ext cx="3830618" cy="55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7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02964" y="1045515"/>
            <a:ext cx="7486265" cy="125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/>
              <a:t>terraced field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9036" y="4626747"/>
            <a:ext cx="5181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ruộng</a:t>
            </a:r>
            <a:r>
              <a:rPr lang="en-US" sz="4400" dirty="0"/>
              <a:t> </a:t>
            </a:r>
            <a:r>
              <a:rPr lang="en-US" sz="4400" dirty="0" err="1"/>
              <a:t>bậc</a:t>
            </a:r>
            <a:r>
              <a:rPr lang="en-US" sz="4400" dirty="0"/>
              <a:t> thang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2951" y="2980950"/>
            <a:ext cx="3473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terəst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fiːld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10" y="2201407"/>
            <a:ext cx="5569517" cy="43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867425"/>
              </p:ext>
            </p:extLst>
          </p:nvPr>
        </p:nvGraphicFramePr>
        <p:xfrm>
          <a:off x="499768" y="1396181"/>
          <a:ext cx="11279277" cy="50537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29305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2826509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4823463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Vocabulary</a:t>
                      </a: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Pronunciation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Vietnamese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r>
                        <a:rPr lang="vi-VN" sz="2500" b="1" dirty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99475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1. ethnic (group) (</a:t>
                      </a:r>
                      <a:r>
                        <a:rPr lang="en-US" sz="2500" dirty="0" err="1">
                          <a:effectLst/>
                        </a:rPr>
                        <a:t>adj</a:t>
                      </a:r>
                      <a:r>
                        <a:rPr lang="en-US" sz="2500" dirty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/ˈ</a:t>
                      </a:r>
                      <a:r>
                        <a:rPr lang="en-US" sz="2500" dirty="0" err="1">
                          <a:effectLst/>
                        </a:rPr>
                        <a:t>eθnɪk</a:t>
                      </a:r>
                      <a:r>
                        <a:rPr lang="en-US" sz="2500" dirty="0">
                          <a:effectLst/>
                        </a:rPr>
                        <a:t> / (/</a:t>
                      </a:r>
                      <a:r>
                        <a:rPr lang="en-US" sz="2500" dirty="0" err="1">
                          <a:effectLst/>
                        </a:rPr>
                        <a:t>gru:p</a:t>
                      </a:r>
                      <a:r>
                        <a:rPr lang="en-US" sz="2500" dirty="0">
                          <a:effectLst/>
                        </a:rPr>
                        <a:t>/)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(</a:t>
                      </a:r>
                      <a:r>
                        <a:rPr lang="en-US" sz="2500" dirty="0" err="1">
                          <a:effectLst/>
                        </a:rPr>
                        <a:t>nhóm</a:t>
                      </a:r>
                      <a:r>
                        <a:rPr lang="en-US" sz="2500" dirty="0">
                          <a:effectLst/>
                        </a:rPr>
                        <a:t>) </a:t>
                      </a:r>
                      <a:r>
                        <a:rPr lang="en-US" sz="2500" dirty="0" err="1">
                          <a:effectLst/>
                        </a:rPr>
                        <a:t>dân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tộc</a:t>
                      </a:r>
                      <a:r>
                        <a:rPr lang="vi-VN" sz="2500" dirty="0">
                          <a:effectLst/>
                        </a:rPr>
                        <a:t>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</a:t>
                      </a:r>
                      <a:r>
                        <a:rPr lang="en-US" sz="2500" dirty="0" err="1">
                          <a:effectLst/>
                        </a:rPr>
                        <a:t>pəʊst</a:t>
                      </a:r>
                      <a:r>
                        <a:rPr lang="en-US" sz="2500" dirty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cột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/ˌ</a:t>
                      </a:r>
                      <a:r>
                        <a:rPr lang="en-US" sz="2500" dirty="0" err="1">
                          <a:effectLst/>
                        </a:rPr>
                        <a:t>əʊ.vəˈlʊk</a:t>
                      </a:r>
                      <a:r>
                        <a:rPr lang="en-US" sz="2500" dirty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nhìn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/stilt </a:t>
                      </a:r>
                      <a:r>
                        <a:rPr lang="en-US" sz="2500" dirty="0" err="1">
                          <a:effectLst/>
                        </a:rPr>
                        <a:t>haus</a:t>
                      </a:r>
                      <a:r>
                        <a:rPr lang="en-US" sz="2500" dirty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nhà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/'</a:t>
                      </a:r>
                      <a:r>
                        <a:rPr lang="en-US" sz="2500" dirty="0" err="1">
                          <a:effectLst/>
                        </a:rPr>
                        <a:t>kɔstju:m</a:t>
                      </a:r>
                      <a:r>
                        <a:rPr lang="en-US" sz="2500" dirty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trang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phục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/ˈ</a:t>
                      </a:r>
                      <a:r>
                        <a:rPr lang="en-US" sz="2500" dirty="0" err="1">
                          <a:effectLst/>
                        </a:rPr>
                        <a:t>ter.əst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fiːld</a:t>
                      </a:r>
                      <a:r>
                        <a:rPr lang="en-US" sz="2500" dirty="0">
                          <a:effectLst/>
                        </a:rPr>
                        <a:t> 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ruộng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bậc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3551</TotalTime>
  <Words>873</Words>
  <Application>Microsoft Office PowerPoint</Application>
  <PresentationFormat>Widescreen</PresentationFormat>
  <Paragraphs>179</Paragraphs>
  <Slides>19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ChronicaPro-Book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321</cp:revision>
  <dcterms:created xsi:type="dcterms:W3CDTF">2020-12-09T02:04:09Z</dcterms:created>
  <dcterms:modified xsi:type="dcterms:W3CDTF">2023-10-29T02:20:52Z</dcterms:modified>
</cp:coreProperties>
</file>