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5" r:id="rId3"/>
    <p:sldId id="286" r:id="rId4"/>
    <p:sldId id="283" r:id="rId5"/>
    <p:sldId id="257" r:id="rId6"/>
    <p:sldId id="258" r:id="rId7"/>
    <p:sldId id="259" r:id="rId8"/>
    <p:sldId id="269" r:id="rId9"/>
    <p:sldId id="277" r:id="rId10"/>
    <p:sldId id="261" r:id="rId11"/>
    <p:sldId id="262" r:id="rId12"/>
    <p:sldId id="264" r:id="rId13"/>
    <p:sldId id="265" r:id="rId14"/>
    <p:sldId id="270" r:id="rId15"/>
    <p:sldId id="282" r:id="rId16"/>
  </p:sldIdLst>
  <p:sldSz cx="11704638" cy="6950075"/>
  <p:notesSz cx="6858000" cy="9144000"/>
  <p:defaultTextStyle>
    <a:defPPr>
      <a:defRPr lang="en-US"/>
    </a:defPPr>
    <a:lvl1pPr marL="0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2958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5916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98874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1832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4790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97748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0706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3664" algn="l" defTabSz="10659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97" y="45"/>
      </p:cViewPr>
      <p:guideLst>
        <p:guide orient="horz" pos="2189"/>
        <p:guide pos="3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2635-2868-4E45-96CA-5C0EC7241667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685800"/>
            <a:ext cx="577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DEE4A-C923-4C38-8B08-E10CACF5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2958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5916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98874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1832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4790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97748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0706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3664" algn="l" defTabSz="10659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2925" y="685800"/>
            <a:ext cx="577215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61C6452E-21E9-48A4-A352-ACFE77A2678F}" type="slidenum">
              <a:rPr lang="en-US" sz="1200" b="1" smtClean="0">
                <a:latin typeface="Arial" pitchFamily="34" charset="0"/>
              </a:rPr>
              <a:pPr/>
              <a:t>1</a:t>
            </a:fld>
            <a:endParaRPr lang="en-US" sz="12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2925" y="685800"/>
            <a:ext cx="577215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CC5016-F490-44EB-848C-2088B09EBA67}" type="slidenum">
              <a:rPr lang="en-US" altLang="vi-VN"/>
              <a:pPr/>
              <a:t>4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38F92-2F51-4A8D-925A-FAB9F4C5EAE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685800"/>
            <a:ext cx="577215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3290"/>
            <a:ext cx="5028338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159029"/>
            <a:ext cx="9948942" cy="1489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938376"/>
            <a:ext cx="8193247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4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9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3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3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2" y="278326"/>
            <a:ext cx="2633544" cy="593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278326"/>
            <a:ext cx="7705553" cy="593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5232" y="278326"/>
            <a:ext cx="10534174" cy="593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5232" y="6329073"/>
            <a:ext cx="2731082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9085" y="6329073"/>
            <a:ext cx="3706469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324" y="6329073"/>
            <a:ext cx="2731082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5285-3BE0-45D9-9495-41E1C7592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466067"/>
            <a:ext cx="9948942" cy="138036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945739"/>
            <a:ext cx="9948942" cy="152032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29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5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8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1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4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97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0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63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621685"/>
            <a:ext cx="5169548" cy="458672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8" y="1621685"/>
            <a:ext cx="5169548" cy="458672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55724"/>
            <a:ext cx="5171581" cy="64835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58" indent="0">
              <a:buNone/>
              <a:defRPr sz="2300" b="1"/>
            </a:lvl2pPr>
            <a:lvl3pPr marL="1065916" indent="0">
              <a:buNone/>
              <a:defRPr sz="2100" b="1"/>
            </a:lvl3pPr>
            <a:lvl4pPr marL="1598874" indent="0">
              <a:buNone/>
              <a:defRPr sz="1900" b="1"/>
            </a:lvl4pPr>
            <a:lvl5pPr marL="2131832" indent="0">
              <a:buNone/>
              <a:defRPr sz="1900" b="1"/>
            </a:lvl5pPr>
            <a:lvl6pPr marL="2664790" indent="0">
              <a:buNone/>
              <a:defRPr sz="1900" b="1"/>
            </a:lvl6pPr>
            <a:lvl7pPr marL="3197748" indent="0">
              <a:buNone/>
              <a:defRPr sz="1900" b="1"/>
            </a:lvl7pPr>
            <a:lvl8pPr marL="3730706" indent="0">
              <a:buNone/>
              <a:defRPr sz="1900" b="1"/>
            </a:lvl8pPr>
            <a:lvl9pPr marL="426366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204075"/>
            <a:ext cx="5171581" cy="40043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555724"/>
            <a:ext cx="5173613" cy="64835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58" indent="0">
              <a:buNone/>
              <a:defRPr sz="2300" b="1"/>
            </a:lvl2pPr>
            <a:lvl3pPr marL="1065916" indent="0">
              <a:buNone/>
              <a:defRPr sz="2100" b="1"/>
            </a:lvl3pPr>
            <a:lvl4pPr marL="1598874" indent="0">
              <a:buNone/>
              <a:defRPr sz="1900" b="1"/>
            </a:lvl4pPr>
            <a:lvl5pPr marL="2131832" indent="0">
              <a:buNone/>
              <a:defRPr sz="1900" b="1"/>
            </a:lvl5pPr>
            <a:lvl6pPr marL="2664790" indent="0">
              <a:buNone/>
              <a:defRPr sz="1900" b="1"/>
            </a:lvl6pPr>
            <a:lvl7pPr marL="3197748" indent="0">
              <a:buNone/>
              <a:defRPr sz="1900" b="1"/>
            </a:lvl7pPr>
            <a:lvl8pPr marL="3730706" indent="0">
              <a:buNone/>
              <a:defRPr sz="1900" b="1"/>
            </a:lvl8pPr>
            <a:lvl9pPr marL="4263664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204075"/>
            <a:ext cx="5173613" cy="40043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76716"/>
            <a:ext cx="3850745" cy="117765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76717"/>
            <a:ext cx="6543218" cy="5931696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454368"/>
            <a:ext cx="3850745" cy="4754045"/>
          </a:xfrm>
        </p:spPr>
        <p:txBody>
          <a:bodyPr/>
          <a:lstStyle>
            <a:lvl1pPr marL="0" indent="0">
              <a:buNone/>
              <a:defRPr sz="1600"/>
            </a:lvl1pPr>
            <a:lvl2pPr marL="532958" indent="0">
              <a:buNone/>
              <a:defRPr sz="1400"/>
            </a:lvl2pPr>
            <a:lvl3pPr marL="1065916" indent="0">
              <a:buNone/>
              <a:defRPr sz="1200"/>
            </a:lvl3pPr>
            <a:lvl4pPr marL="1598874" indent="0">
              <a:buNone/>
              <a:defRPr sz="1000"/>
            </a:lvl4pPr>
            <a:lvl5pPr marL="2131832" indent="0">
              <a:buNone/>
              <a:defRPr sz="1000"/>
            </a:lvl5pPr>
            <a:lvl6pPr marL="2664790" indent="0">
              <a:buNone/>
              <a:defRPr sz="1000"/>
            </a:lvl6pPr>
            <a:lvl7pPr marL="3197748" indent="0">
              <a:buNone/>
              <a:defRPr sz="1000"/>
            </a:lvl7pPr>
            <a:lvl8pPr marL="3730706" indent="0">
              <a:buNone/>
              <a:defRPr sz="1000"/>
            </a:lvl8pPr>
            <a:lvl9pPr marL="42636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865052"/>
            <a:ext cx="7022783" cy="57434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621002"/>
            <a:ext cx="7022783" cy="4170045"/>
          </a:xfrm>
        </p:spPr>
        <p:txBody>
          <a:bodyPr/>
          <a:lstStyle>
            <a:lvl1pPr marL="0" indent="0">
              <a:buNone/>
              <a:defRPr sz="3700"/>
            </a:lvl1pPr>
            <a:lvl2pPr marL="532958" indent="0">
              <a:buNone/>
              <a:defRPr sz="3300"/>
            </a:lvl2pPr>
            <a:lvl3pPr marL="1065916" indent="0">
              <a:buNone/>
              <a:defRPr sz="2800"/>
            </a:lvl3pPr>
            <a:lvl4pPr marL="1598874" indent="0">
              <a:buNone/>
              <a:defRPr sz="2300"/>
            </a:lvl4pPr>
            <a:lvl5pPr marL="2131832" indent="0">
              <a:buNone/>
              <a:defRPr sz="2300"/>
            </a:lvl5pPr>
            <a:lvl6pPr marL="2664790" indent="0">
              <a:buNone/>
              <a:defRPr sz="2300"/>
            </a:lvl6pPr>
            <a:lvl7pPr marL="3197748" indent="0">
              <a:buNone/>
              <a:defRPr sz="2300"/>
            </a:lvl7pPr>
            <a:lvl8pPr marL="3730706" indent="0">
              <a:buNone/>
              <a:defRPr sz="2300"/>
            </a:lvl8pPr>
            <a:lvl9pPr marL="426366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439399"/>
            <a:ext cx="7022783" cy="815668"/>
          </a:xfrm>
        </p:spPr>
        <p:txBody>
          <a:bodyPr/>
          <a:lstStyle>
            <a:lvl1pPr marL="0" indent="0">
              <a:buNone/>
              <a:defRPr sz="1600"/>
            </a:lvl1pPr>
            <a:lvl2pPr marL="532958" indent="0">
              <a:buNone/>
              <a:defRPr sz="1400"/>
            </a:lvl2pPr>
            <a:lvl3pPr marL="1065916" indent="0">
              <a:buNone/>
              <a:defRPr sz="1200"/>
            </a:lvl3pPr>
            <a:lvl4pPr marL="1598874" indent="0">
              <a:buNone/>
              <a:defRPr sz="1000"/>
            </a:lvl4pPr>
            <a:lvl5pPr marL="2131832" indent="0">
              <a:buNone/>
              <a:defRPr sz="1000"/>
            </a:lvl5pPr>
            <a:lvl6pPr marL="2664790" indent="0">
              <a:buNone/>
              <a:defRPr sz="1000"/>
            </a:lvl6pPr>
            <a:lvl7pPr marL="3197748" indent="0">
              <a:buNone/>
              <a:defRPr sz="1000"/>
            </a:lvl7pPr>
            <a:lvl8pPr marL="3730706" indent="0">
              <a:buNone/>
              <a:defRPr sz="1000"/>
            </a:lvl8pPr>
            <a:lvl9pPr marL="42636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78325"/>
            <a:ext cx="10534174" cy="1158346"/>
          </a:xfrm>
          <a:prstGeom prst="rect">
            <a:avLst/>
          </a:prstGeom>
        </p:spPr>
        <p:txBody>
          <a:bodyPr vert="horz" lIns="106592" tIns="53296" rIns="106592" bIns="532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621685"/>
            <a:ext cx="10534174" cy="4586728"/>
          </a:xfrm>
          <a:prstGeom prst="rect">
            <a:avLst/>
          </a:prstGeom>
        </p:spPr>
        <p:txBody>
          <a:bodyPr vert="horz" lIns="106592" tIns="53296" rIns="106592" bIns="532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441690"/>
            <a:ext cx="2731082" cy="370027"/>
          </a:xfrm>
          <a:prstGeom prst="rect">
            <a:avLst/>
          </a:prstGeom>
        </p:spPr>
        <p:txBody>
          <a:bodyPr vert="horz" lIns="106592" tIns="53296" rIns="106592" bIns="5329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8379-F6FD-461A-8780-4B01E7980DC6}" type="datetimeFigureOut">
              <a:rPr lang="en-US" smtClean="0"/>
              <a:pPr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441690"/>
            <a:ext cx="3706469" cy="370027"/>
          </a:xfrm>
          <a:prstGeom prst="rect">
            <a:avLst/>
          </a:prstGeom>
        </p:spPr>
        <p:txBody>
          <a:bodyPr vert="horz" lIns="106592" tIns="53296" rIns="106592" bIns="5329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441690"/>
            <a:ext cx="2731082" cy="370027"/>
          </a:xfrm>
          <a:prstGeom prst="rect">
            <a:avLst/>
          </a:prstGeom>
        </p:spPr>
        <p:txBody>
          <a:bodyPr vert="horz" lIns="106592" tIns="53296" rIns="106592" bIns="5329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D0E5-8A75-46FC-BB87-0888A6BC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0659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9719" indent="-399719" algn="l" defTabSz="106591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6057" indent="-333099" algn="l" defTabSz="106591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395" indent="-266479" algn="l" defTabSz="106591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5353" indent="-266479" algn="l" defTabSz="106591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98311" indent="-266479" algn="l" defTabSz="106591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1269" indent="-266479" algn="l" defTabSz="1065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4227" indent="-266479" algn="l" defTabSz="1065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97185" indent="-266479" algn="l" defTabSz="1065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0143" indent="-266479" algn="l" defTabSz="10659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958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916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74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832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790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7748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0706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3664" algn="l" defTabSz="10659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46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7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Pronunciation</a:t>
            </a:r>
            <a:br>
              <a:rPr lang="en-US" b="1" dirty="0"/>
            </a:b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4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auxiliary verbs 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in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8" y="1621684"/>
            <a:ext cx="11314483" cy="5096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F04EC"/>
                </a:solidFill>
                <a:latin typeface="Times New Roman" pitchFamily="18" charset="0"/>
                <a:cs typeface="Times New Roman" pitchFamily="18" charset="0"/>
              </a:rPr>
              <a:t>REMEMBER!</a:t>
            </a:r>
          </a:p>
          <a:p>
            <a:pPr marL="0" indent="0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1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auxiliary verb 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combines with another verb </a:t>
            </a:r>
          </a:p>
          <a:p>
            <a:pPr marL="0" indent="0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to help form the tense, mood, voice, of the main verb. </a:t>
            </a:r>
          </a:p>
          <a:p>
            <a:pPr marL="0" indent="0">
              <a:buNone/>
            </a:pP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100" b="1" u="sng" dirty="0">
                <a:latin typeface="Times New Roman" pitchFamily="18" charset="0"/>
                <a:cs typeface="Times New Roman" pitchFamily="18" charset="0"/>
              </a:rPr>
              <a:t>They are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sz="4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23" y="3909312"/>
            <a:ext cx="1170464" cy="48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be,</a:t>
            </a:r>
            <a:endParaRPr lang="en-US" sz="3700" b="1" dirty="0"/>
          </a:p>
        </p:txBody>
      </p:sp>
      <p:sp>
        <p:nvSpPr>
          <p:cNvPr id="5" name="Rectangle 4"/>
          <p:cNvSpPr/>
          <p:nvPr/>
        </p:nvSpPr>
        <p:spPr>
          <a:xfrm>
            <a:off x="7790644" y="4604339"/>
            <a:ext cx="2615810" cy="407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used (to).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/>
          </a:p>
        </p:txBody>
      </p:sp>
      <p:sp>
        <p:nvSpPr>
          <p:cNvPr id="6" name="Rectangle 5"/>
          <p:cNvSpPr/>
          <p:nvPr/>
        </p:nvSpPr>
        <p:spPr>
          <a:xfrm>
            <a:off x="6263657" y="4593653"/>
            <a:ext cx="1522932" cy="421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need,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9637" y="3854720"/>
            <a:ext cx="1134682" cy="696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can,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1544" y="4590691"/>
            <a:ext cx="1556186" cy="421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must,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3531" y="4004848"/>
            <a:ext cx="923885" cy="42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do,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9004" y="4587050"/>
            <a:ext cx="1365540" cy="400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may,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4719" y="4587956"/>
            <a:ext cx="1294285" cy="39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9645" y="3953896"/>
            <a:ext cx="1273474" cy="46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have, </a:t>
            </a:r>
            <a:endParaRPr lang="en-US" sz="3700" b="1" dirty="0"/>
          </a:p>
        </p:txBody>
      </p:sp>
      <p:sp>
        <p:nvSpPr>
          <p:cNvPr id="13" name="Rectangle 12"/>
          <p:cNvSpPr/>
          <p:nvPr/>
        </p:nvSpPr>
        <p:spPr>
          <a:xfrm>
            <a:off x="6480462" y="4020682"/>
            <a:ext cx="1343954" cy="42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shall</a:t>
            </a:r>
          </a:p>
        </p:txBody>
      </p:sp>
    </p:spTree>
    <p:extLst>
      <p:ext uri="{BB962C8B-B14F-4D97-AF65-F5344CB8AC3E}">
        <p14:creationId xmlns:p14="http://schemas.microsoft.com/office/powerpoint/2010/main" val="27972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9" y="72558"/>
            <a:ext cx="11491119" cy="1158346"/>
          </a:xfrm>
        </p:spPr>
        <p:txBody>
          <a:bodyPr>
            <a:noAutofit/>
          </a:bodyPr>
          <a:lstStyle/>
          <a:p>
            <a:pPr algn="l"/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Listen  and  underline  the  auxiliary  verbs which are stressed. Then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saying the sentences.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35" y="1147380"/>
            <a:ext cx="10534174" cy="5127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Life will be improved in those remote areas.</a:t>
            </a:r>
          </a:p>
          <a:p>
            <a:pPr marL="0" indent="0">
              <a:buNone/>
            </a:pPr>
            <a:r>
              <a:rPr lang="en-US" b="1" dirty="0"/>
              <a:t>2. They can see the rain coming in from the west.</a:t>
            </a:r>
          </a:p>
          <a:p>
            <a:pPr marL="0" indent="0">
              <a:buNone/>
            </a:pPr>
            <a:r>
              <a:rPr lang="en-US" b="1" dirty="0"/>
              <a:t>3. You did make me laugh!</a:t>
            </a:r>
          </a:p>
          <a:p>
            <a:pPr marL="0" indent="0">
              <a:buNone/>
            </a:pPr>
            <a:r>
              <a:rPr lang="en-US" b="1" dirty="0"/>
              <a:t>4. He hasn’t handed in his assignment.</a:t>
            </a:r>
          </a:p>
          <a:p>
            <a:pPr marL="0" indent="0">
              <a:buNone/>
            </a:pPr>
            <a:r>
              <a:rPr lang="en-US" b="1" dirty="0"/>
              <a:t>5. I don’t like the idea of going there at night.</a:t>
            </a:r>
          </a:p>
          <a:p>
            <a:pPr marL="0" indent="0">
              <a:buNone/>
            </a:pPr>
            <a:r>
              <a:rPr lang="en-US" b="1" dirty="0"/>
              <a:t>6. Sam doesn’t like fast food but I do.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43389" y="3035441"/>
            <a:ext cx="7803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50773" y="3703637"/>
            <a:ext cx="1072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0618" y="4401714"/>
            <a:ext cx="9266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66" y="5151437"/>
            <a:ext cx="585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unit-4-a-closer-look-1-ex-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9387" y="2479173"/>
            <a:ext cx="704931" cy="7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1426"/>
            <a:ext cx="11704638" cy="6047721"/>
          </a:xfrm>
          <a:prstGeom prst="rect">
            <a:avLst/>
          </a:prstGeom>
        </p:spPr>
        <p:txBody>
          <a:bodyPr wrap="square" lIns="106592" tIns="53296" rIns="106592" bIns="53296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REMEMBER!</a:t>
            </a:r>
          </a:p>
          <a:p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33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7" y="1235569"/>
            <a:ext cx="760801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auxiliary is not usually stressed.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077" y="1776130"/>
            <a:ext cx="8743010" cy="540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We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’ll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start from here.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he like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05" y="2393915"/>
            <a:ext cx="8760745" cy="365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However, an auxiliary will often be stressed when: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675" y="5946175"/>
            <a:ext cx="7874032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He </a:t>
            </a:r>
            <a:r>
              <a:rPr lang="en-US" sz="3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208" y="5405614"/>
            <a:ext cx="7909497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it is negative.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674" y="4787829"/>
            <a:ext cx="10605116" cy="54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 can’t attend the meeting, but John </a:t>
            </a:r>
            <a:r>
              <a:rPr lang="en-US" sz="33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can.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07" y="4401716"/>
            <a:ext cx="7936099" cy="463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it comes at the end of the sentence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077" y="3899151"/>
            <a:ext cx="7608015" cy="116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we add it to </a:t>
            </a:r>
            <a:r>
              <a:rPr lang="en-US" sz="3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emphasise</a:t>
            </a:r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 main verb.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607" y="3243368"/>
            <a:ext cx="8778479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I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done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homework.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140" y="4015599"/>
            <a:ext cx="6410950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 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see him at the party.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077" y="2801091"/>
            <a:ext cx="4779395" cy="42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it is </a:t>
            </a:r>
            <a:r>
              <a:rPr lang="en-US" sz="3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emphasised</a:t>
            </a:r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5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9" y="329620"/>
            <a:ext cx="11412022" cy="6201609"/>
          </a:xfrm>
          <a:prstGeom prst="rect">
            <a:avLst/>
          </a:prstGeom>
        </p:spPr>
        <p:txBody>
          <a:bodyPr wrap="square" lIns="106592" tIns="53296" rIns="106592" bIns="53296">
            <a:spAutoFit/>
          </a:bodyPr>
          <a:lstStyle/>
          <a:p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Underline  an  auxiliary  if  it  is  stressed.  Then listen, check, and repeat the sentences.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1. - The men in my village used to catch fish with a spear.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- Could you do that?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- No, I couldn’t.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2.  I have told you many times not to leave the door open. 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3. We’ re going to visit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Howick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, a historical village.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4. - You aren’t going to the party? Is it because you can’t dance?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- I can dance. Look!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5. - I hope she doesn’t do any damage to the car.</a:t>
            </a:r>
          </a:p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- Don’t worry. She does know how to drive.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13851" y="2865437"/>
            <a:ext cx="15606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70464" y="3397814"/>
            <a:ext cx="6827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21218" y="4370100"/>
            <a:ext cx="1072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97014" y="4370100"/>
            <a:ext cx="1072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0309" y="5380037"/>
            <a:ext cx="7315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804319" y="5872493"/>
            <a:ext cx="13655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8293" y="6370637"/>
            <a:ext cx="10729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30936" y="6370637"/>
            <a:ext cx="877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78325"/>
            <a:ext cx="10534174" cy="88002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Home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32" y="1235569"/>
            <a:ext cx="10534174" cy="49728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Make sentences using the vocabulary which appear in the lesson.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Learn the remember box about “stress on auxiliary verbs in sentences” by heart. Practice more at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home.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 n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46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393915"/>
            <a:ext cx="3121237" cy="53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92" tIns="53296" rIns="106592" bIns="5329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-보람B" pitchFamily="18" charset="-127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27652" name="Picture 4" descr="button1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" y="1544461"/>
            <a:ext cx="3999085" cy="6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button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" y="2316691"/>
            <a:ext cx="3999085" cy="7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button1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" y="3230498"/>
            <a:ext cx="3901546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button1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" y="4067081"/>
            <a:ext cx="3901546" cy="72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button1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7" y="4955146"/>
            <a:ext cx="3121237" cy="6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90155" y="1621684"/>
            <a:ext cx="360893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592" tIns="53296" rIns="106592" bIns="53296" anchor="ctr"/>
          <a:lstStyle/>
          <a:p>
            <a:pPr>
              <a:defRPr/>
            </a:pPr>
            <a:endParaRPr lang="en-US" sz="4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390155" y="2471138"/>
            <a:ext cx="2828621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592" tIns="53296" rIns="106592" bIns="53296" anchor="ctr"/>
          <a:lstStyle/>
          <a:p>
            <a:pPr>
              <a:defRPr/>
            </a:pPr>
            <a:endParaRPr lang="en-US" sz="5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92616" y="3320592"/>
            <a:ext cx="2828621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592" tIns="53296" rIns="106592" bIns="53296" anchor="ctr"/>
          <a:lstStyle/>
          <a:p>
            <a:pPr>
              <a:defRPr/>
            </a:pPr>
            <a:endParaRPr lang="en-US" sz="4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60" name="Picture 12" descr="tough_guy_drumming_hc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80" y="3706707"/>
            <a:ext cx="2885518" cy="270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gypsy_woman_guitar_si_a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0" y="2702807"/>
            <a:ext cx="1387894" cy="19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bassist_lights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6707"/>
            <a:ext cx="1981254" cy="23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1755696" y="2393915"/>
            <a:ext cx="10458989" cy="18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92" tIns="53296" rIns="106592" bIns="5329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200" b="1">
                <a:solidFill>
                  <a:srgbClr val="990099"/>
                </a:solidFill>
                <a:latin typeface="Arial" charset="0"/>
              </a:rPr>
              <a:t>  Goodbye !</a:t>
            </a:r>
          </a:p>
        </p:txBody>
      </p:sp>
      <p:pic>
        <p:nvPicPr>
          <p:cNvPr id="139284" name="Picture 20" descr="bd13738_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11" y="4348624"/>
            <a:ext cx="8223727" cy="215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5" name="WordArt 21"/>
          <p:cNvSpPr>
            <a:spLocks noChangeArrowheads="1" noChangeShapeType="1" noTextEdit="1"/>
          </p:cNvSpPr>
          <p:nvPr/>
        </p:nvSpPr>
        <p:spPr bwMode="auto">
          <a:xfrm>
            <a:off x="1650030" y="1187304"/>
            <a:ext cx="9784346" cy="5405614"/>
          </a:xfrm>
          <a:prstGeom prst="rect">
            <a:avLst/>
          </a:prstGeom>
        </p:spPr>
        <p:txBody>
          <a:bodyPr spcFirstLastPara="1" wrap="none" lIns="106592" tIns="53296" rIns="106592" bIns="53296" fromWordArt="1">
            <a:prstTxWarp prst="textArchUp">
              <a:avLst>
                <a:gd name="adj" fmla="val 11616340"/>
              </a:avLst>
            </a:prstTxWarp>
          </a:bodyPr>
          <a:lstStyle/>
          <a:p>
            <a:r>
              <a:rPr lang="en-US" sz="42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</a:t>
            </a:r>
          </a:p>
          <a:p>
            <a:r>
              <a:rPr lang="en-US" sz="42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FOR YOUR ATTENTION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225084"/>
      </p:ext>
    </p:extLst>
  </p:cSld>
  <p:clrMapOvr>
    <a:masterClrMapping/>
  </p:clrMapOvr>
  <p:transition spd="med">
    <p:strips/>
    <p:sndAc>
      <p:stSnd>
        <p:snd r:embed="rId4" name="goodbye_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1" presetClass="emph" presetSubtype="0" repeatCount="indefinit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1" grpId="0" build="allAtOnce"/>
      <p:bldP spid="1392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thuthuatphanmem.vn/uploads/2018/10/13/anh-dep-cho-powerpoint_043753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5"/>
            <a:ext cx="11704638" cy="69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787332" y="1768070"/>
            <a:ext cx="8719593" cy="14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25" tIns="44412" rIns="88825" bIns="44412">
            <a:spAutoFit/>
          </a:bodyPr>
          <a:lstStyle/>
          <a:p>
            <a:pPr algn="ctr" eaLnBrk="1" hangingPunct="1"/>
            <a:r>
              <a:rPr lang="en-US" sz="43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UNIT 4</a:t>
            </a:r>
            <a:r>
              <a:rPr lang="en-US" sz="43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LIFE IN THE PAST</a:t>
            </a:r>
          </a:p>
          <a:p>
            <a:pPr algn="ctr" eaLnBrk="1" hangingPunct="1"/>
            <a:r>
              <a:rPr lang="en-US" sz="43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Lesson 2</a:t>
            </a:r>
            <a:r>
              <a:rPr lang="en-US" sz="43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A Closer look 1 p.42-43</a:t>
            </a:r>
          </a:p>
        </p:txBody>
      </p:sp>
    </p:spTree>
    <p:extLst>
      <p:ext uri="{BB962C8B-B14F-4D97-AF65-F5344CB8AC3E}">
        <p14:creationId xmlns:p14="http://schemas.microsoft.com/office/powerpoint/2010/main" val="126404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98" y="350837"/>
            <a:ext cx="11125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Vocabulary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illiterate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i'litərit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street vendor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vendɔ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seniority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/,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si:ni'ɔriti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behavior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biˈheiviə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bare-footed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tug of war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take a nap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bold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bould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hand in (v)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spear (n)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spiə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5057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áº£nh ne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" y="-51482"/>
            <a:ext cx="11704639" cy="6950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" y="0"/>
            <a:ext cx="4738753" cy="24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60" y="0"/>
            <a:ext cx="4446137" cy="24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97" y="4192568"/>
            <a:ext cx="4828163" cy="26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403"/>
            <a:ext cx="4974471" cy="264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4694" y="2044803"/>
            <a:ext cx="2536005" cy="416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movie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02" y="6332291"/>
            <a:ext cx="3558128" cy="617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water from the well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9097" y="6295288"/>
            <a:ext cx="2867229" cy="416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radio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2446" y="2031932"/>
            <a:ext cx="2389697" cy="4166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kite</a:t>
            </a:r>
          </a:p>
        </p:txBody>
      </p:sp>
      <p:sp>
        <p:nvSpPr>
          <p:cNvPr id="11" name="Oval 10"/>
          <p:cNvSpPr/>
          <p:nvPr/>
        </p:nvSpPr>
        <p:spPr>
          <a:xfrm>
            <a:off x="4228708" y="2664195"/>
            <a:ext cx="3976731" cy="14672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anchor="ctr"/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in the past</a:t>
            </a:r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>
            <a:off x="2731082" y="2471138"/>
            <a:ext cx="2080825" cy="408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7"/>
            <a:endCxn id="4" idx="2"/>
          </p:cNvCxnSpPr>
          <p:nvPr/>
        </p:nvCxnSpPr>
        <p:spPr>
          <a:xfrm flipV="1">
            <a:off x="7622240" y="2471138"/>
            <a:ext cx="1818689" cy="408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3"/>
          </p:cNvCxnSpPr>
          <p:nvPr/>
        </p:nvCxnSpPr>
        <p:spPr>
          <a:xfrm flipH="1">
            <a:off x="2731082" y="3915853"/>
            <a:ext cx="2080825" cy="215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45336" y="3783930"/>
            <a:ext cx="1757728" cy="408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78" y="-182563"/>
            <a:ext cx="10826790" cy="1359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br>
              <a:rPr lang="en-US" sz="3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Match a verb in A with a word /phrase in B.</a:t>
            </a:r>
            <a:endParaRPr lang="en-US" sz="3700" b="1" u="sng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78" y="1112837"/>
            <a:ext cx="5171581" cy="736837"/>
          </a:xfrm>
        </p:spPr>
        <p:txBody>
          <a:bodyPr>
            <a:noAutofit/>
          </a:bodyPr>
          <a:lstStyle/>
          <a:p>
            <a:pPr algn="ctr"/>
            <a:r>
              <a:rPr lang="en-US" sz="4200" u="sng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519" y="1596244"/>
            <a:ext cx="5169548" cy="44017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1. go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2. collect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3. entertain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4. dance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5. act out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6. use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7. preserve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8. keep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2279" y="1390015"/>
            <a:ext cx="5173613" cy="648351"/>
          </a:xfrm>
        </p:spPr>
        <p:txBody>
          <a:bodyPr>
            <a:noAutofit/>
          </a:bodyPr>
          <a:lstStyle/>
          <a:p>
            <a:pPr algn="ctr"/>
            <a:r>
              <a:rPr lang="en-US" sz="4200" u="sng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6069" y="2007800"/>
            <a:ext cx="5173613" cy="432449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a. to drum music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b. themselves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c. stories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d. a diary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e. your imagination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f.  bare-footed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g. the post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h. our traditions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35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16301" y="2685256"/>
            <a:ext cx="3705860" cy="3183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7319" y="2972210"/>
            <a:ext cx="2438400" cy="264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04985" y="2408237"/>
            <a:ext cx="2837489" cy="1458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52744" y="3648793"/>
            <a:ext cx="2832975" cy="779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59366" y="4277104"/>
            <a:ext cx="3083108" cy="2012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47319" y="5620475"/>
            <a:ext cx="2438400" cy="1054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13958" y="1993750"/>
            <a:ext cx="3671761" cy="331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32855" y="4770437"/>
            <a:ext cx="3409619" cy="364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16" y="154446"/>
            <a:ext cx="11216945" cy="1235569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3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 the newly-formed phrases in 1with the verbs  in  their correct forms to complete the sentences</a:t>
            </a:r>
            <a:r>
              <a:rPr lang="en-US" sz="3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9" y="1312792"/>
            <a:ext cx="11607099" cy="5637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In  my  time,  most  girls ______________ where  they  could write down their daily thoughts and feelings.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 ‘Grandpa,  how  did  the  children  in  your  village use  to ___________________  ?’ – ‘They  played  games  like tug of war, hide and seek, or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their kites.’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We should work together to ____________________.. They are of great value to us.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 _____________________and draw a picture of your dream house.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Children  are  very  creative.  They  are  good  at ______________.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A postman comes once a day to ______________    from the post box.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7. I love       ________________ on the beach and feeling the sand under my feet.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8.   The Lion Dance is usually performed at  Mid-Autumn Festival,  where the dancers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skilfully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______________________.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6240" y="1361934"/>
            <a:ext cx="2289096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kept a diary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8084785" y="2228541"/>
            <a:ext cx="3047999" cy="232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entertain themselve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1594" y="2961772"/>
            <a:ext cx="3247941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preserve our traditions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1671" y="3885440"/>
            <a:ext cx="2758698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acting out stories.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20" y="3437597"/>
            <a:ext cx="3160600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your imagina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5475" y="4756789"/>
            <a:ext cx="2680363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going bare-footed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8718" y="4317164"/>
            <a:ext cx="2367545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 the post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4101" y="5626928"/>
            <a:ext cx="3547618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dance to drum music</a:t>
            </a:r>
          </a:p>
        </p:txBody>
      </p:sp>
    </p:spTree>
    <p:extLst>
      <p:ext uri="{BB962C8B-B14F-4D97-AF65-F5344CB8AC3E}">
        <p14:creationId xmlns:p14="http://schemas.microsoft.com/office/powerpoint/2010/main" val="29608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669"/>
            <a:ext cx="13070179" cy="108112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Choose  a  word/phrase  from  the  box  to complete the sentences</a:t>
            </a:r>
            <a:r>
              <a:rPr lang="en-US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08" y="1117497"/>
            <a:ext cx="11997254" cy="52420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Paying respect to people of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a tradition in 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Viet Nam.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Quite  a  large  number  of  ethnic  people  in  the 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mountains  are  still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_________.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They  can’t  read  or write.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 Eating from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 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a popular habit of people in 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big cities in Viet Nam.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4. There  should  be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on  the  roads  to  reduce 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number of accidents.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punishment  was  common  at  schools  in the past.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6. I prefer talking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to talking on the phone.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03237"/>
            <a:ext cx="11981842" cy="685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illiterate, face to face, physical, strict rules, street vendors, seniority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5956" y="1175389"/>
            <a:ext cx="2145850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seniority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920" y="5277988"/>
            <a:ext cx="1828800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1047" y="4318925"/>
            <a:ext cx="2536005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strict rules</a:t>
            </a:r>
            <a:r>
              <a:rPr lang="en-US" sz="3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8947" y="3183333"/>
            <a:ext cx="2913489" cy="39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street vendors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4385" y="2729106"/>
            <a:ext cx="1941571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illiterate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839" y="5872360"/>
            <a:ext cx="2536005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 to face </a:t>
            </a:r>
          </a:p>
        </p:txBody>
      </p:sp>
    </p:spTree>
    <p:extLst>
      <p:ext uri="{BB962C8B-B14F-4D97-AF65-F5344CB8AC3E}">
        <p14:creationId xmlns:p14="http://schemas.microsoft.com/office/powerpoint/2010/main" val="1910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16" y="540562"/>
            <a:ext cx="11314483" cy="6177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REMEMBER!</a:t>
            </a:r>
          </a:p>
          <a:p>
            <a:pPr marL="0" indent="0">
              <a:buNone/>
            </a:pP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519" y="1047449"/>
            <a:ext cx="8824120" cy="1312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inherited way of thinking or acting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cách suy nghĩ hoặc hành động kế thừa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94" y="2466820"/>
            <a:ext cx="9461249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you frequently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1082" y="5380037"/>
            <a:ext cx="8778479" cy="1081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actual application or use of an idea, belief, or method (</a:t>
            </a:r>
            <a:r>
              <a:rPr lang="vi-VN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 dụng thực tế hoặc sử dụng một ý tưởng, niềm tin hoặc phương pháp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3691" y="3246437"/>
            <a:ext cx="8754628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way in which one acts, especially towards others (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 mà một người hành động, đặc biệt là đối với những người khác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79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57" y="0"/>
            <a:ext cx="12896242" cy="123556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Complete  the  sentences  with  the  right  form of the words below.                                   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9" y="1621684"/>
            <a:ext cx="11607099" cy="5019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1.It’s never easy to break a _________.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His bold ____________shocked everybody present.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It  runs  as  a  _________  in  Viet  Nam  that  elderly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grandparents  and  parents  are  taken  care  of  by their children until they die.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It was his ________   to take a nap after lunch.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Using blackboards and chalk as the only teaching aid is still a common __________ in most developing countries.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He could be fi red for his rude ____________   towards the VIP guest.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519" y="1673876"/>
            <a:ext cx="1667194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5215" y="5096255"/>
            <a:ext cx="2243389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9983" y="4209484"/>
            <a:ext cx="1755696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habit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2754" y="2760101"/>
            <a:ext cx="2145850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9984" y="2248799"/>
            <a:ext cx="2438466" cy="30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6040" y="5598520"/>
            <a:ext cx="2651278" cy="365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22" y="766197"/>
            <a:ext cx="2731082" cy="46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80939" y="772231"/>
            <a:ext cx="2243389" cy="46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9857" y="772231"/>
            <a:ext cx="2243389" cy="46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7676" y="772231"/>
            <a:ext cx="2243389" cy="46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592" tIns="53296" rIns="106592" bIns="53296"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1200</Words>
  <Application>Microsoft Office PowerPoint</Application>
  <PresentationFormat>Custom</PresentationFormat>
  <Paragraphs>169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 1. Match a verb in A with a word /phrase in B.</vt:lpstr>
      <vt:lpstr>2. Use the newly-formed phrases in 1with the verbs  in  their correct forms to complete the sentences.</vt:lpstr>
      <vt:lpstr>3. Choose  a  word/phrase  from  the  box  to complete the sentences. </vt:lpstr>
      <vt:lpstr>PowerPoint Presentation</vt:lpstr>
      <vt:lpstr>4. Complete  the  sentences  with  the  right  form of the words below.                                     </vt:lpstr>
      <vt:lpstr>Pronunciation Stress on auxiliary verbs in sentences</vt:lpstr>
      <vt:lpstr>5. Listen  and  underline  the  auxiliary  verbs which are stressed. Then practise saying the sentences.</vt:lpstr>
      <vt:lpstr>PowerPoint Presentation</vt:lpstr>
      <vt:lpstr>PowerPoint Presentation</vt:lpstr>
      <vt:lpstr>                   Home Assignments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MC</cp:lastModifiedBy>
  <cp:revision>121</cp:revision>
  <dcterms:created xsi:type="dcterms:W3CDTF">2016-10-08T05:14:10Z</dcterms:created>
  <dcterms:modified xsi:type="dcterms:W3CDTF">2023-11-08T12:49:03Z</dcterms:modified>
</cp:coreProperties>
</file>