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90" r:id="rId3"/>
    <p:sldId id="357" r:id="rId4"/>
    <p:sldId id="360" r:id="rId5"/>
    <p:sldId id="299" r:id="rId6"/>
    <p:sldId id="283" r:id="rId7"/>
    <p:sldId id="361" r:id="rId8"/>
    <p:sldId id="362" r:id="rId9"/>
    <p:sldId id="259" r:id="rId10"/>
    <p:sldId id="364" r:id="rId11"/>
    <p:sldId id="365" r:id="rId12"/>
    <p:sldId id="366" r:id="rId13"/>
    <p:sldId id="368" r:id="rId14"/>
    <p:sldId id="326" r:id="rId15"/>
    <p:sldId id="394" r:id="rId16"/>
    <p:sldId id="393" r:id="rId17"/>
    <p:sldId id="327" r:id="rId18"/>
    <p:sldId id="267" r:id="rId19"/>
    <p:sldId id="269" r:id="rId20"/>
    <p:sldId id="270" r:id="rId21"/>
    <p:sldId id="341" r:id="rId22"/>
    <p:sldId id="369" r:id="rId23"/>
    <p:sldId id="370" r:id="rId24"/>
    <p:sldId id="371" r:id="rId25"/>
    <p:sldId id="372" r:id="rId26"/>
    <p:sldId id="373" r:id="rId27"/>
    <p:sldId id="374" r:id="rId28"/>
    <p:sldId id="339" r:id="rId29"/>
    <p:sldId id="333" r:id="rId30"/>
    <p:sldId id="262" r:id="rId31"/>
    <p:sldId id="375" r:id="rId32"/>
    <p:sldId id="367" r:id="rId33"/>
    <p:sldId id="260" r:id="rId3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403"/>
    <a:srgbClr val="B6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CAC3-AA22-4340-9FBD-F7956D9F93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EB27A-3D76-41FA-AD62-1BEBC38071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B27A-3D76-41FA-AD62-1BEBC38071F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549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grpSp>
        <p:nvGrpSpPr>
          <p:cNvPr id="36877" name="Group 13"/>
          <p:cNvGrpSpPr/>
          <p:nvPr userDrawn="1"/>
        </p:nvGrpSpPr>
        <p:grpSpPr bwMode="auto">
          <a:xfrm>
            <a:off x="7721600" y="1600200"/>
            <a:ext cx="4089400" cy="1352550"/>
            <a:chOff x="3456" y="912"/>
            <a:chExt cx="1932" cy="852"/>
          </a:xfrm>
        </p:grpSpPr>
        <p:pic>
          <p:nvPicPr>
            <p:cNvPr id="36878" name="Picture 14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9" name="Picture 15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193"/>
              <a:ext cx="817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0" name="Picture 16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81" name="Freeform 17"/>
          <p:cNvSpPr/>
          <p:nvPr userDrawn="1"/>
        </p:nvSpPr>
        <p:spPr bwMode="gray">
          <a:xfrm>
            <a:off x="5249333" y="5472116"/>
            <a:ext cx="6942667" cy="1385887"/>
          </a:xfrm>
          <a:custGeom>
            <a:avLst/>
            <a:gdLst>
              <a:gd name="T0" fmla="*/ 3273 w 3280"/>
              <a:gd name="T1" fmla="*/ 277 h 1189"/>
              <a:gd name="T2" fmla="*/ 0 w 3280"/>
              <a:gd name="T3" fmla="*/ 485 h 1189"/>
              <a:gd name="T4" fmla="*/ 673 w 3280"/>
              <a:gd name="T5" fmla="*/ 1189 h 1189"/>
              <a:gd name="T6" fmla="*/ 3280 w 3280"/>
              <a:gd name="T7" fmla="*/ 1189 h 1189"/>
              <a:gd name="T8" fmla="*/ 3273 w 3280"/>
              <a:gd name="T9" fmla="*/ 27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0" h="1189">
                <a:moveTo>
                  <a:pt x="3273" y="277"/>
                </a:moveTo>
                <a:cubicBezTo>
                  <a:pt x="3273" y="277"/>
                  <a:pt x="2121" y="0"/>
                  <a:pt x="0" y="485"/>
                </a:cubicBezTo>
                <a:lnTo>
                  <a:pt x="673" y="1189"/>
                </a:lnTo>
                <a:lnTo>
                  <a:pt x="3280" y="1189"/>
                </a:lnTo>
                <a:lnTo>
                  <a:pt x="3273" y="27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4314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82" name="Freeform 18"/>
          <p:cNvSpPr/>
          <p:nvPr userDrawn="1"/>
        </p:nvSpPr>
        <p:spPr bwMode="gray">
          <a:xfrm>
            <a:off x="-4231" y="5253038"/>
            <a:ext cx="10469033" cy="1611312"/>
          </a:xfrm>
          <a:custGeom>
            <a:avLst/>
            <a:gdLst>
              <a:gd name="T0" fmla="*/ 0 w 4946"/>
              <a:gd name="T1" fmla="*/ 1015 h 1015"/>
              <a:gd name="T2" fmla="*/ 2 w 4946"/>
              <a:gd name="T3" fmla="*/ 220 h 1015"/>
              <a:gd name="T4" fmla="*/ 4946 w 4946"/>
              <a:gd name="T5" fmla="*/ 1015 h 1015"/>
              <a:gd name="T6" fmla="*/ 0 w 4946"/>
              <a:gd name="T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6" h="1015">
                <a:moveTo>
                  <a:pt x="0" y="1015"/>
                </a:moveTo>
                <a:lnTo>
                  <a:pt x="2" y="220"/>
                </a:lnTo>
                <a:cubicBezTo>
                  <a:pt x="2713" y="0"/>
                  <a:pt x="4946" y="1015"/>
                  <a:pt x="4946" y="1015"/>
                </a:cubicBezTo>
                <a:lnTo>
                  <a:pt x="0" y="101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4902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36883" name="Picture 19" descr="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b="14218"/>
          <a:stretch>
            <a:fillRect/>
          </a:stretch>
        </p:blipFill>
        <p:spPr bwMode="auto">
          <a:xfrm>
            <a:off x="1" y="3352800"/>
            <a:ext cx="582506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759200" y="3200403"/>
            <a:ext cx="80264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1" hangingPunct="1">
              <a:defRPr sz="5000" smtClean="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SG" altLang="en-US" noProof="0"/>
          </a:p>
        </p:txBody>
      </p:sp>
      <p:sp>
        <p:nvSpPr>
          <p:cNvPr id="3688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3759200" y="4638675"/>
            <a:ext cx="80264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eaLnBrk="1" hangingPunct="1">
              <a:buFontTx/>
              <a:buNone/>
              <a:defRPr sz="2200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SG" altLang="en-US" noProof="0"/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9AFB3F-DC2E-40DF-83D4-F824A93AAF3A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BDEED0-5D7F-406D-901B-1220B0BDB468}" type="slidenum">
              <a:rPr lang="en-SG" altLang="en-US"/>
              <a:t>‹#›</a:t>
            </a:fld>
            <a:endParaRPr lang="en-SG" altLang="en-US"/>
          </a:p>
        </p:txBody>
      </p:sp>
      <p:sp>
        <p:nvSpPr>
          <p:cNvPr id="36890" name="Text Box 26"/>
          <p:cNvSpPr txBox="1">
            <a:spLocks noChangeArrowheads="1"/>
          </p:cNvSpPr>
          <p:nvPr userDrawn="1"/>
        </p:nvSpPr>
        <p:spPr bwMode="auto">
          <a:xfrm>
            <a:off x="10470817" y="3048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SG" altLang="en-US" sz="2200">
                <a:latin typeface="Arial Black" panose="020B0A04020102020204" pitchFamily="34" charset="0"/>
              </a:rPr>
              <a:t>L/O/G/O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F4EF8-CB9E-45F4-B433-980715360605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7BE7C-E73C-4814-81FF-2B7F8EA84991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EDE68-01F3-430B-97CB-D9608437985B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5105-6FB6-49E4-9FB6-EC6E7D2C0673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DD0DE-FFF3-4677-80D9-1AC14B1DD8A4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48862-70C2-4D99-91D4-ABD902DF9AF8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95097-D8DB-44A3-BAFD-8DD025C74009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295F-8E54-4A44-96A6-87E3D86F143E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E19B5-9CA6-44AE-AF28-4A089A512A3C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1725-352D-4740-B1FA-670B298CAFC3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F0C07-B17E-4E2A-B36F-D8B8D70C2AD5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292E-4982-46ED-A3D0-6469C110F073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17F88-4ACE-4CB9-B61D-4CDE2720A177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D2D8-4394-4B8A-93D7-2032896E0C2E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5A3AA-5038-442C-A145-B3E6AE65E85E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3AB9-2988-4AA9-9CB7-8F3D0CADC7B9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B094A9-99B9-474B-AE3A-447C4A56AC0F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5C43-DF3B-40D6-9295-91E0DC09EEA2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D0EBF-8D71-4FC0-BB90-ED2BF2B41756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F1CD-0477-4878-8012-97C3D9CBFC0D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4" y="274638"/>
            <a:ext cx="8312149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4DB1C-E603-4CE6-8231-17BE33E590F2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BEB1D-B3B9-44BF-98F3-66BDFFD27759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4" y="274638"/>
            <a:ext cx="8312149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1C9EF-7D89-468F-97D0-1011A7D02CFF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6B49F-BAFE-4EE1-A290-B7651DC8FB80}" type="slidenum">
              <a:rPr lang="en-SG" altLang="en-US"/>
              <a:t>‹#›</a:t>
            </a:fld>
            <a:endParaRPr lang="en-SG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7655-8D4A-4588-A240-40FDBDA7F0C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D2CF-708C-45A8-AFE1-E6268E2FEC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 userDrawn="1"/>
        </p:nvSpPr>
        <p:spPr bwMode="hidden">
          <a:xfrm flipH="1">
            <a:off x="7056969" y="0"/>
            <a:ext cx="5135033" cy="472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hidden">
          <a:xfrm>
            <a:off x="0" y="0"/>
            <a:ext cx="8940800" cy="5867400"/>
          </a:xfrm>
          <a:prstGeom prst="rect">
            <a:avLst/>
          </a:prstGeom>
          <a:gradFill rotWithShape="1">
            <a:gsLst>
              <a:gs pos="0">
                <a:schemeClr val="bg2">
                  <a:alpha val="7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110" name="Picture 14" descr="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/>
          <a:stretch>
            <a:fillRect/>
          </a:stretch>
        </p:blipFill>
        <p:spPr bwMode="auto">
          <a:xfrm>
            <a:off x="2" y="0"/>
            <a:ext cx="2273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8017933" y="0"/>
            <a:ext cx="41740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1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3"/>
            <a:ext cx="2540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407584" y="274638"/>
            <a:ext cx="8312149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5EF7016-D46D-43F2-B191-1BF903421D62}" type="datetimeFigureOut">
              <a:rPr lang="en-SG" altLang="en-US"/>
              <a:t>4/2/2023</a:t>
            </a:fld>
            <a:endParaRPr lang="en-SG" alt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SG" alt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55BED75-730F-4DA1-B795-B934D5585678}" type="slidenum">
              <a:rPr lang="en-SG" altLang="en-US"/>
              <a:t>‹#›</a:t>
            </a:fld>
            <a:endParaRPr lang="en-S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9373" y="8132343"/>
            <a:ext cx="6130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NHỚ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28432" y="10149552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708 -0.223148 C -0.131354 -0.228982 -0.335208 -0.209815 -0.407708 -0.283148 C -0.480208 -0.356482 -0.457969 -0.562223 -0.425208 -0.589815 C -0.392448 -0.617408 -0.317448 -0.417778 -0.243958 -0.420926 C -0.170469 -0.424074 -0.093698 -0.525834 -0.057708 -0.605371 C -0.021719 -0.684908 -0.058958 -0.779723 -0.063958 -0.81870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5833 -0.224352 C -0.0720833 -0.250833 -0.315521 -0.283889 -0.347292 -0.395463 C -0.379063 -0.507037 -0.149062 -0.658982 -0.157292 -0.78213 C -0.165521 -0.905278 -0.352812 -0.955463 -0.388542 -1.01102 C -0.424271 -1.06657 -0.351146 -1.05472 -0.336042 -1.05991 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/>
        </p:nvSpPr>
        <p:spPr>
          <a:xfrm>
            <a:off x="7093712" y="3792051"/>
            <a:ext cx="5192952" cy="2346282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6533927"/>
              <a:satOff val="-27183"/>
              <a:lumOff val="6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816" tIns="578263" rIns="144770" bIns="14477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/>
          <p:cNvSpPr/>
          <p:nvPr/>
        </p:nvSpPr>
        <p:spPr>
          <a:xfrm>
            <a:off x="0" y="3792049"/>
            <a:ext cx="4986527" cy="2346283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5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70" tIns="578263" rIns="947816" bIns="144770" numCol="1" spcCol="1270" anchor="t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/>
          <p:cNvSpPr/>
          <p:nvPr/>
        </p:nvSpPr>
        <p:spPr>
          <a:xfrm>
            <a:off x="6865112" y="719666"/>
            <a:ext cx="4884927" cy="2346282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3266964"/>
              <a:satOff val="-13590"/>
              <a:lumOff val="320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816" tIns="144770" rIns="144770" bIns="578263" numCol="1" spcCol="1270" anchor="t" anchorCtr="0">
            <a:noAutofit/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/>
          <p:cNvSpPr/>
          <p:nvPr/>
        </p:nvSpPr>
        <p:spPr>
          <a:xfrm>
            <a:off x="12834" y="719666"/>
            <a:ext cx="4884927" cy="2346282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70" tIns="144770" rIns="947816" bIns="578263" numCol="1" spcCol="1270" anchor="t" anchorCtr="0">
            <a:noAutofit/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alt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alt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căm hờn, uất hận tạo thành khối âm thầm </a:t>
            </a:r>
            <a:r>
              <a:rPr lang="pt-BR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pt-BR" alt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dữ dội như muốn nghiền nát, nghiền tan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3619330" y="102853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6346" tIns="88634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6073986" y="102853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0"/>
              <a:lumOff val="3203"/>
              <a:alphaOff val="0"/>
            </a:schemeClr>
          </a:fillRef>
          <a:effectRef idx="0">
            <a:schemeClr val="accent4">
              <a:hueOff val="3266964"/>
              <a:satOff val="-13590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886346" rIns="88634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ngán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/>
          <p:cNvSpPr/>
          <p:nvPr/>
        </p:nvSpPr>
        <p:spPr>
          <a:xfrm>
            <a:off x="6073986" y="3483185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3"/>
              <a:lumOff val="6405"/>
              <a:alphaOff val="0"/>
            </a:schemeClr>
          </a:fillRef>
          <a:effectRef idx="0">
            <a:schemeClr val="accent4">
              <a:hueOff val="6533927"/>
              <a:satOff val="-27183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7" rIns="886346" bIns="88634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3619330" y="3483186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5"/>
              <a:lumOff val="9608"/>
              <a:alphaOff val="0"/>
            </a:schemeClr>
          </a:fillRef>
          <a:effectRef idx="0">
            <a:schemeClr val="accent4">
              <a:hueOff val="9800891"/>
              <a:satOff val="-40775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6346" tIns="199136" rIns="199136" bIns="88634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03072" y="3996063"/>
            <a:ext cx="39469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S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ự khinh thường, bất bình khi sống với những kẻ tầm thường bé nhỏ, dở hơi, vô tư trong môi trường tù túng tầm thường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92498" y="4013586"/>
            <a:ext cx="38811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cam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chịu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hãm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19330" y="3196332"/>
            <a:ext cx="4800938" cy="617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TRẠNG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688167" y="4450472"/>
            <a:ext cx="1478007" cy="13457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92495" y="525310"/>
            <a:ext cx="1181655" cy="11839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84250" y="2468921"/>
            <a:ext cx="1109995" cy="10561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10702" y="2729263"/>
            <a:ext cx="1478007" cy="13457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36030" y="5395308"/>
            <a:ext cx="1109995" cy="105615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494245" y="985766"/>
            <a:ext cx="1109995" cy="10561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988869" y="4304248"/>
            <a:ext cx="2035160" cy="17543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 descr="Hổ Clip nghệ thuật Tường hình Ảnh đồ Họa Mạng Di động - con hổ png tải về -  Miễn phí trong suốt Con Hổ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2" b="96081" l="333" r="98222">
                        <a14:foregroundMark x1="49444" y1="8649" x2="56556" y2="8243"/>
                        <a14:foregroundMark x1="56556" y1="8243" x2="57667" y2="8243"/>
                        <a14:foregroundMark x1="71000" y1="10405" x2="70556" y2="3514"/>
                        <a14:foregroundMark x1="70556" y1="3514" x2="69000" y2="2162"/>
                        <a14:foregroundMark x1="88778" y1="65270" x2="95444" y2="63649"/>
                        <a14:foregroundMark x1="95444" y1="63649" x2="95889" y2="63108"/>
                        <a14:foregroundMark x1="73000" y1="91081" x2="68778" y2="96486"/>
                        <a14:foregroundMark x1="6111" y1="67568" x2="8333" y2="92162"/>
                        <a14:foregroundMark x1="444" y1="92703" x2="3444" y2="93108"/>
                        <a14:foregroundMark x1="95889" y1="67162" x2="98222" y2="68919"/>
                        <a14:foregroundMark x1="24222" y1="46622" x2="24444" y2="6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" y="2989605"/>
            <a:ext cx="4636961" cy="38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 rot="5400000">
            <a:off x="157145" y="1153468"/>
            <a:ext cx="2298700" cy="2266950"/>
          </a:xfrm>
          <a:custGeom>
            <a:avLst/>
            <a:gdLst>
              <a:gd name="G0" fmla="+- 9578 0 0"/>
              <a:gd name="G1" fmla="+- -10201237 0 0"/>
              <a:gd name="G2" fmla="+- 0 0 -10201237"/>
              <a:gd name="T0" fmla="*/ 0 256 1"/>
              <a:gd name="T1" fmla="*/ 180 256 1"/>
              <a:gd name="G3" fmla="+- -10201237 T0 T1"/>
              <a:gd name="T2" fmla="*/ 0 256 1"/>
              <a:gd name="T3" fmla="*/ 90 256 1"/>
              <a:gd name="G4" fmla="+- -10201237 T2 T3"/>
              <a:gd name="G5" fmla="*/ G4 2 1"/>
              <a:gd name="T4" fmla="*/ 90 256 1"/>
              <a:gd name="T5" fmla="*/ 0 256 1"/>
              <a:gd name="G6" fmla="+- -10201237 T4 T5"/>
              <a:gd name="G7" fmla="*/ G6 2 1"/>
              <a:gd name="G8" fmla="abs -1020123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578"/>
              <a:gd name="G18" fmla="*/ 9578 1 2"/>
              <a:gd name="G19" fmla="+- G18 5400 0"/>
              <a:gd name="G20" fmla="cos G19 -10201237"/>
              <a:gd name="G21" fmla="sin G19 -10201237"/>
              <a:gd name="G22" fmla="+- G20 10800 0"/>
              <a:gd name="G23" fmla="+- G21 10800 0"/>
              <a:gd name="G24" fmla="+- 10800 0 G20"/>
              <a:gd name="G25" fmla="+- 9578 10800 0"/>
              <a:gd name="G26" fmla="?: G9 G17 G25"/>
              <a:gd name="G27" fmla="?: G9 0 21600"/>
              <a:gd name="G28" fmla="cos 10800 -10201237"/>
              <a:gd name="G29" fmla="sin 10800 -10201237"/>
              <a:gd name="G30" fmla="sin 9578 -10201237"/>
              <a:gd name="G31" fmla="+- G28 10800 0"/>
              <a:gd name="G32" fmla="+- G29 10800 0"/>
              <a:gd name="G33" fmla="+- G30 10800 0"/>
              <a:gd name="G34" fmla="?: G4 0 G31"/>
              <a:gd name="G35" fmla="?: -10201237 G34 0"/>
              <a:gd name="G36" fmla="?: G6 G35 G31"/>
              <a:gd name="G37" fmla="+- 21600 0 G36"/>
              <a:gd name="G38" fmla="?: G4 0 G33"/>
              <a:gd name="G39" fmla="?: -1020123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516 w 21600"/>
              <a:gd name="T15" fmla="*/ 6600 h 21600"/>
              <a:gd name="T16" fmla="*/ 10800 w 21600"/>
              <a:gd name="T17" fmla="*/ 1222 h 21600"/>
              <a:gd name="T18" fmla="*/ 20084 w 21600"/>
              <a:gd name="T19" fmla="*/ 66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73" y="6852"/>
                </a:moveTo>
                <a:cubicBezTo>
                  <a:pt x="3624" y="3424"/>
                  <a:pt x="7037" y="1222"/>
                  <a:pt x="10800" y="1222"/>
                </a:cubicBezTo>
                <a:cubicBezTo>
                  <a:pt x="14562" y="1222"/>
                  <a:pt x="17975" y="3424"/>
                  <a:pt x="19526" y="6852"/>
                </a:cubicBezTo>
                <a:lnTo>
                  <a:pt x="20639" y="6348"/>
                </a:lnTo>
                <a:cubicBezTo>
                  <a:pt x="18891" y="2483"/>
                  <a:pt x="15042" y="0"/>
                  <a:pt x="10799" y="0"/>
                </a:cubicBezTo>
                <a:cubicBezTo>
                  <a:pt x="6557" y="0"/>
                  <a:pt x="2708" y="2483"/>
                  <a:pt x="960" y="6348"/>
                </a:cubicBezTo>
                <a:close/>
              </a:path>
            </a:pathLst>
          </a:custGeom>
          <a:solidFill>
            <a:srgbClr val="669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0"/>
          <p:cNvGrpSpPr/>
          <p:nvPr/>
        </p:nvGrpSpPr>
        <p:grpSpPr bwMode="auto">
          <a:xfrm rot="1720673">
            <a:off x="1769920" y="374303"/>
            <a:ext cx="998537" cy="1997075"/>
            <a:chOff x="2469" y="1248"/>
            <a:chExt cx="629" cy="1258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gray">
            <a:xfrm>
              <a:off x="2904" y="1248"/>
              <a:ext cx="194" cy="194"/>
            </a:xfrm>
            <a:prstGeom prst="ellipse">
              <a:avLst/>
            </a:prstGeom>
            <a:noFill/>
            <a:ln w="57150" algn="ctr">
              <a:solidFill>
                <a:srgbClr val="D2955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gray">
            <a:xfrm rot="5400000">
              <a:off x="2178" y="1732"/>
              <a:ext cx="1065" cy="484"/>
            </a:xfrm>
            <a:prstGeom prst="line">
              <a:avLst/>
            </a:prstGeom>
            <a:noFill/>
            <a:ln w="28575" algn="ctr">
              <a:solidFill>
                <a:srgbClr val="D2955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/>
          <p:cNvGrpSpPr/>
          <p:nvPr/>
        </p:nvGrpSpPr>
        <p:grpSpPr bwMode="auto">
          <a:xfrm rot="944615">
            <a:off x="1263633" y="1811419"/>
            <a:ext cx="2176462" cy="682625"/>
            <a:chOff x="2445" y="2100"/>
            <a:chExt cx="1371" cy="430"/>
          </a:xfrm>
        </p:grpSpPr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3622" y="2100"/>
              <a:ext cx="194" cy="194"/>
            </a:xfrm>
            <a:prstGeom prst="ellipse">
              <a:avLst/>
            </a:prstGeom>
            <a:noFill/>
            <a:ln w="57150" algn="ctr">
              <a:solidFill>
                <a:srgbClr val="7995B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gray">
            <a:xfrm rot="10800000" flipV="1">
              <a:off x="2445" y="2218"/>
              <a:ext cx="1186" cy="312"/>
            </a:xfrm>
            <a:prstGeom prst="line">
              <a:avLst/>
            </a:prstGeom>
            <a:noFill/>
            <a:ln w="28575" algn="ctr">
              <a:solidFill>
                <a:srgbClr val="7995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22"/>
          <p:cNvGrpSpPr/>
          <p:nvPr/>
        </p:nvGrpSpPr>
        <p:grpSpPr bwMode="auto">
          <a:xfrm rot="21330974">
            <a:off x="1454255" y="2350994"/>
            <a:ext cx="1681162" cy="1370013"/>
            <a:chOff x="2475" y="2528"/>
            <a:chExt cx="1059" cy="863"/>
          </a:xfrm>
        </p:grpSpPr>
        <p:sp>
          <p:nvSpPr>
            <p:cNvPr id="14" name="Oval 23"/>
            <p:cNvSpPr>
              <a:spLocks noChangeArrowheads="1"/>
            </p:cNvSpPr>
            <p:nvPr/>
          </p:nvSpPr>
          <p:spPr bwMode="gray">
            <a:xfrm>
              <a:off x="3340" y="3197"/>
              <a:ext cx="194" cy="194"/>
            </a:xfrm>
            <a:prstGeom prst="ellipse">
              <a:avLst/>
            </a:prstGeom>
            <a:noFill/>
            <a:ln w="57150" algn="ctr">
              <a:solidFill>
                <a:srgbClr val="AD8AB8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gray">
            <a:xfrm rot="16200000" flipV="1">
              <a:off x="2571" y="2432"/>
              <a:ext cx="699" cy="891"/>
            </a:xfrm>
            <a:prstGeom prst="line">
              <a:avLst/>
            </a:prstGeom>
            <a:noFill/>
            <a:ln w="28575" algn="ctr">
              <a:solidFill>
                <a:srgbClr val="AD8AB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5"/>
          <p:cNvSpPr/>
          <p:nvPr/>
        </p:nvSpPr>
        <p:spPr>
          <a:xfrm>
            <a:off x="3691958" y="401216"/>
            <a:ext cx="700121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3600" b="1" i="1" dirty="0">
                <a:solidFill>
                  <a:srgbClr val="F5A837">
                    <a:lumMod val="75000"/>
                  </a:srgb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Sử dụng t</a:t>
            </a:r>
            <a:r>
              <a:rPr lang="pt-BR" altLang="en-US" sz="3600" b="1" i="1" dirty="0">
                <a:solidFill>
                  <a:srgbClr val="F5A837">
                    <a:lumMod val="75000"/>
                  </a:srgbClr>
                </a:solidFill>
                <a:latin typeface="Times New Roman" panose="02020603050405020304" pitchFamily="18" charset="0"/>
              </a:rPr>
              <a:t>ừ ngữ, hình ảnh chọn lọc</a:t>
            </a:r>
            <a:endParaRPr lang="en-SG" altLang="en-US" sz="3600" b="1" dirty="0">
              <a:solidFill>
                <a:srgbClr val="F5A83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7437" y="1816817"/>
            <a:ext cx="861470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Giọ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/>
              </a:rPr>
              <a:t>n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thơ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linh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hoạt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tiết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tấu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phong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/>
              </a:rPr>
              <a:t>phú</a:t>
            </a:r>
            <a:endParaRPr lang="en-SG" altLang="en-US" sz="3600" b="1" i="1" dirty="0">
              <a:solidFill>
                <a:srgbClr val="0070C0"/>
              </a:solidFill>
              <a:latin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289" y="2957707"/>
            <a:ext cx="7921839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Tâm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trạng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ngao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ngán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căm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uất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chỉ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đành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bất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lực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</a:rPr>
              <a:t>buông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xuôi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tuy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nhiên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bên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trong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vẫn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ngùn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ngụt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/>
              </a:rPr>
              <a:t>engọn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lửa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căm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/>
              </a:rPr>
              <a:t>hờn</a:t>
            </a:r>
            <a:endParaRPr lang="en-SG" altLang="en-US" sz="3600" b="1" i="1" dirty="0">
              <a:solidFill>
                <a:srgbClr val="7030A0"/>
              </a:solidFill>
              <a:latin typeface="Times New Roman" panose="02020603050405020304"/>
              <a:cs typeface="Arial" panose="020B0604020202020204" pitchFamily="34" charset="0"/>
            </a:endParaRPr>
          </a:p>
        </p:txBody>
      </p:sp>
      <p:grpSp>
        <p:nvGrpSpPr>
          <p:cNvPr id="19" name="Group 37"/>
          <p:cNvGrpSpPr/>
          <p:nvPr/>
        </p:nvGrpSpPr>
        <p:grpSpPr bwMode="auto">
          <a:xfrm>
            <a:off x="495283" y="1477318"/>
            <a:ext cx="1612900" cy="1612900"/>
            <a:chOff x="1961" y="1894"/>
            <a:chExt cx="1016" cy="1016"/>
          </a:xfrm>
        </p:grpSpPr>
        <p:sp>
          <p:nvSpPr>
            <p:cNvPr id="20" name="Oval 38"/>
            <p:cNvSpPr>
              <a:spLocks noChangeArrowheads="1"/>
            </p:cNvSpPr>
            <p:nvPr/>
          </p:nvSpPr>
          <p:spPr bwMode="gray">
            <a:xfrm>
              <a:off x="1961" y="1894"/>
              <a:ext cx="1016" cy="1016"/>
            </a:xfrm>
            <a:prstGeom prst="ellipse">
              <a:avLst/>
            </a:prstGeom>
            <a:solidFill>
              <a:srgbClr val="8EAD6F"/>
            </a:solidFill>
            <a:ln w="57150" algn="ctr">
              <a:solidFill>
                <a:srgbClr val="C3D69B"/>
              </a:solidFill>
              <a:rou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Oval 39"/>
            <p:cNvSpPr>
              <a:spLocks noChangeArrowheads="1"/>
            </p:cNvSpPr>
            <p:nvPr/>
          </p:nvSpPr>
          <p:spPr bwMode="gray">
            <a:xfrm>
              <a:off x="2045" y="1978"/>
              <a:ext cx="847" cy="847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71893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gray">
          <a:xfrm>
            <a:off x="654033" y="1769368"/>
            <a:ext cx="1263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 dirty="0" err="1">
                <a:solidFill>
                  <a:srgbClr val="FF0000"/>
                </a:solidFill>
                <a:latin typeface="Times New Roman" panose="02020603050405020304"/>
                <a:cs typeface="Arial" panose="020B0604020202020204" pitchFamily="34" charset="0"/>
              </a:rPr>
              <a:t>Khổ</a:t>
            </a:r>
            <a:r>
              <a:rPr lang="en-SG" altLang="en-US" sz="3600" b="1" dirty="0">
                <a:solidFill>
                  <a:srgbClr val="FF0000"/>
                </a:solidFill>
                <a:latin typeface="Times New Roman" panose="02020603050405020304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Oval 3"/>
          <p:cNvSpPr/>
          <p:nvPr/>
        </p:nvSpPr>
        <p:spPr>
          <a:xfrm>
            <a:off x="5105400" y="2415918"/>
            <a:ext cx="519179" cy="53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200" y="1329771"/>
            <a:ext cx="680868" cy="6728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809184" y="0"/>
            <a:ext cx="1109995" cy="10561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760273" y="6309752"/>
            <a:ext cx="1478007" cy="13457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69287" y="4940477"/>
            <a:ext cx="519179" cy="53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74791" y="6057611"/>
            <a:ext cx="1109995" cy="10561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81517" y="6171681"/>
            <a:ext cx="1109995" cy="10561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737509" y="1816817"/>
            <a:ext cx="1478007" cy="12734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h Cọp Vồ Mồi Đẹp Được Vẽ Tay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93080"/>
            <a:ext cx="12192000" cy="1264920"/>
          </a:xfrm>
          <a:prstGeom prst="rect">
            <a:avLst/>
          </a:prstGeom>
          <a:solidFill>
            <a:schemeClr val="tx1">
              <a:alpha val="6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77211" y="676292"/>
            <a:ext cx="4008755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7335" y="1577975"/>
            <a:ext cx="449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0" y="1719580"/>
            <a:ext cx="6345555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sống mãi trong tình thương nối nhớ 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 tung hoành hống hách những ngày xưa.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cảnh sơn lâm, bóng cả, cây già, 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tiếng gió gào ngàn, với giọng nguồn hét núi,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khi thét khúc trường ca dữ dội,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bước chân lên, dõng dạc, đường hoàng,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Vờn bóng âm thầm, lá gai, cỏ sắc.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hang tối, mắt thần khi đã quắc, 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khiến cho mọi vật đều im hơi.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biết ta chúa tể cả muôn loài,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chốn thảo hoa không tên, không tuổi.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901811" y="675022"/>
            <a:ext cx="3853815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226810" y="1719580"/>
            <a:ext cx="596519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đâu những đêm vàng bên bờ suối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say mồi đứng uống ánh trăng tan ?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những ngày mưa chuyển bốn phương ngàn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lặng ngắm giang sơn ta đổi mới ?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những bình minh cây xanh nắng gội,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chim ca giấc ngủ ta tưng bừng ?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những chiều lênh láng máu sau rừng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đợi chết mảnh mặt trời gay gắt,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ta chiếm lấy riêng phần bí mật ?</a:t>
            </a:r>
          </a:p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Than ôi ! Thời oanh liệt nay còn đâu 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37605" y="638810"/>
            <a:ext cx="9525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2965" y="791210"/>
            <a:ext cx="0" cy="4655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4290930" y="227329"/>
            <a:ext cx="396044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round/>
          </a:ln>
          <a:effectLst>
            <a:outerShdw dist="40161" dir="4293903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gray">
          <a:xfrm>
            <a:off x="4290903" y="229234"/>
            <a:ext cx="3609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nhóm</a:t>
            </a:r>
            <a:endParaRPr kumimoji="0" lang="en-SG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492887" y="1191160"/>
          <a:ext cx="11207266" cy="54121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3325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Chi </a:t>
                      </a:r>
                      <a:r>
                        <a:rPr lang="en-SG" sz="2800" dirty="0" err="1">
                          <a:latin typeface="+mj-lt"/>
                        </a:rPr>
                        <a:t>tiết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Từ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ngữ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65">
                <a:tc rowSpan="2">
                  <a:txBody>
                    <a:bodyPr/>
                    <a:lstStyle/>
                    <a:p>
                      <a:r>
                        <a:rPr lang="en-SG" sz="2800" b="1" dirty="0" err="1">
                          <a:latin typeface="+mj-lt"/>
                        </a:rPr>
                        <a:t>Cảnh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núi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rừng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Hình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ảnh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32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Âm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thanh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895">
                <a:tc rowSpan="2">
                  <a:txBody>
                    <a:bodyPr/>
                    <a:lstStyle/>
                    <a:p>
                      <a:r>
                        <a:rPr lang="en-SG" sz="2800" b="1" dirty="0" err="1">
                          <a:latin typeface="+mj-lt"/>
                        </a:rPr>
                        <a:t>Hình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ảnh</a:t>
                      </a:r>
                      <a:r>
                        <a:rPr lang="en-SG" sz="2800" b="1" dirty="0">
                          <a:latin typeface="+mj-lt"/>
                        </a:rPr>
                        <a:t> con </a:t>
                      </a:r>
                      <a:r>
                        <a:rPr lang="en-SG" sz="2800" b="1" dirty="0" err="1">
                          <a:latin typeface="+mj-lt"/>
                        </a:rPr>
                        <a:t>hổ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Hành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động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89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>
                          <a:latin typeface="+mj-lt"/>
                        </a:rPr>
                        <a:t>T</a:t>
                      </a:r>
                      <a:r>
                        <a:rPr lang="vi-VN" sz="2800" dirty="0">
                          <a:latin typeface="+mj-lt"/>
                        </a:rPr>
                        <a:t>ư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thế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999656" y="404664"/>
            <a:ext cx="62646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a/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vĩ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3FAED5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Table 17"/>
          <p:cNvGraphicFramePr>
            <a:graphicFrameLocks noGrp="1"/>
          </p:cNvGraphicFramePr>
          <p:nvPr/>
        </p:nvGraphicFramePr>
        <p:xfrm>
          <a:off x="596804" y="1650784"/>
          <a:ext cx="11070399" cy="4871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544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Chi </a:t>
                      </a:r>
                      <a:r>
                        <a:rPr lang="en-SG" sz="2800" dirty="0" err="1">
                          <a:latin typeface="+mj-lt"/>
                        </a:rPr>
                        <a:t>tiết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Từ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ngữ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112">
                <a:tc rowSpan="3"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latin typeface="+mj-lt"/>
                        </a:rPr>
                        <a:t>Cảnh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núi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rừng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Hình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ảnh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17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Âm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thanh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10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  <a:p>
                      <a:r>
                        <a:rPr lang="en-SG" sz="2800" dirty="0" err="1">
                          <a:latin typeface="+mj-lt"/>
                        </a:rPr>
                        <a:t>Nhận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xét</a:t>
                      </a:r>
                      <a:endParaRPr lang="en-SG" sz="2800" dirty="0">
                        <a:latin typeface="+mj-lt"/>
                      </a:endParaRPr>
                    </a:p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51783" y="2474893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 núi rừng hùng vĩ với: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“bóng cả, cây già”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đầy vẻ thâm nghiêm</a:t>
            </a:r>
            <a:endParaRPr kumimoji="0" lang="pt-BR" altLang="en-US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51783" y="3639836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 thanh dữ dội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“tiếng gió gào ngàn”,“giọng nguồn hét núi”,“thét khúc trường ca dữ dội”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51783" y="4748951"/>
            <a:ext cx="73448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Từ ngữ chọn lọc, phong phú và gợi tả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 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ổi bật cảnh đại ngàn hùng vĩ, mạnh mẽ, hoang dã, bí ẩn linh thiêng, nơi giang sơn mà hổ đã từng ngự trị.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533593" y="320129"/>
            <a:ext cx="48245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b/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3FAED5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Table 17"/>
          <p:cNvGraphicFramePr>
            <a:graphicFrameLocks noGrp="1"/>
          </p:cNvGraphicFramePr>
          <p:nvPr/>
        </p:nvGraphicFramePr>
        <p:xfrm>
          <a:off x="467854" y="1571080"/>
          <a:ext cx="11244770" cy="43647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694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Chi </a:t>
                      </a:r>
                      <a:r>
                        <a:rPr lang="en-SG" sz="2800" dirty="0" err="1">
                          <a:latin typeface="+mj-lt"/>
                        </a:rPr>
                        <a:t>tiết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Từ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ngữ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614">
                <a:tc rowSpan="2"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latin typeface="+mj-lt"/>
                        </a:rPr>
                        <a:t>Hình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ảnh</a:t>
                      </a:r>
                      <a:r>
                        <a:rPr lang="en-SG" sz="2800" b="1" dirty="0">
                          <a:latin typeface="+mj-lt"/>
                        </a:rPr>
                        <a:t> con </a:t>
                      </a:r>
                      <a:r>
                        <a:rPr lang="en-SG" sz="2800" b="1" dirty="0" err="1">
                          <a:latin typeface="+mj-lt"/>
                        </a:rPr>
                        <a:t>hổ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Hành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động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47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T</a:t>
                      </a:r>
                      <a:r>
                        <a:rPr lang="vi-VN" sz="2800" dirty="0">
                          <a:latin typeface="+mj-lt"/>
                        </a:rPr>
                        <a:t>ư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thế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39815" y="2556761"/>
            <a:ext cx="72728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 chân lên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 tấm thân như sóng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cuộn nhịp nhàng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Vờn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bóng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âm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thầm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39816" y="4358363"/>
            <a:ext cx="73563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 phong; mạnh mẽ; uy nghiêm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dõng dạc đường hoàng;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mắt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thần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quắc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khiến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mọi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đều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im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1383" y="5843189"/>
            <a:ext cx="111612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 Câu thơ sống động, giàu chất tạo hình, diễn tả chính xác vẻ đẹp vừa uy nghi, dũng mãnh vừa mềm mại, uyển chuyển của chúa sơn lâm.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9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D:\Giao an - Ngu Van 6\Finish\H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64" y="29344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D:\Giao an - Ngu Van 6\Finish\H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64" y="29344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D:\Giao an - Ngu Van 6\Finish\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64" y="3276601"/>
            <a:ext cx="43434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D:\Giao an - Ngu Van 6\Finish\H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4" y="3276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49824" y="28194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bờ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suối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805464" y="2563262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mưa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835043" y="6404896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minh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272064" y="6202364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lênh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láng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máu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12"/>
          <p:cNvSpPr/>
          <p:nvPr/>
        </p:nvSpPr>
        <p:spPr>
          <a:xfrm>
            <a:off x="119336" y="1897360"/>
            <a:ext cx="2611288" cy="4699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 tranh tứ bình tuyệt đẹp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Em hãy chỉ ra và trình bày cảm nhận của em về bộ tranh ấy.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D:\Giao an - Ngu Van 6\Finish\H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59004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35360" y="4077072"/>
            <a:ext cx="5328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đêm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bờ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say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mồi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uống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tan?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461" name="Picture 8" descr="D:\Giao an - Ngu Van 6\Finish\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6632"/>
            <a:ext cx="59004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157777" y="4077072"/>
            <a:ext cx="6378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Đâu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những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ngày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mưa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chuyển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4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phương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ngàn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lặng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ngắm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giang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san ta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đổi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mới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056" y="5200744"/>
            <a:ext cx="511256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Hình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con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hổ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mang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dáng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vẻ</a:t>
            </a:r>
            <a:r>
              <a:rPr kumimoji="0" lang="en-US" alt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của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một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bậc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‘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Đế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vương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’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7368" y="5264913"/>
            <a:ext cx="53285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lệ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say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mồi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uống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lãng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sĩ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9" descr="D:\Giao an - Ngu Van 6\Finish\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5748064" cy="40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D:\Giao an - Ngu Van 6\Finish\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7" y="116632"/>
            <a:ext cx="6056327" cy="40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4867" y="4341745"/>
            <a:ext cx="58970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Đâu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những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bình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minh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cây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xanh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nắng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gội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3E4E3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Tiếng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chim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giấc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ngủ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ta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từng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bừng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?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016337" y="4247844"/>
            <a:ext cx="61122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Đâu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những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chiều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lênh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láng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máu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sau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rừng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3E4E3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đợi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chết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mảnh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mặt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trời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gay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gắt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3E4E3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Để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ta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chiếm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lấy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riêng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phần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bí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mật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?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360" y="5373216"/>
            <a:ext cx="55446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chan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hòa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ánh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sáng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rộn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rã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cùng</a:t>
            </a:r>
            <a:r>
              <a:rPr kumimoji="0" lang="en-US" alt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với</a:t>
            </a:r>
            <a:r>
              <a:rPr kumimoji="0" lang="en-US" alt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tiếng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chim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ca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hát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cho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giấc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ngủ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của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chúa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Sơn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Lâm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31632" y="5602616"/>
            <a:ext cx="53285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thật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dự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dội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, con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hổ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trở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thành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một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con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mãnh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thú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săn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mồi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đầy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quyền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uy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him Hoạt Hình Con Voi Rừng Cáo động Vật Nền, Rừng Nhiệt đới, Hoạt Hình,  Cá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1092" y="7729678"/>
            <a:ext cx="9093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9 -0.120234 C -0.162223 -0.115471 -0.275919 -0.0463962 -0.323936 -0.141671 C -0.371953 -0.236947 -0.414176 -0.496572 -0.362847 -0.596612 C -0.311519 -0.696651 -0.127175 -0.641868 -0.0672909 -0.64186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D:\Giao an - Ngu Van 6\Finish\H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0" y="0"/>
            <a:ext cx="61179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D:\Giao an - Ngu Van 6\Finish\H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9" y="0"/>
            <a:ext cx="6098691" cy="34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D:\Giao an - Ngu Van 6\Finish\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1" y="3427439"/>
            <a:ext cx="61179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D:\Giao an - Ngu Van 6\Finish\H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9" y="3427439"/>
            <a:ext cx="6098691" cy="34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72661" y="495814"/>
            <a:ext cx="11233248" cy="5976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0995" y="4977191"/>
            <a:ext cx="100341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bình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đẹp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lẫy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núi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rừng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vĩ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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Nổi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bật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chúa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ơn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âm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thế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lẫm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kiêu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hùng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295800" y="620688"/>
            <a:ext cx="352839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Bộ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tranh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tứ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bình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3FAE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0" name="Group 3"/>
          <p:cNvGrpSpPr/>
          <p:nvPr/>
        </p:nvGrpSpPr>
        <p:grpSpPr bwMode="auto">
          <a:xfrm>
            <a:off x="856416" y="1523355"/>
            <a:ext cx="3136106" cy="3299416"/>
            <a:chOff x="315" y="1323"/>
            <a:chExt cx="1486" cy="1388"/>
          </a:xfrm>
        </p:grpSpPr>
        <p:sp>
          <p:nvSpPr>
            <p:cNvPr id="11" name="AutoShape 4"/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hlink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6"/>
          <p:cNvGrpSpPr/>
          <p:nvPr/>
        </p:nvGrpSpPr>
        <p:grpSpPr bwMode="auto">
          <a:xfrm>
            <a:off x="4376922" y="1523355"/>
            <a:ext cx="3176668" cy="3299416"/>
            <a:chOff x="315" y="1323"/>
            <a:chExt cx="1486" cy="1388"/>
          </a:xfrm>
        </p:grpSpPr>
        <p:sp>
          <p:nvSpPr>
            <p:cNvPr id="16" name="AutoShape 7"/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accent2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9"/>
          <p:cNvGrpSpPr/>
          <p:nvPr/>
        </p:nvGrpSpPr>
        <p:grpSpPr bwMode="auto">
          <a:xfrm>
            <a:off x="7947434" y="1523355"/>
            <a:ext cx="3206556" cy="3299416"/>
            <a:chOff x="315" y="1323"/>
            <a:chExt cx="1486" cy="1388"/>
          </a:xfrm>
        </p:grpSpPr>
        <p:sp>
          <p:nvSpPr>
            <p:cNvPr id="19" name="AutoShape 10"/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folHlink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fol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51614" y="1652335"/>
            <a:ext cx="29554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?”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đớn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513809" y="1837001"/>
            <a:ext cx="29509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057647" y="2305631"/>
            <a:ext cx="30243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 u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 - Than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nay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h Cọp Vồ Mồi Đẹp Được Vẽ Tay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93080"/>
            <a:ext cx="12192000" cy="1264920"/>
          </a:xfrm>
          <a:prstGeom prst="rect">
            <a:avLst/>
          </a:prstGeom>
          <a:solidFill>
            <a:schemeClr val="tx1">
              <a:alpha val="6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Khát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84232" y="2687604"/>
            <a:ext cx="3456384" cy="266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vườn bách thú hiện ra trước mắt chúa sơn lâm như thế nào?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332" y="1756519"/>
            <a:ext cx="84249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Nay ta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niềm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uất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thâu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Ghét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thay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sửa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dối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cỏ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lối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phẳng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Dải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</a:t>
            </a:r>
            <a:endParaRPr kumimoji="0" lang="en-US" alt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Len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nách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gò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thấp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Dăm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hiền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bí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đòi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chước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hoang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chốn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9041" y="455947"/>
            <a:ext cx="3785235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102" grpId="0" autoUpdateAnimBg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Káº¿t quáº£ hÃ¬nh áº£nh cho con há» trong vÆ°á»n bÃ¡ch thÃ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-19068"/>
            <a:ext cx="3732921" cy="24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Káº¿t quáº£ hÃ¬nh áº£nh cho con há» trong vÆ°á»n bÃ¡ch thÃ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719736" cy="22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Káº¿t quáº£ hÃ¬nh áº£nh cho con há» trong vÆ°á»n bÃ¡ch thÃ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" y="4681953"/>
            <a:ext cx="3693569" cy="21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5951984" y="963780"/>
            <a:ext cx="396044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round/>
          </a:ln>
          <a:effectLst>
            <a:outerShdw dist="40161" dir="4293903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6086996" y="947905"/>
            <a:ext cx="3609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v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ư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ờn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thú</a:t>
            </a:r>
            <a:endParaRPr kumimoji="0" lang="en-SG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3"/>
          <p:cNvSpPr/>
          <p:nvPr/>
        </p:nvSpPr>
        <p:spPr bwMode="gray">
          <a:xfrm rot="5400000">
            <a:off x="5883851" y="2234431"/>
            <a:ext cx="2512019" cy="3765550"/>
          </a:xfrm>
          <a:custGeom>
            <a:avLst/>
            <a:gdLst>
              <a:gd name="T0" fmla="*/ 1457 w 2970"/>
              <a:gd name="T1" fmla="*/ 0 h 2372"/>
              <a:gd name="T2" fmla="*/ 112 w 2970"/>
              <a:gd name="T3" fmla="*/ 673 h 2372"/>
              <a:gd name="T4" fmla="*/ 701 w 2970"/>
              <a:gd name="T5" fmla="*/ 673 h 2372"/>
              <a:gd name="T6" fmla="*/ 0 w 2970"/>
              <a:gd name="T7" fmla="*/ 2366 h 2372"/>
              <a:gd name="T8" fmla="*/ 2970 w 2970"/>
              <a:gd name="T9" fmla="*/ 2372 h 2372"/>
              <a:gd name="T10" fmla="*/ 2222 w 2970"/>
              <a:gd name="T11" fmla="*/ 673 h 2372"/>
              <a:gd name="T12" fmla="*/ 2784 w 2970"/>
              <a:gd name="T13" fmla="*/ 673 h 2372"/>
              <a:gd name="T14" fmla="*/ 1457 w 2970"/>
              <a:gd name="T1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70" h="2372">
                <a:moveTo>
                  <a:pt x="1457" y="0"/>
                </a:moveTo>
                <a:lnTo>
                  <a:pt x="112" y="673"/>
                </a:lnTo>
                <a:lnTo>
                  <a:pt x="701" y="673"/>
                </a:lnTo>
                <a:lnTo>
                  <a:pt x="0" y="2366"/>
                </a:lnTo>
                <a:lnTo>
                  <a:pt x="2970" y="2372"/>
                </a:lnTo>
                <a:lnTo>
                  <a:pt x="2222" y="673"/>
                </a:lnTo>
                <a:lnTo>
                  <a:pt x="2784" y="673"/>
                </a:lnTo>
                <a:lnTo>
                  <a:pt x="1457" y="0"/>
                </a:lnTo>
                <a:close/>
              </a:path>
            </a:pathLst>
          </a:custGeom>
          <a:solidFill>
            <a:schemeClr val="accent4">
              <a:lumMod val="50000"/>
              <a:alpha val="53000"/>
            </a:scheme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gray">
          <a:xfrm>
            <a:off x="4583832" y="2863143"/>
            <a:ext cx="2448272" cy="238407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2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6016" y="3290117"/>
            <a:ext cx="2183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Nhân tạo </a:t>
            </a:r>
            <a:r>
              <a:rPr lang="pt-BR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kumimoji="0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cách đơn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điệu, nhàm tẻ 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gray">
          <a:xfrm>
            <a:off x="9128180" y="2827925"/>
            <a:ext cx="2448272" cy="2384078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2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60364" y="3516573"/>
            <a:ext cx="2316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 thường, giả dối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2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Oval 10"/>
          <p:cNvSpPr>
            <a:spLocks noChangeArrowheads="1"/>
          </p:cNvSpPr>
          <p:nvPr/>
        </p:nvSpPr>
        <p:spPr bwMode="gray">
          <a:xfrm>
            <a:off x="4382279" y="548681"/>
            <a:ext cx="3161967" cy="311050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5" name="Rectangle 949"/>
          <p:cNvSpPr>
            <a:spLocks noChangeArrowheads="1"/>
          </p:cNvSpPr>
          <p:nvPr/>
        </p:nvSpPr>
        <p:spPr bwMode="gray">
          <a:xfrm>
            <a:off x="4600993" y="1198259"/>
            <a:ext cx="2863159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 tù túng đáng chán, đáng khinh, đáng ghét</a:t>
            </a:r>
            <a:endParaRPr kumimoji="0" lang="en-SG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gray">
          <a:xfrm>
            <a:off x="3059296" y="2762250"/>
            <a:ext cx="692150" cy="488950"/>
          </a:xfrm>
          <a:prstGeom prst="rightArrow">
            <a:avLst>
              <a:gd name="adj1" fmla="val 50000"/>
              <a:gd name="adj2" fmla="val 3539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gray">
          <a:xfrm rot="3342787" flipH="1">
            <a:off x="6965973" y="4287770"/>
            <a:ext cx="782637" cy="422275"/>
          </a:xfrm>
          <a:prstGeom prst="rightArrow">
            <a:avLst>
              <a:gd name="adj1" fmla="val 50000"/>
              <a:gd name="adj2" fmla="val 4633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gray">
          <a:xfrm rot="-3342787">
            <a:off x="4386760" y="4418330"/>
            <a:ext cx="781050" cy="422275"/>
          </a:xfrm>
          <a:prstGeom prst="rightArrow">
            <a:avLst>
              <a:gd name="adj1" fmla="val 50000"/>
              <a:gd name="adj2" fmla="val 4624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gray">
          <a:xfrm>
            <a:off x="983432" y="1916832"/>
            <a:ext cx="2110789" cy="217447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2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gray">
          <a:xfrm>
            <a:off x="3197284" y="4721267"/>
            <a:ext cx="1818596" cy="1732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gray">
          <a:xfrm>
            <a:off x="6960096" y="4547062"/>
            <a:ext cx="2105099" cy="206210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2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2" name="Rectangle 949"/>
          <p:cNvSpPr>
            <a:spLocks noChangeArrowheads="1"/>
          </p:cNvSpPr>
          <p:nvPr/>
        </p:nvSpPr>
        <p:spPr bwMode="gray">
          <a:xfrm>
            <a:off x="7042330" y="4880973"/>
            <a:ext cx="1978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Giọng thơ chế</a:t>
            </a:r>
            <a:r>
              <a:rPr kumimoji="0" lang="pt-BR" alt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giễu ở 2 câu đầu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7123" name="Rectangle 949"/>
          <p:cNvSpPr>
            <a:spLocks noChangeArrowheads="1"/>
          </p:cNvSpPr>
          <p:nvPr/>
        </p:nvSpPr>
        <p:spPr bwMode="gray">
          <a:xfrm>
            <a:off x="3287688" y="4986380"/>
            <a:ext cx="16251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ngữ liệt kê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24" name="Rectangle 949"/>
          <p:cNvSpPr>
            <a:spLocks noChangeArrowheads="1"/>
          </p:cNvSpPr>
          <p:nvPr/>
        </p:nvSpPr>
        <p:spPr bwMode="gray">
          <a:xfrm>
            <a:off x="1152676" y="2291388"/>
            <a:ext cx="17749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thơ ngắn, dồn dập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25" name="AutoShape 21"/>
          <p:cNvSpPr>
            <a:spLocks noChangeArrowheads="1"/>
          </p:cNvSpPr>
          <p:nvPr/>
        </p:nvSpPr>
        <p:spPr bwMode="gray">
          <a:xfrm flipH="1">
            <a:off x="8140909" y="2746375"/>
            <a:ext cx="692150" cy="488950"/>
          </a:xfrm>
          <a:prstGeom prst="rightArrow">
            <a:avLst>
              <a:gd name="adj1" fmla="val 50000"/>
              <a:gd name="adj2" fmla="val 3539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gray">
          <a:xfrm>
            <a:off x="8688295" y="1697131"/>
            <a:ext cx="2592281" cy="259596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2"/>
            </a:solidFill>
            <a:rou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7" name="Rectangle 949"/>
          <p:cNvSpPr>
            <a:spLocks noChangeArrowheads="1"/>
          </p:cNvSpPr>
          <p:nvPr/>
        </p:nvSpPr>
        <p:spPr bwMode="gray">
          <a:xfrm>
            <a:off x="8832304" y="1844824"/>
            <a:ext cx="24167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Giọng thơ như kéo dài hơn ở những câu tiếp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5" grpId="0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/>
      <p:bldP spid="47123" grpId="0"/>
      <p:bldP spid="47124" grpId="0"/>
      <p:bldP spid="47125" grpId="0" animBg="1"/>
      <p:bldP spid="47126" grpId="0" animBg="1"/>
      <p:bldP spid="471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e9b46ea5b31a26864cecd4e88d18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2780928"/>
            <a:ext cx="3135036" cy="3731373"/>
          </a:xfrm>
          <a:prstGeom prst="rect">
            <a:avLst/>
          </a:prstGeom>
        </p:spPr>
      </p:pic>
      <p:pic>
        <p:nvPicPr>
          <p:cNvPr id="6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9937">
            <a:off x="2544296" y="-3700"/>
            <a:ext cx="4894525" cy="59532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1105" y="1412776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25618" y="572007"/>
            <a:ext cx="952377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vườn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thú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đương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hổ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nhốt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Viêt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nhốt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cũi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(VN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). </a:t>
            </a: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kumimoji="0" lang="pt-B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81928" y="4672730"/>
            <a:ext cx="96674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pt-B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áº¿t quáº£ hÃ¬nh áº£nh cho há»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0"/>
            <a:ext cx="4583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4016" y="2636912"/>
            <a:ext cx="73201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non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vĩ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ngự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thang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vùng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vẫy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ngán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đương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phất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-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ghê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gớm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</p:txBody>
      </p:sp>
      <p:sp>
        <p:nvSpPr>
          <p:cNvPr id="4" name="Rounded Rectangle 17"/>
          <p:cNvSpPr/>
          <p:nvPr/>
        </p:nvSpPr>
        <p:spPr>
          <a:xfrm>
            <a:off x="2639493" y="74082"/>
            <a:ext cx="4824535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xét về cách sử dụng câu trong khổ cuối của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43631" y="1867552"/>
            <a:ext cx="4319270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4835"/>
            <a:ext cx="4653136" cy="465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2666" r="8000" b="14885"/>
          <a:stretch>
            <a:fillRect/>
          </a:stretch>
        </p:blipFill>
        <p:spPr>
          <a:xfrm>
            <a:off x="5231904" y="476672"/>
            <a:ext cx="6381326" cy="6115437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40016" y="2276872"/>
            <a:ext cx="3816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vọng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gray">
          <a:xfrm>
            <a:off x="75512" y="2658762"/>
            <a:ext cx="2279650" cy="22796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 algn="ctr">
            <a:solidFill>
              <a:schemeClr val="accent1"/>
            </a:solidFill>
            <a:rou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ltGray">
          <a:xfrm>
            <a:off x="3192587" y="4640302"/>
            <a:ext cx="2535113" cy="968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ltGray">
          <a:xfrm>
            <a:off x="3113987" y="1953912"/>
            <a:ext cx="2487488" cy="9541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gray">
          <a:xfrm rot="2287800">
            <a:off x="434864" y="3856085"/>
            <a:ext cx="2672762" cy="445604"/>
          </a:xfrm>
          <a:prstGeom prst="leftRightArrow">
            <a:avLst>
              <a:gd name="adj1" fmla="val 44000"/>
              <a:gd name="adj2" fmla="val 70052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chemeClr val="accent1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gray">
          <a:xfrm rot="-2194149">
            <a:off x="511922" y="3218709"/>
            <a:ext cx="2598553" cy="421839"/>
          </a:xfrm>
          <a:prstGeom prst="leftRightArrow">
            <a:avLst>
              <a:gd name="adj1" fmla="val 44000"/>
              <a:gd name="adj2" fmla="val 70052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chemeClr val="accent1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ltGray">
          <a:xfrm>
            <a:off x="339037" y="2922287"/>
            <a:ext cx="1752600" cy="1752600"/>
          </a:xfrm>
          <a:prstGeom prst="ellipse">
            <a:avLst/>
          </a:prstGeom>
          <a:solidFill>
            <a:schemeClr val="hlink"/>
          </a:solidFill>
          <a:ln w="7620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4046" name="Rectangle 949"/>
          <p:cNvSpPr>
            <a:spLocks noChangeArrowheads="1"/>
          </p:cNvSpPr>
          <p:nvPr/>
        </p:nvSpPr>
        <p:spPr bwMode="auto">
          <a:xfrm>
            <a:off x="3336603" y="4675231"/>
            <a:ext cx="2216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hòa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tại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8" name="Rectangle 949"/>
          <p:cNvSpPr>
            <a:spLocks noChangeArrowheads="1"/>
          </p:cNvSpPr>
          <p:nvPr/>
        </p:nvSpPr>
        <p:spPr bwMode="auto">
          <a:xfrm>
            <a:off x="3215680" y="1988840"/>
            <a:ext cx="22417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Khao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khát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tự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do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mãnh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liệt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050" name="Rectangle 949"/>
          <p:cNvSpPr>
            <a:spLocks noChangeArrowheads="1"/>
          </p:cNvSpPr>
          <p:nvPr/>
        </p:nvSpPr>
        <p:spPr bwMode="auto">
          <a:xfrm>
            <a:off x="446987" y="3365200"/>
            <a:ext cx="153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Tâm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sự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hổ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7567" y="2478375"/>
            <a:ext cx="23948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endParaRPr kumimoji="0" lang="en-SG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096000" y="1340768"/>
            <a:ext cx="855834" cy="46085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oup 22"/>
          <p:cNvGrpSpPr/>
          <p:nvPr/>
        </p:nvGrpSpPr>
        <p:grpSpPr bwMode="auto">
          <a:xfrm>
            <a:off x="7170117" y="1659425"/>
            <a:ext cx="3822427" cy="3785799"/>
            <a:chOff x="195" y="1241"/>
            <a:chExt cx="2593" cy="2588"/>
          </a:xfrm>
        </p:grpSpPr>
        <p:sp>
          <p:nvSpPr>
            <p:cNvPr id="18" name="Freeform 23"/>
            <p:cNvSpPr/>
            <p:nvPr/>
          </p:nvSpPr>
          <p:spPr bwMode="gray">
            <a:xfrm>
              <a:off x="704" y="1241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4"/>
            <p:cNvSpPr/>
            <p:nvPr/>
          </p:nvSpPr>
          <p:spPr bwMode="gray">
            <a:xfrm flipH="1" flipV="1">
              <a:off x="788" y="3195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5"/>
            <p:cNvSpPr/>
            <p:nvPr/>
          </p:nvSpPr>
          <p:spPr bwMode="gray">
            <a:xfrm rot="5400000">
              <a:off x="1721" y="2182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6"/>
            <p:cNvSpPr/>
            <p:nvPr/>
          </p:nvSpPr>
          <p:spPr bwMode="gray">
            <a:xfrm rot="5400000" flipH="1" flipV="1">
              <a:off x="-238" y="2267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25" grpId="0" animBg="1"/>
      <p:bldP spid="29" grpId="0" animBg="1"/>
      <p:bldP spid="44042" grpId="0" animBg="1"/>
      <p:bldP spid="44043" grpId="0" animBg="1"/>
      <p:bldP spid="44044" grpId="0" animBg="1"/>
      <p:bldP spid="44046" grpId="0"/>
      <p:bldP spid="44048" grpId="0"/>
      <p:bldP spid="44050" grpId="0"/>
      <p:bldP spid="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RGIL GHEORGHIU: về một tác giả tiên phong thời tiền chiến: THẾ LỮ [ i.e.  Nguyễn Thứ Lễ 1907- 1989 saigon.] - blog phan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" y="534203"/>
            <a:ext cx="5353050" cy="61912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089223" y="1348563"/>
            <a:ext cx="6624736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Lữ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(1907 - 1989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100424" y="2500691"/>
            <a:ext cx="6624736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Lữ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89223" y="3288629"/>
            <a:ext cx="6624736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1935),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1934),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1936).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89223" y="4808429"/>
            <a:ext cx="6624736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thưởng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2003).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7114" y="357832"/>
            <a:ext cx="187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8166" y="6202233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0" y="104503"/>
            <a:ext cx="10775738" cy="675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con </a:t>
            </a:r>
            <a:r>
              <a:rPr lang="en-US" sz="2800" dirty="0" err="1" smtClean="0"/>
              <a:t>hổ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vườn</a:t>
            </a:r>
            <a:r>
              <a:rPr lang="en-US" sz="2800" dirty="0" smtClean="0"/>
              <a:t> </a:t>
            </a:r>
            <a:r>
              <a:rPr lang="en-US" sz="2800" dirty="0" err="1" smtClean="0"/>
              <a:t>bách</a:t>
            </a:r>
            <a:r>
              <a:rPr lang="en-US" sz="2800" dirty="0" smtClean="0"/>
              <a:t> </a:t>
            </a:r>
            <a:r>
              <a:rPr lang="en-US" sz="2800" dirty="0" err="1" smtClean="0"/>
              <a:t>thú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trạng</a:t>
            </a:r>
            <a:r>
              <a:rPr lang="en-US" sz="2800" dirty="0" smtClean="0"/>
              <a:t> </a:t>
            </a:r>
            <a:r>
              <a:rPr lang="en-US" sz="2800" dirty="0" err="1" smtClean="0"/>
              <a:t>uất</a:t>
            </a:r>
            <a:r>
              <a:rPr lang="en-US" sz="2800" dirty="0" smtClean="0"/>
              <a:t> </a:t>
            </a:r>
            <a:r>
              <a:rPr lang="en-US" sz="2800" dirty="0" err="1" smtClean="0"/>
              <a:t>ức</a:t>
            </a:r>
            <a:r>
              <a:rPr lang="en-US" sz="2800" dirty="0" smtClean="0"/>
              <a:t>, </a:t>
            </a:r>
            <a:r>
              <a:rPr lang="en-US" sz="2800" dirty="0" err="1" smtClean="0"/>
              <a:t>chán</a:t>
            </a:r>
            <a:r>
              <a:rPr lang="en-US" sz="2800" dirty="0" smtClean="0"/>
              <a:t> </a:t>
            </a:r>
            <a:r>
              <a:rPr lang="en-US" sz="2800" dirty="0" err="1" smtClean="0"/>
              <a:t>chường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Nhớ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chốn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hoang</a:t>
            </a:r>
            <a:r>
              <a:rPr lang="en-US" sz="2800" dirty="0" smtClean="0"/>
              <a:t> vu </a:t>
            </a:r>
            <a:r>
              <a:rPr lang="en-US" sz="2800" dirty="0" err="1" smtClean="0"/>
              <a:t>khi</a:t>
            </a:r>
            <a:r>
              <a:rPr lang="en-US" sz="2800" dirty="0" smtClean="0"/>
              <a:t> con </a:t>
            </a:r>
            <a:r>
              <a:rPr lang="en-US" sz="2800" dirty="0" err="1" smtClean="0"/>
              <a:t>hổ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, </a:t>
            </a:r>
            <a:r>
              <a:rPr lang="en-US" sz="2800" dirty="0" err="1" smtClean="0"/>
              <a:t>chúa</a:t>
            </a:r>
            <a:r>
              <a:rPr lang="en-US" sz="2800" dirty="0" smtClean="0"/>
              <a:t> </a:t>
            </a:r>
            <a:r>
              <a:rPr lang="en-US" sz="2800" dirty="0" err="1" smtClean="0"/>
              <a:t>tể</a:t>
            </a:r>
            <a:r>
              <a:rPr lang="en-US" sz="2800" dirty="0" smtClean="0"/>
              <a:t> </a:t>
            </a:r>
            <a:r>
              <a:rPr lang="en-US" sz="2800" dirty="0" err="1" smtClean="0"/>
              <a:t>sơn</a:t>
            </a:r>
            <a:r>
              <a:rPr lang="en-US" sz="2800" dirty="0" smtClean="0"/>
              <a:t> </a:t>
            </a:r>
            <a:r>
              <a:rPr lang="en-US" sz="2800" dirty="0" err="1" smtClean="0"/>
              <a:t>lâm</a:t>
            </a:r>
            <a:r>
              <a:rPr lang="en-US" sz="2800" dirty="0" smtClean="0"/>
              <a:t>, </a:t>
            </a:r>
            <a:r>
              <a:rPr lang="en-US" sz="2800" dirty="0" err="1" smtClean="0"/>
              <a:t>chế</a:t>
            </a:r>
            <a:r>
              <a:rPr lang="en-US" sz="2800" dirty="0" smtClean="0"/>
              <a:t> </a:t>
            </a:r>
            <a:r>
              <a:rPr lang="en-US" sz="2800" dirty="0" err="1" smtClean="0"/>
              <a:t>ngự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muôn</a:t>
            </a:r>
            <a:r>
              <a:rPr lang="en-US" sz="2800" dirty="0" smtClean="0"/>
              <a:t> </a:t>
            </a:r>
            <a:r>
              <a:rPr lang="en-US" sz="2800" dirty="0" err="1" smtClean="0"/>
              <a:t>loài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,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chán</a:t>
            </a:r>
            <a:r>
              <a:rPr lang="en-US" sz="2800" dirty="0" smtClean="0"/>
              <a:t>,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giả</a:t>
            </a:r>
            <a:r>
              <a:rPr lang="en-US" sz="2800" dirty="0" smtClean="0"/>
              <a:t> </a:t>
            </a:r>
            <a:r>
              <a:rPr lang="en-US" sz="2800" dirty="0" err="1" smtClean="0"/>
              <a:t>dối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Khao</a:t>
            </a:r>
            <a:r>
              <a:rPr lang="en-US" sz="2800" dirty="0" smtClean="0"/>
              <a:t> </a:t>
            </a:r>
            <a:r>
              <a:rPr lang="en-US" sz="2800" dirty="0" err="1" smtClean="0"/>
              <a:t>khát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do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trở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00931" y="1855708"/>
            <a:ext cx="13062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00931" y="3227048"/>
            <a:ext cx="52251" cy="5225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0596" y="4611188"/>
            <a:ext cx="13062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him Hoạt Hình Con Voi Rừng Cáo động Vật Nền, Rừng Nhiệt đới, Hoạt Hình,  Cá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7998" y="2733378"/>
            <a:ext cx="55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arrow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92778" y="2316708"/>
            <a:ext cx="3598863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4"/>
          <p:cNvSpPr/>
          <p:nvPr/>
        </p:nvSpPr>
        <p:spPr bwMode="gray">
          <a:xfrm>
            <a:off x="5931743" y="2422947"/>
            <a:ext cx="3476625" cy="2662237"/>
          </a:xfrm>
          <a:custGeom>
            <a:avLst/>
            <a:gdLst>
              <a:gd name="T0" fmla="*/ 384 w 2448"/>
              <a:gd name="T1" fmla="*/ 0 h 1872"/>
              <a:gd name="T2" fmla="*/ 0 w 2448"/>
              <a:gd name="T3" fmla="*/ 480 h 1872"/>
              <a:gd name="T4" fmla="*/ 192 w 2448"/>
              <a:gd name="T5" fmla="*/ 480 h 1872"/>
              <a:gd name="T6" fmla="*/ 192 w 2448"/>
              <a:gd name="T7" fmla="*/ 1344 h 1872"/>
              <a:gd name="T8" fmla="*/ 720 w 2448"/>
              <a:gd name="T9" fmla="*/ 1872 h 1872"/>
              <a:gd name="T10" fmla="*/ 2448 w 2448"/>
              <a:gd name="T11" fmla="*/ 1872 h 1872"/>
              <a:gd name="T12" fmla="*/ 2448 w 2448"/>
              <a:gd name="T13" fmla="*/ 1488 h 1872"/>
              <a:gd name="T14" fmla="*/ 816 w 2448"/>
              <a:gd name="T15" fmla="*/ 1488 h 1872"/>
              <a:gd name="T16" fmla="*/ 576 w 2448"/>
              <a:gd name="T17" fmla="*/ 1296 h 1872"/>
              <a:gd name="T18" fmla="*/ 576 w 2448"/>
              <a:gd name="T19" fmla="*/ 480 h 1872"/>
              <a:gd name="T20" fmla="*/ 768 w 2448"/>
              <a:gd name="T21" fmla="*/ 480 h 1872"/>
              <a:gd name="T22" fmla="*/ 384 w 2448"/>
              <a:gd name="T2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8" h="1872">
                <a:moveTo>
                  <a:pt x="384" y="0"/>
                </a:moveTo>
                <a:lnTo>
                  <a:pt x="0" y="480"/>
                </a:lnTo>
                <a:lnTo>
                  <a:pt x="192" y="480"/>
                </a:lnTo>
                <a:cubicBezTo>
                  <a:pt x="192" y="480"/>
                  <a:pt x="192" y="912"/>
                  <a:pt x="192" y="1344"/>
                </a:cubicBezTo>
                <a:cubicBezTo>
                  <a:pt x="216" y="1578"/>
                  <a:pt x="414" y="1866"/>
                  <a:pt x="720" y="1872"/>
                </a:cubicBezTo>
                <a:cubicBezTo>
                  <a:pt x="1584" y="1872"/>
                  <a:pt x="2448" y="1872"/>
                  <a:pt x="2448" y="1872"/>
                </a:cubicBezTo>
                <a:lnTo>
                  <a:pt x="2448" y="1488"/>
                </a:lnTo>
                <a:cubicBezTo>
                  <a:pt x="2448" y="1488"/>
                  <a:pt x="1632" y="1488"/>
                  <a:pt x="816" y="1488"/>
                </a:cubicBezTo>
                <a:cubicBezTo>
                  <a:pt x="642" y="1482"/>
                  <a:pt x="576" y="1428"/>
                  <a:pt x="576" y="1296"/>
                </a:cubicBezTo>
                <a:cubicBezTo>
                  <a:pt x="576" y="888"/>
                  <a:pt x="576" y="480"/>
                  <a:pt x="576" y="480"/>
                </a:cubicBezTo>
                <a:lnTo>
                  <a:pt x="768" y="480"/>
                </a:lnTo>
                <a:lnTo>
                  <a:pt x="38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2" name="Picture 5" descr="shad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94491" y="3339331"/>
            <a:ext cx="5969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6"/>
          <p:cNvGrpSpPr>
            <a:grpSpLocks noChangeAspect="1"/>
          </p:cNvGrpSpPr>
          <p:nvPr/>
        </p:nvGrpSpPr>
        <p:grpSpPr bwMode="auto">
          <a:xfrm rot="18769812">
            <a:off x="6264879" y="3372066"/>
            <a:ext cx="457200" cy="468312"/>
            <a:chOff x="887" y="2040"/>
            <a:chExt cx="433" cy="422"/>
          </a:xfrm>
        </p:grpSpPr>
        <p:pic>
          <p:nvPicPr>
            <p:cNvPr id="34" name="Picture 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8"/>
            <p:cNvSpPr>
              <a:spLocks noChangeAspect="1"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000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000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6" name="Picture 9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9302" r="12404" b="12598"/>
          <a:stretch>
            <a:fillRect/>
          </a:stretch>
        </p:blipFill>
        <p:spPr bwMode="gray">
          <a:xfrm>
            <a:off x="6264165" y="3378894"/>
            <a:ext cx="481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7"/>
          <p:cNvSpPr txBox="1">
            <a:spLocks noChangeArrowheads="1"/>
          </p:cNvSpPr>
          <p:nvPr/>
        </p:nvSpPr>
        <p:spPr bwMode="gray">
          <a:xfrm>
            <a:off x="6278364" y="342900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gray">
          <a:xfrm>
            <a:off x="7399432" y="249376"/>
            <a:ext cx="3982247" cy="4017157"/>
          </a:xfrm>
          <a:prstGeom prst="roundRect">
            <a:avLst>
              <a:gd name="adj" fmla="val 50000"/>
            </a:avLst>
          </a:prstGeom>
          <a:solidFill>
            <a:srgbClr val="92D050">
              <a:alpha val="41000"/>
            </a:srgbClr>
          </a:solidFill>
          <a:ln w="19050" algn="ctr">
            <a:solidFill>
              <a:schemeClr val="accent1"/>
            </a:solidFill>
            <a:rou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" name="AutoShape 13"/>
          <p:cNvCxnSpPr>
            <a:cxnSpLocks noChangeShapeType="1"/>
            <a:stCxn id="39" idx="1"/>
            <a:endCxn id="37" idx="3"/>
          </p:cNvCxnSpPr>
          <p:nvPr/>
        </p:nvCxnSpPr>
        <p:spPr bwMode="gray">
          <a:xfrm flipH="1">
            <a:off x="6745177" y="2257955"/>
            <a:ext cx="654255" cy="1370971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1" name="Picture 14" descr="arrow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88185" y="1568134"/>
            <a:ext cx="360362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15"/>
          <p:cNvSpPr/>
          <p:nvPr/>
        </p:nvSpPr>
        <p:spPr bwMode="gray">
          <a:xfrm flipH="1" flipV="1">
            <a:off x="2546350" y="1628800"/>
            <a:ext cx="3549650" cy="2662238"/>
          </a:xfrm>
          <a:custGeom>
            <a:avLst/>
            <a:gdLst>
              <a:gd name="T0" fmla="*/ 384 w 2448"/>
              <a:gd name="T1" fmla="*/ 0 h 1872"/>
              <a:gd name="T2" fmla="*/ 0 w 2448"/>
              <a:gd name="T3" fmla="*/ 480 h 1872"/>
              <a:gd name="T4" fmla="*/ 192 w 2448"/>
              <a:gd name="T5" fmla="*/ 480 h 1872"/>
              <a:gd name="T6" fmla="*/ 192 w 2448"/>
              <a:gd name="T7" fmla="*/ 1344 h 1872"/>
              <a:gd name="T8" fmla="*/ 720 w 2448"/>
              <a:gd name="T9" fmla="*/ 1872 h 1872"/>
              <a:gd name="T10" fmla="*/ 2448 w 2448"/>
              <a:gd name="T11" fmla="*/ 1872 h 1872"/>
              <a:gd name="T12" fmla="*/ 2448 w 2448"/>
              <a:gd name="T13" fmla="*/ 1488 h 1872"/>
              <a:gd name="T14" fmla="*/ 816 w 2448"/>
              <a:gd name="T15" fmla="*/ 1488 h 1872"/>
              <a:gd name="T16" fmla="*/ 576 w 2448"/>
              <a:gd name="T17" fmla="*/ 1296 h 1872"/>
              <a:gd name="T18" fmla="*/ 576 w 2448"/>
              <a:gd name="T19" fmla="*/ 480 h 1872"/>
              <a:gd name="T20" fmla="*/ 768 w 2448"/>
              <a:gd name="T21" fmla="*/ 480 h 1872"/>
              <a:gd name="T22" fmla="*/ 384 w 2448"/>
              <a:gd name="T2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8" h="1872">
                <a:moveTo>
                  <a:pt x="384" y="0"/>
                </a:moveTo>
                <a:lnTo>
                  <a:pt x="0" y="480"/>
                </a:lnTo>
                <a:lnTo>
                  <a:pt x="192" y="480"/>
                </a:lnTo>
                <a:cubicBezTo>
                  <a:pt x="192" y="480"/>
                  <a:pt x="192" y="912"/>
                  <a:pt x="192" y="1344"/>
                </a:cubicBezTo>
                <a:cubicBezTo>
                  <a:pt x="216" y="1578"/>
                  <a:pt x="414" y="1866"/>
                  <a:pt x="720" y="1872"/>
                </a:cubicBezTo>
                <a:cubicBezTo>
                  <a:pt x="1584" y="1872"/>
                  <a:pt x="2448" y="1872"/>
                  <a:pt x="2448" y="1872"/>
                </a:cubicBezTo>
                <a:lnTo>
                  <a:pt x="2448" y="1488"/>
                </a:lnTo>
                <a:cubicBezTo>
                  <a:pt x="2448" y="1488"/>
                  <a:pt x="1632" y="1488"/>
                  <a:pt x="816" y="1488"/>
                </a:cubicBezTo>
                <a:cubicBezTo>
                  <a:pt x="642" y="1482"/>
                  <a:pt x="576" y="1428"/>
                  <a:pt x="576" y="1296"/>
                </a:cubicBezTo>
                <a:cubicBezTo>
                  <a:pt x="576" y="888"/>
                  <a:pt x="576" y="480"/>
                  <a:pt x="576" y="480"/>
                </a:cubicBezTo>
                <a:lnTo>
                  <a:pt x="768" y="480"/>
                </a:lnTo>
                <a:lnTo>
                  <a:pt x="3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" name="Picture 16" descr="shad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31904" y="2835275"/>
            <a:ext cx="5969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17"/>
          <p:cNvGrpSpPr>
            <a:grpSpLocks noChangeAspect="1"/>
          </p:cNvGrpSpPr>
          <p:nvPr/>
        </p:nvGrpSpPr>
        <p:grpSpPr bwMode="auto">
          <a:xfrm rot="18769812">
            <a:off x="5324243" y="2873607"/>
            <a:ext cx="457200" cy="468312"/>
            <a:chOff x="887" y="2040"/>
            <a:chExt cx="433" cy="422"/>
          </a:xfrm>
        </p:grpSpPr>
        <p:pic>
          <p:nvPicPr>
            <p:cNvPr id="45" name="Picture 18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19"/>
            <p:cNvSpPr>
              <a:spLocks noChangeAspect="1"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000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7" name="Picture 20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9302" r="12404" b="12598"/>
          <a:stretch>
            <a:fillRect/>
          </a:stretch>
        </p:blipFill>
        <p:spPr bwMode="gray">
          <a:xfrm>
            <a:off x="5303912" y="2856929"/>
            <a:ext cx="481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57"/>
          <p:cNvSpPr txBox="1">
            <a:spLocks noChangeArrowheads="1"/>
          </p:cNvSpPr>
          <p:nvPr/>
        </p:nvSpPr>
        <p:spPr bwMode="gray">
          <a:xfrm>
            <a:off x="5353050" y="2872496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337184" y="2422947"/>
            <a:ext cx="4348658" cy="4267931"/>
          </a:xfrm>
          <a:prstGeom prst="roundRect">
            <a:avLst>
              <a:gd name="adj" fmla="val 50000"/>
            </a:avLst>
          </a:prstGeom>
          <a:solidFill>
            <a:srgbClr val="FFC000">
              <a:alpha val="48000"/>
            </a:srgbClr>
          </a:solidFill>
          <a:ln w="19050" algn="ctr">
            <a:solidFill>
              <a:schemeClr val="accent2"/>
            </a:solidFill>
            <a:rou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1" name="AutoShape 24"/>
          <p:cNvCxnSpPr>
            <a:cxnSpLocks noChangeShapeType="1"/>
            <a:stCxn id="50" idx="3"/>
            <a:endCxn id="48" idx="1"/>
          </p:cNvCxnSpPr>
          <p:nvPr/>
        </p:nvCxnSpPr>
        <p:spPr bwMode="gray">
          <a:xfrm flipV="1">
            <a:off x="4685842" y="3106961"/>
            <a:ext cx="618070" cy="144995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" name="Rectangle 11"/>
          <p:cNvSpPr>
            <a:spLocks noChangeArrowheads="1"/>
          </p:cNvSpPr>
          <p:nvPr/>
        </p:nvSpPr>
        <p:spPr bwMode="gray">
          <a:xfrm>
            <a:off x="7453182" y="623947"/>
            <a:ext cx="38994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nhốt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liệt.Bài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gray">
          <a:xfrm>
            <a:off x="746150" y="3121736"/>
            <a:ext cx="354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87526" y="1647241"/>
            <a:ext cx="218325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thuật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sp>
        <p:nvSpPr>
          <p:cNvPr id="55" name="Rectangle 116"/>
          <p:cNvSpPr/>
          <p:nvPr/>
        </p:nvSpPr>
        <p:spPr>
          <a:xfrm>
            <a:off x="6985211" y="4561964"/>
            <a:ext cx="184874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dung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gray">
          <a:xfrm>
            <a:off x="723242" y="4182179"/>
            <a:ext cx="3716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gray">
          <a:xfrm>
            <a:off x="746150" y="5118283"/>
            <a:ext cx="354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  <p:bldP spid="39" grpId="0" animBg="1"/>
      <p:bldP spid="42" grpId="0" animBg="1"/>
      <p:bldP spid="49" grpId="0"/>
      <p:bldP spid="50" grpId="0" animBg="1"/>
      <p:bldP spid="52" grpId="0"/>
      <p:bldP spid="53" grpId="0"/>
      <p:bldP spid="54" grpId="0"/>
      <p:bldP spid="55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59848" y="437763"/>
            <a:ext cx="520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2.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Tác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phẩm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4EBE9B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318981" y="2262452"/>
            <a:ext cx="3556000" cy="3556000"/>
          </a:xfrm>
          <a:custGeom>
            <a:avLst/>
            <a:gdLst>
              <a:gd name="G0" fmla="+- 2768 0 0"/>
              <a:gd name="G1" fmla="+- 21600 0 2768"/>
              <a:gd name="G2" fmla="+- 21600 0 276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68" y="10800"/>
                </a:moveTo>
                <a:cubicBezTo>
                  <a:pt x="2768" y="15236"/>
                  <a:pt x="6364" y="18832"/>
                  <a:pt x="10800" y="18832"/>
                </a:cubicBezTo>
                <a:cubicBezTo>
                  <a:pt x="15236" y="18832"/>
                  <a:pt x="18832" y="15236"/>
                  <a:pt x="18832" y="10800"/>
                </a:cubicBezTo>
                <a:cubicBezTo>
                  <a:pt x="18832" y="6364"/>
                  <a:pt x="15236" y="2768"/>
                  <a:pt x="10800" y="2768"/>
                </a:cubicBezTo>
                <a:cubicBezTo>
                  <a:pt x="6364" y="2768"/>
                  <a:pt x="2768" y="6364"/>
                  <a:pt x="2768" y="10800"/>
                </a:cubicBezTo>
                <a:close/>
              </a:path>
            </a:pathLst>
          </a:custGeom>
          <a:solidFill>
            <a:srgbClr val="DDDDDD">
              <a:alpha val="60001"/>
            </a:srgbClr>
          </a:solidFill>
          <a:ln w="12700" algn="ctr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 rot="-45879397">
            <a:off x="439634" y="2419614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invGray">
          <a:xfrm rot="2679397" flipH="1">
            <a:off x="439634" y="2414057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invGray">
          <a:xfrm rot="2679397" flipV="1">
            <a:off x="439634" y="2394214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folHlink"/>
          </a:solidFill>
          <a:ln w="25400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-45879397" flipH="1" flipV="1">
            <a:off x="431697" y="2384160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hlink"/>
          </a:solidFill>
          <a:ln w="25400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gray">
          <a:xfrm>
            <a:off x="1425469" y="3400689"/>
            <a:ext cx="1312862" cy="1309688"/>
          </a:xfrm>
          <a:prstGeom prst="ellipse">
            <a:avLst/>
          </a:prstGeom>
          <a:solidFill>
            <a:srgbClr val="D9D9D9"/>
          </a:solidFill>
          <a:ln w="38100" algn="ctr">
            <a:solidFill>
              <a:srgbClr val="FFFFFF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 rot="-29535985">
            <a:off x="2570059" y="3214952"/>
            <a:ext cx="320675" cy="355600"/>
          </a:xfrm>
          <a:prstGeom prst="upArrow">
            <a:avLst>
              <a:gd name="adj1" fmla="val 55046"/>
              <a:gd name="adj2" fmla="val 54527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 rot="8293350" flipH="1">
            <a:off x="1239734" y="3224480"/>
            <a:ext cx="320675" cy="357187"/>
          </a:xfrm>
          <a:prstGeom prst="upArrow">
            <a:avLst>
              <a:gd name="adj1" fmla="val 55046"/>
              <a:gd name="adj2" fmla="val 54770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 rot="7935985" flipV="1">
            <a:off x="2609746" y="4527815"/>
            <a:ext cx="320675" cy="355600"/>
          </a:xfrm>
          <a:prstGeom prst="upArrow">
            <a:avLst>
              <a:gd name="adj1" fmla="val 55046"/>
              <a:gd name="adj2" fmla="val 54527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 rot="-8293350" flipH="1" flipV="1">
            <a:off x="1252434" y="4537339"/>
            <a:ext cx="320675" cy="357188"/>
          </a:xfrm>
          <a:prstGeom prst="upArrow">
            <a:avLst>
              <a:gd name="adj1" fmla="val 55046"/>
              <a:gd name="adj2" fmla="val 54770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1523897" y="3592013"/>
            <a:ext cx="1095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rừng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8608" y="2710575"/>
            <a:ext cx="7491565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: 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ơ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8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(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ơ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mới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) 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.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0222" y="4248961"/>
            <a:ext cx="517093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PTBĐ: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cảm</a:t>
            </a:r>
            <a:endParaRPr kumimoji="0" lang="en-SG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D29552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38608" y="2025840"/>
            <a:ext cx="725358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xứ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: 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In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“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thơ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” (1935)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40222" y="4867932"/>
            <a:ext cx="8256240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ý: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.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31950" y="381000"/>
            <a:ext cx="5237480" cy="922020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vi-VN" altLang="en-US" sz="54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 phần</a:t>
            </a:r>
          </a:p>
        </p:txBody>
      </p:sp>
      <p:sp>
        <p:nvSpPr>
          <p:cNvPr id="11" name="Title 7"/>
          <p:cNvSpPr txBox="1"/>
          <p:nvPr/>
        </p:nvSpPr>
        <p:spPr>
          <a:xfrm>
            <a:off x="287020" y="1785620"/>
            <a:ext cx="10198735" cy="1076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Phần 1: k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=&gt;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Tâm trạng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của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 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hổ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trong cảnh tù giam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/>
              <a:ea typeface="+mj-ea"/>
              <a:cs typeface="+mj-cs"/>
            </a:endParaRPr>
          </a:p>
        </p:txBody>
      </p:sp>
      <p:sp>
        <p:nvSpPr>
          <p:cNvPr id="43" name="Title 7"/>
          <p:cNvSpPr txBox="1"/>
          <p:nvPr/>
        </p:nvSpPr>
        <p:spPr>
          <a:xfrm>
            <a:off x="287020" y="3107055"/>
            <a:ext cx="10462895" cy="1076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Phần 2: k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2+3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=&gt;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Hồi tưởng quá khứ oanh liệt ngày xưa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/>
              <a:ea typeface="+mj-ea"/>
              <a:cs typeface="+mj-cs"/>
            </a:endParaRPr>
          </a:p>
        </p:txBody>
      </p:sp>
      <p:sp>
        <p:nvSpPr>
          <p:cNvPr id="46" name="Title 7"/>
          <p:cNvSpPr txBox="1"/>
          <p:nvPr/>
        </p:nvSpPr>
        <p:spPr>
          <a:xfrm>
            <a:off x="286385" y="4513580"/>
            <a:ext cx="9006205" cy="1076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Phần 3: k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hổ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4+5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=&gt;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Nỗi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niềm thực tại của hổ trong v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ườn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b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ách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t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/>
                <a:ea typeface="+mj-ea"/>
                <a:cs typeface="+mj-cs"/>
              </a:rPr>
              <a:t>hú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/>
              <a:ea typeface="+mj-ea"/>
              <a:cs typeface="+mj-cs"/>
            </a:endParaRPr>
          </a:p>
        </p:txBody>
      </p:sp>
      <p:pic>
        <p:nvPicPr>
          <p:cNvPr id="12" name="Picture 11" descr="bfe9b46ea5b31a26864cecd4e88d18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2717" y="4428672"/>
            <a:ext cx="1952284" cy="232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him Hoạt Hình Con Voi Rừng Cáo động Vật Nền, Rừng Nhiệt đới, Hoạt Hình,  Cá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8091" y="7425802"/>
            <a:ext cx="9280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 VĂN BẢN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219 -0.12037 C -0.204323 -0.18287 -0.295104 -0.354352 -0.324271 -0.446204 C -0.353438 -0.538056 -0.379063 -0.547407 -0.320104 -0.57963 C -0.261146 -0.611852 -0.0904687 -0.601111 -0.0294271 -0.607407 C 0.0316146 -0.613704 -0.0119792 -0.610926 -0.0148958 -0.611111 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h Cọp Vồ Mồi Đẹp Được Vẽ Tay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202820"/>
            <a:ext cx="12192000" cy="1655180"/>
          </a:xfrm>
          <a:prstGeom prst="rect">
            <a:avLst/>
          </a:prstGeom>
          <a:solidFill>
            <a:schemeClr val="tx1">
              <a:alpha val="6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5792" y="1355563"/>
            <a:ext cx="77048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Gậm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hờn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Ta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nằm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dần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qua,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ngẩn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Giương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giễu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Nay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nhục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nhằn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tù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bầy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bọn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dở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cặp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chuồng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vô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18537" y="1827175"/>
            <a:ext cx="2415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4776" y="1827175"/>
            <a:ext cx="136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Gậm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18972" y="3796639"/>
            <a:ext cx="373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nhục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nhằn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tù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11844" y="1841691"/>
            <a:ext cx="2415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hờn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06744" y="2336242"/>
            <a:ext cx="2713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nằm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4776" y="2826576"/>
            <a:ext cx="136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Khinh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79623" y="4275447"/>
            <a:ext cx="7270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" name="Picture 15" descr="4b6e57f1a3bb1d9fabbb0660e0a7a77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70" y="1671204"/>
            <a:ext cx="4314800" cy="5080116"/>
          </a:xfrm>
          <a:prstGeom prst="rect">
            <a:avLst/>
          </a:prstGeom>
        </p:spPr>
      </p:pic>
      <p:sp>
        <p:nvSpPr>
          <p:cNvPr id="18" name="Rounded Rectangle 13"/>
          <p:cNvSpPr/>
          <p:nvPr/>
        </p:nvSpPr>
        <p:spPr>
          <a:xfrm>
            <a:off x="8238771" y="4321214"/>
            <a:ext cx="3557437" cy="2010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3016" y="586122"/>
            <a:ext cx="439575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83303" y="-137160"/>
            <a:ext cx="9509760" cy="6858000"/>
            <a:chOff x="-1524000" y="0"/>
            <a:chExt cx="9509760" cy="6858000"/>
          </a:xfrm>
          <a:blipFill>
            <a:blip r:embed="rId2"/>
            <a:stretch>
              <a:fillRect/>
            </a:stretch>
          </a:blipFill>
        </p:grpSpPr>
        <p:sp>
          <p:nvSpPr>
            <p:cNvPr id="5" name="Parallelogram 4"/>
            <p:cNvSpPr/>
            <p:nvPr/>
          </p:nvSpPr>
          <p:spPr>
            <a:xfrm>
              <a:off x="-1524000" y="0"/>
              <a:ext cx="3718560" cy="6858000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371600" y="0"/>
              <a:ext cx="3718560" cy="6858000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4267200" y="0"/>
              <a:ext cx="3718560" cy="6858000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arallelogram 8"/>
          <p:cNvSpPr/>
          <p:nvPr/>
        </p:nvSpPr>
        <p:spPr>
          <a:xfrm>
            <a:off x="5852160" y="320608"/>
            <a:ext cx="5974080" cy="1051560"/>
          </a:xfrm>
          <a:prstGeom prst="parallelogram">
            <a:avLst/>
          </a:prstGeom>
          <a:solidFill>
            <a:schemeClr val="accent3">
              <a:lumMod val="7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7326457" y="4269370"/>
            <a:ext cx="2308225" cy="23040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algn="ctr">
            <a:solidFill>
              <a:srgbClr val="FFFFFF"/>
            </a:solidFill>
            <a:rou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7457752" y="4626834"/>
            <a:ext cx="19442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chơi</a:t>
            </a:r>
            <a:endParaRPr lang="en-SG" altLang="en-US" sz="3600" b="1" dirty="0">
              <a:solidFill>
                <a:srgbClr val="FFFFFF"/>
              </a:solidFill>
              <a:latin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gray">
          <a:xfrm>
            <a:off x="6528243" y="1626393"/>
            <a:ext cx="2425529" cy="2450680"/>
          </a:xfrm>
          <a:prstGeom prst="ellipse">
            <a:avLst/>
          </a:prstGeom>
          <a:solidFill>
            <a:srgbClr val="FFC000"/>
          </a:solidFill>
          <a:ln w="57150" algn="ctr">
            <a:solidFill>
              <a:srgbClr val="FFFFFF"/>
            </a:solidFill>
            <a:rou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gray">
          <a:xfrm>
            <a:off x="6672259" y="1986433"/>
            <a:ext cx="20208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 dirty="0">
                <a:solidFill>
                  <a:srgbClr val="FFFFFF"/>
                </a:solidFill>
                <a:latin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Nhục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nhằn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tù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hãm</a:t>
            </a:r>
            <a:endParaRPr lang="en-SG" altLang="en-US" sz="3600" b="1" dirty="0">
              <a:solidFill>
                <a:srgbClr val="FFFFFF"/>
              </a:solidFill>
              <a:latin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9151433" y="2304927"/>
            <a:ext cx="2308225" cy="22481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algn="ctr">
            <a:solidFill>
              <a:srgbClr val="FFFFFF"/>
            </a:solidFill>
            <a:rou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gray">
          <a:xfrm>
            <a:off x="9379888" y="2592959"/>
            <a:ext cx="19442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 dirty="0">
                <a:solidFill>
                  <a:srgbClr val="FFFFFF"/>
                </a:solidFill>
                <a:latin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/>
              </a:rPr>
              <a:t>Bị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/>
              </a:rPr>
              <a:t>nhốt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/>
              </a:rPr>
              <a:t>trong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/>
              </a:rPr>
              <a:t>cũi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/>
              </a:rPr>
              <a:t>sắt</a:t>
            </a:r>
            <a:endParaRPr lang="en-SG" altLang="en-US" sz="3600" b="1" dirty="0">
              <a:solidFill>
                <a:srgbClr val="FFFFFF"/>
              </a:solidFill>
              <a:latin typeface="Times New Roman" panose="020206030504050203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313">
      <a:dk1>
        <a:srgbClr val="000000"/>
      </a:dk1>
      <a:lt1>
        <a:srgbClr val="FFFFFF"/>
      </a:lt1>
      <a:dk2>
        <a:srgbClr val="3E4E30"/>
      </a:dk2>
      <a:lt2>
        <a:srgbClr val="CBD2BC"/>
      </a:lt2>
      <a:accent1>
        <a:srgbClr val="8EAD6F"/>
      </a:accent1>
      <a:accent2>
        <a:srgbClr val="7995BD"/>
      </a:accent2>
      <a:accent3>
        <a:srgbClr val="4EBE9B"/>
      </a:accent3>
      <a:accent4>
        <a:srgbClr val="F5A837"/>
      </a:accent4>
      <a:accent5>
        <a:srgbClr val="E58383"/>
      </a:accent5>
      <a:accent6>
        <a:srgbClr val="3FAED5"/>
      </a:accent6>
      <a:hlink>
        <a:srgbClr val="D29552"/>
      </a:hlink>
      <a:folHlink>
        <a:srgbClr val="AD8AB8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E4E30"/>
        </a:dk2>
        <a:lt2>
          <a:srgbClr val="CBD2BC"/>
        </a:lt2>
        <a:accent1>
          <a:srgbClr val="8EAD6F"/>
        </a:accent1>
        <a:accent2>
          <a:srgbClr val="7995BD"/>
        </a:accent2>
        <a:accent3>
          <a:srgbClr val="FFFFFF"/>
        </a:accent3>
        <a:accent4>
          <a:srgbClr val="000000"/>
        </a:accent4>
        <a:accent5>
          <a:srgbClr val="C6D3BB"/>
        </a:accent5>
        <a:accent6>
          <a:srgbClr val="6D87AB"/>
        </a:accent6>
        <a:hlink>
          <a:srgbClr val="D29552"/>
        </a:hlink>
        <a:folHlink>
          <a:srgbClr val="AD8A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6544C"/>
        </a:dk2>
        <a:lt2>
          <a:srgbClr val="BECAD0"/>
        </a:lt2>
        <a:accent1>
          <a:srgbClr val="71B1C5"/>
        </a:accent1>
        <a:accent2>
          <a:srgbClr val="58B0A6"/>
        </a:accent2>
        <a:accent3>
          <a:srgbClr val="FFFFFF"/>
        </a:accent3>
        <a:accent4>
          <a:srgbClr val="000000"/>
        </a:accent4>
        <a:accent5>
          <a:srgbClr val="BBD5DF"/>
        </a:accent5>
        <a:accent6>
          <a:srgbClr val="4F9F96"/>
        </a:accent6>
        <a:hlink>
          <a:srgbClr val="72AB53"/>
        </a:hlink>
        <a:folHlink>
          <a:srgbClr val="A2A4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24138"/>
        </a:dk2>
        <a:lt2>
          <a:srgbClr val="CDC6C1"/>
        </a:lt2>
        <a:accent1>
          <a:srgbClr val="C993A6"/>
        </a:accent1>
        <a:accent2>
          <a:srgbClr val="C29B62"/>
        </a:accent2>
        <a:accent3>
          <a:srgbClr val="FFFFFF"/>
        </a:accent3>
        <a:accent4>
          <a:srgbClr val="000000"/>
        </a:accent4>
        <a:accent5>
          <a:srgbClr val="E1C8D0"/>
        </a:accent5>
        <a:accent6>
          <a:srgbClr val="B08C58"/>
        </a:accent6>
        <a:hlink>
          <a:srgbClr val="9590D0"/>
        </a:hlink>
        <a:folHlink>
          <a:srgbClr val="62A7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1942</Words>
  <Application>Microsoft Office PowerPoint</Application>
  <PresentationFormat>Màn hình rộng</PresentationFormat>
  <Paragraphs>212</Paragraphs>
  <Slides>32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32</vt:i4>
      </vt:variant>
    </vt:vector>
  </HeadingPairs>
  <TitlesOfParts>
    <vt:vector size="41" baseType="lpstr">
      <vt:lpstr>Adobe Gothic Std B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Bố cục: 3 phần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Sơ đồ nội dung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cp:lastPrinted>2022-03-31T06:06:00Z</cp:lastPrinted>
  <dcterms:created xsi:type="dcterms:W3CDTF">2021-06-25T03:14:00Z</dcterms:created>
  <dcterms:modified xsi:type="dcterms:W3CDTF">2023-02-04T14:37:44Z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CD16E1A5D62148F78CD7BE9C2C234F20</vt:lpwstr>
  </property>
  <property fmtid="{D5CDD505-2E9C-101B-9397-08002B2CF9AE}" pid="3" name="KSOProductBuildVer">
    <vt:lpwstr>1033-11.2.0.11440</vt:lpwstr>
  </property>
</Properties>
</file>