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795" r:id="rId10"/>
  </p:sldMasterIdLst>
  <p:notesMasterIdLst>
    <p:notesMasterId r:id="rId34"/>
  </p:notesMasterIdLst>
  <p:sldIdLst>
    <p:sldId id="470" r:id="rId11"/>
    <p:sldId id="553" r:id="rId12"/>
    <p:sldId id="518" r:id="rId13"/>
    <p:sldId id="520" r:id="rId14"/>
    <p:sldId id="521" r:id="rId15"/>
    <p:sldId id="522" r:id="rId16"/>
    <p:sldId id="352" r:id="rId17"/>
    <p:sldId id="524" r:id="rId18"/>
    <p:sldId id="531" r:id="rId19"/>
    <p:sldId id="529" r:id="rId20"/>
    <p:sldId id="526" r:id="rId21"/>
    <p:sldId id="528" r:id="rId22"/>
    <p:sldId id="533" r:id="rId23"/>
    <p:sldId id="500" r:id="rId24"/>
    <p:sldId id="543" r:id="rId25"/>
    <p:sldId id="534" r:id="rId26"/>
    <p:sldId id="535" r:id="rId27"/>
    <p:sldId id="536" r:id="rId28"/>
    <p:sldId id="544" r:id="rId29"/>
    <p:sldId id="546" r:id="rId30"/>
    <p:sldId id="547" r:id="rId31"/>
    <p:sldId id="552" r:id="rId32"/>
    <p:sldId id="549" r:id="rId33"/>
  </p:sldIdLst>
  <p:sldSz cx="12190413" cy="6859588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09C"/>
    <a:srgbClr val="4E4A4F"/>
    <a:srgbClr val="3296A8"/>
    <a:srgbClr val="6D8AAB"/>
    <a:srgbClr val="7697B3"/>
    <a:srgbClr val="6FA094"/>
    <a:srgbClr val="94BCB4"/>
    <a:srgbClr val="59503C"/>
    <a:srgbClr val="1FBCE4"/>
    <a:srgbClr val="C02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7778" autoAdjust="0"/>
  </p:normalViewPr>
  <p:slideViewPr>
    <p:cSldViewPr snapToGrid="0" showGuides="1">
      <p:cViewPr varScale="1">
        <p:scale>
          <a:sx n="69" d="100"/>
          <a:sy n="69" d="100"/>
        </p:scale>
        <p:origin x="1002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gs" Target="tags/tag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16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123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123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16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1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1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1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1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8"/>
            <a:ext cx="12190413" cy="686805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871" y="2405091"/>
            <a:ext cx="7765925" cy="1646683"/>
          </a:xfrm>
        </p:spPr>
        <p:txBody>
          <a:bodyPr anchor="b">
            <a:noAutofit/>
          </a:bodyPr>
          <a:lstStyle>
            <a:lvl1pPr algn="r">
              <a:defRPr sz="5399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871" y="4051771"/>
            <a:ext cx="7765925" cy="109715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31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44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7" y="2701493"/>
            <a:ext cx="8595549" cy="18270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528496"/>
            <a:ext cx="8595549" cy="860599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60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247" y="2161089"/>
            <a:ext cx="4183490" cy="3881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308" y="2161090"/>
            <a:ext cx="4183489" cy="3881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9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58" y="2161484"/>
            <a:ext cx="4185078" cy="576395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658" y="2737879"/>
            <a:ext cx="4185078" cy="330488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721" y="2161484"/>
            <a:ext cx="4185073" cy="576395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722" y="2737879"/>
            <a:ext cx="4185072" cy="330488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35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6" y="609741"/>
            <a:ext cx="8595549" cy="1321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32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41567D53-8229-48FF-97B7-47B2D6862B9A}"/>
              </a:ext>
            </a:extLst>
          </p:cNvPr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8DD396E7-A556-4572-ABC8-28AFBCBB6F11}"/>
              </a:ext>
            </a:extLst>
          </p:cNvPr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604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6" y="1498951"/>
            <a:ext cx="3854026" cy="1278762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842" y="515044"/>
            <a:ext cx="4512953" cy="55277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246" y="2777713"/>
            <a:ext cx="3854026" cy="258504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17" indent="0">
              <a:buNone/>
              <a:defRPr sz="1400"/>
            </a:lvl2pPr>
            <a:lvl3pPr marL="914035" indent="0">
              <a:buNone/>
              <a:defRPr sz="1200"/>
            </a:lvl3pPr>
            <a:lvl4pPr marL="1371052" indent="0">
              <a:buNone/>
              <a:defRPr sz="1000"/>
            </a:lvl4pPr>
            <a:lvl5pPr marL="1828068" indent="0">
              <a:buNone/>
              <a:defRPr sz="1000"/>
            </a:lvl5pPr>
            <a:lvl6pPr marL="2285085" indent="0">
              <a:buNone/>
              <a:defRPr sz="1000"/>
            </a:lvl6pPr>
            <a:lvl7pPr marL="2742103" indent="0">
              <a:buNone/>
              <a:defRPr sz="1000"/>
            </a:lvl7pPr>
            <a:lvl8pPr marL="3199120" indent="0">
              <a:buNone/>
              <a:defRPr sz="1000"/>
            </a:lvl8pPr>
            <a:lvl9pPr marL="365613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64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6" y="4801712"/>
            <a:ext cx="8595548" cy="56686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246" y="609741"/>
            <a:ext cx="8595549" cy="384660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246" y="5368581"/>
            <a:ext cx="8595548" cy="6741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53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7" y="609741"/>
            <a:ext cx="8595549" cy="3404388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471435"/>
            <a:ext cx="8595549" cy="157132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922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13" y="609741"/>
            <a:ext cx="8093080" cy="30233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961" y="3633041"/>
            <a:ext cx="7223584" cy="38108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471435"/>
            <a:ext cx="8595549" cy="157132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99" y="790561"/>
            <a:ext cx="609521" cy="584911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/>
            <a:r>
              <a:rPr lang="en-US" sz="799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1853" y="2887225"/>
            <a:ext cx="609521" cy="584911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/>
            <a:r>
              <a:rPr lang="en-US" sz="799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4714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7" y="1932435"/>
            <a:ext cx="8595549" cy="259606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528496"/>
            <a:ext cx="8595549" cy="15142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98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13" y="609741"/>
            <a:ext cx="8093080" cy="30233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244" y="4014129"/>
            <a:ext cx="8595550" cy="51436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528496"/>
            <a:ext cx="8595549" cy="15142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99" y="790561"/>
            <a:ext cx="609521" cy="584911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/>
            <a:r>
              <a:rPr lang="en-US" sz="799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1853" y="2887225"/>
            <a:ext cx="609521" cy="584911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/>
            <a:r>
              <a:rPr lang="en-US" sz="799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907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0" y="609741"/>
            <a:ext cx="8587085" cy="30233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244" y="4014129"/>
            <a:ext cx="8595550" cy="51436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528496"/>
            <a:ext cx="8595549" cy="15142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47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6636" y="609741"/>
            <a:ext cx="1304573" cy="525266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247" y="609741"/>
            <a:ext cx="7059231" cy="52526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593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738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32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8"/>
            <a:ext cx="12190413" cy="686805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246" y="609741"/>
            <a:ext cx="8595549" cy="13211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6" y="2161090"/>
            <a:ext cx="8595549" cy="3881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4196" y="6042761"/>
            <a:ext cx="91182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246" y="6042761"/>
            <a:ext cx="6296792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545" y="6042761"/>
            <a:ext cx="68325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30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xStyles>
    <p:titleStyle>
      <a:lvl1pPr algn="l" defTabSz="457154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66" indent="-342866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876" indent="-285721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886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040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194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349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503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657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811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jpe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jpeg"/><Relationship Id="rId30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pic>
        <p:nvPicPr>
          <p:cNvPr id="3" name="图片 2" descr="图片包含 户外, 雪花, 水&#10;&#10;已生成高可信度的说明">
            <a:extLst>
              <a:ext uri="{FF2B5EF4-FFF2-40B4-BE49-F238E27FC236}">
                <a16:creationId xmlns:a16="http://schemas.microsoft.com/office/drawing/2014/main" id="{5A30D31C-5CF6-4F95-A270-82F0118CAA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6701" y="974790"/>
            <a:ext cx="55210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i="1" dirty="0" err="1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4000" i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i="1" dirty="0" err="1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14000" i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1986" y="1865587"/>
            <a:ext cx="10381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…”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7456" y="3174434"/>
            <a:ext cx="10381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0070C0"/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i="1" dirty="0">
                <a:solidFill>
                  <a:srgbClr val="0070C0"/>
                </a:solidFill>
                <a:latin typeface="+mj-lt"/>
              </a:rPr>
              <a:t>luật tuần hoàn của thời gian, không gian và con người</a:t>
            </a:r>
            <a:endParaRPr lang="en-US" sz="32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5044" y="3972292"/>
            <a:ext cx="10381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 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Sự tồn tại của ông đồ trong xã hội là không thể thiếu, góp phần làm nên nét đẹp văn hoá truyền thống dân tộc</a:t>
            </a:r>
            <a:endParaRPr lang="en-US" sz="32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 l="31667" t="30902" r="20732" b="28889"/>
          <a:stretch>
            <a:fillRect/>
          </a:stretch>
        </p:blipFill>
        <p:spPr bwMode="auto">
          <a:xfrm>
            <a:off x="-1" y="0"/>
            <a:ext cx="12190413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797423" y="323654"/>
            <a:ext cx="9740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</a:t>
            </a:r>
            <a:r>
              <a:rPr lang="vi-VN" sz="4000" b="1" i="1" dirty="0">
                <a:solidFill>
                  <a:srgbClr val="FF0000"/>
                </a:solidFill>
                <a:latin typeface="+mj-lt"/>
              </a:rPr>
              <a:t>ng đồ</a:t>
            </a:r>
            <a:endParaRPr lang="en-US" sz="4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7163" y="1524924"/>
            <a:ext cx="10381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200" i="1" dirty="0">
                <a:latin typeface="+mj-lt"/>
              </a:rPr>
              <a:t> </a:t>
            </a:r>
            <a:r>
              <a:rPr lang="vi-VN" sz="3200" i="1" dirty="0">
                <a:latin typeface="+mj-lt"/>
              </a:rPr>
              <a:t>Bao nhiêu</a:t>
            </a:r>
            <a:r>
              <a:rPr lang="vi-VN" sz="3200" dirty="0">
                <a:latin typeface="+mj-lt"/>
              </a:rPr>
              <a:t>: gợi hình ảnh người đến thuê viết rất đông</a:t>
            </a:r>
            <a:r>
              <a:rPr lang="en-US" sz="3200" dirty="0">
                <a:latin typeface="+mj-lt"/>
              </a:rPr>
              <a:t>.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41" y="2417832"/>
            <a:ext cx="10381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200" i="1" dirty="0">
                <a:latin typeface="+mj-lt"/>
              </a:rPr>
              <a:t> </a:t>
            </a:r>
            <a:r>
              <a:rPr lang="vi-VN" sz="3200" i="1" dirty="0">
                <a:latin typeface="+mj-lt"/>
              </a:rPr>
              <a:t>Tấm tắc: </a:t>
            </a:r>
            <a:r>
              <a:rPr lang="vi-VN" sz="3200" dirty="0">
                <a:latin typeface="+mj-lt"/>
              </a:rPr>
              <a:t>biểu đạt sự thán phục, trân trọng tài nghệ của ông. 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2813" y="3366047"/>
            <a:ext cx="2341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- Nghệ thuật: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8449" y="3370024"/>
            <a:ext cx="8589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Phép hoán dụ </a:t>
            </a:r>
            <a:r>
              <a:rPr lang="en-US" sz="3200" dirty="0">
                <a:latin typeface="+mj-lt"/>
              </a:rPr>
              <a:t>(</a:t>
            </a:r>
            <a:r>
              <a:rPr lang="vi-VN" sz="3200" dirty="0">
                <a:latin typeface="+mj-lt"/>
              </a:rPr>
              <a:t>hoa tay</a:t>
            </a:r>
            <a:r>
              <a:rPr lang="en-US" sz="3200" dirty="0">
                <a:latin typeface="+mj-lt"/>
              </a:rPr>
              <a:t>) </a:t>
            </a:r>
            <a:r>
              <a:rPr lang="vi-VN" sz="3200" dirty="0">
                <a:latin typeface="+mj-lt"/>
              </a:rPr>
              <a:t>+ Phép so sánh + Sử dụng thành ngữ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“phượng múa rồng bay”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7330" y="4744721"/>
            <a:ext cx="7520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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àm nổi bật vẻ đẹp trong nét chữ của ông</a:t>
            </a:r>
            <a:endParaRPr lang="en-US" sz="3200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68435" y="5609617"/>
            <a:ext cx="10053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ược mọi người quý trọng, ngưỡng mộ.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95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 l="31667" t="30902" r="20732" b="28889"/>
          <a:stretch>
            <a:fillRect/>
          </a:stretch>
        </p:blipFill>
        <p:spPr bwMode="auto">
          <a:xfrm>
            <a:off x="-1" y="0"/>
            <a:ext cx="12190413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4">
            <a:extLst>
              <a:ext uri="{FF2B5EF4-FFF2-40B4-BE49-F238E27FC236}">
                <a16:creationId xmlns:a16="http://schemas.microsoft.com/office/drawing/2014/main" id="{2753F2A9-07F9-46D0-91C8-A5E614DB2FC6}"/>
              </a:ext>
            </a:extLst>
          </p:cNvPr>
          <p:cNvGrpSpPr/>
          <p:nvPr/>
        </p:nvGrpSpPr>
        <p:grpSpPr>
          <a:xfrm>
            <a:off x="683155" y="263970"/>
            <a:ext cx="10843721" cy="707886"/>
            <a:chOff x="-2655130" y="549901"/>
            <a:chExt cx="10843721" cy="707886"/>
          </a:xfrm>
        </p:grpSpPr>
        <p:sp>
          <p:nvSpPr>
            <p:cNvPr id="26" name="矩形 15">
              <a:extLst>
                <a:ext uri="{FF2B5EF4-FFF2-40B4-BE49-F238E27FC236}">
                  <a16:creationId xmlns:a16="http://schemas.microsoft.com/office/drawing/2014/main" id="{66ACE986-6BFB-4F74-9A3D-C2A71225B4BB}"/>
                </a:ext>
              </a:extLst>
            </p:cNvPr>
            <p:cNvSpPr/>
            <p:nvPr/>
          </p:nvSpPr>
          <p:spPr>
            <a:xfrm>
              <a:off x="6610933" y="939542"/>
              <a:ext cx="1577658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02B2CA72-0D9C-4907-ABB4-D1B329754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31813" y="549901"/>
              <a:ext cx="7315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2.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Hình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ảnh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ông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đồ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thời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tàn</a:t>
              </a:r>
              <a:endParaRPr lang="zh-CN" altLang="en-US" sz="4600" b="1" i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18">
              <a:extLst>
                <a:ext uri="{FF2B5EF4-FFF2-40B4-BE49-F238E27FC236}">
                  <a16:creationId xmlns:a16="http://schemas.microsoft.com/office/drawing/2014/main" id="{BE0D71A5-955D-45D0-A824-8664A2C2376F}"/>
                </a:ext>
              </a:extLst>
            </p:cNvPr>
            <p:cNvSpPr/>
            <p:nvPr/>
          </p:nvSpPr>
          <p:spPr>
            <a:xfrm>
              <a:off x="-2655130" y="939542"/>
              <a:ext cx="1268476" cy="56073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41730" y="1710670"/>
            <a:ext cx="59761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Nhưng mỗi năm mỗi vắng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Người thuê viết nay đâu?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Giấy đỏ buồn không thắm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Mực đọng trong nghiên sầu...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/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Ông đồ vẫn ngồi đấy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Qua đường không ai hay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Lá vàng rơi trên giấy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Ngoài trời mưa bụi bay</a:t>
            </a:r>
            <a:endParaRPr lang="en-US" sz="3200" dirty="0">
              <a:latin typeface="+mj-lt"/>
            </a:endParaRPr>
          </a:p>
        </p:txBody>
      </p:sp>
      <p:sp>
        <p:nvSpPr>
          <p:cNvPr id="32" name="Cloud Callout 31"/>
          <p:cNvSpPr/>
          <p:nvPr/>
        </p:nvSpPr>
        <p:spPr>
          <a:xfrm flipH="1">
            <a:off x="5634318" y="1223682"/>
            <a:ext cx="4746812" cy="2732651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b147407057c3e2541113905c55f403a2.png"/>
          <p:cNvPicPr>
            <a:picLocks noChangeAspect="1"/>
          </p:cNvPicPr>
          <p:nvPr/>
        </p:nvPicPr>
        <p:blipFill>
          <a:blip r:embed="rId4" cstate="print"/>
          <a:srcRect l="20000" r="26667"/>
          <a:stretch>
            <a:fillRect/>
          </a:stretch>
        </p:blipFill>
        <p:spPr>
          <a:xfrm flipH="1">
            <a:off x="9870140" y="3294529"/>
            <a:ext cx="2501153" cy="3738281"/>
          </a:xfrm>
          <a:prstGeom prst="rect">
            <a:avLst/>
          </a:prstGeom>
        </p:spPr>
      </p:pic>
      <p:pic>
        <p:nvPicPr>
          <p:cNvPr id="120834" name="Picture 2" descr="Káº¿t quáº£ hÃ¬nh áº£nh cho Ã´ng Äá» thá»i tÃ 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3530" y="1548841"/>
            <a:ext cx="4436782" cy="4436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295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 l="17727" t="29071" r="35837" b="24274"/>
          <a:stretch>
            <a:fillRect/>
          </a:stretch>
        </p:blipFill>
        <p:spPr bwMode="auto">
          <a:xfrm>
            <a:off x="0" y="1008993"/>
            <a:ext cx="12190413" cy="585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1797793" y="166815"/>
            <a:ext cx="9064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Em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có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cảm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nhận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gì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qua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hai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bức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tranh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này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1198685" y="419071"/>
            <a:ext cx="1060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Câu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hỏi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tu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từ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 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“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Người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thuê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viết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nay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đâu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?”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1233884" y="2289916"/>
            <a:ext cx="1060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Nhân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hóa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 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“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Giấy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đỏ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buồn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….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Nghiên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sầu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”</a:t>
            </a:r>
            <a:endParaRPr lang="zh-CN" altLang="en-US" sz="36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1580726" y="1343981"/>
            <a:ext cx="1060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 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Buồn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tủi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xót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xa</a:t>
            </a:r>
            <a:endParaRPr lang="en-US" altLang="zh-CN" sz="3600" dirty="0">
              <a:solidFill>
                <a:srgbClr val="FF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1580726" y="3183300"/>
            <a:ext cx="9502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Nỗi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buồn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xót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xa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thấm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đẫm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vô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tri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vô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giác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1312704" y="4491833"/>
            <a:ext cx="1060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Đối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 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“…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vẫn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ngồi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đấy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/….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không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ai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hay”</a:t>
            </a:r>
            <a:endParaRPr lang="zh-CN" altLang="en-US" sz="36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1659546" y="5385217"/>
            <a:ext cx="9502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Sầu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tủi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lạc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lõng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cô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độc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37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8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3468920" y="387540"/>
            <a:ext cx="5249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“</a:t>
            </a: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Lá vàng rơi trên giấy</a:t>
            </a:r>
            <a:br>
              <a:rPr lang="vi-VN" sz="36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Ngoài trời mưa bụi bay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zh-CN" sz="3600" i="1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1186588" y="2037668"/>
            <a:ext cx="10609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latin typeface="+mj-lt"/>
              </a:rPr>
              <a:t> </a:t>
            </a:r>
            <a:r>
              <a:rPr lang="vi-VN" sz="3600" i="1" dirty="0">
                <a:latin typeface="+mj-lt"/>
              </a:rPr>
              <a:t>Lá vàng</a:t>
            </a:r>
            <a:r>
              <a:rPr lang="en-US" sz="3600" i="1" dirty="0">
                <a:latin typeface="+mj-lt"/>
              </a:rPr>
              <a:t> </a:t>
            </a:r>
            <a:r>
              <a:rPr lang="en-US" sz="3600" dirty="0">
                <a:latin typeface="+mj-lt"/>
                <a:sym typeface="Wingdings" pitchFamily="2" charset="2"/>
              </a:rPr>
              <a:t>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Ẩ</a:t>
            </a:r>
            <a:r>
              <a:rPr lang="vi-VN" sz="3600" dirty="0">
                <a:latin typeface="+mj-lt"/>
              </a:rPr>
              <a:t>n dụ </a:t>
            </a:r>
            <a:r>
              <a:rPr lang="en-US" sz="3600" dirty="0">
                <a:latin typeface="+mj-lt"/>
                <a:sym typeface="Wingdings" pitchFamily="2" charset="2"/>
              </a:rPr>
              <a:t>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vi-VN" sz="3600" dirty="0">
                <a:latin typeface="+mj-lt"/>
              </a:rPr>
              <a:t>ợi sự tàn tạ, buồn bã, rơi rụng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>
                <a:latin typeface="+mj-lt"/>
                <a:sym typeface="Wingdings" pitchFamily="2" charset="2"/>
              </a:rPr>
              <a:t>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vi-VN" sz="3600" dirty="0">
                <a:latin typeface="+mj-lt"/>
              </a:rPr>
              <a:t>áo hiệu một sự tàn tạ của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vi-VN" sz="3600" dirty="0">
                <a:latin typeface="+mj-lt"/>
              </a:rPr>
              <a:t> Nho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zh-CN" altLang="en-US" sz="36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1218111" y="3514371"/>
            <a:ext cx="1060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Mưa bụi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G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ợi sự lạnh lẽo, ảm đạm, thê lương</a:t>
            </a:r>
            <a:endParaRPr lang="zh-CN" altLang="en-US" sz="36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1375767" y="4486579"/>
            <a:ext cx="9502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Tả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cảnh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ngụ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tình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92619" y="5269101"/>
            <a:ext cx="981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Nhấn mạnh nỗi buồn, sự cô đơn của ông đồ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37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 l="31667" t="30902" r="20732" b="28889"/>
          <a:stretch>
            <a:fillRect/>
          </a:stretch>
        </p:blipFill>
        <p:spPr bwMode="auto">
          <a:xfrm>
            <a:off x="-1" y="0"/>
            <a:ext cx="12190413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4">
            <a:extLst>
              <a:ext uri="{FF2B5EF4-FFF2-40B4-BE49-F238E27FC236}">
                <a16:creationId xmlns:a16="http://schemas.microsoft.com/office/drawing/2014/main" id="{2753F2A9-07F9-46D0-91C8-A5E614DB2FC6}"/>
              </a:ext>
            </a:extLst>
          </p:cNvPr>
          <p:cNvGrpSpPr/>
          <p:nvPr/>
        </p:nvGrpSpPr>
        <p:grpSpPr>
          <a:xfrm>
            <a:off x="683155" y="263970"/>
            <a:ext cx="10843721" cy="830997"/>
            <a:chOff x="-2655130" y="549901"/>
            <a:chExt cx="10843721" cy="830997"/>
          </a:xfrm>
        </p:grpSpPr>
        <p:sp>
          <p:nvSpPr>
            <p:cNvPr id="26" name="矩形 15">
              <a:extLst>
                <a:ext uri="{FF2B5EF4-FFF2-40B4-BE49-F238E27FC236}">
                  <a16:creationId xmlns:a16="http://schemas.microsoft.com/office/drawing/2014/main" id="{66ACE986-6BFB-4F74-9A3D-C2A71225B4BB}"/>
                </a:ext>
              </a:extLst>
            </p:cNvPr>
            <p:cNvSpPr/>
            <p:nvPr/>
          </p:nvSpPr>
          <p:spPr>
            <a:xfrm>
              <a:off x="6610933" y="939542"/>
              <a:ext cx="1577658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02B2CA72-0D9C-4907-ABB4-D1B329754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31813" y="549901"/>
              <a:ext cx="7315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54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3. </a:t>
              </a:r>
              <a:r>
                <a:rPr lang="en-US" altLang="zh-CN" sz="54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Nỗi</a:t>
              </a:r>
              <a:r>
                <a:rPr lang="en-US" altLang="zh-CN" sz="54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4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lòng</a:t>
              </a:r>
              <a:r>
                <a:rPr lang="en-US" altLang="zh-CN" sz="54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4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của</a:t>
              </a:r>
              <a:r>
                <a:rPr lang="en-US" altLang="zh-CN" sz="54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4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tác</a:t>
              </a:r>
              <a:r>
                <a:rPr lang="en-US" altLang="zh-CN" sz="54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4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giả</a:t>
              </a:r>
              <a:endParaRPr lang="zh-CN" altLang="en-US" sz="5400" b="1" i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18">
              <a:extLst>
                <a:ext uri="{FF2B5EF4-FFF2-40B4-BE49-F238E27FC236}">
                  <a16:creationId xmlns:a16="http://schemas.microsoft.com/office/drawing/2014/main" id="{BE0D71A5-955D-45D0-A824-8664A2C2376F}"/>
                </a:ext>
              </a:extLst>
            </p:cNvPr>
            <p:cNvSpPr/>
            <p:nvPr/>
          </p:nvSpPr>
          <p:spPr>
            <a:xfrm>
              <a:off x="-2655130" y="939542"/>
              <a:ext cx="1268476" cy="56073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791192" y="2325525"/>
            <a:ext cx="5815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Năm nay đào lại nở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Không thấy ông đồ xưa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Những người muôn năm cũ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Hồn ở đâu bây giờ?</a:t>
            </a:r>
            <a:endParaRPr lang="en-US" sz="3600" dirty="0">
              <a:latin typeface="+mj-lt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6FFA19FB-0CBB-43A2-B612-1B04B6D100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100">
            <a:off x="-870451" y="3317749"/>
            <a:ext cx="6563660" cy="35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5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102" y="1710670"/>
            <a:ext cx="68212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+mj-lt"/>
              </a:rPr>
              <a:t>đào nở</a:t>
            </a:r>
            <a:br>
              <a:rPr lang="vi-VN" sz="4000" dirty="0">
                <a:latin typeface="+mj-lt"/>
              </a:rPr>
            </a:b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317" y="3660339"/>
            <a:ext cx="68212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+mj-lt"/>
              </a:rPr>
              <a:t>Năm nay đào lại nở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solidFill>
                  <a:srgbClr val="FF0000"/>
                </a:solidFill>
                <a:latin typeface="+mj-lt"/>
              </a:rPr>
              <a:t>Không thấy ông đồ xưa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675586" y="1135117"/>
            <a:ext cx="977462" cy="46192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2131" y="1705414"/>
            <a:ext cx="4240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2641" y="2756442"/>
            <a:ext cx="4403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7389" y="4359273"/>
            <a:ext cx="4598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2656" y="507235"/>
            <a:ext cx="6821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>
                <a:latin typeface="+mj-lt"/>
              </a:rPr>
              <a:t>Những người muôn năm cũ</a:t>
            </a:r>
            <a:br>
              <a:rPr lang="vi-VN" sz="3600" i="1" dirty="0">
                <a:latin typeface="+mj-lt"/>
              </a:rPr>
            </a:br>
            <a:r>
              <a:rPr lang="vi-VN" sz="3600" i="1" dirty="0">
                <a:latin typeface="+mj-lt"/>
              </a:rPr>
              <a:t>Hồn ở đâu bây giờ?</a:t>
            </a:r>
            <a:endParaRPr lang="en-US" sz="3600" i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890" y="2157349"/>
            <a:ext cx="11104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muôn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năm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cũ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Nho</a:t>
            </a:r>
            <a:endParaRPr lang="en-US" sz="3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5159961" y="1775011"/>
            <a:ext cx="4746812" cy="2732651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6" descr="b147407057c3e2541113905c55f403a2.png"/>
          <p:cNvPicPr>
            <a:picLocks noChangeAspect="1"/>
          </p:cNvPicPr>
          <p:nvPr/>
        </p:nvPicPr>
        <p:blipFill>
          <a:blip r:embed="rId2" cstate="print"/>
          <a:srcRect l="20000" r="26667"/>
          <a:stretch>
            <a:fillRect/>
          </a:stretch>
        </p:blipFill>
        <p:spPr>
          <a:xfrm flipH="1">
            <a:off x="9870140" y="3294529"/>
            <a:ext cx="2501153" cy="37382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168" y="3083683"/>
            <a:ext cx="10999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đẹp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lâu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đời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237" y="4418497"/>
            <a:ext cx="100741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/>
              <a:buChar char="à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gieo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ngậm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ngùi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nguôi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6" grpId="1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户外, 雪花, 水&#10;&#10;已生成高可信度的说明">
            <a:extLst>
              <a:ext uri="{FF2B5EF4-FFF2-40B4-BE49-F238E27FC236}">
                <a16:creationId xmlns:a16="http://schemas.microsoft.com/office/drawing/2014/main" id="{7EFA18E6-9978-44EB-B6BC-B306965CE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193CBD16-916C-45DF-96B0-F94F47C67591}"/>
              </a:ext>
            </a:extLst>
          </p:cNvPr>
          <p:cNvSpPr/>
          <p:nvPr/>
        </p:nvSpPr>
        <p:spPr>
          <a:xfrm>
            <a:off x="1377518" y="2111472"/>
            <a:ext cx="98683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III.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Tổng</a:t>
            </a:r>
            <a:r>
              <a:rPr lang="en-US" altLang="zh-CN" sz="8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kết</a:t>
            </a:r>
            <a:endParaRPr lang="zh-CN" altLang="en-US" sz="8800" dirty="0">
              <a:solidFill>
                <a:srgbClr val="4E4A4F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9465-13DD-40A9-B3A6-C94DC8F93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626" y="419725"/>
            <a:ext cx="9938479" cy="4422098"/>
          </a:xfrm>
        </p:spPr>
        <p:txBody>
          <a:bodyPr/>
          <a:lstStyle/>
          <a:p>
            <a:r>
              <a:rPr lang="en-US" sz="9600" dirty="0">
                <a:solidFill>
                  <a:schemeClr val="tx1"/>
                </a:solidFill>
              </a:rPr>
              <a:t>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2086685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id="{3C68476F-521D-4BC5-87FF-B145F4507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478887" flipV="1">
            <a:off x="971708" y="1816333"/>
            <a:ext cx="2730115" cy="3291077"/>
          </a:xfrm>
          <a:prstGeom prst="rect">
            <a:avLst/>
          </a:prstGeom>
        </p:spPr>
      </p:pic>
      <p:sp>
        <p:nvSpPr>
          <p:cNvPr id="4" name="文本框 2">
            <a:extLst>
              <a:ext uri="{FF2B5EF4-FFF2-40B4-BE49-F238E27FC236}">
                <a16:creationId xmlns:a16="http://schemas.microsoft.com/office/drawing/2014/main" id="{813F4B1A-4FF2-4162-A55C-E3E1907F987C}"/>
              </a:ext>
            </a:extLst>
          </p:cNvPr>
          <p:cNvSpPr txBox="1"/>
          <p:nvPr/>
        </p:nvSpPr>
        <p:spPr>
          <a:xfrm>
            <a:off x="-186308" y="3025474"/>
            <a:ext cx="362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600" dirty="0" err="1"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Nghệ</a:t>
            </a:r>
            <a:r>
              <a:rPr lang="en-US" altLang="zh-CN" sz="3600" b="1" spc="600" dirty="0"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3600" b="1" spc="600" dirty="0" err="1"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thuật</a:t>
            </a:r>
            <a:endParaRPr lang="zh-CN" altLang="en-US" sz="3600" b="1" spc="600" dirty="0">
              <a:latin typeface="Times New Roman" pitchFamily="18" charset="0"/>
              <a:ea typeface="华文中宋" panose="02010600040101010101" pitchFamily="2" charset="-122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7551" y="1959481"/>
            <a:ext cx="6555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6258" y="3888089"/>
            <a:ext cx="7141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>
            <a:extLst>
              <a:ext uri="{FF2B5EF4-FFF2-40B4-BE49-F238E27FC236}">
                <a16:creationId xmlns:a16="http://schemas.microsoft.com/office/drawing/2014/main" id="{6555934E-9AB6-426E-89F3-CDED2F534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478887" flipV="1">
            <a:off x="631857" y="1709316"/>
            <a:ext cx="3074376" cy="3503597"/>
          </a:xfrm>
          <a:prstGeom prst="rect">
            <a:avLst/>
          </a:prstGeom>
        </p:spPr>
      </p:pic>
      <p:sp>
        <p:nvSpPr>
          <p:cNvPr id="5" name="文本框 2">
            <a:extLst>
              <a:ext uri="{FF2B5EF4-FFF2-40B4-BE49-F238E27FC236}">
                <a16:creationId xmlns:a16="http://schemas.microsoft.com/office/drawing/2014/main" id="{813F4B1A-4FF2-4162-A55C-E3E1907F987C}"/>
              </a:ext>
            </a:extLst>
          </p:cNvPr>
          <p:cNvSpPr txBox="1"/>
          <p:nvPr/>
        </p:nvSpPr>
        <p:spPr>
          <a:xfrm>
            <a:off x="-396522" y="3105567"/>
            <a:ext cx="3629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600" dirty="0"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Ý </a:t>
            </a:r>
            <a:r>
              <a:rPr lang="en-US" altLang="zh-CN" sz="3600" b="1" spc="600" dirty="0" err="1"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nghĩa</a:t>
            </a:r>
            <a:endParaRPr lang="en-US" altLang="zh-CN" sz="3600" b="1" spc="600" dirty="0">
              <a:latin typeface="Times New Roman" pitchFamily="18" charset="0"/>
              <a:ea typeface="华文中宋" panose="02010600040101010101" pitchFamily="2" charset="-122"/>
              <a:cs typeface="Times New Roman" pitchFamily="18" charset="0"/>
            </a:endParaRPr>
          </a:p>
          <a:p>
            <a:pPr algn="ctr"/>
            <a:r>
              <a:rPr lang="en-US" altLang="zh-CN" sz="3600" b="1" spc="600" dirty="0" err="1"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văn</a:t>
            </a:r>
            <a:r>
              <a:rPr lang="en-US" altLang="zh-CN" sz="3600" b="1" spc="600" dirty="0"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3600" b="1" spc="600" dirty="0" err="1"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bản</a:t>
            </a:r>
            <a:endParaRPr lang="zh-CN" altLang="en-US" sz="3600" b="1" spc="600" dirty="0">
              <a:latin typeface="Times New Roman" pitchFamily="18" charset="0"/>
              <a:ea typeface="华文中宋" panose="02010600040101010101" pitchFamily="2" charset="-122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36177" y="1507750"/>
            <a:ext cx="67689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Niềm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chân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tàn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</a:t>
            </a:r>
            <a:endParaRPr kumimoji="0" lang="vi-V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62452" y="3552017"/>
            <a:ext cx="67689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Tiếc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nuối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thần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lãng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quên</a:t>
            </a:r>
            <a:endParaRPr kumimoji="0" lang="vi-V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3444-BD2F-495A-88A3-6E96ED77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5AE9D-45B2-40C2-917F-6D72823D68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580" t="27362" r="9270" b="21993"/>
          <a:stretch/>
        </p:blipFill>
        <p:spPr>
          <a:xfrm>
            <a:off x="-1" y="0"/>
            <a:ext cx="12190413" cy="6859588"/>
          </a:xfrm>
          <a:prstGeom prst="rect">
            <a:avLst/>
          </a:prstGeom>
        </p:spPr>
      </p:pic>
      <p:pic>
        <p:nvPicPr>
          <p:cNvPr id="6" name="Picture 27" descr="Cover">
            <a:extLst>
              <a:ext uri="{FF2B5EF4-FFF2-40B4-BE49-F238E27FC236}">
                <a16:creationId xmlns:a16="http://schemas.microsoft.com/office/drawing/2014/main" id="{E833A1F1-43E5-4EB7-BC4A-E6E304FF8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452" y="5791977"/>
            <a:ext cx="3894354" cy="106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Cover">
            <a:extLst>
              <a:ext uri="{FF2B5EF4-FFF2-40B4-BE49-F238E27FC236}">
                <a16:creationId xmlns:a16="http://schemas.microsoft.com/office/drawing/2014/main" id="{A55BA5AD-A527-4299-8782-22E9D15CD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83" y="4801851"/>
            <a:ext cx="3866046" cy="11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Cover">
            <a:extLst>
              <a:ext uri="{FF2B5EF4-FFF2-40B4-BE49-F238E27FC236}">
                <a16:creationId xmlns:a16="http://schemas.microsoft.com/office/drawing/2014/main" id="{B73623B5-6D5B-462E-BA22-06629A93C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78" y="2511999"/>
            <a:ext cx="1694428" cy="384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Cover">
            <a:extLst>
              <a:ext uri="{FF2B5EF4-FFF2-40B4-BE49-F238E27FC236}">
                <a16:creationId xmlns:a16="http://schemas.microsoft.com/office/drawing/2014/main" id="{691EE4BC-4E0D-481E-8449-6BECA1FCD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2" b="-1"/>
          <a:stretch/>
        </p:blipFill>
        <p:spPr bwMode="auto">
          <a:xfrm>
            <a:off x="50548" y="5626051"/>
            <a:ext cx="4889174" cy="129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Cover">
            <a:extLst>
              <a:ext uri="{FF2B5EF4-FFF2-40B4-BE49-F238E27FC236}">
                <a16:creationId xmlns:a16="http://schemas.microsoft.com/office/drawing/2014/main" id="{AE45CC97-835C-4BAF-92E9-48C5CD3C5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"/>
          <a:stretch/>
        </p:blipFill>
        <p:spPr bwMode="auto">
          <a:xfrm>
            <a:off x="8447" y="5052545"/>
            <a:ext cx="4280370" cy="117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Cover">
            <a:extLst>
              <a:ext uri="{FF2B5EF4-FFF2-40B4-BE49-F238E27FC236}">
                <a16:creationId xmlns:a16="http://schemas.microsoft.com/office/drawing/2014/main" id="{6E29A986-8536-4903-A235-8A0AC41AF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5"/>
          <a:stretch/>
        </p:blipFill>
        <p:spPr bwMode="auto">
          <a:xfrm>
            <a:off x="10435" y="4227854"/>
            <a:ext cx="4353404" cy="108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Cover">
            <a:extLst>
              <a:ext uri="{FF2B5EF4-FFF2-40B4-BE49-F238E27FC236}">
                <a16:creationId xmlns:a16="http://schemas.microsoft.com/office/drawing/2014/main" id="{905045A4-A6BF-452E-9877-9C9A502D9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32" y="2562805"/>
            <a:ext cx="1759132" cy="318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Cover">
            <a:extLst>
              <a:ext uri="{FF2B5EF4-FFF2-40B4-BE49-F238E27FC236}">
                <a16:creationId xmlns:a16="http://schemas.microsoft.com/office/drawing/2014/main" id="{B3AC7D14-191A-448F-A38F-BB11AA4EB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/>
          <a:stretch/>
        </p:blipFill>
        <p:spPr bwMode="auto">
          <a:xfrm>
            <a:off x="61332" y="3096724"/>
            <a:ext cx="4167321" cy="120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Cover">
            <a:extLst>
              <a:ext uri="{FF2B5EF4-FFF2-40B4-BE49-F238E27FC236}">
                <a16:creationId xmlns:a16="http://schemas.microsoft.com/office/drawing/2014/main" id="{18474B2D-C053-4F99-91A3-02A83A012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0"/>
          <a:stretch/>
        </p:blipFill>
        <p:spPr bwMode="auto">
          <a:xfrm>
            <a:off x="-4892" y="2667470"/>
            <a:ext cx="3349967" cy="83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Cover">
            <a:extLst>
              <a:ext uri="{FF2B5EF4-FFF2-40B4-BE49-F238E27FC236}">
                <a16:creationId xmlns:a16="http://schemas.microsoft.com/office/drawing/2014/main" id="{1B9F08DC-1F08-43D2-AFFE-064657DD2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9"/>
          <a:stretch/>
        </p:blipFill>
        <p:spPr bwMode="auto">
          <a:xfrm>
            <a:off x="12477" y="1862112"/>
            <a:ext cx="3391076" cy="128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Cover">
            <a:extLst>
              <a:ext uri="{FF2B5EF4-FFF2-40B4-BE49-F238E27FC236}">
                <a16:creationId xmlns:a16="http://schemas.microsoft.com/office/drawing/2014/main" id="{ED078CC1-1C51-4105-9168-D69864F6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42" y="2228343"/>
            <a:ext cx="2565905" cy="97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over">
            <a:extLst>
              <a:ext uri="{FF2B5EF4-FFF2-40B4-BE49-F238E27FC236}">
                <a16:creationId xmlns:a16="http://schemas.microsoft.com/office/drawing/2014/main" id="{7107AA2E-92E8-42DE-B244-CBD2C83C7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5"/>
          <a:stretch/>
        </p:blipFill>
        <p:spPr bwMode="auto">
          <a:xfrm>
            <a:off x="27453" y="1006346"/>
            <a:ext cx="4336386" cy="93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Cover">
            <a:extLst>
              <a:ext uri="{FF2B5EF4-FFF2-40B4-BE49-F238E27FC236}">
                <a16:creationId xmlns:a16="http://schemas.microsoft.com/office/drawing/2014/main" id="{44929626-F59A-4CA1-A776-603D9D11C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46"/>
          <a:stretch/>
        </p:blipFill>
        <p:spPr bwMode="auto">
          <a:xfrm>
            <a:off x="37501" y="12634"/>
            <a:ext cx="4800206" cy="98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Cover">
            <a:extLst>
              <a:ext uri="{FF2B5EF4-FFF2-40B4-BE49-F238E27FC236}">
                <a16:creationId xmlns:a16="http://schemas.microsoft.com/office/drawing/2014/main" id="{D6ECCE3A-5996-46FB-9976-A83205C80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12"/>
          <a:stretch/>
        </p:blipFill>
        <p:spPr bwMode="auto">
          <a:xfrm>
            <a:off x="4321074" y="165990"/>
            <a:ext cx="2125113" cy="85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Cover">
            <a:extLst>
              <a:ext uri="{FF2B5EF4-FFF2-40B4-BE49-F238E27FC236}">
                <a16:creationId xmlns:a16="http://schemas.microsoft.com/office/drawing/2014/main" id="{B66D74EE-4DDE-4F9E-9969-082C04EE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986" y="954072"/>
            <a:ext cx="1947176" cy="221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Cover">
            <a:extLst>
              <a:ext uri="{FF2B5EF4-FFF2-40B4-BE49-F238E27FC236}">
                <a16:creationId xmlns:a16="http://schemas.microsoft.com/office/drawing/2014/main" id="{C4B1B01B-B7E4-4E22-AC55-E4E3D669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57" y="3674003"/>
            <a:ext cx="3261470" cy="115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Cover">
            <a:extLst>
              <a:ext uri="{FF2B5EF4-FFF2-40B4-BE49-F238E27FC236}">
                <a16:creationId xmlns:a16="http://schemas.microsoft.com/office/drawing/2014/main" id="{21C6C5F7-9759-452E-8EAE-AB27495A8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57" y="3343659"/>
            <a:ext cx="3166437" cy="86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Cover">
            <a:extLst>
              <a:ext uri="{FF2B5EF4-FFF2-40B4-BE49-F238E27FC236}">
                <a16:creationId xmlns:a16="http://schemas.microsoft.com/office/drawing/2014/main" id="{AEE518C5-EA0B-4F4B-90E8-4DDD13F8C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144" y="2551376"/>
            <a:ext cx="3374703" cy="128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Cover">
            <a:extLst>
              <a:ext uri="{FF2B5EF4-FFF2-40B4-BE49-F238E27FC236}">
                <a16:creationId xmlns:a16="http://schemas.microsoft.com/office/drawing/2014/main" id="{E11CA2DD-F371-47DC-A8C9-75FCE200D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459" y="2719727"/>
            <a:ext cx="2299004" cy="134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Cover">
            <a:extLst>
              <a:ext uri="{FF2B5EF4-FFF2-40B4-BE49-F238E27FC236}">
                <a16:creationId xmlns:a16="http://schemas.microsoft.com/office/drawing/2014/main" id="{4D68E95A-0F3E-4B54-8429-A41B975EA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400" y="1108146"/>
            <a:ext cx="3833693" cy="141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Cover">
            <a:extLst>
              <a:ext uri="{FF2B5EF4-FFF2-40B4-BE49-F238E27FC236}">
                <a16:creationId xmlns:a16="http://schemas.microsoft.com/office/drawing/2014/main" id="{9BF78172-C5E8-412B-9EC7-14EEB7E67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414" y="726169"/>
            <a:ext cx="3872109" cy="83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Cover">
            <a:extLst>
              <a:ext uri="{FF2B5EF4-FFF2-40B4-BE49-F238E27FC236}">
                <a16:creationId xmlns:a16="http://schemas.microsoft.com/office/drawing/2014/main" id="{9C146EAD-7022-46DA-8994-C8DD4A60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83" y="-7100"/>
            <a:ext cx="3336284" cy="140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Cover">
            <a:extLst>
              <a:ext uri="{FF2B5EF4-FFF2-40B4-BE49-F238E27FC236}">
                <a16:creationId xmlns:a16="http://schemas.microsoft.com/office/drawing/2014/main" id="{6024888C-14AB-4B2C-89CB-5BFD05C9C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84" y="912607"/>
            <a:ext cx="1744977" cy="211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Cover">
            <a:extLst>
              <a:ext uri="{FF2B5EF4-FFF2-40B4-BE49-F238E27FC236}">
                <a16:creationId xmlns:a16="http://schemas.microsoft.com/office/drawing/2014/main" id="{4FCC4DD0-ACFC-4FC0-928A-7C8653415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55" y="2039549"/>
            <a:ext cx="1577153" cy="120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Kết quả hình ảnh cho vũ đình liên">
            <a:extLst>
              <a:ext uri="{FF2B5EF4-FFF2-40B4-BE49-F238E27FC236}">
                <a16:creationId xmlns:a16="http://schemas.microsoft.com/office/drawing/2014/main" id="{9B8A4AC8-B9FC-443D-AD64-CAE9F5EC8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64" y="1656993"/>
            <a:ext cx="1001561" cy="1307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1" descr="Hình ảnh có liên quan">
            <a:extLst>
              <a:ext uri="{FF2B5EF4-FFF2-40B4-BE49-F238E27FC236}">
                <a16:creationId xmlns:a16="http://schemas.microsoft.com/office/drawing/2014/main" id="{9E520A44-3C58-4A93-AA8F-C29E3CB0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26" y="2198579"/>
            <a:ext cx="1137938" cy="8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3" descr="Kết quả hình ảnh cho ông đồ">
            <a:extLst>
              <a:ext uri="{FF2B5EF4-FFF2-40B4-BE49-F238E27FC236}">
                <a16:creationId xmlns:a16="http://schemas.microsoft.com/office/drawing/2014/main" id="{69581F42-58E9-450B-9069-365F439C9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45" y="3282324"/>
            <a:ext cx="1169276" cy="78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5" descr="Hình ảnh có liên quan">
            <a:extLst>
              <a:ext uri="{FF2B5EF4-FFF2-40B4-BE49-F238E27FC236}">
                <a16:creationId xmlns:a16="http://schemas.microsoft.com/office/drawing/2014/main" id="{580D4C9D-37B0-4349-86A6-9A12A2F0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5696"/>
          <a:stretch>
            <a:fillRect/>
          </a:stretch>
        </p:blipFill>
        <p:spPr bwMode="auto">
          <a:xfrm>
            <a:off x="5556345" y="5255214"/>
            <a:ext cx="1073677" cy="13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1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227" y="220716"/>
            <a:ext cx="4576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5378" y="1792014"/>
            <a:ext cx="9758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2DBCE8E5-2D43-4B3C-BD04-4670980B733A}"/>
              </a:ext>
            </a:extLst>
          </p:cNvPr>
          <p:cNvSpPr>
            <a:spLocks noEditPoints="1"/>
          </p:cNvSpPr>
          <p:nvPr/>
        </p:nvSpPr>
        <p:spPr bwMode="auto">
          <a:xfrm>
            <a:off x="9141091" y="317363"/>
            <a:ext cx="712358" cy="597041"/>
          </a:xfrm>
          <a:custGeom>
            <a:avLst/>
            <a:gdLst>
              <a:gd name="T0" fmla="*/ 78 w 153"/>
              <a:gd name="T1" fmla="*/ 0 h 125"/>
              <a:gd name="T2" fmla="*/ 0 w 153"/>
              <a:gd name="T3" fmla="*/ 69 h 125"/>
              <a:gd name="T4" fmla="*/ 15 w 153"/>
              <a:gd name="T5" fmla="*/ 69 h 125"/>
              <a:gd name="T6" fmla="*/ 21 w 153"/>
              <a:gd name="T7" fmla="*/ 64 h 125"/>
              <a:gd name="T8" fmla="*/ 21 w 153"/>
              <a:gd name="T9" fmla="*/ 121 h 125"/>
              <a:gd name="T10" fmla="*/ 24 w 153"/>
              <a:gd name="T11" fmla="*/ 125 h 125"/>
              <a:gd name="T12" fmla="*/ 62 w 153"/>
              <a:gd name="T13" fmla="*/ 125 h 125"/>
              <a:gd name="T14" fmla="*/ 63 w 153"/>
              <a:gd name="T15" fmla="*/ 93 h 125"/>
              <a:gd name="T16" fmla="*/ 67 w 153"/>
              <a:gd name="T17" fmla="*/ 88 h 125"/>
              <a:gd name="T18" fmla="*/ 83 w 153"/>
              <a:gd name="T19" fmla="*/ 88 h 125"/>
              <a:gd name="T20" fmla="*/ 89 w 153"/>
              <a:gd name="T21" fmla="*/ 93 h 125"/>
              <a:gd name="T22" fmla="*/ 89 w 153"/>
              <a:gd name="T23" fmla="*/ 125 h 125"/>
              <a:gd name="T24" fmla="*/ 126 w 153"/>
              <a:gd name="T25" fmla="*/ 125 h 125"/>
              <a:gd name="T26" fmla="*/ 130 w 153"/>
              <a:gd name="T27" fmla="*/ 120 h 125"/>
              <a:gd name="T28" fmla="*/ 130 w 153"/>
              <a:gd name="T29" fmla="*/ 63 h 125"/>
              <a:gd name="T30" fmla="*/ 136 w 153"/>
              <a:gd name="T31" fmla="*/ 69 h 125"/>
              <a:gd name="T32" fmla="*/ 153 w 153"/>
              <a:gd name="T33" fmla="*/ 69 h 125"/>
              <a:gd name="T34" fmla="*/ 78 w 153"/>
              <a:gd name="T35" fmla="*/ 0 h 125"/>
              <a:gd name="T36" fmla="*/ 76 w 153"/>
              <a:gd name="T37" fmla="*/ 76 h 125"/>
              <a:gd name="T38" fmla="*/ 60 w 153"/>
              <a:gd name="T39" fmla="*/ 60 h 125"/>
              <a:gd name="T40" fmla="*/ 76 w 153"/>
              <a:gd name="T41" fmla="*/ 43 h 125"/>
              <a:gd name="T42" fmla="*/ 92 w 153"/>
              <a:gd name="T43" fmla="*/ 60 h 125"/>
              <a:gd name="T44" fmla="*/ 76 w 153"/>
              <a:gd name="T45" fmla="*/ 7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3" h="125">
                <a:moveTo>
                  <a:pt x="78" y="0"/>
                </a:move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5" y="78"/>
                  <a:pt x="15" y="69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1" y="121"/>
                  <a:pt x="21" y="125"/>
                  <a:pt x="24" y="125"/>
                </a:cubicBezTo>
                <a:cubicBezTo>
                  <a:pt x="28" y="125"/>
                  <a:pt x="62" y="125"/>
                  <a:pt x="62" y="125"/>
                </a:cubicBezTo>
                <a:cubicBezTo>
                  <a:pt x="63" y="93"/>
                  <a:pt x="63" y="93"/>
                  <a:pt x="63" y="93"/>
                </a:cubicBezTo>
                <a:cubicBezTo>
                  <a:pt x="63" y="93"/>
                  <a:pt x="62" y="88"/>
                  <a:pt x="67" y="88"/>
                </a:cubicBezTo>
                <a:cubicBezTo>
                  <a:pt x="83" y="88"/>
                  <a:pt x="83" y="88"/>
                  <a:pt x="83" y="88"/>
                </a:cubicBezTo>
                <a:cubicBezTo>
                  <a:pt x="89" y="88"/>
                  <a:pt x="89" y="93"/>
                  <a:pt x="89" y="93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89" y="125"/>
                  <a:pt x="121" y="125"/>
                  <a:pt x="126" y="125"/>
                </a:cubicBezTo>
                <a:cubicBezTo>
                  <a:pt x="131" y="125"/>
                  <a:pt x="130" y="120"/>
                  <a:pt x="130" y="120"/>
                </a:cubicBezTo>
                <a:cubicBezTo>
                  <a:pt x="130" y="63"/>
                  <a:pt x="130" y="63"/>
                  <a:pt x="130" y="63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148" y="77"/>
                  <a:pt x="153" y="69"/>
                  <a:pt x="153" y="69"/>
                </a:cubicBezTo>
                <a:lnTo>
                  <a:pt x="78" y="0"/>
                </a:lnTo>
                <a:close/>
                <a:moveTo>
                  <a:pt x="76" y="76"/>
                </a:moveTo>
                <a:cubicBezTo>
                  <a:pt x="67" y="76"/>
                  <a:pt x="60" y="69"/>
                  <a:pt x="60" y="60"/>
                </a:cubicBezTo>
                <a:cubicBezTo>
                  <a:pt x="60" y="50"/>
                  <a:pt x="67" y="43"/>
                  <a:pt x="76" y="43"/>
                </a:cubicBezTo>
                <a:cubicBezTo>
                  <a:pt x="85" y="43"/>
                  <a:pt x="92" y="50"/>
                  <a:pt x="92" y="60"/>
                </a:cubicBezTo>
                <a:cubicBezTo>
                  <a:pt x="92" y="69"/>
                  <a:pt x="85" y="76"/>
                  <a:pt x="76" y="7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DBCE8E5-2D43-4B3C-BD04-4670980B733A}"/>
              </a:ext>
            </a:extLst>
          </p:cNvPr>
          <p:cNvSpPr>
            <a:spLocks noEditPoints="1"/>
          </p:cNvSpPr>
          <p:nvPr/>
        </p:nvSpPr>
        <p:spPr bwMode="auto">
          <a:xfrm>
            <a:off x="3113408" y="264808"/>
            <a:ext cx="712358" cy="597041"/>
          </a:xfrm>
          <a:custGeom>
            <a:avLst/>
            <a:gdLst>
              <a:gd name="T0" fmla="*/ 78 w 153"/>
              <a:gd name="T1" fmla="*/ 0 h 125"/>
              <a:gd name="T2" fmla="*/ 0 w 153"/>
              <a:gd name="T3" fmla="*/ 69 h 125"/>
              <a:gd name="T4" fmla="*/ 15 w 153"/>
              <a:gd name="T5" fmla="*/ 69 h 125"/>
              <a:gd name="T6" fmla="*/ 21 w 153"/>
              <a:gd name="T7" fmla="*/ 64 h 125"/>
              <a:gd name="T8" fmla="*/ 21 w 153"/>
              <a:gd name="T9" fmla="*/ 121 h 125"/>
              <a:gd name="T10" fmla="*/ 24 w 153"/>
              <a:gd name="T11" fmla="*/ 125 h 125"/>
              <a:gd name="T12" fmla="*/ 62 w 153"/>
              <a:gd name="T13" fmla="*/ 125 h 125"/>
              <a:gd name="T14" fmla="*/ 63 w 153"/>
              <a:gd name="T15" fmla="*/ 93 h 125"/>
              <a:gd name="T16" fmla="*/ 67 w 153"/>
              <a:gd name="T17" fmla="*/ 88 h 125"/>
              <a:gd name="T18" fmla="*/ 83 w 153"/>
              <a:gd name="T19" fmla="*/ 88 h 125"/>
              <a:gd name="T20" fmla="*/ 89 w 153"/>
              <a:gd name="T21" fmla="*/ 93 h 125"/>
              <a:gd name="T22" fmla="*/ 89 w 153"/>
              <a:gd name="T23" fmla="*/ 125 h 125"/>
              <a:gd name="T24" fmla="*/ 126 w 153"/>
              <a:gd name="T25" fmla="*/ 125 h 125"/>
              <a:gd name="T26" fmla="*/ 130 w 153"/>
              <a:gd name="T27" fmla="*/ 120 h 125"/>
              <a:gd name="T28" fmla="*/ 130 w 153"/>
              <a:gd name="T29" fmla="*/ 63 h 125"/>
              <a:gd name="T30" fmla="*/ 136 w 153"/>
              <a:gd name="T31" fmla="*/ 69 h 125"/>
              <a:gd name="T32" fmla="*/ 153 w 153"/>
              <a:gd name="T33" fmla="*/ 69 h 125"/>
              <a:gd name="T34" fmla="*/ 78 w 153"/>
              <a:gd name="T35" fmla="*/ 0 h 125"/>
              <a:gd name="T36" fmla="*/ 76 w 153"/>
              <a:gd name="T37" fmla="*/ 76 h 125"/>
              <a:gd name="T38" fmla="*/ 60 w 153"/>
              <a:gd name="T39" fmla="*/ 60 h 125"/>
              <a:gd name="T40" fmla="*/ 76 w 153"/>
              <a:gd name="T41" fmla="*/ 43 h 125"/>
              <a:gd name="T42" fmla="*/ 92 w 153"/>
              <a:gd name="T43" fmla="*/ 60 h 125"/>
              <a:gd name="T44" fmla="*/ 76 w 153"/>
              <a:gd name="T45" fmla="*/ 7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3" h="125">
                <a:moveTo>
                  <a:pt x="78" y="0"/>
                </a:move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5" y="78"/>
                  <a:pt x="15" y="69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1" y="121"/>
                  <a:pt x="21" y="125"/>
                  <a:pt x="24" y="125"/>
                </a:cubicBezTo>
                <a:cubicBezTo>
                  <a:pt x="28" y="125"/>
                  <a:pt x="62" y="125"/>
                  <a:pt x="62" y="125"/>
                </a:cubicBezTo>
                <a:cubicBezTo>
                  <a:pt x="63" y="93"/>
                  <a:pt x="63" y="93"/>
                  <a:pt x="63" y="93"/>
                </a:cubicBezTo>
                <a:cubicBezTo>
                  <a:pt x="63" y="93"/>
                  <a:pt x="62" y="88"/>
                  <a:pt x="67" y="88"/>
                </a:cubicBezTo>
                <a:cubicBezTo>
                  <a:pt x="83" y="88"/>
                  <a:pt x="83" y="88"/>
                  <a:pt x="83" y="88"/>
                </a:cubicBezTo>
                <a:cubicBezTo>
                  <a:pt x="89" y="88"/>
                  <a:pt x="89" y="93"/>
                  <a:pt x="89" y="93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89" y="125"/>
                  <a:pt x="121" y="125"/>
                  <a:pt x="126" y="125"/>
                </a:cubicBezTo>
                <a:cubicBezTo>
                  <a:pt x="131" y="125"/>
                  <a:pt x="130" y="120"/>
                  <a:pt x="130" y="120"/>
                </a:cubicBezTo>
                <a:cubicBezTo>
                  <a:pt x="130" y="63"/>
                  <a:pt x="130" y="63"/>
                  <a:pt x="130" y="63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148" y="77"/>
                  <a:pt x="153" y="69"/>
                  <a:pt x="153" y="69"/>
                </a:cubicBezTo>
                <a:lnTo>
                  <a:pt x="78" y="0"/>
                </a:lnTo>
                <a:close/>
                <a:moveTo>
                  <a:pt x="76" y="76"/>
                </a:moveTo>
                <a:cubicBezTo>
                  <a:pt x="67" y="76"/>
                  <a:pt x="60" y="69"/>
                  <a:pt x="60" y="60"/>
                </a:cubicBezTo>
                <a:cubicBezTo>
                  <a:pt x="60" y="50"/>
                  <a:pt x="67" y="43"/>
                  <a:pt x="76" y="43"/>
                </a:cubicBezTo>
                <a:cubicBezTo>
                  <a:pt x="85" y="43"/>
                  <a:pt x="92" y="50"/>
                  <a:pt x="92" y="60"/>
                </a:cubicBezTo>
                <a:cubicBezTo>
                  <a:pt x="92" y="69"/>
                  <a:pt x="85" y="76"/>
                  <a:pt x="76" y="7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2772D9A-968B-4C85-A7FE-C353A61FA93A}"/>
              </a:ext>
            </a:extLst>
          </p:cNvPr>
          <p:cNvSpPr>
            <a:spLocks noEditPoints="1"/>
          </p:cNvSpPr>
          <p:nvPr/>
        </p:nvSpPr>
        <p:spPr bwMode="auto">
          <a:xfrm>
            <a:off x="568517" y="2232832"/>
            <a:ext cx="724255" cy="731095"/>
          </a:xfrm>
          <a:custGeom>
            <a:avLst/>
            <a:gdLst>
              <a:gd name="T0" fmla="*/ 224 w 593"/>
              <a:gd name="T1" fmla="*/ 394 h 633"/>
              <a:gd name="T2" fmla="*/ 213 w 593"/>
              <a:gd name="T3" fmla="*/ 358 h 633"/>
              <a:gd name="T4" fmla="*/ 259 w 593"/>
              <a:gd name="T5" fmla="*/ 173 h 633"/>
              <a:gd name="T6" fmla="*/ 307 w 593"/>
              <a:gd name="T7" fmla="*/ 323 h 633"/>
              <a:gd name="T8" fmla="*/ 367 w 593"/>
              <a:gd name="T9" fmla="*/ 149 h 633"/>
              <a:gd name="T10" fmla="*/ 234 w 593"/>
              <a:gd name="T11" fmla="*/ 296 h 633"/>
              <a:gd name="T12" fmla="*/ 223 w 593"/>
              <a:gd name="T13" fmla="*/ 315 h 633"/>
              <a:gd name="T14" fmla="*/ 304 w 593"/>
              <a:gd name="T15" fmla="*/ 363 h 633"/>
              <a:gd name="T16" fmla="*/ 391 w 593"/>
              <a:gd name="T17" fmla="*/ 127 h 633"/>
              <a:gd name="T18" fmla="*/ 395 w 593"/>
              <a:gd name="T19" fmla="*/ 81 h 633"/>
              <a:gd name="T20" fmla="*/ 391 w 593"/>
              <a:gd name="T21" fmla="*/ 127 h 633"/>
              <a:gd name="T22" fmla="*/ 463 w 593"/>
              <a:gd name="T23" fmla="*/ 149 h 633"/>
              <a:gd name="T24" fmla="*/ 417 w 593"/>
              <a:gd name="T25" fmla="*/ 154 h 633"/>
              <a:gd name="T26" fmla="*/ 338 w 593"/>
              <a:gd name="T27" fmla="*/ 107 h 633"/>
              <a:gd name="T28" fmla="*/ 319 w 593"/>
              <a:gd name="T29" fmla="*/ 65 h 633"/>
              <a:gd name="T30" fmla="*/ 338 w 593"/>
              <a:gd name="T31" fmla="*/ 107 h 633"/>
              <a:gd name="T32" fmla="*/ 261 w 593"/>
              <a:gd name="T33" fmla="*/ 79 h 633"/>
              <a:gd name="T34" fmla="*/ 266 w 593"/>
              <a:gd name="T35" fmla="*/ 125 h 633"/>
              <a:gd name="T36" fmla="*/ 435 w 593"/>
              <a:gd name="T37" fmla="*/ 226 h 633"/>
              <a:gd name="T38" fmla="*/ 477 w 593"/>
              <a:gd name="T39" fmla="*/ 207 h 633"/>
              <a:gd name="T40" fmla="*/ 435 w 593"/>
              <a:gd name="T41" fmla="*/ 226 h 633"/>
              <a:gd name="T42" fmla="*/ 218 w 593"/>
              <a:gd name="T43" fmla="*/ 324 h 633"/>
              <a:gd name="T44" fmla="*/ 206 w 593"/>
              <a:gd name="T45" fmla="*/ 344 h 633"/>
              <a:gd name="T46" fmla="*/ 288 w 593"/>
              <a:gd name="T47" fmla="*/ 391 h 633"/>
              <a:gd name="T48" fmla="*/ 216 w 593"/>
              <a:gd name="T49" fmla="*/ 633 h 633"/>
              <a:gd name="T50" fmla="*/ 231 w 593"/>
              <a:gd name="T51" fmla="*/ 37 h 633"/>
              <a:gd name="T52" fmla="*/ 564 w 593"/>
              <a:gd name="T53" fmla="*/ 180 h 633"/>
              <a:gd name="T54" fmla="*/ 569 w 593"/>
              <a:gd name="T55" fmla="*/ 276 h 633"/>
              <a:gd name="T56" fmla="*/ 586 w 593"/>
              <a:gd name="T57" fmla="*/ 396 h 633"/>
              <a:gd name="T58" fmla="*/ 565 w 593"/>
              <a:gd name="T59" fmla="*/ 498 h 633"/>
              <a:gd name="T60" fmla="*/ 442 w 593"/>
              <a:gd name="T61" fmla="*/ 526 h 633"/>
              <a:gd name="T62" fmla="*/ 216 w 593"/>
              <a:gd name="T6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3" h="633">
                <a:moveTo>
                  <a:pt x="213" y="358"/>
                </a:moveTo>
                <a:cubicBezTo>
                  <a:pt x="207" y="371"/>
                  <a:pt x="212" y="387"/>
                  <a:pt x="224" y="394"/>
                </a:cubicBezTo>
                <a:cubicBezTo>
                  <a:pt x="235" y="400"/>
                  <a:pt x="248" y="398"/>
                  <a:pt x="257" y="391"/>
                </a:cubicBezTo>
                <a:lnTo>
                  <a:pt x="213" y="358"/>
                </a:lnTo>
                <a:close/>
                <a:moveTo>
                  <a:pt x="367" y="149"/>
                </a:moveTo>
                <a:cubicBezTo>
                  <a:pt x="328" y="126"/>
                  <a:pt x="279" y="137"/>
                  <a:pt x="259" y="173"/>
                </a:cubicBezTo>
                <a:cubicBezTo>
                  <a:pt x="238" y="210"/>
                  <a:pt x="265" y="250"/>
                  <a:pt x="246" y="288"/>
                </a:cubicBezTo>
                <a:lnTo>
                  <a:pt x="307" y="323"/>
                </a:lnTo>
                <a:cubicBezTo>
                  <a:pt x="330" y="288"/>
                  <a:pt x="380" y="291"/>
                  <a:pt x="401" y="255"/>
                </a:cubicBezTo>
                <a:cubicBezTo>
                  <a:pt x="421" y="219"/>
                  <a:pt x="406" y="172"/>
                  <a:pt x="367" y="149"/>
                </a:cubicBezTo>
                <a:close/>
                <a:moveTo>
                  <a:pt x="301" y="346"/>
                </a:moveTo>
                <a:lnTo>
                  <a:pt x="234" y="296"/>
                </a:lnTo>
                <a:cubicBezTo>
                  <a:pt x="229" y="292"/>
                  <a:pt x="223" y="293"/>
                  <a:pt x="219" y="299"/>
                </a:cubicBezTo>
                <a:cubicBezTo>
                  <a:pt x="216" y="304"/>
                  <a:pt x="218" y="312"/>
                  <a:pt x="223" y="315"/>
                </a:cubicBezTo>
                <a:lnTo>
                  <a:pt x="289" y="366"/>
                </a:lnTo>
                <a:cubicBezTo>
                  <a:pt x="295" y="370"/>
                  <a:pt x="301" y="368"/>
                  <a:pt x="304" y="363"/>
                </a:cubicBezTo>
                <a:cubicBezTo>
                  <a:pt x="307" y="357"/>
                  <a:pt x="306" y="350"/>
                  <a:pt x="301" y="346"/>
                </a:cubicBezTo>
                <a:close/>
                <a:moveTo>
                  <a:pt x="391" y="127"/>
                </a:moveTo>
                <a:lnTo>
                  <a:pt x="412" y="90"/>
                </a:lnTo>
                <a:lnTo>
                  <a:pt x="395" y="81"/>
                </a:lnTo>
                <a:lnTo>
                  <a:pt x="374" y="117"/>
                </a:lnTo>
                <a:lnTo>
                  <a:pt x="391" y="127"/>
                </a:lnTo>
                <a:close/>
                <a:moveTo>
                  <a:pt x="426" y="170"/>
                </a:moveTo>
                <a:lnTo>
                  <a:pt x="463" y="149"/>
                </a:lnTo>
                <a:lnTo>
                  <a:pt x="453" y="133"/>
                </a:lnTo>
                <a:lnTo>
                  <a:pt x="417" y="154"/>
                </a:lnTo>
                <a:lnTo>
                  <a:pt x="426" y="170"/>
                </a:lnTo>
                <a:close/>
                <a:moveTo>
                  <a:pt x="338" y="107"/>
                </a:moveTo>
                <a:lnTo>
                  <a:pt x="338" y="65"/>
                </a:lnTo>
                <a:lnTo>
                  <a:pt x="319" y="65"/>
                </a:lnTo>
                <a:lnTo>
                  <a:pt x="319" y="107"/>
                </a:lnTo>
                <a:lnTo>
                  <a:pt x="338" y="107"/>
                </a:lnTo>
                <a:close/>
                <a:moveTo>
                  <a:pt x="282" y="116"/>
                </a:moveTo>
                <a:lnTo>
                  <a:pt x="261" y="79"/>
                </a:lnTo>
                <a:lnTo>
                  <a:pt x="245" y="89"/>
                </a:lnTo>
                <a:lnTo>
                  <a:pt x="266" y="125"/>
                </a:lnTo>
                <a:lnTo>
                  <a:pt x="282" y="116"/>
                </a:lnTo>
                <a:close/>
                <a:moveTo>
                  <a:pt x="435" y="226"/>
                </a:moveTo>
                <a:lnTo>
                  <a:pt x="477" y="226"/>
                </a:lnTo>
                <a:lnTo>
                  <a:pt x="477" y="207"/>
                </a:lnTo>
                <a:lnTo>
                  <a:pt x="436" y="207"/>
                </a:lnTo>
                <a:lnTo>
                  <a:pt x="435" y="226"/>
                </a:lnTo>
                <a:close/>
                <a:moveTo>
                  <a:pt x="284" y="375"/>
                </a:moveTo>
                <a:lnTo>
                  <a:pt x="218" y="324"/>
                </a:lnTo>
                <a:cubicBezTo>
                  <a:pt x="213" y="320"/>
                  <a:pt x="206" y="322"/>
                  <a:pt x="203" y="327"/>
                </a:cubicBezTo>
                <a:cubicBezTo>
                  <a:pt x="200" y="333"/>
                  <a:pt x="201" y="340"/>
                  <a:pt x="206" y="344"/>
                </a:cubicBezTo>
                <a:lnTo>
                  <a:pt x="273" y="394"/>
                </a:lnTo>
                <a:cubicBezTo>
                  <a:pt x="278" y="398"/>
                  <a:pt x="285" y="397"/>
                  <a:pt x="288" y="391"/>
                </a:cubicBezTo>
                <a:cubicBezTo>
                  <a:pt x="291" y="386"/>
                  <a:pt x="289" y="378"/>
                  <a:pt x="284" y="375"/>
                </a:cubicBezTo>
                <a:close/>
                <a:moveTo>
                  <a:pt x="216" y="633"/>
                </a:moveTo>
                <a:cubicBezTo>
                  <a:pt x="223" y="583"/>
                  <a:pt x="223" y="530"/>
                  <a:pt x="210" y="483"/>
                </a:cubicBezTo>
                <a:cubicBezTo>
                  <a:pt x="0" y="365"/>
                  <a:pt x="55" y="92"/>
                  <a:pt x="231" y="37"/>
                </a:cubicBezTo>
                <a:cubicBezTo>
                  <a:pt x="324" y="0"/>
                  <a:pt x="450" y="22"/>
                  <a:pt x="533" y="105"/>
                </a:cubicBezTo>
                <a:cubicBezTo>
                  <a:pt x="593" y="165"/>
                  <a:pt x="564" y="180"/>
                  <a:pt x="564" y="180"/>
                </a:cubicBezTo>
                <a:lnTo>
                  <a:pt x="551" y="187"/>
                </a:lnTo>
                <a:cubicBezTo>
                  <a:pt x="558" y="216"/>
                  <a:pt x="571" y="268"/>
                  <a:pt x="569" y="276"/>
                </a:cubicBezTo>
                <a:cubicBezTo>
                  <a:pt x="567" y="285"/>
                  <a:pt x="556" y="295"/>
                  <a:pt x="556" y="295"/>
                </a:cubicBezTo>
                <a:lnTo>
                  <a:pt x="586" y="396"/>
                </a:lnTo>
                <a:lnTo>
                  <a:pt x="559" y="407"/>
                </a:lnTo>
                <a:cubicBezTo>
                  <a:pt x="565" y="439"/>
                  <a:pt x="568" y="466"/>
                  <a:pt x="565" y="498"/>
                </a:cubicBezTo>
                <a:cubicBezTo>
                  <a:pt x="565" y="503"/>
                  <a:pt x="547" y="519"/>
                  <a:pt x="532" y="520"/>
                </a:cubicBezTo>
                <a:lnTo>
                  <a:pt x="442" y="526"/>
                </a:lnTo>
                <a:lnTo>
                  <a:pt x="448" y="633"/>
                </a:lnTo>
                <a:lnTo>
                  <a:pt x="216" y="633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60484" y="4135830"/>
            <a:ext cx="9574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vấn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2772D9A-968B-4C85-A7FE-C353A61FA93A}"/>
              </a:ext>
            </a:extLst>
          </p:cNvPr>
          <p:cNvSpPr>
            <a:spLocks noEditPoints="1"/>
          </p:cNvSpPr>
          <p:nvPr/>
        </p:nvSpPr>
        <p:spPr bwMode="auto">
          <a:xfrm>
            <a:off x="673621" y="4403222"/>
            <a:ext cx="724255" cy="731095"/>
          </a:xfrm>
          <a:custGeom>
            <a:avLst/>
            <a:gdLst>
              <a:gd name="T0" fmla="*/ 224 w 593"/>
              <a:gd name="T1" fmla="*/ 394 h 633"/>
              <a:gd name="T2" fmla="*/ 213 w 593"/>
              <a:gd name="T3" fmla="*/ 358 h 633"/>
              <a:gd name="T4" fmla="*/ 259 w 593"/>
              <a:gd name="T5" fmla="*/ 173 h 633"/>
              <a:gd name="T6" fmla="*/ 307 w 593"/>
              <a:gd name="T7" fmla="*/ 323 h 633"/>
              <a:gd name="T8" fmla="*/ 367 w 593"/>
              <a:gd name="T9" fmla="*/ 149 h 633"/>
              <a:gd name="T10" fmla="*/ 234 w 593"/>
              <a:gd name="T11" fmla="*/ 296 h 633"/>
              <a:gd name="T12" fmla="*/ 223 w 593"/>
              <a:gd name="T13" fmla="*/ 315 h 633"/>
              <a:gd name="T14" fmla="*/ 304 w 593"/>
              <a:gd name="T15" fmla="*/ 363 h 633"/>
              <a:gd name="T16" fmla="*/ 391 w 593"/>
              <a:gd name="T17" fmla="*/ 127 h 633"/>
              <a:gd name="T18" fmla="*/ 395 w 593"/>
              <a:gd name="T19" fmla="*/ 81 h 633"/>
              <a:gd name="T20" fmla="*/ 391 w 593"/>
              <a:gd name="T21" fmla="*/ 127 h 633"/>
              <a:gd name="T22" fmla="*/ 463 w 593"/>
              <a:gd name="T23" fmla="*/ 149 h 633"/>
              <a:gd name="T24" fmla="*/ 417 w 593"/>
              <a:gd name="T25" fmla="*/ 154 h 633"/>
              <a:gd name="T26" fmla="*/ 338 w 593"/>
              <a:gd name="T27" fmla="*/ 107 h 633"/>
              <a:gd name="T28" fmla="*/ 319 w 593"/>
              <a:gd name="T29" fmla="*/ 65 h 633"/>
              <a:gd name="T30" fmla="*/ 338 w 593"/>
              <a:gd name="T31" fmla="*/ 107 h 633"/>
              <a:gd name="T32" fmla="*/ 261 w 593"/>
              <a:gd name="T33" fmla="*/ 79 h 633"/>
              <a:gd name="T34" fmla="*/ 266 w 593"/>
              <a:gd name="T35" fmla="*/ 125 h 633"/>
              <a:gd name="T36" fmla="*/ 435 w 593"/>
              <a:gd name="T37" fmla="*/ 226 h 633"/>
              <a:gd name="T38" fmla="*/ 477 w 593"/>
              <a:gd name="T39" fmla="*/ 207 h 633"/>
              <a:gd name="T40" fmla="*/ 435 w 593"/>
              <a:gd name="T41" fmla="*/ 226 h 633"/>
              <a:gd name="T42" fmla="*/ 218 w 593"/>
              <a:gd name="T43" fmla="*/ 324 h 633"/>
              <a:gd name="T44" fmla="*/ 206 w 593"/>
              <a:gd name="T45" fmla="*/ 344 h 633"/>
              <a:gd name="T46" fmla="*/ 288 w 593"/>
              <a:gd name="T47" fmla="*/ 391 h 633"/>
              <a:gd name="T48" fmla="*/ 216 w 593"/>
              <a:gd name="T49" fmla="*/ 633 h 633"/>
              <a:gd name="T50" fmla="*/ 231 w 593"/>
              <a:gd name="T51" fmla="*/ 37 h 633"/>
              <a:gd name="T52" fmla="*/ 564 w 593"/>
              <a:gd name="T53" fmla="*/ 180 h 633"/>
              <a:gd name="T54" fmla="*/ 569 w 593"/>
              <a:gd name="T55" fmla="*/ 276 h 633"/>
              <a:gd name="T56" fmla="*/ 586 w 593"/>
              <a:gd name="T57" fmla="*/ 396 h 633"/>
              <a:gd name="T58" fmla="*/ 565 w 593"/>
              <a:gd name="T59" fmla="*/ 498 h 633"/>
              <a:gd name="T60" fmla="*/ 442 w 593"/>
              <a:gd name="T61" fmla="*/ 526 h 633"/>
              <a:gd name="T62" fmla="*/ 216 w 593"/>
              <a:gd name="T6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3" h="633">
                <a:moveTo>
                  <a:pt x="213" y="358"/>
                </a:moveTo>
                <a:cubicBezTo>
                  <a:pt x="207" y="371"/>
                  <a:pt x="212" y="387"/>
                  <a:pt x="224" y="394"/>
                </a:cubicBezTo>
                <a:cubicBezTo>
                  <a:pt x="235" y="400"/>
                  <a:pt x="248" y="398"/>
                  <a:pt x="257" y="391"/>
                </a:cubicBezTo>
                <a:lnTo>
                  <a:pt x="213" y="358"/>
                </a:lnTo>
                <a:close/>
                <a:moveTo>
                  <a:pt x="367" y="149"/>
                </a:moveTo>
                <a:cubicBezTo>
                  <a:pt x="328" y="126"/>
                  <a:pt x="279" y="137"/>
                  <a:pt x="259" y="173"/>
                </a:cubicBezTo>
                <a:cubicBezTo>
                  <a:pt x="238" y="210"/>
                  <a:pt x="265" y="250"/>
                  <a:pt x="246" y="288"/>
                </a:cubicBezTo>
                <a:lnTo>
                  <a:pt x="307" y="323"/>
                </a:lnTo>
                <a:cubicBezTo>
                  <a:pt x="330" y="288"/>
                  <a:pt x="380" y="291"/>
                  <a:pt x="401" y="255"/>
                </a:cubicBezTo>
                <a:cubicBezTo>
                  <a:pt x="421" y="219"/>
                  <a:pt x="406" y="172"/>
                  <a:pt x="367" y="149"/>
                </a:cubicBezTo>
                <a:close/>
                <a:moveTo>
                  <a:pt x="301" y="346"/>
                </a:moveTo>
                <a:lnTo>
                  <a:pt x="234" y="296"/>
                </a:lnTo>
                <a:cubicBezTo>
                  <a:pt x="229" y="292"/>
                  <a:pt x="223" y="293"/>
                  <a:pt x="219" y="299"/>
                </a:cubicBezTo>
                <a:cubicBezTo>
                  <a:pt x="216" y="304"/>
                  <a:pt x="218" y="312"/>
                  <a:pt x="223" y="315"/>
                </a:cubicBezTo>
                <a:lnTo>
                  <a:pt x="289" y="366"/>
                </a:lnTo>
                <a:cubicBezTo>
                  <a:pt x="295" y="370"/>
                  <a:pt x="301" y="368"/>
                  <a:pt x="304" y="363"/>
                </a:cubicBezTo>
                <a:cubicBezTo>
                  <a:pt x="307" y="357"/>
                  <a:pt x="306" y="350"/>
                  <a:pt x="301" y="346"/>
                </a:cubicBezTo>
                <a:close/>
                <a:moveTo>
                  <a:pt x="391" y="127"/>
                </a:moveTo>
                <a:lnTo>
                  <a:pt x="412" y="90"/>
                </a:lnTo>
                <a:lnTo>
                  <a:pt x="395" y="81"/>
                </a:lnTo>
                <a:lnTo>
                  <a:pt x="374" y="117"/>
                </a:lnTo>
                <a:lnTo>
                  <a:pt x="391" y="127"/>
                </a:lnTo>
                <a:close/>
                <a:moveTo>
                  <a:pt x="426" y="170"/>
                </a:moveTo>
                <a:lnTo>
                  <a:pt x="463" y="149"/>
                </a:lnTo>
                <a:lnTo>
                  <a:pt x="453" y="133"/>
                </a:lnTo>
                <a:lnTo>
                  <a:pt x="417" y="154"/>
                </a:lnTo>
                <a:lnTo>
                  <a:pt x="426" y="170"/>
                </a:lnTo>
                <a:close/>
                <a:moveTo>
                  <a:pt x="338" y="107"/>
                </a:moveTo>
                <a:lnTo>
                  <a:pt x="338" y="65"/>
                </a:lnTo>
                <a:lnTo>
                  <a:pt x="319" y="65"/>
                </a:lnTo>
                <a:lnTo>
                  <a:pt x="319" y="107"/>
                </a:lnTo>
                <a:lnTo>
                  <a:pt x="338" y="107"/>
                </a:lnTo>
                <a:close/>
                <a:moveTo>
                  <a:pt x="282" y="116"/>
                </a:moveTo>
                <a:lnTo>
                  <a:pt x="261" y="79"/>
                </a:lnTo>
                <a:lnTo>
                  <a:pt x="245" y="89"/>
                </a:lnTo>
                <a:lnTo>
                  <a:pt x="266" y="125"/>
                </a:lnTo>
                <a:lnTo>
                  <a:pt x="282" y="116"/>
                </a:lnTo>
                <a:close/>
                <a:moveTo>
                  <a:pt x="435" y="226"/>
                </a:moveTo>
                <a:lnTo>
                  <a:pt x="477" y="226"/>
                </a:lnTo>
                <a:lnTo>
                  <a:pt x="477" y="207"/>
                </a:lnTo>
                <a:lnTo>
                  <a:pt x="436" y="207"/>
                </a:lnTo>
                <a:lnTo>
                  <a:pt x="435" y="226"/>
                </a:lnTo>
                <a:close/>
                <a:moveTo>
                  <a:pt x="284" y="375"/>
                </a:moveTo>
                <a:lnTo>
                  <a:pt x="218" y="324"/>
                </a:lnTo>
                <a:cubicBezTo>
                  <a:pt x="213" y="320"/>
                  <a:pt x="206" y="322"/>
                  <a:pt x="203" y="327"/>
                </a:cubicBezTo>
                <a:cubicBezTo>
                  <a:pt x="200" y="333"/>
                  <a:pt x="201" y="340"/>
                  <a:pt x="206" y="344"/>
                </a:cubicBezTo>
                <a:lnTo>
                  <a:pt x="273" y="394"/>
                </a:lnTo>
                <a:cubicBezTo>
                  <a:pt x="278" y="398"/>
                  <a:pt x="285" y="397"/>
                  <a:pt x="288" y="391"/>
                </a:cubicBezTo>
                <a:cubicBezTo>
                  <a:pt x="291" y="386"/>
                  <a:pt x="289" y="378"/>
                  <a:pt x="284" y="375"/>
                </a:cubicBezTo>
                <a:close/>
                <a:moveTo>
                  <a:pt x="216" y="633"/>
                </a:moveTo>
                <a:cubicBezTo>
                  <a:pt x="223" y="583"/>
                  <a:pt x="223" y="530"/>
                  <a:pt x="210" y="483"/>
                </a:cubicBezTo>
                <a:cubicBezTo>
                  <a:pt x="0" y="365"/>
                  <a:pt x="55" y="92"/>
                  <a:pt x="231" y="37"/>
                </a:cubicBezTo>
                <a:cubicBezTo>
                  <a:pt x="324" y="0"/>
                  <a:pt x="450" y="22"/>
                  <a:pt x="533" y="105"/>
                </a:cubicBezTo>
                <a:cubicBezTo>
                  <a:pt x="593" y="165"/>
                  <a:pt x="564" y="180"/>
                  <a:pt x="564" y="180"/>
                </a:cubicBezTo>
                <a:lnTo>
                  <a:pt x="551" y="187"/>
                </a:lnTo>
                <a:cubicBezTo>
                  <a:pt x="558" y="216"/>
                  <a:pt x="571" y="268"/>
                  <a:pt x="569" y="276"/>
                </a:cubicBezTo>
                <a:cubicBezTo>
                  <a:pt x="567" y="285"/>
                  <a:pt x="556" y="295"/>
                  <a:pt x="556" y="295"/>
                </a:cubicBezTo>
                <a:lnTo>
                  <a:pt x="586" y="396"/>
                </a:lnTo>
                <a:lnTo>
                  <a:pt x="559" y="407"/>
                </a:lnTo>
                <a:cubicBezTo>
                  <a:pt x="565" y="439"/>
                  <a:pt x="568" y="466"/>
                  <a:pt x="565" y="498"/>
                </a:cubicBezTo>
                <a:cubicBezTo>
                  <a:pt x="565" y="503"/>
                  <a:pt x="547" y="519"/>
                  <a:pt x="532" y="520"/>
                </a:cubicBezTo>
                <a:lnTo>
                  <a:pt x="442" y="526"/>
                </a:lnTo>
                <a:lnTo>
                  <a:pt x="448" y="633"/>
                </a:lnTo>
                <a:lnTo>
                  <a:pt x="216" y="633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>
            <a:extLst>
              <a:ext uri="{FF2B5EF4-FFF2-40B4-BE49-F238E27FC236}">
                <a16:creationId xmlns:a16="http://schemas.microsoft.com/office/drawing/2014/main" id="{2753F2A9-07F9-46D0-91C8-A5E614DB2FC6}"/>
              </a:ext>
            </a:extLst>
          </p:cNvPr>
          <p:cNvGrpSpPr/>
          <p:nvPr/>
        </p:nvGrpSpPr>
        <p:grpSpPr>
          <a:xfrm>
            <a:off x="683154" y="263970"/>
            <a:ext cx="10843722" cy="677108"/>
            <a:chOff x="-2655131" y="549901"/>
            <a:chExt cx="10843722" cy="67710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6ACE986-6BFB-4F74-9A3D-C2A71225B4BB}"/>
                </a:ext>
              </a:extLst>
            </p:cNvPr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2B2CA72-0D9C-4907-ABB4-D1B329754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400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1. </a:t>
              </a:r>
              <a:r>
                <a:rPr lang="en-US" altLang="zh-CN" sz="4400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Tác</a:t>
              </a:r>
              <a:r>
                <a:rPr lang="en-US" altLang="zh-CN" sz="4400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giả</a:t>
              </a:r>
              <a:endParaRPr lang="zh-CN" altLang="en-US" sz="44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E0D71A5-955D-45D0-A824-8664A2C2376F}"/>
                </a:ext>
              </a:extLst>
            </p:cNvPr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E3B08C94-338C-44E0-8B51-2015F1B24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51" y="2929381"/>
            <a:ext cx="63967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-</a:t>
            </a:r>
            <a:r>
              <a:rPr lang="zh-CN" altLang="en-US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Là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một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trong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những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nhà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thơ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đầu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tiên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phong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trào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Thơ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mới</a:t>
            </a:r>
            <a:endParaRPr lang="zh-CN" altLang="en-US" sz="28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2D0BB5A-CABA-4E83-962A-75E98877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50" y="4125082"/>
            <a:ext cx="66460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-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Thơ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ông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nặng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lòng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thương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người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và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niềm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hoài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cổ</a:t>
            </a:r>
            <a:endParaRPr lang="zh-CN" altLang="en-US" sz="28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69B1E31-DCD9-4E64-A9A2-C774A1073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50" y="2078055"/>
            <a:ext cx="7192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(1913 – 1996)</a:t>
            </a:r>
          </a:p>
        </p:txBody>
      </p:sp>
      <p:pic>
        <p:nvPicPr>
          <p:cNvPr id="45058" name="Picture 2" descr="Káº¿t quáº£ hÃ¬nh áº£nh cho vÅ© ÄÃ¬nh liÃª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410" y="1539379"/>
            <a:ext cx="3609975" cy="3840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295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>
            <a:extLst>
              <a:ext uri="{FF2B5EF4-FFF2-40B4-BE49-F238E27FC236}">
                <a16:creationId xmlns:a16="http://schemas.microsoft.com/office/drawing/2014/main" id="{2753F2A9-07F9-46D0-91C8-A5E614DB2FC6}"/>
              </a:ext>
            </a:extLst>
          </p:cNvPr>
          <p:cNvGrpSpPr/>
          <p:nvPr/>
        </p:nvGrpSpPr>
        <p:grpSpPr>
          <a:xfrm>
            <a:off x="683154" y="263970"/>
            <a:ext cx="10843722" cy="677108"/>
            <a:chOff x="-2655131" y="549901"/>
            <a:chExt cx="10843722" cy="67710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6ACE986-6BFB-4F74-9A3D-C2A71225B4BB}"/>
                </a:ext>
              </a:extLst>
            </p:cNvPr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2B2CA72-0D9C-4907-ABB4-D1B329754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400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2. </a:t>
              </a:r>
              <a:r>
                <a:rPr lang="en-US" altLang="zh-CN" sz="4400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Tác</a:t>
              </a:r>
              <a:r>
                <a:rPr lang="en-US" altLang="zh-CN" sz="4400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phẩm</a:t>
              </a:r>
              <a:endParaRPr lang="zh-CN" altLang="en-US" sz="44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E0D71A5-955D-45D0-A824-8664A2C2376F}"/>
                </a:ext>
              </a:extLst>
            </p:cNvPr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E3B08C94-338C-44E0-8B51-2015F1B24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101" y="2451598"/>
            <a:ext cx="96842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-</a:t>
            </a:r>
            <a:r>
              <a:rPr lang="zh-CN" altLang="en-US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Vị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trí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Là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bài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thơ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tiêu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biểu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nhất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Vũ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Đình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Liên</a:t>
            </a:r>
            <a:endParaRPr lang="zh-CN" altLang="en-US" sz="28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69B1E31-DCD9-4E64-A9A2-C774A1073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50" y="1199305"/>
            <a:ext cx="108438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1935,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1936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32D0BB5A-CABA-4E83-962A-75E98877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33" y="3422482"/>
            <a:ext cx="15773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-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Thể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thơ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</a:t>
            </a:r>
            <a:endParaRPr lang="zh-CN" altLang="en-US" sz="2800" dirty="0">
              <a:solidFill>
                <a:srgbClr val="C0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32D0BB5A-CABA-4E83-962A-75E98877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625" y="4788144"/>
            <a:ext cx="1517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-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Bố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cục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</a:t>
            </a:r>
            <a:endParaRPr lang="zh-CN" altLang="en-US" sz="2800" dirty="0">
              <a:solidFill>
                <a:srgbClr val="C0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32D0BB5A-CABA-4E83-962A-75E98877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314" y="4798040"/>
            <a:ext cx="11755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3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phần</a:t>
            </a:r>
            <a:endParaRPr lang="zh-CN" altLang="en-US" sz="28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2D0BB5A-CABA-4E83-962A-75E98877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40" y="4059792"/>
            <a:ext cx="6877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Hai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khổ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đầu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Hình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ảnh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ông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đồ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thời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đắc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ý </a:t>
            </a:r>
            <a:endParaRPr lang="zh-CN" altLang="en-US" sz="28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5" idx="1"/>
          </p:cNvCxnSpPr>
          <p:nvPr/>
        </p:nvCxnSpPr>
        <p:spPr>
          <a:xfrm flipV="1">
            <a:off x="3633849" y="4321402"/>
            <a:ext cx="841291" cy="7382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>
            <a:extLst>
              <a:ext uri="{FF2B5EF4-FFF2-40B4-BE49-F238E27FC236}">
                <a16:creationId xmlns:a16="http://schemas.microsoft.com/office/drawing/2014/main" id="{32D0BB5A-CABA-4E83-962A-75E98877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0663" y="4770332"/>
            <a:ext cx="6877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Hai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khổ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tiếp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Hình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ảnh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ông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đồ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thời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tàn</a:t>
            </a:r>
            <a:endParaRPr lang="zh-CN" altLang="en-US" sz="28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3633849" y="5031942"/>
            <a:ext cx="886814" cy="277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4">
            <a:extLst>
              <a:ext uri="{FF2B5EF4-FFF2-40B4-BE49-F238E27FC236}">
                <a16:creationId xmlns:a16="http://schemas.microsoft.com/office/drawing/2014/main" id="{32D0BB5A-CABA-4E83-962A-75E98877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164" y="5518480"/>
            <a:ext cx="6877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Khổ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cuối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Nỗi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lòng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tác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giả</a:t>
            </a:r>
            <a:endParaRPr lang="zh-CN" altLang="en-US" sz="28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14" idx="3"/>
            <a:endCxn id="24" idx="1"/>
          </p:cNvCxnSpPr>
          <p:nvPr/>
        </p:nvCxnSpPr>
        <p:spPr>
          <a:xfrm>
            <a:off x="3633849" y="5059650"/>
            <a:ext cx="934315" cy="7204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4">
            <a:extLst>
              <a:ext uri="{FF2B5EF4-FFF2-40B4-BE49-F238E27FC236}">
                <a16:creationId xmlns:a16="http://schemas.microsoft.com/office/drawing/2014/main" id="{32D0BB5A-CABA-4E83-962A-75E98877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598" y="3408627"/>
            <a:ext cx="23749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Ngũ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ngôn</a:t>
            </a:r>
            <a:endParaRPr lang="zh-CN" altLang="en-US" sz="28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95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22" grpId="0"/>
      <p:bldP spid="2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户外, 雪花, 水&#10;&#10;已生成高可信度的说明">
            <a:extLst>
              <a:ext uri="{FF2B5EF4-FFF2-40B4-BE49-F238E27FC236}">
                <a16:creationId xmlns:a16="http://schemas.microsoft.com/office/drawing/2014/main" id="{7EFA18E6-9978-44EB-B6BC-B306965CE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193CBD16-916C-45DF-96B0-F94F47C67591}"/>
              </a:ext>
            </a:extLst>
          </p:cNvPr>
          <p:cNvSpPr/>
          <p:nvPr/>
        </p:nvSpPr>
        <p:spPr>
          <a:xfrm>
            <a:off x="1377518" y="2111472"/>
            <a:ext cx="98683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III.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Tìm</a:t>
            </a:r>
            <a:r>
              <a:rPr lang="en-US" altLang="zh-CN" sz="8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hiểu</a:t>
            </a:r>
            <a:r>
              <a:rPr lang="en-US" altLang="zh-CN" sz="880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văn</a:t>
            </a:r>
            <a:r>
              <a:rPr lang="en-US" altLang="zh-CN" sz="8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bản</a:t>
            </a:r>
            <a:endParaRPr lang="zh-CN" altLang="en-US" sz="8800" dirty="0">
              <a:solidFill>
                <a:srgbClr val="4E4A4F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 l="31667" t="30902" r="20732" b="28889"/>
          <a:stretch>
            <a:fillRect/>
          </a:stretch>
        </p:blipFill>
        <p:spPr bwMode="auto">
          <a:xfrm>
            <a:off x="-1" y="0"/>
            <a:ext cx="12190413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组合 14">
            <a:extLst>
              <a:ext uri="{FF2B5EF4-FFF2-40B4-BE49-F238E27FC236}">
                <a16:creationId xmlns:a16="http://schemas.microsoft.com/office/drawing/2014/main" id="{2753F2A9-07F9-46D0-91C8-A5E614DB2FC6}"/>
              </a:ext>
            </a:extLst>
          </p:cNvPr>
          <p:cNvGrpSpPr/>
          <p:nvPr/>
        </p:nvGrpSpPr>
        <p:grpSpPr>
          <a:xfrm>
            <a:off x="683155" y="263970"/>
            <a:ext cx="10843721" cy="707886"/>
            <a:chOff x="-2655130" y="549901"/>
            <a:chExt cx="10843721" cy="707886"/>
          </a:xfrm>
        </p:grpSpPr>
        <p:sp>
          <p:nvSpPr>
            <p:cNvPr id="26" name="矩形 15">
              <a:extLst>
                <a:ext uri="{FF2B5EF4-FFF2-40B4-BE49-F238E27FC236}">
                  <a16:creationId xmlns:a16="http://schemas.microsoft.com/office/drawing/2014/main" id="{66ACE986-6BFB-4F74-9A3D-C2A71225B4BB}"/>
                </a:ext>
              </a:extLst>
            </p:cNvPr>
            <p:cNvSpPr/>
            <p:nvPr/>
          </p:nvSpPr>
          <p:spPr>
            <a:xfrm>
              <a:off x="6610933" y="939542"/>
              <a:ext cx="1577658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02B2CA72-0D9C-4907-ABB4-D1B329754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31813" y="549901"/>
              <a:ext cx="7315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1.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Hình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ảnh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ông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đồ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thời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đắc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ý</a:t>
              </a:r>
              <a:endParaRPr lang="zh-CN" altLang="en-US" sz="4600" b="1" i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18">
              <a:extLst>
                <a:ext uri="{FF2B5EF4-FFF2-40B4-BE49-F238E27FC236}">
                  <a16:creationId xmlns:a16="http://schemas.microsoft.com/office/drawing/2014/main" id="{BE0D71A5-955D-45D0-A824-8664A2C2376F}"/>
                </a:ext>
              </a:extLst>
            </p:cNvPr>
            <p:cNvSpPr/>
            <p:nvPr/>
          </p:nvSpPr>
          <p:spPr>
            <a:xfrm>
              <a:off x="-2655130" y="939542"/>
              <a:ext cx="1268476" cy="56073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30" name="Picture 2" descr="HÃ¬nh áº£nh cÃ³ liÃªn q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6585" y="1803754"/>
            <a:ext cx="6474063" cy="4240924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41731" y="1710670"/>
            <a:ext cx="50081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Mỗi năm hoa đào nở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Lại thấy ông đồ già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Bày mực Tàu, giấy đỏ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Bên phố đông người qua</a:t>
            </a:r>
            <a:r>
              <a:rPr lang="en-US" sz="3200" dirty="0">
                <a:latin typeface="+mj-lt"/>
              </a:rPr>
              <a:t>.</a:t>
            </a:r>
            <a:r>
              <a:rPr lang="vi-VN" sz="3200" dirty="0">
                <a:latin typeface="+mj-lt"/>
              </a:rPr>
              <a:t/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/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Bao nhiêu người thuê viết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Tấm tắc ngợi khen tài: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“Hoa tay thảo những nét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Như phượng múa, rồng bay”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32" name="Cloud Callout 31"/>
          <p:cNvSpPr/>
          <p:nvPr/>
        </p:nvSpPr>
        <p:spPr>
          <a:xfrm flipH="1">
            <a:off x="5916706" y="1317812"/>
            <a:ext cx="4746812" cy="2732651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pic>
        <p:nvPicPr>
          <p:cNvPr id="33" name="Picture 32" descr="b147407057c3e2541113905c55f403a2.png"/>
          <p:cNvPicPr>
            <a:picLocks noChangeAspect="1"/>
          </p:cNvPicPr>
          <p:nvPr/>
        </p:nvPicPr>
        <p:blipFill>
          <a:blip r:embed="rId5" cstate="print"/>
          <a:srcRect l="20000" r="26667"/>
          <a:stretch>
            <a:fillRect/>
          </a:stretch>
        </p:blipFill>
        <p:spPr>
          <a:xfrm flipH="1">
            <a:off x="9870140" y="3294529"/>
            <a:ext cx="2501153" cy="373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5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97423" y="323654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i="1" dirty="0">
                <a:solidFill>
                  <a:srgbClr val="FF0000"/>
                </a:solidFill>
                <a:latin typeface="+mj-lt"/>
              </a:rPr>
              <a:t>xuất hiện:</a:t>
            </a:r>
            <a:endParaRPr lang="en-US" sz="4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8529" y="1793864"/>
            <a:ext cx="9493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Thời gian: hoa đào nở </a:t>
            </a:r>
            <a:r>
              <a:rPr lang="en-US" sz="3200" dirty="0">
                <a:latin typeface="+mj-lt"/>
                <a:sym typeface="Wingdings" pitchFamily="2" charset="2"/>
              </a:rPr>
              <a:t></a:t>
            </a:r>
            <a:r>
              <a:rPr lang="vi-VN" sz="3200" dirty="0">
                <a:latin typeface="+mj-lt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>
                <a:latin typeface="+mj-lt"/>
              </a:rPr>
              <a:t>áo hiệu Tết đến, xuân về </a:t>
            </a:r>
            <a:endParaRPr lang="en-US" sz="32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799" y="2658958"/>
            <a:ext cx="9493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Không gian: bên hè phố, đông người qua lại. </a:t>
            </a:r>
            <a:endParaRPr lang="en-US" sz="32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1928" y="3873677"/>
            <a:ext cx="9493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 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Ông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có mặt vào giữa mùa đẹp, vui nhất, hạnh phúc nhất của con người, trong khung cảnh tấp nập, đông vui khi Tết đến, xuân về.</a:t>
            </a:r>
            <a:endParaRPr lang="en-US" sz="32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97423" y="323654"/>
            <a:ext cx="9740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</a:t>
            </a:r>
            <a:r>
              <a:rPr lang="vi-VN" sz="4000" b="1" i="1" dirty="0">
                <a:solidFill>
                  <a:srgbClr val="FF0000"/>
                </a:solidFill>
                <a:latin typeface="+mj-lt"/>
              </a:rPr>
              <a:t>ng đồ</a:t>
            </a:r>
            <a:endParaRPr lang="en-US" sz="4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7163" y="1524924"/>
            <a:ext cx="10381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- </a:t>
            </a:r>
            <a:r>
              <a:rPr lang="vi-VN" sz="3200" dirty="0">
                <a:latin typeface="+mj-lt"/>
              </a:rPr>
              <a:t>Bày mực tàu, giấy đỏ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...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latin typeface="+mj-lt"/>
                <a:sym typeface="Wingdings" pitchFamily="2" charset="2"/>
              </a:rPr>
              <a:t>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vi-VN" sz="3200" dirty="0">
                <a:latin typeface="+mj-lt"/>
              </a:rPr>
              <a:t>iết câu đối</a:t>
            </a:r>
            <a:r>
              <a:rPr lang="en-US" sz="3200" dirty="0">
                <a:latin typeface="+mj-lt"/>
              </a:rPr>
              <a:t>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u-do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91518" cy="6859192"/>
          </a:xfrm>
          <a:prstGeom prst="rect">
            <a:avLst/>
          </a:prstGeom>
        </p:spPr>
      </p:pic>
      <p:pic>
        <p:nvPicPr>
          <p:cNvPr id="3" name="Picture 2" descr="cau-doi-chu-han-n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4499" y="-1"/>
            <a:ext cx="6145914" cy="6865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5882</TotalTime>
  <Words>849</Words>
  <Application>Microsoft Office PowerPoint</Application>
  <PresentationFormat>Tùy chỉnh</PresentationFormat>
  <Paragraphs>91</Paragraphs>
  <Slides>23</Slides>
  <Notes>14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17</vt:i4>
      </vt:variant>
      <vt:variant>
        <vt:lpstr>Chủ đề</vt:lpstr>
      </vt:variant>
      <vt:variant>
        <vt:i4>10</vt:i4>
      </vt:variant>
      <vt:variant>
        <vt:lpstr>Tiêu đề Bản chiếu</vt:lpstr>
      </vt:variant>
      <vt:variant>
        <vt:i4>23</vt:i4>
      </vt:variant>
    </vt:vector>
  </HeadingPairs>
  <TitlesOfParts>
    <vt:vector size="50" baseType="lpstr">
      <vt:lpstr>宋体</vt:lpstr>
      <vt:lpstr>Arial</vt:lpstr>
      <vt:lpstr>Calibri</vt:lpstr>
      <vt:lpstr>等线</vt:lpstr>
      <vt:lpstr>等线 Light</vt:lpstr>
      <vt:lpstr>Impact</vt:lpstr>
      <vt:lpstr>LiHei Pro</vt:lpstr>
      <vt:lpstr>Open Sans Extrabold</vt:lpstr>
      <vt:lpstr>Signika</vt:lpstr>
      <vt:lpstr>华文新魏</vt:lpstr>
      <vt:lpstr>华文中宋</vt:lpstr>
      <vt:lpstr>Tahoma</vt:lpstr>
      <vt:lpstr>Times New Roman</vt:lpstr>
      <vt:lpstr>Trebuchet MS</vt:lpstr>
      <vt:lpstr>Wingdings</vt:lpstr>
      <vt:lpstr>Wingdings 3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Facet</vt:lpstr>
      <vt:lpstr>Bản trình bày PowerPoint</vt:lpstr>
      <vt:lpstr>TÌM HIỂU CHUNG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</cp:lastModifiedBy>
  <cp:revision>3240</cp:revision>
  <dcterms:created xsi:type="dcterms:W3CDTF">2015-12-01T09:06:39Z</dcterms:created>
  <dcterms:modified xsi:type="dcterms:W3CDTF">2023-02-04T14:31:50Z</dcterms:modified>
</cp:coreProperties>
</file>