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31"/>
  </p:notesMasterIdLst>
  <p:sldIdLst>
    <p:sldId id="276" r:id="rId4"/>
    <p:sldId id="281" r:id="rId5"/>
    <p:sldId id="282" r:id="rId6"/>
    <p:sldId id="322" r:id="rId7"/>
    <p:sldId id="323" r:id="rId8"/>
    <p:sldId id="1180" r:id="rId9"/>
    <p:sldId id="311" r:id="rId10"/>
    <p:sldId id="284" r:id="rId11"/>
    <p:sldId id="280" r:id="rId12"/>
    <p:sldId id="285" r:id="rId13"/>
    <p:sldId id="331" r:id="rId14"/>
    <p:sldId id="286" r:id="rId15"/>
    <p:sldId id="291" r:id="rId16"/>
    <p:sldId id="1178" r:id="rId17"/>
    <p:sldId id="1176" r:id="rId18"/>
    <p:sldId id="296" r:id="rId19"/>
    <p:sldId id="289" r:id="rId20"/>
    <p:sldId id="297" r:id="rId21"/>
    <p:sldId id="264" r:id="rId22"/>
    <p:sldId id="301" r:id="rId23"/>
    <p:sldId id="302" r:id="rId24"/>
    <p:sldId id="303" r:id="rId25"/>
    <p:sldId id="304" r:id="rId26"/>
    <p:sldId id="305" r:id="rId27"/>
    <p:sldId id="1181" r:id="rId28"/>
    <p:sldId id="266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203F0-C3FC-40CE-8D43-26E3E0D06466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17FC0-4571-4F25-BAE7-F608DAD60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B9745B-2275-450B-BD02-9B58D45ACA71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5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7FC0-4571-4F25-BAE7-F608DAD60A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5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17FC0-4571-4F25-BAE7-F608DAD60A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75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7FC0-4571-4F25-BAE7-F608DAD60A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79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7FC0-4571-4F25-BAE7-F608DAD60A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5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17FC0-4571-4F25-BAE7-F608DAD60A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8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7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8A3521-44FF-4D15-95B5-15E801848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356FB-9383-4D49-9D8D-45FBA21CF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E7378A-B75E-4FC0-9708-F045127DB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2A25-C42E-40AC-9DF4-45317626D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400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AC3ECA-1055-44FE-8F2D-398BEC329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060327-13D6-421C-9FEF-1CFB5CD29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D454-ED04-4B4B-84BB-6E4F71084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80BAC-6BE0-426C-B6E1-EE8CD0AF4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18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EE0C85-73E6-4912-BF0A-4103A284D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E083B3-C535-45BA-8A01-37D77CB3A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AE447-F5C4-4E72-85BF-91A8AD91AB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3F77A-9ECA-4872-9399-35CAF5269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28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5A775-7756-4B69-BAB1-D8D142CDC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05227-105D-4404-8C55-FCD839885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B7C0E6-C8AF-4D81-8AA5-A74381E59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BD35A-427C-4DAD-B281-DF3366981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8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7F34C9-E55D-46EA-9C7E-02F60538C3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1827E0-522E-49CE-A323-46135EB9A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4F8F87-F739-487C-924D-18F3329B0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E3A0-DD47-4033-A40B-41AB6452F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492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B534C5-F6CE-4F12-8D94-DFDD8677B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CBBF18-CF48-4D78-A2AB-09591A584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2087F9-766D-4CA4-B47A-EEF5B3551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DBA0-0396-40AE-AA61-14CC8C5D6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013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7F80A0-797D-4300-A816-5D1B9C8BD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0EC970-2F99-4C17-9313-CCEC3CD67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DC0249-E01C-4E33-B09F-5FC0C1642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58C73-1E22-46F4-B8E8-4A32B8FDF5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37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8BC43-28B8-4F97-9727-7854CD010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07A00-9E93-4146-B0C1-639E27DC0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F616A-779E-4192-90B7-773331094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A7F-AC92-4BA7-864A-9878E6347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91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31B2B-8CE5-457E-B570-F690FA290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6BA4A-083A-47D4-948A-7B3C00A58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DED0E-B90D-4ED9-9697-2F8C34622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3DC8-9BC0-4A94-8739-F100D55FA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889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28D552-388B-4D5E-AFE3-9DB794036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6D7F58-9390-4627-B5E0-4087ADC87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44935F-706C-4A85-9042-67169F094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30AFB-7AE2-4509-88FE-75AF899E5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352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DFBF84-ED93-46F4-AF52-9B06C6B32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05054C-D399-4E8B-BDBA-0E8D7D9C5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BAC3E5-4287-40D4-830A-CF65738A1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AD756-F59C-49C1-B350-2351A6332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755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4F9DD6-EFE6-417D-88D0-47B7CCE665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641968-9F26-4B6F-8CFC-BAD6647069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1640FA-4B62-4CFF-9D33-FE8AA9438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12641-0568-4499-814B-2F1CB65A4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442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0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90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6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60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44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1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6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4B5279-5436-4867-B920-CE0F38D42D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0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4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4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7A9D-B967-4F2E-921C-0DB7C8E79D75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B39D3-C9D7-4EBF-9462-83DCF9969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0F1D9F-EA5B-4038-9A81-54BBC7098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5231E3-8F2D-44EC-BE77-DEAD25E39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F4F562-FA6C-4119-96AD-CDB20F221B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ACDE03-0272-48B8-B1D4-A5450FE9C5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7BC2A3-B8CA-40FA-BD79-5918AA2AB2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1B0C6F09-02D1-4DFD-BB45-1C6EF885D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54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7221-9080-40E5-9AC4-BE1BCB73F749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0E29-1864-4099-934F-56EA9336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emf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19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72124"/>
            <a:ext cx="2208810" cy="2176486"/>
          </a:xfrm>
          <a:prstGeom prst="rect">
            <a:avLst/>
          </a:prstGeom>
        </p:spPr>
      </p:pic>
      <p:grpSp>
        <p:nvGrpSpPr>
          <p:cNvPr id="3" name="组合 17"/>
          <p:cNvGrpSpPr/>
          <p:nvPr/>
        </p:nvGrpSpPr>
        <p:grpSpPr>
          <a:xfrm>
            <a:off x="1947553" y="-119169"/>
            <a:ext cx="9036889" cy="6508085"/>
            <a:chOff x="-6300496" y="5642681"/>
            <a:chExt cx="23412450" cy="11961811"/>
          </a:xfrm>
        </p:grpSpPr>
        <p:grpSp>
          <p:nvGrpSpPr>
            <p:cNvPr id="4" name="组合 1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737225" y="6099942"/>
              <a:ext cx="22275001" cy="11504548"/>
            </a:xfrm>
            <a:prstGeom prst="rect">
              <a:avLst/>
            </a:prstGeom>
          </p:spPr>
        </p:pic>
      </p:grpSp>
      <p:sp>
        <p:nvSpPr>
          <p:cNvPr id="24" name="TextBox 12"/>
          <p:cNvSpPr txBox="1"/>
          <p:nvPr/>
        </p:nvSpPr>
        <p:spPr>
          <a:xfrm>
            <a:off x="2527598" y="1591336"/>
            <a:ext cx="7640868" cy="341631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10700" dirty="0" err="1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Tiết</a:t>
            </a:r>
            <a:r>
              <a:rPr lang="en-US" sz="10700" dirty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92: </a:t>
            </a:r>
          </a:p>
          <a:p>
            <a:pPr algn="ctr"/>
            <a:r>
              <a:rPr lang="en-US" sz="10700" dirty="0" err="1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Câu</a:t>
            </a:r>
            <a:r>
              <a:rPr lang="en-US" sz="10700" dirty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sz="10700" dirty="0" err="1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phủ</a:t>
            </a:r>
            <a:r>
              <a:rPr lang="en-US" sz="10700" dirty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sz="10700" dirty="0" err="1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định</a:t>
            </a:r>
            <a:endParaRPr lang="en-US" sz="10700" dirty="0">
              <a:solidFill>
                <a:srgbClr val="FF0000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7078" y="1244298"/>
            <a:ext cx="1796529" cy="86149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144250" y="1187356"/>
            <a:ext cx="1434748" cy="12351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3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8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"/>
          <p:cNvGrpSpPr/>
          <p:nvPr/>
        </p:nvGrpSpPr>
        <p:grpSpPr>
          <a:xfrm>
            <a:off x="1222868" y="1863689"/>
            <a:ext cx="4099763" cy="1112877"/>
            <a:chOff x="6096000" y="2039370"/>
            <a:chExt cx="4100447" cy="1113153"/>
          </a:xfrm>
        </p:grpSpPr>
        <p:sp>
          <p:nvSpPr>
            <p:cNvPr id="6" name="矩形 19"/>
            <p:cNvSpPr/>
            <p:nvPr/>
          </p:nvSpPr>
          <p:spPr>
            <a:xfrm>
              <a:off x="7419266" y="2039370"/>
              <a:ext cx="2777181" cy="1077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âu có từ ngữ phủ định</a:t>
              </a:r>
              <a:endParaRPr lang="zh-CN" altLang="en-US" sz="3200" b="1" dirty="0">
                <a:solidFill>
                  <a:srgbClr val="0070C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7" name="组合 1"/>
            <p:cNvGrpSpPr/>
            <p:nvPr/>
          </p:nvGrpSpPr>
          <p:grpSpPr>
            <a:xfrm>
              <a:off x="6096000" y="2072604"/>
              <a:ext cx="1072427" cy="1079919"/>
              <a:chOff x="6096000" y="2072604"/>
              <a:chExt cx="1072427" cy="1079919"/>
            </a:xfrm>
          </p:grpSpPr>
          <p:grpSp>
            <p:nvGrpSpPr>
              <p:cNvPr id="8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4"/>
                <a:ext cx="1072427" cy="1079919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0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1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3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</p:grp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5" name="Rectangle 24"/>
          <p:cNvSpPr/>
          <p:nvPr/>
        </p:nvSpPr>
        <p:spPr>
          <a:xfrm>
            <a:off x="6387153" y="1469118"/>
            <a:ext cx="7820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latin typeface="+mj-lt"/>
              </a:rPr>
              <a:t>Không phải</a:t>
            </a:r>
            <a:endParaRPr lang="vi-VN" sz="3200" b="1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62131" y="2699690"/>
            <a:ext cx="7820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latin typeface="+mj-lt"/>
              </a:rPr>
              <a:t>Đâu có! </a:t>
            </a:r>
            <a:endParaRPr lang="vi-VN" sz="3200" b="1" dirty="0">
              <a:latin typeface="+mj-lt"/>
            </a:endParaRPr>
          </a:p>
        </p:txBody>
      </p:sp>
      <p:cxnSp>
        <p:nvCxnSpPr>
          <p:cNvPr id="28" name="Straight Arrow Connector 27"/>
          <p:cNvCxnSpPr>
            <a:stCxn id="6" idx="3"/>
            <a:endCxn id="25" idx="1"/>
          </p:cNvCxnSpPr>
          <p:nvPr/>
        </p:nvCxnSpPr>
        <p:spPr>
          <a:xfrm flipV="1">
            <a:off x="5322631" y="1761506"/>
            <a:ext cx="1064522" cy="640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3"/>
            <a:endCxn id="26" idx="1"/>
          </p:cNvCxnSpPr>
          <p:nvPr/>
        </p:nvCxnSpPr>
        <p:spPr>
          <a:xfrm>
            <a:off x="5322631" y="2402299"/>
            <a:ext cx="1039500" cy="5897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Kết quả hình ảnh cho lắc đầu gif&quot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3790" y="898974"/>
            <a:ext cx="2286000" cy="304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组合 2"/>
          <p:cNvGrpSpPr/>
          <p:nvPr/>
        </p:nvGrpSpPr>
        <p:grpSpPr>
          <a:xfrm>
            <a:off x="1238789" y="4014592"/>
            <a:ext cx="3483336" cy="1079650"/>
            <a:chOff x="6096000" y="2072604"/>
            <a:chExt cx="3483918" cy="1079919"/>
          </a:xfrm>
        </p:grpSpPr>
        <p:sp>
          <p:nvSpPr>
            <p:cNvPr id="32" name="矩形 19"/>
            <p:cNvSpPr/>
            <p:nvPr/>
          </p:nvSpPr>
          <p:spPr>
            <a:xfrm>
              <a:off x="7364665" y="2353354"/>
              <a:ext cx="2215253" cy="584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zh-CN" altLang="en-US" sz="3200" b="1" dirty="0">
                <a:solidFill>
                  <a:srgbClr val="0070C0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33" name="组合 1"/>
            <p:cNvGrpSpPr/>
            <p:nvPr/>
          </p:nvGrpSpPr>
          <p:grpSpPr>
            <a:xfrm>
              <a:off x="6096000" y="2072604"/>
              <a:ext cx="1072427" cy="1079919"/>
              <a:chOff x="6096000" y="2072604"/>
              <a:chExt cx="1072427" cy="1079919"/>
            </a:xfrm>
          </p:grpSpPr>
          <p:grpSp>
            <p:nvGrpSpPr>
              <p:cNvPr id="34" name="组合 17"/>
              <p:cNvGrpSpPr>
                <a:grpSpLocks noChangeAspect="1"/>
              </p:cNvGrpSpPr>
              <p:nvPr/>
            </p:nvGrpSpPr>
            <p:grpSpPr bwMode="auto">
              <a:xfrm>
                <a:off x="6096000" y="2072604"/>
                <a:ext cx="1072427" cy="1079919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36" name="任意多边形: 形状 20"/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7" name="任意多边形: 形状 21"/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8" name="任意多边形: 形状 22"/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9" name="任意多边形: 形状 23"/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endParaRPr>
                </a:p>
              </p:txBody>
            </p:sp>
          </p:grpSp>
          <p:pic>
            <p:nvPicPr>
              <p:cNvPr id="35" name="图片 8"/>
              <p:cNvPicPr>
                <a:picLocks noChangeAspect="1"/>
              </p:cNvPicPr>
              <p:nvPr/>
            </p:nvPicPr>
            <p:blipFill>
              <a:blip r:embed="rId3"/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40" name="Rectangle 39"/>
          <p:cNvSpPr/>
          <p:nvPr/>
        </p:nvSpPr>
        <p:spPr>
          <a:xfrm>
            <a:off x="4849505" y="4285105"/>
            <a:ext cx="7820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500651" y="5223553"/>
            <a:ext cx="3916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bỏ</a:t>
            </a:r>
            <a:endParaRPr kumimoji="0" lang="en-US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1">
            <a:extLst>
              <a:ext uri="{FF2B5EF4-FFF2-40B4-BE49-F238E27FC236}">
                <a16:creationId xmlns:a16="http://schemas.microsoft.com/office/drawing/2014/main" id="{91B0E1F1-E297-42C1-81CA-368153CFB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2575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12">
            <a:extLst>
              <a:ext uri="{FF2B5EF4-FFF2-40B4-BE49-F238E27FC236}">
                <a16:creationId xmlns:a16="http://schemas.microsoft.com/office/drawing/2014/main" id="{33A593B9-C625-47A7-B85E-B6C3167F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9425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0" name="Picture 13" descr="POINSET3">
            <a:extLst>
              <a:ext uri="{FF2B5EF4-FFF2-40B4-BE49-F238E27FC236}">
                <a16:creationId xmlns:a16="http://schemas.microsoft.com/office/drawing/2014/main" id="{0AACD819-F9FA-4981-9E38-F0BB2709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0" y="5459414"/>
            <a:ext cx="14430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Rectangle 20">
            <a:extLst>
              <a:ext uri="{FF2B5EF4-FFF2-40B4-BE49-F238E27FC236}">
                <a16:creationId xmlns:a16="http://schemas.microsoft.com/office/drawing/2014/main" id="{3AA68579-7CAD-4E11-AFD7-DE66DCC2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124201"/>
            <a:ext cx="990600" cy="1452563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CÂU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PHỦ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ĐỊNH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CB65920D-BC36-4BD7-8EB7-65DB8027183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168095"/>
            <a:ext cx="1054100" cy="1161835"/>
            <a:chOff x="536" y="470"/>
            <a:chExt cx="664" cy="1700"/>
          </a:xfrm>
        </p:grpSpPr>
        <p:sp>
          <p:nvSpPr>
            <p:cNvPr id="9232" name="Rectangle 22">
              <a:extLst>
                <a:ext uri="{FF2B5EF4-FFF2-40B4-BE49-F238E27FC236}">
                  <a16:creationId xmlns:a16="http://schemas.microsoft.com/office/drawing/2014/main" id="{3DC89100-A183-4949-9D25-C7C94E9D1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1103"/>
              <a:ext cx="116" cy="856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b="1">
                <a:solidFill>
                  <a:srgbClr val="000000"/>
                </a:solidFill>
              </a:endParaRPr>
            </a:p>
          </p:txBody>
        </p:sp>
        <p:sp>
          <p:nvSpPr>
            <p:cNvPr id="9233" name="AutoShape 23">
              <a:extLst>
                <a:ext uri="{FF2B5EF4-FFF2-40B4-BE49-F238E27FC236}">
                  <a16:creationId xmlns:a16="http://schemas.microsoft.com/office/drawing/2014/main" id="{8E790F77-4513-42B1-A7D1-83B57FAAF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470"/>
              <a:ext cx="664" cy="1700"/>
            </a:xfrm>
            <a:prstGeom prst="rightArrow">
              <a:avLst>
                <a:gd name="adj1" fmla="val 50000"/>
                <a:gd name="adj2" fmla="val 69167"/>
              </a:avLst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F7CDB95B-25E0-42E9-86A8-83D49043BA6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415440"/>
            <a:ext cx="1016000" cy="1161465"/>
            <a:chOff x="568" y="2612"/>
            <a:chExt cx="640" cy="1276"/>
          </a:xfrm>
        </p:grpSpPr>
        <p:sp>
          <p:nvSpPr>
            <p:cNvPr id="9230" name="Rectangle 25">
              <a:extLst>
                <a:ext uri="{FF2B5EF4-FFF2-40B4-BE49-F238E27FC236}">
                  <a16:creationId xmlns:a16="http://schemas.microsoft.com/office/drawing/2014/main" id="{9910FBB9-9A7B-409A-ADB5-6A6DB7630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2722"/>
              <a:ext cx="116" cy="642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b="1">
                <a:solidFill>
                  <a:srgbClr val="000000"/>
                </a:solidFill>
              </a:endParaRPr>
            </a:p>
          </p:txBody>
        </p:sp>
        <p:sp>
          <p:nvSpPr>
            <p:cNvPr id="9231" name="AutoShape 26">
              <a:extLst>
                <a:ext uri="{FF2B5EF4-FFF2-40B4-BE49-F238E27FC236}">
                  <a16:creationId xmlns:a16="http://schemas.microsoft.com/office/drawing/2014/main" id="{2241055B-2F14-4AE2-A850-00D125F6A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2612"/>
              <a:ext cx="640" cy="1276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52251" name="Rectangle 27">
            <a:extLst>
              <a:ext uri="{FF2B5EF4-FFF2-40B4-BE49-F238E27FC236}">
                <a16:creationId xmlns:a16="http://schemas.microsoft.com/office/drawing/2014/main" id="{5F1A57BC-CFFC-4737-9A2F-F90E94387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81200"/>
            <a:ext cx="3352800" cy="19637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rIns="182880">
            <a:spAutoFit/>
          </a:bodyPr>
          <a:lstStyle/>
          <a:p>
            <a:pPr marL="342900" indent="-342900" algn="just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b. Nam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không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đi Huế.</a:t>
            </a:r>
          </a:p>
          <a:p>
            <a:pPr marL="342900" indent="-342900" algn="just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c. Nam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chưa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đi Huế.</a:t>
            </a:r>
          </a:p>
          <a:p>
            <a:pPr marL="342900" indent="-342900" algn="just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d. Nam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chẳng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đi Huế.</a:t>
            </a:r>
          </a:p>
        </p:txBody>
      </p:sp>
      <p:sp>
        <p:nvSpPr>
          <p:cNvPr id="52252" name="Rectangle 28">
            <a:extLst>
              <a:ext uri="{FF2B5EF4-FFF2-40B4-BE49-F238E27FC236}">
                <a16:creationId xmlns:a16="http://schemas.microsoft.com/office/drawing/2014/main" id="{B033901F-6C6A-4175-A2EA-1795B9E30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1"/>
            <a:ext cx="3352800" cy="17446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Không phải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nó chần chẫn như cái đòn càn</a:t>
            </a:r>
          </a:p>
          <a:p>
            <a:pPr algn="just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Đâu có!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2253" name="AutoShape 29">
            <a:extLst>
              <a:ext uri="{FF2B5EF4-FFF2-40B4-BE49-F238E27FC236}">
                <a16:creationId xmlns:a16="http://schemas.microsoft.com/office/drawing/2014/main" id="{19F6F65B-45C9-44AA-8430-6731DC42E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390985"/>
            <a:ext cx="711200" cy="1161633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52254" name="AutoShape 30">
            <a:extLst>
              <a:ext uri="{FF2B5EF4-FFF2-40B4-BE49-F238E27FC236}">
                <a16:creationId xmlns:a16="http://schemas.microsoft.com/office/drawing/2014/main" id="{DA341805-8F63-4053-8202-2B036B5FA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448385"/>
            <a:ext cx="711200" cy="1161633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52255" name="Rectangle 31">
            <a:extLst>
              <a:ext uri="{FF2B5EF4-FFF2-40B4-BE49-F238E27FC236}">
                <a16:creationId xmlns:a16="http://schemas.microsoft.com/office/drawing/2014/main" id="{5C5C9F30-414F-479D-9BCA-707F96D0F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003426"/>
            <a:ext cx="2819400" cy="18716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109728" rIns="0" bIns="109728" anchor="ctr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…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Phủ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miêu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tả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.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2256" name="Rectangle 32">
            <a:extLst>
              <a:ext uri="{FF2B5EF4-FFF2-40B4-BE49-F238E27FC236}">
                <a16:creationId xmlns:a16="http://schemas.microsoft.com/office/drawing/2014/main" id="{1DDDA159-9569-486F-929A-68AE34CA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0" y="4125914"/>
            <a:ext cx="2794000" cy="1800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137160" rIns="0" bIns="137160" anchor="ctr">
            <a:spAutoFit/>
          </a:bodyPr>
          <a:lstStyle/>
          <a:p>
            <a:pPr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Phủ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bác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bỏ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.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 animBg="1"/>
      <p:bldP spid="52251" grpId="0" animBg="1"/>
      <p:bldP spid="52252" grpId="0" animBg="1"/>
      <p:bldP spid="52253" grpId="0" animBg="1"/>
      <p:bldP spid="52254" grpId="0" animBg="1"/>
      <p:bldP spid="52255" grpId="0" animBg="1"/>
      <p:bldP spid="522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组合 23"/>
          <p:cNvGrpSpPr/>
          <p:nvPr/>
        </p:nvGrpSpPr>
        <p:grpSpPr>
          <a:xfrm>
            <a:off x="556875" y="838484"/>
            <a:ext cx="3523804" cy="4948167"/>
            <a:chOff x="1655584" y="776653"/>
            <a:chExt cx="3625151" cy="4872483"/>
          </a:xfrm>
        </p:grpSpPr>
        <p:pic>
          <p:nvPicPr>
            <p:cNvPr id="31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584" y="776653"/>
              <a:ext cx="3625151" cy="4872483"/>
            </a:xfrm>
            <a:prstGeom prst="rect">
              <a:avLst/>
            </a:prstGeom>
          </p:spPr>
        </p:pic>
        <p:sp>
          <p:nvSpPr>
            <p:cNvPr id="33" name="Rectangle 8"/>
            <p:cNvSpPr/>
            <p:nvPr/>
          </p:nvSpPr>
          <p:spPr>
            <a:xfrm>
              <a:off x="3512626" y="3293881"/>
              <a:ext cx="1571327" cy="12828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b="1" dirty="0">
                  <a:solidFill>
                    <a:srgbClr val="FF0000"/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  <a:sym typeface="Times New Roman" panose="02020603050405020304" pitchFamily="18" charset="0"/>
                </a:rPr>
                <a:t>GHI NHỚ</a:t>
              </a:r>
            </a:p>
          </p:txBody>
        </p:sp>
      </p:grpSp>
      <p:sp>
        <p:nvSpPr>
          <p:cNvPr id="43" name="椭圆 19"/>
          <p:cNvSpPr/>
          <p:nvPr/>
        </p:nvSpPr>
        <p:spPr>
          <a:xfrm>
            <a:off x="4367274" y="1352816"/>
            <a:ext cx="739671" cy="76258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rgbClr val="98B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5D6D3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81676" y="791571"/>
            <a:ext cx="6018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…</a:t>
            </a:r>
          </a:p>
        </p:txBody>
      </p:sp>
      <p:sp>
        <p:nvSpPr>
          <p:cNvPr id="47" name="椭圆 19"/>
          <p:cNvSpPr/>
          <p:nvPr/>
        </p:nvSpPr>
        <p:spPr>
          <a:xfrm>
            <a:off x="4383196" y="2910924"/>
            <a:ext cx="739671" cy="76258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rgbClr val="98B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5D6D3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97598" y="3032079"/>
            <a:ext cx="555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13775" y="3689442"/>
            <a:ext cx="5554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22878" y="5254637"/>
            <a:ext cx="5513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47" grpId="0" animBg="1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0"/>
          <p:cNvSpPr txBox="1"/>
          <p:nvPr/>
        </p:nvSpPr>
        <p:spPr>
          <a:xfrm>
            <a:off x="2538482" y="1068594"/>
            <a:ext cx="293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nhanh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8036" y="868612"/>
            <a:ext cx="5991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endParaRPr lang="vi-VN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89633" y="4410499"/>
            <a:ext cx="45014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miêu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tả</a:t>
            </a:r>
            <a:endParaRPr kumimoji="0" lang="en-US" sz="2800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637365" y="4411119"/>
            <a:ext cx="43900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1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bỏ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—Pngtree—cute animal giraffe smile face_49743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961" y="436727"/>
            <a:ext cx="1794681" cy="1794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1119116" y="2674959"/>
            <a:ext cx="4678907" cy="13898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30373" y="2677233"/>
            <a:ext cx="4678907" cy="138980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28298" y="2852377"/>
            <a:ext cx="46265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A: Thu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580495" y="2786413"/>
            <a:ext cx="454243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A: Thu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429295" y="5204962"/>
            <a:ext cx="77655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phủ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căn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tiếp</a:t>
            </a:r>
            <a:endParaRPr kumimoji="0" lang="en-US" sz="6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 animBg="1"/>
      <p:bldP spid="13" grpId="0" animBg="1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9093C0B0-5FDF-4AED-AA06-81BA05E12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304801"/>
            <a:ext cx="987771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VD3: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2A6FCA2F-C698-48A9-852A-3B4EF91EF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“Trẫm rất đau xót về việc đó,            thể             dời đổi.”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162E0C38-EB0A-4B1C-96BF-332FEF3CC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990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A0AC1019-E321-4C12-ABD2-7B8CEC5C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990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46E1BCE4-A71D-4CA9-9C27-86473C15E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72" y="2645898"/>
            <a:ext cx="647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chẳng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83" name="Text Box 23">
            <a:extLst>
              <a:ext uri="{FF2B5EF4-FFF2-40B4-BE49-F238E27FC236}">
                <a16:creationId xmlns:a16="http://schemas.microsoft.com/office/drawing/2014/main" id="{CE5D3388-7788-4431-9D8E-F5DFAA6A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612" y="1600201"/>
            <a:ext cx="4098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Chiếu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dời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Lí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Uẩn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14366" name="Line 40">
            <a:extLst>
              <a:ext uri="{FF2B5EF4-FFF2-40B4-BE49-F238E27FC236}">
                <a16:creationId xmlns:a16="http://schemas.microsoft.com/office/drawing/2014/main" id="{78C4630E-8951-432C-B730-BFCB0990A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67" name="Line 44">
            <a:extLst>
              <a:ext uri="{FF2B5EF4-FFF2-40B4-BE49-F238E27FC236}">
                <a16:creationId xmlns:a16="http://schemas.microsoft.com/office/drawing/2014/main" id="{FB71E17E-63EE-44BC-AA61-DBE830989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3525" y="19050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68" name="Line 45">
            <a:extLst>
              <a:ext uri="{FF2B5EF4-FFF2-40B4-BE49-F238E27FC236}">
                <a16:creationId xmlns:a16="http://schemas.microsoft.com/office/drawing/2014/main" id="{4605065D-CD4E-4F4F-A9CE-DE5F762B6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19" y="-15240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69" name="Line 46">
            <a:extLst>
              <a:ext uri="{FF2B5EF4-FFF2-40B4-BE49-F238E27FC236}">
                <a16:creationId xmlns:a16="http://schemas.microsoft.com/office/drawing/2014/main" id="{92E4F3ED-4A0A-4635-BD66-77F5ED5B0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74364" y="1905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223852"/>
      </p:ext>
    </p:extLst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9093C0B0-5FDF-4AED-AA06-81BA05E12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304801"/>
            <a:ext cx="987771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VD3: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2A6FCA2F-C698-48A9-852A-3B4EF91EF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1.</a:t>
            </a:r>
            <a:r>
              <a:rPr lang="en-US" altLang="en-US" b="1">
                <a:solidFill>
                  <a:srgbClr val="0000FF"/>
                </a:solidFill>
              </a:rPr>
              <a:t>“Trẫm rất đau xót về việc đó,            thể             dời đổi.”</a:t>
            </a:r>
            <a:r>
              <a:rPr lang="en-US" altLang="en-US" sz="2400" b="1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162E0C38-EB0A-4B1C-96BF-332FEF3CC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990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FF"/>
                </a:solidFill>
              </a:rPr>
              <a:t>không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A0AC1019-E321-4C12-ABD2-7B8CEC5C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990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FF"/>
                </a:solidFill>
              </a:rPr>
              <a:t>không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880A13F6-C47C-4B6E-A3E3-FE8EF793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4384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800000"/>
                </a:solidFill>
              </a:rPr>
              <a:t>Phủ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định</a:t>
            </a:r>
            <a:endParaRPr lang="en-US" altLang="en-US" b="1" dirty="0">
              <a:solidFill>
                <a:srgbClr val="800000"/>
              </a:solidFill>
            </a:endParaRP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C0113319-4346-4F6D-8BCA-C40BD124B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4384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800000"/>
                </a:solidFill>
              </a:rPr>
              <a:t>Phủ định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EF81A8F1-669C-41D0-B49B-60241D3BB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2438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7F68E2C7-ED61-42F7-8EE8-A5087253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14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EF1BD99A-7EB0-4FF2-ADAD-B7296821B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68564"/>
            <a:ext cx="381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800000"/>
                </a:solidFill>
              </a:rPr>
              <a:t>Ýnghĩa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khẳng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định</a:t>
            </a:r>
            <a:r>
              <a:rPr lang="en-US" altLang="en-US" b="1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1BE17D6F-6B35-41BA-A17E-21A013DC5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0"/>
            <a:ext cx="8305800" cy="838200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id="{CC6CCE72-73E3-4F4A-A139-34EF593BF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5814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447CBDC0-BE31-4012-9FCE-03D85F4A2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76600"/>
            <a:ext cx="80010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Trẫm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rất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đau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xót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về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việc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đó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nên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phải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dời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đổi</a:t>
            </a:r>
            <a:r>
              <a:rPr lang="en-US" altLang="en-US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46E1BCE4-A71D-4CA9-9C27-86473C15E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38600"/>
            <a:ext cx="647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2.</a:t>
            </a:r>
            <a:r>
              <a:rPr lang="en-US" altLang="en-US" b="1" dirty="0">
                <a:solidFill>
                  <a:srgbClr val="0000FF"/>
                </a:solidFill>
              </a:rPr>
              <a:t>Câu </a:t>
            </a:r>
            <a:r>
              <a:rPr lang="en-US" altLang="en-US" b="1" dirty="0" err="1">
                <a:solidFill>
                  <a:srgbClr val="0000FF"/>
                </a:solidFill>
              </a:rPr>
              <a:t>chuyện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ấy</a:t>
            </a:r>
            <a:r>
              <a:rPr lang="en-US" altLang="en-US" b="1" dirty="0">
                <a:solidFill>
                  <a:srgbClr val="0000FF"/>
                </a:solidFill>
              </a:rPr>
              <a:t>                </a:t>
            </a:r>
            <a:r>
              <a:rPr lang="en-US" altLang="en-US" b="1" dirty="0" err="1">
                <a:solidFill>
                  <a:srgbClr val="0000FF"/>
                </a:solidFill>
              </a:rPr>
              <a:t>biết</a:t>
            </a:r>
            <a:r>
              <a:rPr lang="en-US" altLang="en-US" b="1" dirty="0">
                <a:solidFill>
                  <a:srgbClr val="0000FF"/>
                </a:solidFill>
              </a:rPr>
              <a:t> .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78AF74CC-A821-491C-A29C-67E747ED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038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FF"/>
                </a:solidFill>
              </a:rPr>
              <a:t>ai</a:t>
            </a: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E1EEC14E-BA35-4FA3-AECB-ECDE485E1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FF"/>
                </a:solidFill>
              </a:rPr>
              <a:t>chẳng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CA4E151F-3BDF-4C62-959E-7218760C6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006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800000"/>
                </a:solidFill>
              </a:rPr>
              <a:t>Phủ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định</a:t>
            </a:r>
            <a:endParaRPr lang="en-US" altLang="en-US" b="1" dirty="0">
              <a:solidFill>
                <a:srgbClr val="800000"/>
              </a:solidFill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26FE8D17-306A-4782-8F04-DCF334B7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006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CC66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Từ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nghi</a:t>
            </a:r>
            <a:r>
              <a:rPr lang="en-US" altLang="en-US" b="1" dirty="0">
                <a:solidFill>
                  <a:srgbClr val="800000"/>
                </a:solidFill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</a:rPr>
              <a:t>vấn</a:t>
            </a:r>
            <a:endParaRPr lang="en-US" altLang="en-US" b="1" dirty="0">
              <a:solidFill>
                <a:srgbClr val="800000"/>
              </a:solidFill>
            </a:endParaRP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6F7274CD-EDBD-421E-9CA9-07D15CAB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30764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72FF1AEC-5D51-4100-B866-C63215F8E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1BB4D1E7-E7EF-432F-A819-90729911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30764"/>
            <a:ext cx="3733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800000"/>
                </a:solidFill>
              </a:rPr>
              <a:t>Ý nghĩa khẳng định.</a:t>
            </a:r>
          </a:p>
        </p:txBody>
      </p:sp>
      <p:sp>
        <p:nvSpPr>
          <p:cNvPr id="15382" name="Rectangle 22">
            <a:extLst>
              <a:ext uri="{FF2B5EF4-FFF2-40B4-BE49-F238E27FC236}">
                <a16:creationId xmlns:a16="http://schemas.microsoft.com/office/drawing/2014/main" id="{698527CB-A0A0-42B8-B26C-903C6B895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24400"/>
            <a:ext cx="8382000" cy="838200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15383" name="Text Box 23">
            <a:extLst>
              <a:ext uri="{FF2B5EF4-FFF2-40B4-BE49-F238E27FC236}">
                <a16:creationId xmlns:a16="http://schemas.microsoft.com/office/drawing/2014/main" id="{CE5D3388-7788-4431-9D8E-F5DFAA6A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600201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(</a:t>
            </a:r>
            <a:r>
              <a:rPr lang="en-US" altLang="en-US" sz="2000" b="1" i="1">
                <a:solidFill>
                  <a:srgbClr val="0000FF"/>
                </a:solidFill>
              </a:rPr>
              <a:t>Chiếu dời đô</a:t>
            </a:r>
            <a:r>
              <a:rPr lang="en-US" altLang="en-US" sz="2000" b="1">
                <a:solidFill>
                  <a:srgbClr val="0000FF"/>
                </a:solidFill>
              </a:rPr>
              <a:t>, Lí Công Uẩn)</a:t>
            </a:r>
          </a:p>
        </p:txBody>
      </p:sp>
      <p:sp>
        <p:nvSpPr>
          <p:cNvPr id="15384" name="Line 24">
            <a:extLst>
              <a:ext uri="{FF2B5EF4-FFF2-40B4-BE49-F238E27FC236}">
                <a16:creationId xmlns:a16="http://schemas.microsoft.com/office/drawing/2014/main" id="{0656E3B5-B7E6-45F3-94B9-DA2821B487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1447800"/>
            <a:ext cx="4114800" cy="1066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5" name="Line 25">
            <a:extLst>
              <a:ext uri="{FF2B5EF4-FFF2-40B4-BE49-F238E27FC236}">
                <a16:creationId xmlns:a16="http://schemas.microsoft.com/office/drawing/2014/main" id="{59A99A42-C654-4695-B86F-89D7D6A6D4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1447800"/>
            <a:ext cx="4038600" cy="1066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6" name="Line 26">
            <a:extLst>
              <a:ext uri="{FF2B5EF4-FFF2-40B4-BE49-F238E27FC236}">
                <a16:creationId xmlns:a16="http://schemas.microsoft.com/office/drawing/2014/main" id="{C6C0B9E2-826C-4F6B-B567-AB667A800D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4495800"/>
            <a:ext cx="1447800" cy="4572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7" name="Line 27">
            <a:extLst>
              <a:ext uri="{FF2B5EF4-FFF2-40B4-BE49-F238E27FC236}">
                <a16:creationId xmlns:a16="http://schemas.microsoft.com/office/drawing/2014/main" id="{59F50F88-8D24-4535-900D-03F49C2380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495800"/>
            <a:ext cx="457200" cy="4572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8" name="Line 28">
            <a:extLst>
              <a:ext uri="{FF2B5EF4-FFF2-40B4-BE49-F238E27FC236}">
                <a16:creationId xmlns:a16="http://schemas.microsoft.com/office/drawing/2014/main" id="{C56FC128-0182-4E6A-A8F3-0925D1116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9436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9" name="Rectangle 29">
            <a:extLst>
              <a:ext uri="{FF2B5EF4-FFF2-40B4-BE49-F238E27FC236}">
                <a16:creationId xmlns:a16="http://schemas.microsoft.com/office/drawing/2014/main" id="{35DA29E4-E100-4394-9037-66FADFE4E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638800"/>
            <a:ext cx="52578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FF"/>
                </a:solidFill>
              </a:rPr>
              <a:t>Câu chuyện ấy ai cũng biết.</a:t>
            </a:r>
          </a:p>
        </p:txBody>
      </p:sp>
      <p:sp>
        <p:nvSpPr>
          <p:cNvPr id="14366" name="Line 40">
            <a:extLst>
              <a:ext uri="{FF2B5EF4-FFF2-40B4-BE49-F238E27FC236}">
                <a16:creationId xmlns:a16="http://schemas.microsoft.com/office/drawing/2014/main" id="{78C4630E-8951-432C-B730-BFCB0990A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7" name="Line 44">
            <a:extLst>
              <a:ext uri="{FF2B5EF4-FFF2-40B4-BE49-F238E27FC236}">
                <a16:creationId xmlns:a16="http://schemas.microsoft.com/office/drawing/2014/main" id="{FB71E17E-63EE-44BC-AA61-DBE830989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3525" y="19050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8" name="Line 45">
            <a:extLst>
              <a:ext uri="{FF2B5EF4-FFF2-40B4-BE49-F238E27FC236}">
                <a16:creationId xmlns:a16="http://schemas.microsoft.com/office/drawing/2014/main" id="{4605065D-CD4E-4F4F-A9CE-DE5F762B6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19" y="-15240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9" name="Line 46">
            <a:extLst>
              <a:ext uri="{FF2B5EF4-FFF2-40B4-BE49-F238E27FC236}">
                <a16:creationId xmlns:a16="http://schemas.microsoft.com/office/drawing/2014/main" id="{92E4F3ED-4A0A-4635-BD66-77F5ED5B0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74364" y="1905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250" autoRev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250" autoRev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2" dur="250" autoRev="1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6" dur="250" autoRev="1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4" grpId="1"/>
      <p:bldP spid="15364" grpId="2"/>
      <p:bldP spid="15365" grpId="0"/>
      <p:bldP spid="15365" grpId="1"/>
      <p:bldP spid="15365" grpId="2"/>
      <p:bldP spid="15366" grpId="0"/>
      <p:bldP spid="15367" grpId="0"/>
      <p:bldP spid="15368" grpId="0"/>
      <p:bldP spid="15369" grpId="0"/>
      <p:bldP spid="15370" grpId="0"/>
      <p:bldP spid="15371" grpId="0" animBg="1"/>
      <p:bldP spid="15373" grpId="0" animBg="1"/>
      <p:bldP spid="15374" grpId="0"/>
      <p:bldP spid="15375" grpId="0"/>
      <p:bldP spid="15375" grpId="1"/>
      <p:bldP spid="15376" grpId="0"/>
      <p:bldP spid="15376" grpId="1"/>
      <p:bldP spid="15376" grpId="2"/>
      <p:bldP spid="15377" grpId="0"/>
      <p:bldP spid="15378" grpId="0"/>
      <p:bldP spid="15379" grpId="0"/>
      <p:bldP spid="15380" grpId="0"/>
      <p:bldP spid="15381" grpId="0"/>
      <p:bldP spid="15382" grpId="0" animBg="1"/>
      <p:bldP spid="15383" grpId="0"/>
      <p:bldP spid="153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4b6e57f1a3bb1d9fabbb0660e0a7a77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28" y="327545"/>
            <a:ext cx="2522555" cy="2522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2411" y="1883390"/>
            <a:ext cx="1503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5226" y="1828804"/>
            <a:ext cx="715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3516" y="3480182"/>
            <a:ext cx="900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9357" y="4546984"/>
            <a:ext cx="900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39" y="3442431"/>
            <a:ext cx="764275" cy="753091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96" y="4713947"/>
            <a:ext cx="764275" cy="753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11" y="805215"/>
            <a:ext cx="6094760" cy="5261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948" y="791573"/>
            <a:ext cx="4476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" y="-79301"/>
            <a:ext cx="11971852" cy="685800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0148" y="183509"/>
            <a:ext cx="1144197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 </a:t>
            </a:r>
            <a:r>
              <a:rPr kumimoji="0" lang="en-US" sz="30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000" b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Cụ</a:t>
            </a: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cứ</a:t>
            </a: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đấy</a:t>
            </a: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chứ</a:t>
            </a: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nó</a:t>
            </a: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chả</a:t>
            </a: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7002" y="5044716"/>
            <a:ext cx="1081582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c) 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8375" y="538978"/>
            <a:ext cx="5455226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n-US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>
              <a:lnSpc>
                <a:spcPct val="80000"/>
              </a:lnSpc>
            </a:pPr>
            <a:endParaRPr lang="en-US" alt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7" name="Text Box 176144"/>
          <p:cNvSpPr txBox="1">
            <a:spLocks noChangeArrowheads="1"/>
          </p:cNvSpPr>
          <p:nvPr/>
        </p:nvSpPr>
        <p:spPr bwMode="auto">
          <a:xfrm>
            <a:off x="6248401" y="693912"/>
            <a:ext cx="3881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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6145"/>
          <p:cNvSpPr txBox="1">
            <a:spLocks noChangeArrowheads="1"/>
          </p:cNvSpPr>
          <p:nvPr/>
        </p:nvSpPr>
        <p:spPr bwMode="auto">
          <a:xfrm>
            <a:off x="6175465" y="2465329"/>
            <a:ext cx="5753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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Phản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bác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suy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nghĩ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Hạc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9" name="Text Box 176147"/>
          <p:cNvSpPr txBox="1">
            <a:spLocks noChangeArrowheads="1"/>
          </p:cNvSpPr>
          <p:nvPr/>
        </p:nvSpPr>
        <p:spPr bwMode="auto">
          <a:xfrm>
            <a:off x="6248401" y="3897980"/>
            <a:ext cx="3881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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6149"/>
          <p:cNvSpPr txBox="1">
            <a:spLocks noChangeArrowheads="1"/>
          </p:cNvSpPr>
          <p:nvPr/>
        </p:nvSpPr>
        <p:spPr bwMode="auto">
          <a:xfrm>
            <a:off x="6166341" y="4976899"/>
            <a:ext cx="56076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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Phản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bác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Dậu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nghĩ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mấy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đói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quá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)</a:t>
            </a:r>
          </a:p>
        </p:txBody>
      </p:sp>
      <p:sp>
        <p:nvSpPr>
          <p:cNvPr id="11" name="Text Box 176150"/>
          <p:cNvSpPr txBox="1">
            <a:spLocks noChangeArrowheads="1"/>
          </p:cNvSpPr>
          <p:nvPr/>
        </p:nvSpPr>
        <p:spPr bwMode="auto">
          <a:xfrm>
            <a:off x="6248401" y="2920044"/>
            <a:ext cx="39212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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76152"/>
          <p:cNvSpPr txBox="1">
            <a:spLocks noChangeArrowheads="1"/>
          </p:cNvSpPr>
          <p:nvPr/>
        </p:nvSpPr>
        <p:spPr bwMode="auto">
          <a:xfrm>
            <a:off x="6338169" y="6295016"/>
            <a:ext cx="3831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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-46827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400" b="1" dirty="0" err="1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11" y="805215"/>
            <a:ext cx="6094760" cy="5261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286" y="887104"/>
            <a:ext cx="48840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Kết quả hình ảnh cho trời nắng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6" name="Picture 6" descr="Kết quả hình ảnh cho cá bo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46" name="Picture 2" descr="Kết quả hình ảnh cho trường thcs liên hà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0" name="Picture 2" descr="Kết quả hình ảnh cho gia đình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16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AutoShape 4" descr="Kết quả hình ảnh cho cá bo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 descr="Kết quả hình ảnh cho vui vẻ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6962" y="887099"/>
            <a:ext cx="623703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5’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1141413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1141413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627063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à?</a:t>
            </a:r>
          </a:p>
          <a:p>
            <a:pPr marL="627063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d.Cụ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tưởng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à?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73705" y="3098047"/>
            <a:ext cx="1856096" cy="270225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8" y="887110"/>
            <a:ext cx="2357652" cy="2961568"/>
          </a:xfrm>
          <a:prstGeom prst="rect">
            <a:avLst/>
          </a:prstGeom>
        </p:spPr>
      </p:pic>
      <p:sp>
        <p:nvSpPr>
          <p:cNvPr id="13" name="10"/>
          <p:cNvSpPr txBox="1"/>
          <p:nvPr/>
        </p:nvSpPr>
        <p:spPr>
          <a:xfrm>
            <a:off x="1282889" y="2487962"/>
            <a:ext cx="1637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Vòng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5" name="Picture 14" descr="—Pngtree—cartoon white bunny head_42358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7055" y="941694"/>
            <a:ext cx="948518" cy="948518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122459" y="4714154"/>
            <a:ext cx="623247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 5’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(Thang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18" descr="—Pngtree—cartoon white bunny head_42358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9848" y="4453731"/>
            <a:ext cx="948518" cy="94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" grpId="0" animBg="1"/>
      <p:bldP spid="13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5164" y="5451475"/>
            <a:ext cx="2236787" cy="647700"/>
          </a:xfrm>
          <a:prstGeom prst="rect">
            <a:avLst/>
          </a:prstGeom>
          <a:noFill/>
        </p:spPr>
      </p:pic>
      <p:pic>
        <p:nvPicPr>
          <p:cNvPr id="78853" name="Picture 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25" y="4922838"/>
            <a:ext cx="2349500" cy="635000"/>
          </a:xfrm>
          <a:prstGeom prst="rect">
            <a:avLst/>
          </a:prstGeom>
          <a:noFill/>
        </p:spPr>
      </p:pic>
      <p:pic>
        <p:nvPicPr>
          <p:cNvPr id="78854" name="Picture 6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9738" y="3375026"/>
            <a:ext cx="2957512" cy="2282825"/>
          </a:xfrm>
          <a:prstGeom prst="rect">
            <a:avLst/>
          </a:prstGeom>
          <a:noFill/>
        </p:spPr>
      </p:pic>
      <p:pic>
        <p:nvPicPr>
          <p:cNvPr id="78855" name="Picture 7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1514" y="3454401"/>
            <a:ext cx="4035425" cy="879475"/>
          </a:xfrm>
          <a:prstGeom prst="rect">
            <a:avLst/>
          </a:prstGeom>
          <a:noFill/>
        </p:spPr>
      </p:pic>
      <p:pic>
        <p:nvPicPr>
          <p:cNvPr id="78856" name="Picture 8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125" y="2759075"/>
            <a:ext cx="4083050" cy="787400"/>
          </a:xfrm>
          <a:prstGeom prst="rect">
            <a:avLst/>
          </a:prstGeom>
          <a:noFill/>
        </p:spPr>
      </p:pic>
      <p:pic>
        <p:nvPicPr>
          <p:cNvPr id="78857" name="Picture 9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2126" y="3162300"/>
            <a:ext cx="2905125" cy="503238"/>
          </a:xfrm>
          <a:prstGeom prst="rect">
            <a:avLst/>
          </a:prstGeom>
          <a:noFill/>
        </p:spPr>
      </p:pic>
      <p:pic>
        <p:nvPicPr>
          <p:cNvPr id="78858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73700" y="1409700"/>
            <a:ext cx="5187950" cy="774700"/>
          </a:xfrm>
          <a:prstGeom prst="rect">
            <a:avLst/>
          </a:prstGeom>
          <a:noFill/>
        </p:spPr>
      </p:pic>
      <p:pic>
        <p:nvPicPr>
          <p:cNvPr id="78859" name="Picture 11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33688" y="1568450"/>
            <a:ext cx="2825750" cy="2103438"/>
          </a:xfrm>
          <a:prstGeom prst="rect">
            <a:avLst/>
          </a:prstGeom>
          <a:noFill/>
        </p:spPr>
      </p:pic>
      <p:pic>
        <p:nvPicPr>
          <p:cNvPr id="78860" name="Picture 12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2639" y="2759076"/>
            <a:ext cx="2230437" cy="15017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28800" y="0"/>
            <a:ext cx="32004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Khái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quát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chức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năng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phủ</a:t>
            </a: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định</a:t>
            </a:r>
            <a:endParaRPr kumimoji="0" lang="en-US" sz="40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5867401"/>
            <a:ext cx="4075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(SGK tr.53) 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1" descr="59af418a3766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780431"/>
            <a:ext cx="3275463" cy="3077569"/>
          </a:xfrm>
          <a:prstGeom prst="rect">
            <a:avLst/>
          </a:prstGeom>
        </p:spPr>
      </p:pic>
      <p:pic>
        <p:nvPicPr>
          <p:cNvPr id="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918" y="234286"/>
            <a:ext cx="4011305" cy="1520726"/>
          </a:xfrm>
          <a:prstGeom prst="rect">
            <a:avLst/>
          </a:prstGeom>
        </p:spPr>
      </p:pic>
      <p:sp>
        <p:nvSpPr>
          <p:cNvPr id="8" name="品 10"/>
          <p:cNvSpPr txBox="1"/>
          <p:nvPr/>
        </p:nvSpPr>
        <p:spPr>
          <a:xfrm>
            <a:off x="3875965" y="888681"/>
            <a:ext cx="375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Hướng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tự</a:t>
            </a:r>
            <a:r>
              <a:rPr lang="en-US" altLang="zh-CN" sz="36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học</a:t>
            </a:r>
            <a:endParaRPr lang="zh-CN" altLang="en-US" sz="3600" b="1" dirty="0">
              <a:solidFill>
                <a:srgbClr val="78893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200" y="2511188"/>
            <a:ext cx="9424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9472" y="3564342"/>
            <a:ext cx="868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3013" y="4753972"/>
            <a:ext cx="568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Hịch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1413" y="381964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10" y="1119116"/>
            <a:ext cx="6411645" cy="4694829"/>
          </a:xfrm>
          <a:prstGeom prst="rect">
            <a:avLst/>
          </a:prstGeom>
        </p:spPr>
      </p:pic>
      <p:sp>
        <p:nvSpPr>
          <p:cNvPr id="5" name="10"/>
          <p:cNvSpPr txBox="1"/>
          <p:nvPr/>
        </p:nvSpPr>
        <p:spPr>
          <a:xfrm>
            <a:off x="3197089" y="1175559"/>
            <a:ext cx="1682506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Ví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dụ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1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3479" y="2616028"/>
            <a:ext cx="4376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a) </a:t>
            </a:r>
            <a:r>
              <a:rPr lang="vi-VN" sz="3600" i="1" dirty="0">
                <a:latin typeface="+mj-lt"/>
              </a:rPr>
              <a:t>Nam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b) </a:t>
            </a:r>
            <a:r>
              <a:rPr lang="vi-VN" sz="3600" i="1" dirty="0">
                <a:latin typeface="+mj-lt"/>
              </a:rPr>
              <a:t>Nam không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c) </a:t>
            </a:r>
            <a:r>
              <a:rPr lang="vi-VN" sz="3600" i="1" dirty="0">
                <a:latin typeface="+mj-lt"/>
              </a:rPr>
              <a:t>Nam chưa đi Huế.</a:t>
            </a:r>
            <a:endParaRPr lang="vi-VN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d) </a:t>
            </a:r>
            <a:r>
              <a:rPr lang="vi-VN" sz="3600" i="1" dirty="0">
                <a:latin typeface="+mj-lt"/>
              </a:rPr>
              <a:t>Nam chẳng đi Huế.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0250" y="1307878"/>
            <a:ext cx="33118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Các câu (b), (c), (d) có đặc điểm hình thức gì khác so với câu (a)?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3467" y="3823545"/>
            <a:ext cx="3311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Những câu này có gì khác với câu (a) về chức năng?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103A9596-7124-49B2-80B3-220FAB483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752600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endParaRPr lang="en-US" altLang="en-US" sz="3600" b="1">
              <a:solidFill>
                <a:srgbClr val="0000FF"/>
              </a:solidFill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>
                <a:solidFill>
                  <a:srgbClr val="993300"/>
                </a:solidFill>
              </a:rPr>
              <a:t>b) Nam                 đi Huế.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>
                <a:solidFill>
                  <a:srgbClr val="993300"/>
                </a:solidFill>
              </a:rPr>
              <a:t>c) Nam                 đi Huế.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>
                <a:solidFill>
                  <a:srgbClr val="993300"/>
                </a:solidFill>
              </a:rPr>
              <a:t>d) Nam                 đi Huế.</a:t>
            </a:r>
          </a:p>
          <a:p>
            <a:pPr fontAlgn="base">
              <a:spcAft>
                <a:spcPct val="0"/>
              </a:spcAft>
              <a:buNone/>
            </a:pPr>
            <a:endParaRPr lang="en-US" altLang="en-US" sz="3600">
              <a:solidFill>
                <a:srgbClr val="0000FF"/>
              </a:solidFill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02FE4421-0960-49C6-9CEF-68F87F1EE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993300"/>
                </a:solidFill>
              </a:rPr>
              <a:t>không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24F01230-DC2D-4BD4-A37A-254300B4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993300"/>
                </a:solidFill>
              </a:rPr>
              <a:t>chẳng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BBCE41B0-5B54-4313-880E-85A7D9C46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993300"/>
                </a:solidFill>
              </a:rPr>
              <a:t>chưa 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CA78D6B6-209C-45F1-B4F2-BD0BA605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524001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993300"/>
                </a:solidFill>
              </a:rPr>
              <a:t>Thông báo </a:t>
            </a:r>
            <a:r>
              <a:rPr lang="en-US" altLang="en-US" sz="2400">
                <a:solidFill>
                  <a:srgbClr val="FF3300"/>
                </a:solidFill>
              </a:rPr>
              <a:t>có</a:t>
            </a:r>
            <a:r>
              <a:rPr lang="en-US" altLang="en-US" sz="2400">
                <a:solidFill>
                  <a:srgbClr val="993300"/>
                </a:solidFill>
              </a:rPr>
              <a:t>  sự việc Nam đi Huế.</a:t>
            </a:r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5C4F1EA9-2D1C-4BE0-8239-26CB749FBF40}"/>
              </a:ext>
            </a:extLst>
          </p:cNvPr>
          <p:cNvSpPr>
            <a:spLocks/>
          </p:cNvSpPr>
          <p:nvPr/>
        </p:nvSpPr>
        <p:spPr bwMode="auto">
          <a:xfrm>
            <a:off x="5334000" y="1676400"/>
            <a:ext cx="381000" cy="533400"/>
          </a:xfrm>
          <a:prstGeom prst="leftBracket">
            <a:avLst>
              <a:gd name="adj" fmla="val 11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FF"/>
              </a:solidFill>
            </a:endParaRP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D370500D-2882-4C18-9A9C-54AD21C4E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1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993300"/>
                </a:solidFill>
              </a:rPr>
              <a:t>Thông</a:t>
            </a:r>
            <a:r>
              <a:rPr lang="en-US" altLang="en-US" sz="2400" dirty="0">
                <a:solidFill>
                  <a:srgbClr val="993300"/>
                </a:solidFill>
              </a:rPr>
              <a:t> </a:t>
            </a:r>
            <a:r>
              <a:rPr lang="en-US" altLang="en-US" sz="2400" dirty="0" err="1">
                <a:solidFill>
                  <a:srgbClr val="993300"/>
                </a:solidFill>
              </a:rPr>
              <a:t>báo</a:t>
            </a:r>
            <a:r>
              <a:rPr lang="en-US" altLang="en-US" sz="2400" dirty="0">
                <a:solidFill>
                  <a:srgbClr val="99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không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br>
              <a:rPr lang="en-US" altLang="en-US" sz="2400" dirty="0">
                <a:solidFill>
                  <a:srgbClr val="FF3300"/>
                </a:solidFill>
              </a:rPr>
            </a:br>
            <a:r>
              <a:rPr lang="en-US" altLang="en-US" sz="2400" dirty="0" err="1">
                <a:solidFill>
                  <a:srgbClr val="FF3300"/>
                </a:solidFill>
              </a:rPr>
              <a:t>có</a:t>
            </a:r>
            <a:r>
              <a:rPr lang="en-US" altLang="en-US" sz="2400" dirty="0">
                <a:solidFill>
                  <a:srgbClr val="993300"/>
                </a:solidFill>
              </a:rPr>
              <a:t> </a:t>
            </a:r>
            <a:r>
              <a:rPr lang="en-US" altLang="en-US" sz="2400" dirty="0" err="1">
                <a:solidFill>
                  <a:srgbClr val="993300"/>
                </a:solidFill>
              </a:rPr>
              <a:t>sự</a:t>
            </a:r>
            <a:r>
              <a:rPr lang="en-US" altLang="en-US" sz="2400" dirty="0">
                <a:solidFill>
                  <a:srgbClr val="993300"/>
                </a:solidFill>
              </a:rPr>
              <a:t> </a:t>
            </a:r>
            <a:r>
              <a:rPr lang="en-US" altLang="en-US" sz="2400" dirty="0" err="1">
                <a:solidFill>
                  <a:srgbClr val="993300"/>
                </a:solidFill>
              </a:rPr>
              <a:t>việc</a:t>
            </a:r>
            <a:r>
              <a:rPr lang="en-US" altLang="en-US" sz="2400" dirty="0">
                <a:solidFill>
                  <a:srgbClr val="993300"/>
                </a:solidFill>
              </a:rPr>
              <a:t> Nam </a:t>
            </a:r>
            <a:r>
              <a:rPr lang="en-US" altLang="en-US" sz="2400" dirty="0" err="1">
                <a:solidFill>
                  <a:srgbClr val="993300"/>
                </a:solidFill>
              </a:rPr>
              <a:t>đi</a:t>
            </a:r>
            <a:r>
              <a:rPr lang="en-US" altLang="en-US" sz="2400" dirty="0">
                <a:solidFill>
                  <a:srgbClr val="993300"/>
                </a:solidFill>
              </a:rPr>
              <a:t> </a:t>
            </a:r>
            <a:r>
              <a:rPr lang="en-US" altLang="en-US" sz="2400" dirty="0" err="1">
                <a:solidFill>
                  <a:srgbClr val="993300"/>
                </a:solidFill>
              </a:rPr>
              <a:t>Huế</a:t>
            </a:r>
            <a:r>
              <a:rPr lang="en-US" altLang="en-US" sz="2400" dirty="0">
                <a:solidFill>
                  <a:srgbClr val="993300"/>
                </a:solidFill>
              </a:rPr>
              <a:t>.</a:t>
            </a:r>
          </a:p>
        </p:txBody>
      </p:sp>
      <p:sp>
        <p:nvSpPr>
          <p:cNvPr id="10251" name="AutoShape 11">
            <a:extLst>
              <a:ext uri="{FF2B5EF4-FFF2-40B4-BE49-F238E27FC236}">
                <a16:creationId xmlns:a16="http://schemas.microsoft.com/office/drawing/2014/main" id="{FB7B7FB2-24C2-486F-AAE4-A55CECDCE555}"/>
              </a:ext>
            </a:extLst>
          </p:cNvPr>
          <p:cNvSpPr>
            <a:spLocks/>
          </p:cNvSpPr>
          <p:nvPr/>
        </p:nvSpPr>
        <p:spPr bwMode="auto">
          <a:xfrm rot="10800000">
            <a:off x="5943600" y="2743201"/>
            <a:ext cx="458788" cy="785813"/>
          </a:xfrm>
          <a:prstGeom prst="leftBrace">
            <a:avLst>
              <a:gd name="adj1" fmla="val 14273"/>
              <a:gd name="adj2" fmla="val 5114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6BDE5DB8-8286-4444-B05F-ED355426D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676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993300"/>
                </a:solidFill>
              </a:rPr>
              <a:t>a) Nam </a:t>
            </a:r>
            <a:r>
              <a:rPr lang="en-US" altLang="en-US" sz="2400" dirty="0" err="1">
                <a:solidFill>
                  <a:srgbClr val="993300"/>
                </a:solidFill>
              </a:rPr>
              <a:t>đi</a:t>
            </a:r>
            <a:r>
              <a:rPr lang="en-US" altLang="en-US" sz="2400" dirty="0">
                <a:solidFill>
                  <a:srgbClr val="993300"/>
                </a:solidFill>
              </a:rPr>
              <a:t> </a:t>
            </a:r>
            <a:r>
              <a:rPr lang="en-US" altLang="en-US" sz="2400" dirty="0" err="1">
                <a:solidFill>
                  <a:srgbClr val="993300"/>
                </a:solidFill>
              </a:rPr>
              <a:t>Huế</a:t>
            </a:r>
            <a:r>
              <a:rPr lang="en-US" altLang="en-US" sz="2400" dirty="0">
                <a:solidFill>
                  <a:srgbClr val="993300"/>
                </a:solidFill>
              </a:rPr>
              <a:t>.</a:t>
            </a:r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3D32707E-621D-4025-BBCF-91FD75263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1336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F5CCA063-7627-4DC8-9AF6-246CF0F28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90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993300"/>
                </a:solidFill>
              </a:rPr>
              <a:t>Khẳng định.</a:t>
            </a:r>
          </a:p>
        </p:txBody>
      </p:sp>
      <p:sp>
        <p:nvSpPr>
          <p:cNvPr id="8205" name="Text Box 26">
            <a:extLst>
              <a:ext uri="{FF2B5EF4-FFF2-40B4-BE49-F238E27FC236}">
                <a16:creationId xmlns:a16="http://schemas.microsoft.com/office/drawing/2014/main" id="{B3271BB4-6D42-48F3-86A9-23C90F514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530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10268" name="Line 28">
            <a:extLst>
              <a:ext uri="{FF2B5EF4-FFF2-40B4-BE49-F238E27FC236}">
                <a16:creationId xmlns:a16="http://schemas.microsoft.com/office/drawing/2014/main" id="{FEBABEDB-3342-4B81-9ECA-D883FECF6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2098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7" name="Line 41">
            <a:extLst>
              <a:ext uri="{FF2B5EF4-FFF2-40B4-BE49-F238E27FC236}">
                <a16:creationId xmlns:a16="http://schemas.microsoft.com/office/drawing/2014/main" id="{1F3D9B50-8EA4-4B38-A945-2445653E0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8" name="Line 47">
            <a:extLst>
              <a:ext uri="{FF2B5EF4-FFF2-40B4-BE49-F238E27FC236}">
                <a16:creationId xmlns:a16="http://schemas.microsoft.com/office/drawing/2014/main" id="{29E0ECB4-D5ED-4353-864F-6B664E247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3050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9" name="Line 48">
            <a:extLst>
              <a:ext uri="{FF2B5EF4-FFF2-40B4-BE49-F238E27FC236}">
                <a16:creationId xmlns:a16="http://schemas.microsoft.com/office/drawing/2014/main" id="{A0E0D8A6-BDDD-47B2-AB29-A20749BD4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9900" y="9525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0" name="Line 49">
            <a:extLst>
              <a:ext uri="{FF2B5EF4-FFF2-40B4-BE49-F238E27FC236}">
                <a16:creationId xmlns:a16="http://schemas.microsoft.com/office/drawing/2014/main" id="{29787A65-F64C-4545-9338-30643A9F9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100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1" name="Line 50">
            <a:extLst>
              <a:ext uri="{FF2B5EF4-FFF2-40B4-BE49-F238E27FC236}">
                <a16:creationId xmlns:a16="http://schemas.microsoft.com/office/drawing/2014/main" id="{AACFE599-1539-41A0-B305-0BC70F1E3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829425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6" name="Rectangle 56">
            <a:extLst>
              <a:ext uri="{FF2B5EF4-FFF2-40B4-BE49-F238E27FC236}">
                <a16:creationId xmlns:a16="http://schemas.microsoft.com/office/drawing/2014/main" id="{22B8BFF7-B911-4C22-9746-291E04A8A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572000"/>
            <a:ext cx="1600200" cy="1041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từ ngữ phủ định.</a:t>
            </a:r>
          </a:p>
        </p:txBody>
      </p:sp>
      <p:sp>
        <p:nvSpPr>
          <p:cNvPr id="41017" name="AutoShape 57">
            <a:extLst>
              <a:ext uri="{FF2B5EF4-FFF2-40B4-BE49-F238E27FC236}">
                <a16:creationId xmlns:a16="http://schemas.microsoft.com/office/drawing/2014/main" id="{039079FB-8BE7-45B8-AEC2-CC5AB7A1F5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52069" y="3686385"/>
            <a:ext cx="304800" cy="116163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41018" name="AutoShape 58">
            <a:extLst>
              <a:ext uri="{FF2B5EF4-FFF2-40B4-BE49-F238E27FC236}">
                <a16:creationId xmlns:a16="http://schemas.microsoft.com/office/drawing/2014/main" id="{8A02C2EC-82FD-405D-AEEE-FC1B4237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14254"/>
            <a:ext cx="457200" cy="1161633"/>
          </a:xfrm>
          <a:prstGeom prst="rightArrow">
            <a:avLst>
              <a:gd name="adj1" fmla="val 50000"/>
              <a:gd name="adj2" fmla="val 29388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41019" name="Rectangle 59">
            <a:extLst>
              <a:ext uri="{FF2B5EF4-FFF2-40B4-BE49-F238E27FC236}">
                <a16:creationId xmlns:a16="http://schemas.microsoft.com/office/drawing/2014/main" id="{86EB08E8-090D-4157-9B5A-E0A4C548C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648201"/>
            <a:ext cx="3048000" cy="52456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CÂU PHỦ ĐỊNH</a:t>
            </a:r>
          </a:p>
        </p:txBody>
      </p:sp>
      <p:sp>
        <p:nvSpPr>
          <p:cNvPr id="41020" name="Rectangle 60">
            <a:extLst>
              <a:ext uri="{FF2B5EF4-FFF2-40B4-BE49-F238E27FC236}">
                <a16:creationId xmlns:a16="http://schemas.microsoft.com/office/drawing/2014/main" id="{50653F2D-55DD-4886-83FB-86ABFA43C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91000"/>
            <a:ext cx="1295400" cy="1270000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ĐẶC </a:t>
            </a:r>
          </a:p>
          <a:p>
            <a:pPr algn="ctr" eaLnBrk="0" fontAlgn="base" hangingPunc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ĐIỂM</a:t>
            </a:r>
          </a:p>
        </p:txBody>
      </p:sp>
      <p:sp>
        <p:nvSpPr>
          <p:cNvPr id="41021" name="AutoShape 61">
            <a:extLst>
              <a:ext uri="{FF2B5EF4-FFF2-40B4-BE49-F238E27FC236}">
                <a16:creationId xmlns:a16="http://schemas.microsoft.com/office/drawing/2014/main" id="{87F9A151-9571-4026-A560-23447731B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338054"/>
            <a:ext cx="304800" cy="116163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8218" name="Rectangle 65">
            <a:extLst>
              <a:ext uri="{FF2B5EF4-FFF2-40B4-BE49-F238E27FC236}">
                <a16:creationId xmlns:a16="http://schemas.microsoft.com/office/drawing/2014/main" id="{0CCCC952-C391-444A-8A98-529E9AEDA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1430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000000"/>
                </a:solidFill>
              </a:rPr>
              <a:t>Ví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dụ</a:t>
            </a:r>
            <a:r>
              <a:rPr lang="en-US" altLang="en-US" sz="2800" b="1" dirty="0">
                <a:solidFill>
                  <a:srgbClr val="000000"/>
                </a:solidFill>
              </a:rPr>
              <a:t> 1: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autoRev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0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0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410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10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101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10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4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4" grpId="1"/>
      <p:bldP spid="10245" grpId="0"/>
      <p:bldP spid="10245" grpId="1"/>
      <p:bldP spid="10246" grpId="0"/>
      <p:bldP spid="10246" grpId="1"/>
      <p:bldP spid="10247" grpId="0"/>
      <p:bldP spid="10248" grpId="0" animBg="1"/>
      <p:bldP spid="10248" grpId="1" animBg="1"/>
      <p:bldP spid="10251" grpId="0" animBg="1"/>
      <p:bldP spid="10252" grpId="0"/>
      <p:bldP spid="10257" grpId="0"/>
      <p:bldP spid="10257" grpId="1"/>
      <p:bldP spid="41016" grpId="0"/>
      <p:bldP spid="41016" grpId="1"/>
      <p:bldP spid="41017" grpId="0" animBg="1"/>
      <p:bldP spid="41017" grpId="1" animBg="1"/>
      <p:bldP spid="41018" grpId="0" animBg="1"/>
      <p:bldP spid="41019" grpId="0" build="allAtOnce" animBg="1"/>
      <p:bldP spid="41019" grpId="1" build="allAtOnce" animBg="1"/>
      <p:bldP spid="41020" grpId="0" animBg="1"/>
      <p:bldP spid="410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Text Box 11">
            <a:extLst>
              <a:ext uri="{FF2B5EF4-FFF2-40B4-BE49-F238E27FC236}">
                <a16:creationId xmlns:a16="http://schemas.microsoft.com/office/drawing/2014/main" id="{825F32FB-1928-4524-9F35-2BDC1CF2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614738"/>
            <a:ext cx="54864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Nam </a:t>
            </a:r>
            <a:r>
              <a:rPr lang="en-US" altLang="en-US" sz="2800" b="1" dirty="0" err="1">
                <a:solidFill>
                  <a:srgbClr val="002060"/>
                </a:solidFill>
              </a:rPr>
              <a:t>đi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Huế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tàu</a:t>
            </a:r>
            <a:r>
              <a:rPr lang="en-US" alt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163F7424-0EA6-41BC-BD8F-592D2700E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39900"/>
            <a:ext cx="43434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Nam </a:t>
            </a:r>
            <a:r>
              <a:rPr lang="en-US" altLang="en-US" sz="2800" b="1" dirty="0" err="1">
                <a:solidFill>
                  <a:srgbClr val="002060"/>
                </a:solidFill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tôi</a:t>
            </a:r>
            <a:r>
              <a:rPr lang="en-US" alt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65CD669B-40C9-4214-A119-82CA30AA0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386388"/>
            <a:ext cx="44958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Nam </a:t>
            </a:r>
            <a:r>
              <a:rPr lang="en-US" altLang="en-US" sz="2800" b="1" dirty="0" err="1">
                <a:solidFill>
                  <a:srgbClr val="002060"/>
                </a:solidFill>
              </a:rPr>
              <a:t>làm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việc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đó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sai</a:t>
            </a:r>
            <a:r>
              <a:rPr lang="en-US" alt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2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9B8DB2-23F0-49B6-8F75-FC639F13B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1739900"/>
            <a:ext cx="533400" cy="685800"/>
          </a:xfrm>
          <a:prstGeom prst="actionButtonBlank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36ED2AF-A56D-4695-A1DA-15B98F28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581400"/>
            <a:ext cx="533400" cy="685800"/>
          </a:xfrm>
          <a:prstGeom prst="actionButtonBlank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266F03A-87C5-4302-88CA-A9A6AEC5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5334000"/>
            <a:ext cx="533400" cy="685800"/>
          </a:xfrm>
          <a:prstGeom prst="actionButtonBlank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0255" name="Picture 37" descr="POINSET3">
            <a:extLst>
              <a:ext uri="{FF2B5EF4-FFF2-40B4-BE49-F238E27FC236}">
                <a16:creationId xmlns:a16="http://schemas.microsoft.com/office/drawing/2014/main" id="{D19FBC78-39ED-4465-8E9F-2A291789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0" y="5459414"/>
            <a:ext cx="14430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8" descr="POINSET2">
            <a:extLst>
              <a:ext uri="{FF2B5EF4-FFF2-40B4-BE49-F238E27FC236}">
                <a16:creationId xmlns:a16="http://schemas.microsoft.com/office/drawing/2014/main" id="{4F42AD36-7745-4A3D-A760-D4E3EAA3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7047">
            <a:off x="1578769" y="5714206"/>
            <a:ext cx="1104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Line 44">
            <a:extLst>
              <a:ext uri="{FF2B5EF4-FFF2-40B4-BE49-F238E27FC236}">
                <a16:creationId xmlns:a16="http://schemas.microsoft.com/office/drawing/2014/main" id="{E11672A4-E5F0-42BF-BA81-9074E76B4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581" y="87554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8" name="Line 45">
            <a:extLst>
              <a:ext uri="{FF2B5EF4-FFF2-40B4-BE49-F238E27FC236}">
                <a16:creationId xmlns:a16="http://schemas.microsoft.com/office/drawing/2014/main" id="{ADE15381-4B38-4B28-AF93-38306C169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8065" y="15240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9" name="Line 46">
            <a:extLst>
              <a:ext uri="{FF2B5EF4-FFF2-40B4-BE49-F238E27FC236}">
                <a16:creationId xmlns:a16="http://schemas.microsoft.com/office/drawing/2014/main" id="{591DCFF1-8521-484A-B419-D2AAA11E4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8575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0" name="Line 47">
            <a:extLst>
              <a:ext uri="{FF2B5EF4-FFF2-40B4-BE49-F238E27FC236}">
                <a16:creationId xmlns:a16="http://schemas.microsoft.com/office/drawing/2014/main" id="{23B4572D-D82E-416F-B9C1-E87ECD0C4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829425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83F71-A1BC-48AD-91A6-4133F9F847C0}"/>
              </a:ext>
            </a:extLst>
          </p:cNvPr>
          <p:cNvSpPr txBox="1"/>
          <p:nvPr/>
        </p:nvSpPr>
        <p:spPr>
          <a:xfrm>
            <a:off x="1128200" y="342391"/>
            <a:ext cx="9033457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Tìmcác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Text Box 11">
            <a:extLst>
              <a:ext uri="{FF2B5EF4-FFF2-40B4-BE49-F238E27FC236}">
                <a16:creationId xmlns:a16="http://schemas.microsoft.com/office/drawing/2014/main" id="{825F32FB-1928-4524-9F35-2BDC1CF2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614738"/>
            <a:ext cx="54864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Nam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tàu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163F7424-0EA6-41BC-BD8F-592D2700E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739900"/>
            <a:ext cx="43434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65CD669B-40C9-4214-A119-82CA30AA0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386388"/>
            <a:ext cx="44958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Nam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việc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12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9B8DB2-23F0-49B6-8F75-FC639F13B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1739900"/>
            <a:ext cx="533400" cy="685800"/>
          </a:xfrm>
          <a:prstGeom prst="actionButtonBlank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12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36ED2AF-A56D-4695-A1DA-15B98F28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581400"/>
            <a:ext cx="533400" cy="685800"/>
          </a:xfrm>
          <a:prstGeom prst="actionButtonBlank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12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266F03A-87C5-4302-88CA-A9A6AEC5A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5334000"/>
            <a:ext cx="533400" cy="685800"/>
          </a:xfrm>
          <a:prstGeom prst="actionButtonBlank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2011" name="Rectangle 27">
            <a:extLst>
              <a:ext uri="{FF2B5EF4-FFF2-40B4-BE49-F238E27FC236}">
                <a16:creationId xmlns:a16="http://schemas.microsoft.com/office/drawing/2014/main" id="{A93A1D6F-FEFC-4FF5-8942-FC63E58B9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514600"/>
            <a:ext cx="396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 có quan hệ</a:t>
            </a:r>
          </a:p>
        </p:txBody>
      </p:sp>
      <p:sp>
        <p:nvSpPr>
          <p:cNvPr id="42012" name="Rectangle 28">
            <a:extLst>
              <a:ext uri="{FF2B5EF4-FFF2-40B4-BE49-F238E27FC236}">
                <a16:creationId xmlns:a16="http://schemas.microsoft.com/office/drawing/2014/main" id="{686500C4-1E0A-499A-AA8E-A0D34620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248400"/>
            <a:ext cx="4038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 có tính chất</a:t>
            </a:r>
          </a:p>
        </p:txBody>
      </p:sp>
      <p:sp>
        <p:nvSpPr>
          <p:cNvPr id="42013" name="Rectangle 29">
            <a:extLst>
              <a:ext uri="{FF2B5EF4-FFF2-40B4-BE49-F238E27FC236}">
                <a16:creationId xmlns:a16="http://schemas.microsoft.com/office/drawing/2014/main" id="{DC76D5DF-B820-4F68-ABE1-783E841BD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343400"/>
            <a:ext cx="4038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 có sự vật</a:t>
            </a:r>
          </a:p>
        </p:txBody>
      </p:sp>
      <p:sp>
        <p:nvSpPr>
          <p:cNvPr id="10265" name="Line 25">
            <a:extLst>
              <a:ext uri="{FF2B5EF4-FFF2-40B4-BE49-F238E27FC236}">
                <a16:creationId xmlns:a16="http://schemas.microsoft.com/office/drawing/2014/main" id="{415DE96B-6E0D-425C-B099-6345DBE5F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7432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Line 25">
            <a:extLst>
              <a:ext uri="{FF2B5EF4-FFF2-40B4-BE49-F238E27FC236}">
                <a16:creationId xmlns:a16="http://schemas.microsoft.com/office/drawing/2014/main" id="{1D0B5382-9FA0-4511-AD47-7C88DC5F6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Line 25">
            <a:extLst>
              <a:ext uri="{FF2B5EF4-FFF2-40B4-BE49-F238E27FC236}">
                <a16:creationId xmlns:a16="http://schemas.microsoft.com/office/drawing/2014/main" id="{E81296F6-744D-4536-98D6-F4ACF89AC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6477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255" name="Picture 37" descr="POINSET3">
            <a:extLst>
              <a:ext uri="{FF2B5EF4-FFF2-40B4-BE49-F238E27FC236}">
                <a16:creationId xmlns:a16="http://schemas.microsoft.com/office/drawing/2014/main" id="{D19FBC78-39ED-4465-8E9F-2A291789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0" y="5459414"/>
            <a:ext cx="14430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8" descr="POINSET2">
            <a:extLst>
              <a:ext uri="{FF2B5EF4-FFF2-40B4-BE49-F238E27FC236}">
                <a16:creationId xmlns:a16="http://schemas.microsoft.com/office/drawing/2014/main" id="{4F42AD36-7745-4A3D-A760-D4E3EAA3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7047">
            <a:off x="1578769" y="5714206"/>
            <a:ext cx="1104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Line 44">
            <a:extLst>
              <a:ext uri="{FF2B5EF4-FFF2-40B4-BE49-F238E27FC236}">
                <a16:creationId xmlns:a16="http://schemas.microsoft.com/office/drawing/2014/main" id="{E11672A4-E5F0-42BF-BA81-9074E76B4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581" y="87554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8" name="Line 45">
            <a:extLst>
              <a:ext uri="{FF2B5EF4-FFF2-40B4-BE49-F238E27FC236}">
                <a16:creationId xmlns:a16="http://schemas.microsoft.com/office/drawing/2014/main" id="{ADE15381-4B38-4B28-AF93-38306C169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8065" y="15240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9" name="Line 46">
            <a:extLst>
              <a:ext uri="{FF2B5EF4-FFF2-40B4-BE49-F238E27FC236}">
                <a16:creationId xmlns:a16="http://schemas.microsoft.com/office/drawing/2014/main" id="{591DCFF1-8521-484A-B419-D2AAA11E4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8575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60" name="Line 47">
            <a:extLst>
              <a:ext uri="{FF2B5EF4-FFF2-40B4-BE49-F238E27FC236}">
                <a16:creationId xmlns:a16="http://schemas.microsoft.com/office/drawing/2014/main" id="{23B4572D-D82E-416F-B9C1-E87ECD0C4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829425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83F71-A1BC-48AD-91A6-4133F9F847C0}"/>
              </a:ext>
            </a:extLst>
          </p:cNvPr>
          <p:cNvSpPr txBox="1"/>
          <p:nvPr/>
        </p:nvSpPr>
        <p:spPr>
          <a:xfrm>
            <a:off x="1085996" y="274443"/>
            <a:ext cx="9033457" cy="9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Tìmcác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6" grpId="0" animBg="1"/>
      <p:bldP spid="11277" grpId="0" animBg="1"/>
      <p:bldP spid="11286" grpId="0" animBg="1"/>
      <p:bldP spid="11287" grpId="0" animBg="1"/>
      <p:bldP spid="11288" grpId="0" animBg="1"/>
      <p:bldP spid="42011" grpId="0" animBg="1"/>
      <p:bldP spid="42012" grpId="0" animBg="1"/>
      <p:bldP spid="420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4B6A8FB2-DF2B-4DEF-A78B-A38F997FC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19400"/>
            <a:ext cx="1371600" cy="3975100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CÂU PHỦ ĐỊNH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 MIÊU TẢ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(</a:t>
            </a:r>
            <a:r>
              <a:rPr lang="en-US" altLang="en-US" sz="2800" b="1" dirty="0" err="1">
                <a:solidFill>
                  <a:srgbClr val="800000"/>
                </a:solidFill>
              </a:rPr>
              <a:t>Không</a:t>
            </a:r>
            <a:r>
              <a:rPr lang="en-US" altLang="en-US" sz="2800" b="1" dirty="0">
                <a:solidFill>
                  <a:srgbClr val="800000"/>
                </a:solidFill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</a:rPr>
              <a:t>có</a:t>
            </a:r>
            <a:r>
              <a:rPr lang="en-US" altLang="en-US" sz="2800" b="1" dirty="0">
                <a:solidFill>
                  <a:srgbClr val="800000"/>
                </a:solidFill>
              </a:rPr>
              <a:t>) </a:t>
            </a:r>
            <a:br>
              <a:rPr lang="en-US" altLang="en-US" sz="2800" b="1" dirty="0">
                <a:solidFill>
                  <a:srgbClr val="800000"/>
                </a:solidFill>
              </a:rPr>
            </a:br>
            <a:endParaRPr lang="en-US" altLang="en-US" sz="2800" b="1" dirty="0">
              <a:solidFill>
                <a:srgbClr val="800000"/>
              </a:solidFill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5F8725A0-2760-420B-92FC-B620C1FB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619376"/>
            <a:ext cx="1524000" cy="584775"/>
          </a:xfrm>
          <a:prstGeom prst="rect">
            <a:avLst/>
          </a:prstGeom>
          <a:solidFill>
            <a:srgbClr val="FFFF99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9999"/>
                </a:solidFill>
              </a:rPr>
              <a:t>Sự việc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9FE4C52-F4BD-4356-A399-9A8C6B4C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05201"/>
            <a:ext cx="1524000" cy="584775"/>
          </a:xfrm>
          <a:prstGeom prst="rect">
            <a:avLst/>
          </a:prstGeom>
          <a:solidFill>
            <a:srgbClr val="FFFF99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9999"/>
                </a:solidFill>
              </a:rPr>
              <a:t>Sự</a:t>
            </a:r>
            <a:r>
              <a:rPr lang="en-US" altLang="en-US" dirty="0">
                <a:solidFill>
                  <a:srgbClr val="009999"/>
                </a:solidFill>
              </a:rPr>
              <a:t> </a:t>
            </a:r>
            <a:r>
              <a:rPr lang="en-US" altLang="en-US" dirty="0" err="1">
                <a:solidFill>
                  <a:srgbClr val="009999"/>
                </a:solidFill>
              </a:rPr>
              <a:t>vật</a:t>
            </a:r>
            <a:endParaRPr lang="en-US" altLang="en-US" dirty="0">
              <a:solidFill>
                <a:srgbClr val="009999"/>
              </a:solidFill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B9C95FEE-FBB6-4B8A-BEC9-B1F710A0B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11664"/>
            <a:ext cx="1828800" cy="584775"/>
          </a:xfrm>
          <a:prstGeom prst="rect">
            <a:avLst/>
          </a:prstGeom>
          <a:solidFill>
            <a:srgbClr val="FFFF99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9999"/>
                </a:solidFill>
              </a:rPr>
              <a:t>Quan hệ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F781C8FF-F1C4-4D6D-990D-770380177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562601"/>
            <a:ext cx="1981200" cy="584775"/>
          </a:xfrm>
          <a:prstGeom prst="rect">
            <a:avLst/>
          </a:prstGeom>
          <a:solidFill>
            <a:srgbClr val="FFFF99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9999"/>
                </a:solidFill>
              </a:rPr>
              <a:t>Tính chất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0E0B0E91-1E19-49D1-A50D-CB713831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267200"/>
            <a:ext cx="5486400" cy="11430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7B97CCAC-779A-4DA5-85E4-5471B417F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486400"/>
            <a:ext cx="5410200" cy="11430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40BB857C-D407-40A1-A18B-C668C043E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590800"/>
            <a:ext cx="55626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DD941CFB-285C-4D6C-B42B-7BEFC684E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29000"/>
            <a:ext cx="54102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vi-VN" altLang="en-US" b="1">
              <a:solidFill>
                <a:srgbClr val="000000"/>
              </a:solidFill>
            </a:endParaRP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871FAD04-E511-4F9F-89E7-AF5CF3B4A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023938"/>
            <a:ext cx="54864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800000"/>
                </a:solidFill>
              </a:rPr>
              <a:t>Nam đi Huế</a:t>
            </a:r>
            <a:r>
              <a:rPr lang="en-US" altLang="en-US" sz="2800">
                <a:solidFill>
                  <a:srgbClr val="CC66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không phải</a:t>
            </a:r>
            <a:r>
              <a:rPr lang="en-US" altLang="en-US" sz="2800">
                <a:solidFill>
                  <a:srgbClr val="CC6600"/>
                </a:solidFill>
              </a:rPr>
              <a:t> </a:t>
            </a:r>
            <a:r>
              <a:rPr lang="en-US" altLang="en-US" sz="2800" u="sng">
                <a:solidFill>
                  <a:srgbClr val="990099"/>
                </a:solidFill>
              </a:rPr>
              <a:t>bằng tàu</a:t>
            </a:r>
            <a:r>
              <a:rPr lang="en-US" altLang="en-US" sz="2800">
                <a:solidFill>
                  <a:srgbClr val="990099"/>
                </a:solidFill>
              </a:rPr>
              <a:t>.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857AE8FA-BEA3-418D-9503-075A49E51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2413"/>
            <a:ext cx="43434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800000"/>
                </a:solidFill>
              </a:rPr>
              <a:t>Nam</a:t>
            </a:r>
            <a:r>
              <a:rPr lang="en-US" altLang="en-US" sz="2800" dirty="0">
                <a:solidFill>
                  <a:srgbClr val="CC66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phải</a:t>
            </a:r>
            <a:r>
              <a:rPr lang="en-US" altLang="en-US" sz="2800" dirty="0">
                <a:solidFill>
                  <a:srgbClr val="CC6600"/>
                </a:solidFill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</a:rPr>
              <a:t>là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u="sng" dirty="0" err="1">
                <a:solidFill>
                  <a:srgbClr val="990099"/>
                </a:solidFill>
              </a:rPr>
              <a:t>em</a:t>
            </a:r>
            <a:r>
              <a:rPr lang="en-US" altLang="en-US" sz="2800" u="sng" dirty="0">
                <a:solidFill>
                  <a:srgbClr val="990099"/>
                </a:solidFill>
              </a:rPr>
              <a:t> </a:t>
            </a:r>
            <a:r>
              <a:rPr lang="en-US" altLang="en-US" sz="2800" u="sng" dirty="0" err="1">
                <a:solidFill>
                  <a:srgbClr val="990099"/>
                </a:solidFill>
              </a:rPr>
              <a:t>tôi</a:t>
            </a:r>
            <a:r>
              <a:rPr lang="en-US" altLang="en-US" sz="2800" dirty="0">
                <a:solidFill>
                  <a:srgbClr val="990099"/>
                </a:solidFill>
              </a:rPr>
              <a:t>.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84B0DB50-8054-4B2E-BBB8-33648FE30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828800"/>
            <a:ext cx="44958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800000"/>
                </a:solidFill>
              </a:rPr>
              <a:t>Nam làm việc đó</a:t>
            </a:r>
            <a:r>
              <a:rPr lang="en-US" altLang="en-US" sz="2800">
                <a:solidFill>
                  <a:srgbClr val="CC66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không </a:t>
            </a:r>
            <a:r>
              <a:rPr lang="en-US" altLang="en-US" sz="2800" u="sng">
                <a:solidFill>
                  <a:srgbClr val="990099"/>
                </a:solidFill>
              </a:rPr>
              <a:t>sai</a:t>
            </a:r>
            <a:r>
              <a:rPr lang="en-US" altLang="en-US" sz="2800">
                <a:solidFill>
                  <a:srgbClr val="990099"/>
                </a:solidFill>
              </a:rPr>
              <a:t>.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2B8C82D2-20AD-42A4-BFD6-5A84D52BE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590801"/>
            <a:ext cx="4038600" cy="584775"/>
          </a:xfrm>
          <a:prstGeom prst="rect">
            <a:avLst/>
          </a:prstGeom>
          <a:solidFill>
            <a:srgbClr val="CCFFCC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800000"/>
                </a:solidFill>
              </a:rPr>
              <a:t>Nam</a:t>
            </a:r>
            <a:r>
              <a:rPr lang="en-US" altLang="en-US">
                <a:solidFill>
                  <a:srgbClr val="CC66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không</a:t>
            </a:r>
            <a:r>
              <a:rPr lang="en-US" altLang="en-US">
                <a:solidFill>
                  <a:srgbClr val="CC6600"/>
                </a:solidFill>
              </a:rPr>
              <a:t> </a:t>
            </a:r>
            <a:r>
              <a:rPr lang="en-US" altLang="en-US" u="sng">
                <a:solidFill>
                  <a:srgbClr val="990099"/>
                </a:solidFill>
              </a:rPr>
              <a:t>đi Huế</a:t>
            </a:r>
            <a:r>
              <a:rPr lang="en-US" altLang="en-US">
                <a:solidFill>
                  <a:srgbClr val="990099"/>
                </a:solidFill>
              </a:rPr>
              <a:t>.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786AB1BA-6E30-44B5-BA8E-03395C16E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505200"/>
            <a:ext cx="54102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800000"/>
                </a:solidFill>
              </a:rPr>
              <a:t>Nam đi Huế</a:t>
            </a:r>
            <a:r>
              <a:rPr lang="en-US" altLang="en-US" sz="2800">
                <a:solidFill>
                  <a:srgbClr val="CC66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không phải</a:t>
            </a:r>
            <a:r>
              <a:rPr lang="en-US" altLang="en-US" sz="2800">
                <a:solidFill>
                  <a:srgbClr val="CC6600"/>
                </a:solidFill>
              </a:rPr>
              <a:t> </a:t>
            </a:r>
            <a:r>
              <a:rPr lang="en-US" altLang="en-US" sz="2800" u="sng">
                <a:solidFill>
                  <a:srgbClr val="990099"/>
                </a:solidFill>
              </a:rPr>
              <a:t>bằng tàu</a:t>
            </a:r>
            <a:r>
              <a:rPr lang="en-US" altLang="en-US" sz="2800">
                <a:solidFill>
                  <a:srgbClr val="990099"/>
                </a:solidFill>
              </a:rPr>
              <a:t>.</a:t>
            </a:r>
          </a:p>
        </p:txBody>
      </p:sp>
      <p:sp>
        <p:nvSpPr>
          <p:cNvPr id="11280" name="Line 16">
            <a:extLst>
              <a:ext uri="{FF2B5EF4-FFF2-40B4-BE49-F238E27FC236}">
                <a16:creationId xmlns:a16="http://schemas.microsoft.com/office/drawing/2014/main" id="{5480FF21-0259-45DA-9791-CBB5636A68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862263"/>
            <a:ext cx="381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1" name="Line 17">
            <a:extLst>
              <a:ext uri="{FF2B5EF4-FFF2-40B4-BE49-F238E27FC236}">
                <a16:creationId xmlns:a16="http://schemas.microsoft.com/office/drawing/2014/main" id="{1E984B25-4C24-48C4-AFB7-27F099CFB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319463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2" name="Line 18">
            <a:extLst>
              <a:ext uri="{FF2B5EF4-FFF2-40B4-BE49-F238E27FC236}">
                <a16:creationId xmlns:a16="http://schemas.microsoft.com/office/drawing/2014/main" id="{E7ECD508-2615-4317-825B-AF782E61A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395663"/>
            <a:ext cx="3810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3" name="Line 19">
            <a:extLst>
              <a:ext uri="{FF2B5EF4-FFF2-40B4-BE49-F238E27FC236}">
                <a16:creationId xmlns:a16="http://schemas.microsoft.com/office/drawing/2014/main" id="{A0561C50-EC21-4317-91F4-A2390DA5E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352800"/>
            <a:ext cx="304800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F9836388-CA2D-48A0-9793-96BAA58A4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95813"/>
            <a:ext cx="43434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800000"/>
                </a:solidFill>
              </a:rPr>
              <a:t>Nam</a:t>
            </a:r>
            <a:r>
              <a:rPr lang="en-US" altLang="en-US" sz="2800">
                <a:solidFill>
                  <a:srgbClr val="CC66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không </a:t>
            </a:r>
            <a:r>
              <a:rPr lang="en-US" altLang="en-US" sz="2800">
                <a:solidFill>
                  <a:srgbClr val="FF3300"/>
                </a:solidFill>
              </a:rPr>
              <a:t>phải là</a:t>
            </a:r>
            <a:r>
              <a:rPr lang="en-US" altLang="en-US" sz="2800">
                <a:solidFill>
                  <a:srgbClr val="CC0099"/>
                </a:solidFill>
              </a:rPr>
              <a:t> </a:t>
            </a:r>
            <a:r>
              <a:rPr lang="en-US" altLang="en-US" sz="2800" u="sng">
                <a:solidFill>
                  <a:srgbClr val="990099"/>
                </a:solidFill>
              </a:rPr>
              <a:t>em tôi</a:t>
            </a:r>
            <a:r>
              <a:rPr lang="en-US" altLang="en-US" sz="2800" b="1">
                <a:solidFill>
                  <a:srgbClr val="990099"/>
                </a:solidFill>
              </a:rPr>
              <a:t>.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7BE5B044-D5EC-417D-8AA2-C66D0E212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791200"/>
            <a:ext cx="4495800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800000"/>
                </a:solidFill>
              </a:rPr>
              <a:t>Nam làm việc đó</a:t>
            </a:r>
            <a:r>
              <a:rPr lang="en-US" altLang="en-US" sz="2800">
                <a:solidFill>
                  <a:srgbClr val="CC66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không </a:t>
            </a:r>
            <a:r>
              <a:rPr lang="en-US" altLang="en-US" sz="2800" u="sng">
                <a:solidFill>
                  <a:srgbClr val="990099"/>
                </a:solidFill>
              </a:rPr>
              <a:t>sai</a:t>
            </a:r>
            <a:r>
              <a:rPr lang="en-US" altLang="en-US" sz="2800">
                <a:solidFill>
                  <a:srgbClr val="990099"/>
                </a:solidFill>
              </a:rPr>
              <a:t>.</a:t>
            </a:r>
          </a:p>
        </p:txBody>
      </p:sp>
      <p:sp>
        <p:nvSpPr>
          <p:cNvPr id="112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4D6F02D-2FAA-43B6-9558-81AA29F69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2413"/>
            <a:ext cx="533400" cy="685800"/>
          </a:xfrm>
          <a:prstGeom prst="actionButtonBlank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2F9CE1C-0C0A-4DA7-B9EF-738240D6E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990600"/>
            <a:ext cx="533400" cy="685800"/>
          </a:xfrm>
          <a:prstGeom prst="actionButtonBlank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41675E-2EB8-4CAF-9B28-4133B751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776413"/>
            <a:ext cx="533400" cy="685800"/>
          </a:xfrm>
          <a:prstGeom prst="actionButtonBlank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289" name="Line 29">
            <a:extLst>
              <a:ext uri="{FF2B5EF4-FFF2-40B4-BE49-F238E27FC236}">
                <a16:creationId xmlns:a16="http://schemas.microsoft.com/office/drawing/2014/main" id="{68F169DE-4F8E-48BD-B224-78A01A9B6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2575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0" name="Line 30">
            <a:extLst>
              <a:ext uri="{FF2B5EF4-FFF2-40B4-BE49-F238E27FC236}">
                <a16:creationId xmlns:a16="http://schemas.microsoft.com/office/drawing/2014/main" id="{9F52CDAF-B20B-4809-B87D-74011EDE1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9425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1" name="Line 31">
            <a:extLst>
              <a:ext uri="{FF2B5EF4-FFF2-40B4-BE49-F238E27FC236}">
                <a16:creationId xmlns:a16="http://schemas.microsoft.com/office/drawing/2014/main" id="{7DFCA244-E27B-4658-8FFB-18B532919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8575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2" name="Line 32">
            <a:extLst>
              <a:ext uri="{FF2B5EF4-FFF2-40B4-BE49-F238E27FC236}">
                <a16:creationId xmlns:a16="http://schemas.microsoft.com/office/drawing/2014/main" id="{279B5D67-E144-49F6-9C85-4B7DA4311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829425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1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3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7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5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9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5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7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9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71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7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79" grpId="1" animBg="1"/>
      <p:bldP spid="11284" grpId="0" animBg="1"/>
      <p:bldP spid="11284" grpId="1" animBg="1"/>
      <p:bldP spid="11285" grpId="0" animBg="1"/>
      <p:bldP spid="11285" grpId="1" animBg="1"/>
      <p:bldP spid="11286" grpId="0" animBg="1"/>
      <p:bldP spid="11287" grpId="0" animBg="1"/>
      <p:bldP spid="112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 rotWithShape="1">
          <a:blip r:embed="rId2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5160" y="94093"/>
            <a:ext cx="11262167" cy="6076708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75963" y="541065"/>
            <a:ext cx="73697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i="1" dirty="0">
                <a:latin typeface="+mj-lt"/>
              </a:rPr>
              <a:t>Thầy sờ vòi bảo: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- Tưởng con voi như thế nào, hoá ra nó sun sun như con đỉa.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Thầy sờ ngà bảo: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- Không phải, nó chần chẫn như cái đòn càn. 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Thầy sờ tai bảo:</a:t>
            </a:r>
            <a:endParaRPr lang="vi-VN" sz="3000" dirty="0">
              <a:latin typeface="+mj-lt"/>
            </a:endParaRPr>
          </a:p>
          <a:p>
            <a:pPr algn="just"/>
            <a:r>
              <a:rPr lang="vi-VN" sz="3000" i="1" dirty="0">
                <a:latin typeface="+mj-lt"/>
              </a:rPr>
              <a:t>- Đâu có! Nó bè bè như cái quạt thóc.</a:t>
            </a:r>
            <a:endParaRPr lang="vi-VN" sz="30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24912" y="4415765"/>
            <a:ext cx="7478972" cy="166502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562283" y="4092053"/>
            <a:ext cx="2606725" cy="18754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94336" y="4555782"/>
            <a:ext cx="6277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- T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dirty="0">
                <a:latin typeface="+mj-lt"/>
              </a:rPr>
              <a:t>hững câu có từ ngữ phủ định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  <a:p>
            <a:pPr algn="just"/>
            <a:r>
              <a:rPr lang="vi-VN" sz="2800" dirty="0">
                <a:latin typeface="+mj-lt"/>
              </a:rPr>
              <a:t>- Mấy ông thầy bói xem voi dùng những câu có từ ngữ phủ định để làm gì?</a:t>
            </a:r>
          </a:p>
        </p:txBody>
      </p:sp>
      <p:pic>
        <p:nvPicPr>
          <p:cNvPr id="13" name="Picture 12" descr="86034885cff140b8bd2576cfe0e5c576.png"/>
          <p:cNvPicPr>
            <a:picLocks noChangeAspect="1"/>
          </p:cNvPicPr>
          <p:nvPr/>
        </p:nvPicPr>
        <p:blipFill>
          <a:blip r:embed="rId4"/>
          <a:srcRect t="36667" r="26468" b="34444"/>
          <a:stretch>
            <a:fillRect/>
          </a:stretch>
        </p:blipFill>
        <p:spPr>
          <a:xfrm>
            <a:off x="465160" y="564108"/>
            <a:ext cx="2837598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5592" y="2442949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C3B3208-1CFE-441F-A5EF-04D15EF6B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002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</a:rPr>
              <a:t>Thầy sờ vòi bảo: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</a:rPr>
              <a:t> -Tưởng con voi như thế nào, hóa ra 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</a:rPr>
              <a:t>nó sun sun như con đỉa .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</a:rPr>
              <a:t>Thầy sờ ngà bảo: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</a:rPr>
              <a:t>                       nó chần chẫn như cái đòn càn.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</a:rPr>
              <a:t>Thầy sờ tai bảo: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</a:rPr>
              <a:t>                   Nó bè bè như cái quạt thóc.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</a:rPr>
              <a:t>                                                               ( Thầy bói xem voi)</a:t>
            </a:r>
          </a:p>
        </p:txBody>
      </p:sp>
      <p:sp>
        <p:nvSpPr>
          <p:cNvPr id="13316" name="Text Box 4">
            <a:hlinkClick r:id="" action="ppaction://noaction"/>
            <a:extLst>
              <a:ext uri="{FF2B5EF4-FFF2-40B4-BE49-F238E27FC236}">
                <a16:creationId xmlns:a16="http://schemas.microsoft.com/office/drawing/2014/main" id="{BC008AB7-1F7F-4CCE-A542-E734010CD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-</a:t>
            </a:r>
            <a:r>
              <a:rPr lang="en-US" altLang="en-US" sz="2400">
                <a:solidFill>
                  <a:srgbClr val="0000FF"/>
                </a:solidFill>
              </a:rPr>
              <a:t>Không phải</a:t>
            </a:r>
            <a:r>
              <a:rPr lang="en-US" altLang="en-US" sz="2400" b="1">
                <a:solidFill>
                  <a:srgbClr val="0000FF"/>
                </a:solidFill>
              </a:rPr>
              <a:t>,</a:t>
            </a:r>
            <a:r>
              <a:rPr lang="en-US" altLang="en-US" sz="36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317" name="Text Box 5">
            <a:hlinkClick r:id="" action="ppaction://noaction"/>
            <a:extLst>
              <a:ext uri="{FF2B5EF4-FFF2-40B4-BE49-F238E27FC236}">
                <a16:creationId xmlns:a16="http://schemas.microsoft.com/office/drawing/2014/main" id="{27FC286D-C5EC-4884-A7D8-18D4E1DC5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</a:rPr>
              <a:t>-Đâu có!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2B39F59C-4773-4D96-8865-384885200A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810000"/>
            <a:ext cx="533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52092D55-FF51-41B9-AFB3-9B5F3069B3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6482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5" name="Line 14">
            <a:extLst>
              <a:ext uri="{FF2B5EF4-FFF2-40B4-BE49-F238E27FC236}">
                <a16:creationId xmlns:a16="http://schemas.microsoft.com/office/drawing/2014/main" id="{09441616-8164-48E1-A92C-A597846DE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6" name="Line 18">
            <a:extLst>
              <a:ext uri="{FF2B5EF4-FFF2-40B4-BE49-F238E27FC236}">
                <a16:creationId xmlns:a16="http://schemas.microsoft.com/office/drawing/2014/main" id="{042E6A7F-668A-4EB1-89BA-13FE725D1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2575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7" name="Line 19">
            <a:extLst>
              <a:ext uri="{FF2B5EF4-FFF2-40B4-BE49-F238E27FC236}">
                <a16:creationId xmlns:a16="http://schemas.microsoft.com/office/drawing/2014/main" id="{E56FF1CD-2BC0-4BD3-9895-8E09C05AE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9425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8" name="Picture 20" descr="POINSET3">
            <a:extLst>
              <a:ext uri="{FF2B5EF4-FFF2-40B4-BE49-F238E27FC236}">
                <a16:creationId xmlns:a16="http://schemas.microsoft.com/office/drawing/2014/main" id="{248A7A63-DFD2-40E3-BF19-3E6F285E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0" y="5459414"/>
            <a:ext cx="14430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4" descr="25938 tuoi copy">
            <a:extLst>
              <a:ext uri="{FF2B5EF4-FFF2-40B4-BE49-F238E27FC236}">
                <a16:creationId xmlns:a16="http://schemas.microsoft.com/office/drawing/2014/main" id="{94F713C0-C947-4526-9E93-B46EE7C25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358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30">
            <a:extLst>
              <a:ext uri="{FF2B5EF4-FFF2-40B4-BE49-F238E27FC236}">
                <a16:creationId xmlns:a16="http://schemas.microsoft.com/office/drawing/2014/main" id="{E82C5D09-F6EC-4EF2-BC4B-07B0E435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382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Ví dụ 2: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250" autoRev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1383</Words>
  <Application>Microsoft Office PowerPoint</Application>
  <PresentationFormat>Widescreen</PresentationFormat>
  <Paragraphs>184</Paragraphs>
  <Slides>27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Microsoft YaHei UI</vt:lpstr>
      <vt:lpstr>Arial</vt:lpstr>
      <vt:lpstr>Calibri</vt:lpstr>
      <vt:lpstr>Calibri Light</vt:lpstr>
      <vt:lpstr>Times New Roman</vt:lpstr>
      <vt:lpstr>Wingdings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Trần Thị Gấm</cp:lastModifiedBy>
  <cp:revision>429</cp:revision>
  <dcterms:created xsi:type="dcterms:W3CDTF">2019-05-04T04:43:34Z</dcterms:created>
  <dcterms:modified xsi:type="dcterms:W3CDTF">2023-02-21T16:27:42Z</dcterms:modified>
</cp:coreProperties>
</file>