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4" r:id="rId3"/>
    <p:sldId id="293" r:id="rId4"/>
    <p:sldId id="257" r:id="rId5"/>
    <p:sldId id="295" r:id="rId6"/>
    <p:sldId id="258" r:id="rId7"/>
    <p:sldId id="260" r:id="rId8"/>
    <p:sldId id="261" r:id="rId9"/>
    <p:sldId id="262" r:id="rId10"/>
    <p:sldId id="296" r:id="rId11"/>
    <p:sldId id="263" r:id="rId12"/>
    <p:sldId id="265" r:id="rId13"/>
    <p:sldId id="266" r:id="rId14"/>
    <p:sldId id="291" r:id="rId15"/>
    <p:sldId id="267" r:id="rId16"/>
    <p:sldId id="268" r:id="rId17"/>
    <p:sldId id="264" r:id="rId18"/>
    <p:sldId id="269" r:id="rId19"/>
    <p:sldId id="270" r:id="rId20"/>
    <p:sldId id="271" r:id="rId21"/>
    <p:sldId id="272" r:id="rId22"/>
    <p:sldId id="273" r:id="rId23"/>
    <p:sldId id="275" r:id="rId24"/>
    <p:sldId id="274" r:id="rId25"/>
    <p:sldId id="289" r:id="rId26"/>
    <p:sldId id="276" r:id="rId27"/>
    <p:sldId id="278" r:id="rId28"/>
    <p:sldId id="279" r:id="rId29"/>
    <p:sldId id="281" r:id="rId30"/>
    <p:sldId id="283" r:id="rId31"/>
    <p:sldId id="280" r:id="rId32"/>
    <p:sldId id="284" r:id="rId33"/>
    <p:sldId id="285" r:id="rId34"/>
    <p:sldId id="287" r:id="rId35"/>
    <p:sldId id="288"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0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A0DC1-4432-432A-9B52-EA25604AA83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8043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A0DC1-4432-432A-9B52-EA25604AA83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225891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A0DC1-4432-432A-9B52-EA25604AA83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249217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A0DC1-4432-432A-9B52-EA25604AA83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301222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A0DC1-4432-432A-9B52-EA25604AA83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398432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A0DC1-4432-432A-9B52-EA25604AA83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38856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A0DC1-4432-432A-9B52-EA25604AA837}"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15644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A0DC1-4432-432A-9B52-EA25604AA837}"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49457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A0DC1-4432-432A-9B52-EA25604AA837}"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245103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A0DC1-4432-432A-9B52-EA25604AA83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376120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A0DC1-4432-432A-9B52-EA25604AA83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1EDEA-09A0-41C1-9843-52509B56881F}" type="slidenum">
              <a:rPr lang="en-US" smtClean="0"/>
              <a:t>‹#›</a:t>
            </a:fld>
            <a:endParaRPr lang="en-US"/>
          </a:p>
        </p:txBody>
      </p:sp>
    </p:spTree>
    <p:extLst>
      <p:ext uri="{BB962C8B-B14F-4D97-AF65-F5344CB8AC3E}">
        <p14:creationId xmlns:p14="http://schemas.microsoft.com/office/powerpoint/2010/main" val="280895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A0DC1-4432-432A-9B52-EA25604AA837}" type="datetimeFigureOut">
              <a:rPr lang="en-US" smtClean="0"/>
              <a:t>2/6/2023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1EDEA-09A0-41C1-9843-52509B56881F}" type="slidenum">
              <a:rPr lang="en-US" smtClean="0"/>
              <a:t>‹#›</a:t>
            </a:fld>
            <a:endParaRPr lang="en-US"/>
          </a:p>
        </p:txBody>
      </p:sp>
    </p:spTree>
    <p:extLst>
      <p:ext uri="{BB962C8B-B14F-4D97-AF65-F5344CB8AC3E}">
        <p14:creationId xmlns:p14="http://schemas.microsoft.com/office/powerpoint/2010/main" val="30855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96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346" y="434983"/>
            <a:ext cx="8421519" cy="5509200"/>
          </a:xfrm>
          <a:prstGeom prst="rect">
            <a:avLst/>
          </a:prstGeom>
          <a:noFill/>
        </p:spPr>
        <p:txBody>
          <a:bodyPr wrap="square" rtlCol="0">
            <a:spAutoFit/>
          </a:bodyPr>
          <a:lstStyle/>
          <a:p>
            <a:r>
              <a:rPr lang="vi-VN" sz="3200" dirty="0">
                <a:solidFill>
                  <a:srgbClr val="FF0000"/>
                </a:solidFill>
                <a:latin typeface="+mj-lt"/>
              </a:rPr>
              <a:t> </a:t>
            </a:r>
            <a:r>
              <a:rPr lang="en-US" sz="3200" dirty="0" smtClean="0">
                <a:solidFill>
                  <a:srgbClr val="FF0000"/>
                </a:solidFill>
                <a:latin typeface="+mj-lt"/>
              </a:rPr>
              <a:t>VAI TRÒ: </a:t>
            </a:r>
          </a:p>
          <a:p>
            <a:r>
              <a:rPr lang="vi-VN" sz="3200" dirty="0" smtClean="0">
                <a:latin typeface="+mj-lt"/>
              </a:rPr>
              <a:t>+ </a:t>
            </a:r>
            <a:r>
              <a:rPr lang="vi-VN" sz="3200" dirty="0">
                <a:latin typeface="+mj-lt"/>
              </a:rPr>
              <a:t>Vật nuôi khỏe mạnh có sức đề kháng tốt chống lại bệnh tật.</a:t>
            </a:r>
          </a:p>
          <a:p>
            <a:r>
              <a:rPr lang="vi-VN" sz="3200" dirty="0">
                <a:latin typeface="+mj-lt"/>
              </a:rPr>
              <a:t>   + Vật nuôi sinh trưởng và phát triển tốt, tạo ra sản phẩm chất lượng cao.</a:t>
            </a:r>
          </a:p>
          <a:p>
            <a:r>
              <a:rPr lang="vi-VN" sz="3200" dirty="0">
                <a:latin typeface="+mj-lt"/>
              </a:rPr>
              <a:t>   + Vật nuôi sinh sản có khả năng sinh sản tốt cho ra số lượng con nhiều và chất lượng đàn con tốt.</a:t>
            </a:r>
          </a:p>
          <a:p>
            <a:r>
              <a:rPr lang="vi-VN" sz="3200" dirty="0">
                <a:latin typeface="+mj-lt"/>
              </a:rPr>
              <a:t>=&gt; Nuôi dưỡng và chăm sóc có ý nghĩa quan trọng để nâng cao năng suất và chất lượng vật nuôi.</a:t>
            </a:r>
          </a:p>
          <a:p>
            <a:endParaRPr lang="en-US" sz="3200" dirty="0">
              <a:latin typeface="+mj-lt"/>
            </a:endParaRPr>
          </a:p>
        </p:txBody>
      </p:sp>
    </p:spTree>
    <p:extLst>
      <p:ext uri="{BB962C8B-B14F-4D97-AF65-F5344CB8AC3E}">
        <p14:creationId xmlns:p14="http://schemas.microsoft.com/office/powerpoint/2010/main" val="286896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129" y="152399"/>
            <a:ext cx="8391833" cy="861774"/>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đ</a:t>
            </a:r>
            <a:r>
              <a:rPr lang="vi-VN" sz="3200" dirty="0" smtClean="0">
                <a:latin typeface="Times New Roman" pitchFamily="18" charset="0"/>
                <a:cs typeface="Times New Roman" pitchFamily="18" charset="0"/>
              </a:rPr>
              <a:t>ặc </a:t>
            </a:r>
            <a:r>
              <a:rPr lang="vi-VN" sz="3200" dirty="0">
                <a:latin typeface="Times New Roman" pitchFamily="18" charset="0"/>
                <a:cs typeface="Times New Roman" pitchFamily="18" charset="0"/>
              </a:rPr>
              <a:t>điểm cơ </a:t>
            </a:r>
            <a:r>
              <a:rPr lang="vi-VN" sz="3200" dirty="0"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vật </a:t>
            </a:r>
            <a:r>
              <a:rPr lang="vi-VN" sz="3200" dirty="0">
                <a:latin typeface="Times New Roman" pitchFamily="18" charset="0"/>
                <a:cs typeface="Times New Roman" pitchFamily="18" charset="0"/>
              </a:rPr>
              <a:t>nuôi </a:t>
            </a:r>
            <a:r>
              <a:rPr lang="vi-VN" sz="3200" dirty="0" smtClean="0">
                <a:latin typeface="Times New Roman" pitchFamily="18" charset="0"/>
                <a:cs typeface="Times New Roman" pitchFamily="18" charset="0"/>
              </a:rPr>
              <a:t>non</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endParaRPr lang="en-US" dirty="0"/>
          </a:p>
        </p:txBody>
      </p:sp>
      <p:sp>
        <p:nvSpPr>
          <p:cNvPr id="6" name="TextBox 5"/>
          <p:cNvSpPr txBox="1"/>
          <p:nvPr/>
        </p:nvSpPr>
        <p:spPr>
          <a:xfrm>
            <a:off x="216309" y="983226"/>
            <a:ext cx="8391833" cy="3323987"/>
          </a:xfrm>
          <a:prstGeom prst="rect">
            <a:avLst/>
          </a:prstGeom>
          <a:noFill/>
        </p:spPr>
        <p:txBody>
          <a:bodyPr wrap="square" rtlCol="0">
            <a:spAutoFit/>
          </a:bodyPr>
          <a:lstStyle/>
          <a:p>
            <a:r>
              <a:rPr lang="vi-VN" sz="3200" dirty="0" smtClean="0">
                <a:latin typeface="+mj-lt"/>
                <a:cs typeface="Times New Roman" pitchFamily="18" charset="0"/>
              </a:rPr>
              <a:t>Đặc </a:t>
            </a:r>
            <a:r>
              <a:rPr lang="vi-VN" sz="3200" dirty="0">
                <a:latin typeface="+mj-lt"/>
                <a:cs typeface="Times New Roman" pitchFamily="18" charset="0"/>
              </a:rPr>
              <a:t>điểm cơ </a:t>
            </a:r>
            <a:r>
              <a:rPr lang="vi-VN" sz="3200" dirty="0" smtClean="0">
                <a:latin typeface="+mj-lt"/>
                <a:cs typeface="Times New Roman" pitchFamily="18" charset="0"/>
              </a:rPr>
              <a:t>thể</a:t>
            </a:r>
            <a:r>
              <a:rPr lang="en-US" sz="3200" dirty="0" smtClean="0">
                <a:latin typeface="+mj-lt"/>
                <a:cs typeface="Times New Roman" pitchFamily="18" charset="0"/>
              </a:rPr>
              <a:t> </a:t>
            </a:r>
            <a:r>
              <a:rPr lang="vi-VN" sz="3200" dirty="0" smtClean="0">
                <a:latin typeface="+mj-lt"/>
                <a:cs typeface="Times New Roman" pitchFamily="18" charset="0"/>
              </a:rPr>
              <a:t>vật </a:t>
            </a:r>
            <a:r>
              <a:rPr lang="vi-VN" sz="3200" dirty="0">
                <a:latin typeface="+mj-lt"/>
                <a:cs typeface="Times New Roman" pitchFamily="18" charset="0"/>
              </a:rPr>
              <a:t>nuôi </a:t>
            </a:r>
            <a:r>
              <a:rPr lang="vi-VN" sz="3200" dirty="0" smtClean="0">
                <a:latin typeface="+mj-lt"/>
                <a:cs typeface="Times New Roman" pitchFamily="18" charset="0"/>
              </a:rPr>
              <a:t>non</a:t>
            </a:r>
            <a:r>
              <a:rPr lang="en-US" sz="3200" dirty="0" smtClean="0">
                <a:latin typeface="+mj-lt"/>
                <a:cs typeface="Times New Roman" pitchFamily="18" charset="0"/>
              </a:rPr>
              <a:t>:</a:t>
            </a:r>
          </a:p>
          <a:p>
            <a:r>
              <a:rPr lang="vi-VN" sz="3200" dirty="0">
                <a:latin typeface="+mj-lt"/>
              </a:rPr>
              <a:t>- Chức năng cơ quan tiêu hóa chưa hoàn thiện.</a:t>
            </a:r>
          </a:p>
          <a:p>
            <a:r>
              <a:rPr lang="vi-VN" sz="3200" dirty="0">
                <a:latin typeface="+mj-lt"/>
              </a:rPr>
              <a:t>- Khả năng điều tiết thân nhiệt chưa hoàn chỉnh</a:t>
            </a:r>
          </a:p>
          <a:p>
            <a:r>
              <a:rPr lang="vi-VN" sz="3200" dirty="0">
                <a:latin typeface="+mj-lt"/>
              </a:rPr>
              <a:t>- Cường độ sinh trưởng lớn</a:t>
            </a:r>
          </a:p>
          <a:p>
            <a:r>
              <a:rPr lang="vi-VN" sz="3200" dirty="0">
                <a:latin typeface="+mj-lt"/>
              </a:rPr>
              <a:t>- Khả năng miễn dịch yếu</a:t>
            </a:r>
          </a:p>
          <a:p>
            <a:r>
              <a:rPr lang="vi-VN" sz="3200" dirty="0">
                <a:latin typeface="+mj-lt"/>
              </a:rPr>
              <a:t>- Thường bị thiếu </a:t>
            </a:r>
            <a:r>
              <a:rPr lang="vi-VN" sz="3200" dirty="0" smtClean="0">
                <a:latin typeface="+mj-lt"/>
              </a:rPr>
              <a:t>máu</a:t>
            </a:r>
            <a:endParaRPr lang="vi-VN" sz="3200" dirty="0">
              <a:latin typeface="Times New Roman" pitchFamily="18" charset="0"/>
              <a:cs typeface="Times New Roman" pitchFamily="18" charset="0"/>
            </a:endParaRPr>
          </a:p>
          <a:p>
            <a:endParaRPr lang="en-US" dirty="0"/>
          </a:p>
        </p:txBody>
      </p:sp>
      <p:sp>
        <p:nvSpPr>
          <p:cNvPr id="7" name="TextBox 6"/>
          <p:cNvSpPr txBox="1"/>
          <p:nvPr/>
        </p:nvSpPr>
        <p:spPr>
          <a:xfrm>
            <a:off x="245806" y="4449097"/>
            <a:ext cx="8391833" cy="1354217"/>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dưỡng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vật </a:t>
            </a:r>
            <a:r>
              <a:rPr lang="vi-VN" sz="3200" dirty="0">
                <a:latin typeface="Times New Roman" pitchFamily="18" charset="0"/>
                <a:cs typeface="Times New Roman" pitchFamily="18" charset="0"/>
              </a:rPr>
              <a:t>nuôi non</a:t>
            </a:r>
          </a:p>
          <a:p>
            <a:endParaRPr lang="en-US" dirty="0"/>
          </a:p>
        </p:txBody>
      </p:sp>
    </p:spTree>
    <p:extLst>
      <p:ext uri="{BB962C8B-B14F-4D97-AF65-F5344CB8AC3E}">
        <p14:creationId xmlns:p14="http://schemas.microsoft.com/office/powerpoint/2010/main" val="17230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129" y="152399"/>
            <a:ext cx="8391833" cy="1569660"/>
          </a:xfrm>
          <a:prstGeom prst="rect">
            <a:avLst/>
          </a:prstGeom>
          <a:noFill/>
        </p:spPr>
        <p:txBody>
          <a:bodyPr wrap="square" rtlCol="0">
            <a:spAutoFit/>
          </a:bodyPr>
          <a:lstStyle/>
          <a:p>
            <a:pPr lvl="0" fontAlgn="base">
              <a:spcBef>
                <a:spcPct val="0"/>
              </a:spcBef>
              <a:spcAft>
                <a:spcPct val="0"/>
              </a:spcAft>
            </a:pPr>
            <a:r>
              <a:rPr lang="en-US" sz="3200" dirty="0" smtClean="0">
                <a:latin typeface="Times New Roman" pitchFamily="18" charset="0"/>
                <a:cs typeface="Times New Roman" pitchFamily="18"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Em</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hãy</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lựa</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chọn</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những</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công</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việc</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nuôi</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dưỡng</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và</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chăm</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sóc</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phù</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hợp</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cho</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gia</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súc</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gia</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cầm</a:t>
            </a:r>
            <a:r>
              <a:rPr kumimoji="0" lang="en-US" sz="3200" b="0" i="0" u="none" strike="noStrike" cap="none" normalizeH="0" baseline="0" dirty="0" smtClean="0">
                <a:ln>
                  <a:noFill/>
                </a:ln>
                <a:solidFill>
                  <a:srgbClr val="222222"/>
                </a:solidFill>
                <a:effectLst/>
                <a:latin typeface="Roboto" pitchFamily="2" charset="0"/>
                <a:cs typeface="Arial" pitchFamily="34" charset="0"/>
              </a:rPr>
              <a:t> non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trong</a:t>
            </a:r>
            <a:r>
              <a:rPr kumimoji="0" lang="en-US" sz="3200" b="0" i="0" u="none" strike="noStrike" cap="none" normalizeH="0" baseline="0" dirty="0" smtClean="0">
                <a:ln>
                  <a:noFill/>
                </a:ln>
                <a:solidFill>
                  <a:srgbClr val="222222"/>
                </a:solidFill>
                <a:effectLst/>
                <a:latin typeface="Roboto" pitchFamily="2" charset="0"/>
                <a:cs typeface="Arial" pitchFamily="34" charset="0"/>
              </a:rPr>
              <a:t> </a:t>
            </a:r>
            <a:r>
              <a:rPr kumimoji="0" lang="en-US" sz="3200" b="0" i="0" u="none" strike="noStrike" cap="none" normalizeH="0" baseline="0" dirty="0" err="1" smtClean="0">
                <a:ln>
                  <a:noFill/>
                </a:ln>
                <a:solidFill>
                  <a:srgbClr val="222222"/>
                </a:solidFill>
                <a:effectLst/>
                <a:latin typeface="Roboto" pitchFamily="2" charset="0"/>
                <a:cs typeface="Arial" pitchFamily="34" charset="0"/>
              </a:rPr>
              <a:t>Bảng</a:t>
            </a:r>
            <a:r>
              <a:rPr kumimoji="0" lang="en-US" sz="3200" b="0" i="0" u="none" strike="noStrike" cap="none" normalizeH="0" baseline="0" dirty="0" smtClean="0">
                <a:ln>
                  <a:noFill/>
                </a:ln>
                <a:solidFill>
                  <a:srgbClr val="222222"/>
                </a:solidFill>
                <a:effectLst/>
                <a:latin typeface="Roboto" pitchFamily="2" charset="0"/>
                <a:cs typeface="Arial" pitchFamily="34" charset="0"/>
              </a:rPr>
              <a:t> 9.1.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ông nghệ 7 Bài 9: Nuôi dưỡng và chăm sóc vật nuôi | Cánh diều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2" y="1725561"/>
            <a:ext cx="8259097" cy="45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2972433"/>
              </p:ext>
            </p:extLst>
          </p:nvPr>
        </p:nvGraphicFramePr>
        <p:xfrm>
          <a:off x="206859" y="468602"/>
          <a:ext cx="8686802" cy="6449918"/>
        </p:xfrm>
        <a:graphic>
          <a:graphicData uri="http://schemas.openxmlformats.org/drawingml/2006/table">
            <a:tbl>
              <a:tblPr firstRow="1" bandRow="1">
                <a:tableStyleId>{5C22544A-7EE6-4342-B048-85BDC9FD1C3A}</a:tableStyleId>
              </a:tblPr>
              <a:tblGrid>
                <a:gridCol w="1238867"/>
                <a:gridCol w="5368413"/>
                <a:gridCol w="1120879"/>
                <a:gridCol w="958643"/>
              </a:tblGrid>
              <a:tr h="1147942">
                <a:tc gridSpan="2">
                  <a:txBody>
                    <a:bodyPr/>
                    <a:lstStyle/>
                    <a:p>
                      <a:pPr algn="ctr"/>
                      <a:r>
                        <a:rPr lang="en-US" sz="3200" dirty="0" err="1">
                          <a:effectLst/>
                          <a:latin typeface="Times New Roman" pitchFamily="18" charset="0"/>
                          <a:cs typeface="Times New Roman" pitchFamily="18" charset="0"/>
                        </a:rPr>
                        <a:t>Công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việc</a:t>
                      </a:r>
                      <a:endParaRPr lang="en-US" sz="3200" dirty="0">
                        <a:effectLst/>
                        <a:latin typeface="Times New Roman" pitchFamily="18" charset="0"/>
                        <a:cs typeface="Times New Roman" pitchFamily="18" charset="0"/>
                      </a:endParaRPr>
                    </a:p>
                  </a:txBody>
                  <a:tcPr marL="0" marR="0" marT="0" marB="0"/>
                </a:tc>
                <a:tc hMerge="1">
                  <a:txBody>
                    <a:bodyPr/>
                    <a:lstStyle/>
                    <a:p>
                      <a:endParaRPr lang="en-US"/>
                    </a:p>
                  </a:txBody>
                  <a:tcPr/>
                </a:tc>
                <a:tc>
                  <a:txBody>
                    <a:bodyPr/>
                    <a:lstStyle/>
                    <a:p>
                      <a:pPr algn="ctr"/>
                      <a:r>
                        <a:rPr lang="en-US" sz="3200" dirty="0" err="1">
                          <a:effectLst/>
                          <a:latin typeface="Times New Roman" pitchFamily="18" charset="0"/>
                          <a:cs typeface="Times New Roman" pitchFamily="18" charset="0"/>
                        </a:rPr>
                        <a:t>Gia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súc</a:t>
                      </a:r>
                      <a:endParaRPr lang="en-US" sz="3200" dirty="0">
                        <a:effectLst/>
                        <a:latin typeface="Times New Roman" pitchFamily="18" charset="0"/>
                        <a:cs typeface="Times New Roman" pitchFamily="18" charset="0"/>
                      </a:endParaRPr>
                    </a:p>
                  </a:txBody>
                  <a:tcPr marL="0" marR="0" marT="0" marB="0"/>
                </a:tc>
                <a:tc>
                  <a:txBody>
                    <a:bodyPr/>
                    <a:lstStyle/>
                    <a:p>
                      <a:pPr algn="ctr"/>
                      <a:r>
                        <a:rPr lang="en-US" sz="3200" dirty="0" err="1">
                          <a:effectLst/>
                          <a:latin typeface="Times New Roman" pitchFamily="18" charset="0"/>
                          <a:cs typeface="Times New Roman" pitchFamily="18" charset="0"/>
                        </a:rPr>
                        <a:t>Gia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cầm</a:t>
                      </a:r>
                      <a:endParaRPr lang="en-US" sz="3200" dirty="0">
                        <a:effectLst/>
                        <a:latin typeface="Times New Roman" pitchFamily="18" charset="0"/>
                        <a:cs typeface="Times New Roman" pitchFamily="18" charset="0"/>
                      </a:endParaRPr>
                    </a:p>
                  </a:txBody>
                  <a:tcPr marL="0" marR="0" marT="0" marB="0"/>
                </a:tc>
              </a:tr>
              <a:tr h="102811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smtClean="0">
                          <a:effectLst/>
                          <a:latin typeface="Times New Roman" pitchFamily="18" charset="0"/>
                          <a:cs typeface="Times New Roman" pitchFamily="18" charset="0"/>
                        </a:rPr>
                        <a:t>Nuôi dưỡng</a:t>
                      </a:r>
                    </a:p>
                    <a:p>
                      <a:endParaRPr lang="en-US" sz="3200" dirty="0">
                        <a:latin typeface="Times New Roman" pitchFamily="18" charset="0"/>
                        <a:cs typeface="Times New Roman" pitchFamily="18" charset="0"/>
                      </a:endParaRPr>
                    </a:p>
                  </a:txBody>
                  <a:tcPr/>
                </a:tc>
                <a:tc>
                  <a:txBody>
                    <a:bodyPr/>
                    <a:lstStyle/>
                    <a:p>
                      <a:r>
                        <a:rPr lang="vi-VN" sz="3200" dirty="0" smtClean="0">
                          <a:effectLst/>
                          <a:latin typeface="Times New Roman" pitchFamily="18" charset="0"/>
                          <a:cs typeface="Times New Roman" pitchFamily="18" charset="0"/>
                        </a:rPr>
                        <a:t>Cho vật nuôi bú sữa đầu (sữa mẹ trong vài ngày sau khi đẻ</a:t>
                      </a:r>
                      <a:endParaRPr lang="en-US" sz="3200" dirty="0">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tr>
              <a:tr h="1028119">
                <a:tc vMerge="1">
                  <a:txBody>
                    <a:bodyPr/>
                    <a:lstStyle/>
                    <a:p>
                      <a:endParaRPr lang="en-US" sz="3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smtClean="0">
                          <a:effectLst/>
                          <a:latin typeface="Times New Roman" pitchFamily="18" charset="0"/>
                          <a:cs typeface="Times New Roman" pitchFamily="18" charset="0"/>
                        </a:rPr>
                        <a:t>Tập ăn sớm với các loại thức ăn đủ chất dinh dưỡng</a:t>
                      </a: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tr>
              <a:tr h="55812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smtClean="0">
                          <a:effectLst/>
                          <a:latin typeface="Times New Roman" pitchFamily="18" charset="0"/>
                          <a:cs typeface="Times New Roman" pitchFamily="18" charset="0"/>
                        </a:rPr>
                        <a:t>Chăm sóc</a:t>
                      </a:r>
                    </a:p>
                    <a:p>
                      <a:pPr algn="ctr"/>
                      <a:endParaRPr lang="en-US" sz="3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smtClean="0">
                          <a:effectLst/>
                          <a:latin typeface="Times New Roman" pitchFamily="18" charset="0"/>
                          <a:cs typeface="Times New Roman" pitchFamily="18" charset="0"/>
                        </a:rPr>
                        <a:t>Giữ ấm cơ thể</a:t>
                      </a: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028119">
                <a:tc vMerge="1">
                  <a:txBody>
                    <a:bodyPr/>
                    <a:lstStyle/>
                    <a:p>
                      <a:endParaRPr lang="en-US" sz="3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smtClean="0">
                          <a:effectLst/>
                          <a:latin typeface="Times New Roman" pitchFamily="18" charset="0"/>
                          <a:cs typeface="Times New Roman" pitchFamily="18" charset="0"/>
                        </a:rPr>
                        <a:t>Cho vật nuôi vận động, tắm nắng</a:t>
                      </a: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522456">
                <a:tc vMerge="1">
                  <a:txBody>
                    <a:bodyPr/>
                    <a:lstStyle/>
                    <a:p>
                      <a:endParaRPr lang="en-US" sz="3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effectLst/>
                          <a:latin typeface="Times New Roman" pitchFamily="18" charset="0"/>
                          <a:cs typeface="Times New Roman" pitchFamily="18" charset="0"/>
                        </a:rPr>
                        <a:t>Tiêm</a:t>
                      </a:r>
                      <a:r>
                        <a:rPr lang="en-US" sz="3200" dirty="0" smtClean="0">
                          <a:effectLst/>
                          <a:latin typeface="Times New Roman" pitchFamily="18" charset="0"/>
                          <a:cs typeface="Times New Roman" pitchFamily="18" charset="0"/>
                        </a:rPr>
                        <a:t> vaccine </a:t>
                      </a:r>
                      <a:r>
                        <a:rPr lang="en-US" sz="3200" dirty="0" err="1" smtClean="0">
                          <a:effectLst/>
                          <a:latin typeface="Times New Roman" pitchFamily="18" charset="0"/>
                          <a:cs typeface="Times New Roman" pitchFamily="18" charset="0"/>
                        </a:rPr>
                        <a:t>và</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vệ</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sinh</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phòng</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bệnh</a:t>
                      </a:r>
                      <a:endParaRPr lang="en-US" sz="3200" dirty="0" smtClean="0">
                        <a:effectLst/>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bl>
          </a:graphicData>
        </a:graphic>
      </p:graphicFrame>
      <p:sp>
        <p:nvSpPr>
          <p:cNvPr id="2" name="TextBox 1"/>
          <p:cNvSpPr txBox="1"/>
          <p:nvPr/>
        </p:nvSpPr>
        <p:spPr>
          <a:xfrm>
            <a:off x="6916993" y="1666568"/>
            <a:ext cx="707923" cy="369332"/>
          </a:xfrm>
          <a:prstGeom prst="rect">
            <a:avLst/>
          </a:prstGeom>
          <a:noFill/>
        </p:spPr>
        <p:txBody>
          <a:bodyPr wrap="square" rtlCol="0">
            <a:spAutoFit/>
          </a:bodyPr>
          <a:lstStyle/>
          <a:p>
            <a:r>
              <a:rPr lang="en-US" dirty="0" smtClean="0"/>
              <a:t>x</a:t>
            </a:r>
            <a:endParaRPr lang="en-US" dirty="0"/>
          </a:p>
        </p:txBody>
      </p:sp>
      <p:sp>
        <p:nvSpPr>
          <p:cNvPr id="5" name="TextBox 4"/>
          <p:cNvSpPr txBox="1"/>
          <p:nvPr/>
        </p:nvSpPr>
        <p:spPr>
          <a:xfrm>
            <a:off x="7039897" y="2689123"/>
            <a:ext cx="707923" cy="369332"/>
          </a:xfrm>
          <a:prstGeom prst="rect">
            <a:avLst/>
          </a:prstGeom>
          <a:noFill/>
        </p:spPr>
        <p:txBody>
          <a:bodyPr wrap="square" rtlCol="0">
            <a:spAutoFit/>
          </a:bodyPr>
          <a:lstStyle/>
          <a:p>
            <a:r>
              <a:rPr lang="en-US" dirty="0"/>
              <a:t>x</a:t>
            </a:r>
          </a:p>
        </p:txBody>
      </p:sp>
      <p:sp>
        <p:nvSpPr>
          <p:cNvPr id="6" name="TextBox 5"/>
          <p:cNvSpPr txBox="1"/>
          <p:nvPr/>
        </p:nvSpPr>
        <p:spPr>
          <a:xfrm>
            <a:off x="6995652" y="3647768"/>
            <a:ext cx="707923" cy="369332"/>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7010400" y="4517923"/>
            <a:ext cx="707923"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7025149" y="5727290"/>
            <a:ext cx="707923"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8087033" y="2748116"/>
            <a:ext cx="707923"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7939548" y="3603523"/>
            <a:ext cx="707923"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7998543" y="4458929"/>
            <a:ext cx="707923"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8101781" y="5860026"/>
            <a:ext cx="707923"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37793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86" y="1341912"/>
            <a:ext cx="7873340" cy="4031873"/>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a:t>
            </a:r>
            <a:r>
              <a:rPr lang="vi-VN" sz="3200" dirty="0" smtClean="0">
                <a:latin typeface="Times New Roman" pitchFamily="18" charset="0"/>
                <a:cs typeface="Times New Roman" pitchFamily="18" charset="0"/>
              </a:rPr>
              <a:t>ng </a:t>
            </a:r>
            <a:r>
              <a:rPr lang="vi-VN" sz="3200" dirty="0">
                <a:latin typeface="Times New Roman" pitchFamily="18" charset="0"/>
                <a:cs typeface="Times New Roman" pitchFamily="18" charset="0"/>
              </a:rPr>
              <a:t>nuôi dưỡng gà </a:t>
            </a:r>
            <a:r>
              <a:rPr lang="vi-VN" sz="3200" dirty="0" smtClean="0">
                <a:latin typeface="Times New Roman" pitchFamily="18" charset="0"/>
                <a:cs typeface="Times New Roman" pitchFamily="18" charset="0"/>
              </a:rPr>
              <a:t>con</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từ tuần thứ hai hệ tiêu hóa của gà đã phát triển cần bổ sung thêm </a:t>
            </a:r>
            <a:r>
              <a:rPr lang="en-US" sz="3200" dirty="0" smtClean="0">
                <a:latin typeface="Times New Roman" pitchFamily="18" charset="0"/>
                <a:cs typeface="Times New Roman" pitchFamily="18" charset="0"/>
              </a:rPr>
              <a:t>s</a:t>
            </a:r>
            <a:r>
              <a:rPr lang="vi-VN" sz="3200" dirty="0" smtClean="0">
                <a:latin typeface="Times New Roman" pitchFamily="18" charset="0"/>
                <a:cs typeface="Times New Roman" pitchFamily="18" charset="0"/>
              </a:rPr>
              <a:t>ỏi </a:t>
            </a:r>
            <a:r>
              <a:rPr lang="vi-VN" sz="3200" dirty="0">
                <a:latin typeface="Times New Roman" pitchFamily="18" charset="0"/>
                <a:cs typeface="Times New Roman" pitchFamily="18" charset="0"/>
              </a:rPr>
              <a:t>vào thức ăn cho </a:t>
            </a:r>
            <a:r>
              <a:rPr lang="vi-VN" sz="3200" dirty="0" smtClean="0">
                <a:latin typeface="Times New Roman" pitchFamily="18" charset="0"/>
                <a:cs typeface="Times New Roman" pitchFamily="18" charset="0"/>
              </a:rPr>
              <a:t>gà</a:t>
            </a:r>
            <a:r>
              <a:rPr lang="en-US"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nhằm giúp quá trình giành thức ăn trong dạ dày tốt </a:t>
            </a:r>
            <a:r>
              <a:rPr lang="vi-VN" sz="3200" dirty="0"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N</a:t>
            </a:r>
            <a:r>
              <a:rPr lang="vi-VN" sz="3200" dirty="0" smtClean="0">
                <a:latin typeface="Times New Roman" pitchFamily="18" charset="0"/>
                <a:cs typeface="Times New Roman" pitchFamily="18" charset="0"/>
              </a:rPr>
              <a:t>ếu </a:t>
            </a:r>
            <a:r>
              <a:rPr lang="vi-VN" sz="3200" dirty="0">
                <a:latin typeface="Times New Roman" pitchFamily="18" charset="0"/>
                <a:cs typeface="Times New Roman" pitchFamily="18" charset="0"/>
              </a:rPr>
              <a:t>không bổ sung thêm sỏi thì tỷ lệ tiêu hóa thức ăn </a:t>
            </a:r>
            <a:r>
              <a:rPr lang="vi-VN" sz="3200" dirty="0"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25%.  K</a:t>
            </a:r>
            <a:r>
              <a:rPr lang="vi-VN" sz="3200" dirty="0" smtClean="0">
                <a:latin typeface="Times New Roman" pitchFamily="18" charset="0"/>
                <a:cs typeface="Times New Roman" pitchFamily="18" charset="0"/>
              </a:rPr>
              <a:t>ích </a:t>
            </a:r>
            <a:r>
              <a:rPr lang="vi-VN" sz="3200" dirty="0">
                <a:latin typeface="Times New Roman" pitchFamily="18" charset="0"/>
                <a:cs typeface="Times New Roman" pitchFamily="18" charset="0"/>
              </a:rPr>
              <a:t>thước và chất lượng viên giỏi cần được đảm bảo để không gây ảnh hưởng xấu đến con vật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4991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129" y="152399"/>
            <a:ext cx="8391833" cy="1077218"/>
          </a:xfrm>
          <a:prstGeom prst="rect">
            <a:avLst/>
          </a:prstGeom>
          <a:noFill/>
        </p:spPr>
        <p:txBody>
          <a:bodyPr wrap="square" rtlCol="0">
            <a:spAutoFit/>
          </a:bodyPr>
          <a:lstStyle/>
          <a:p>
            <a:pPr lvl="0" fontAlgn="base">
              <a:spcBef>
                <a:spcPct val="0"/>
              </a:spcBef>
              <a:spcAft>
                <a:spcPct val="0"/>
              </a:spcAft>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c</a:t>
            </a:r>
            <a:r>
              <a:rPr lang="vi-VN" sz="3200" dirty="0" smtClean="0"/>
              <a:t>ông </a:t>
            </a:r>
            <a:r>
              <a:rPr lang="vi-VN" sz="3200" dirty="0"/>
              <a:t>việc nuôi dưỡng và chăm sóc vật nuôi đực giống</a:t>
            </a:r>
            <a:r>
              <a:rPr kumimoji="0" lang="en-US" sz="3200" b="0" i="0" u="none" strike="noStrike" cap="none" normalizeH="0" baseline="0" dirty="0" smtClean="0">
                <a:ln>
                  <a:noFill/>
                </a:ln>
                <a:solidFill>
                  <a:srgbClr val="222222"/>
                </a:solidFill>
                <a:effectLst/>
                <a:latin typeface="Roboto" pitchFamily="2"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96646" y="1641988"/>
            <a:ext cx="8391833"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vi-VN" sz="3200" dirty="0"/>
              <a:t>Em hãy nêu lợi ích của từng công việc nuôi dưỡng và chăm sóc vật nuôi đực giống trong Hình 9.3</a:t>
            </a:r>
          </a:p>
          <a:p>
            <a:r>
              <a:rPr lang="vi-VN" sz="3200" dirty="0"/>
              <a:t/>
            </a:r>
            <a:br>
              <a:rPr lang="vi-VN" sz="3200" dirty="0"/>
            </a:br>
            <a:r>
              <a:rPr kumimoji="0" lang="en-US" sz="3200" b="0" i="0" u="none" strike="noStrike" cap="none" normalizeH="0" baseline="0" dirty="0" smtClean="0">
                <a:ln>
                  <a:noFill/>
                </a:ln>
                <a:solidFill>
                  <a:srgbClr val="222222"/>
                </a:solidFill>
                <a:effectLst/>
                <a:latin typeface="Roboto" pitchFamily="2"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40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645" y="388374"/>
            <a:ext cx="8391833" cy="1077218"/>
          </a:xfrm>
          <a:prstGeom prst="rect">
            <a:avLst/>
          </a:prstGeom>
          <a:noFill/>
        </p:spPr>
        <p:txBody>
          <a:bodyPr wrap="square" rtlCol="0">
            <a:spAutoFit/>
          </a:bodyPr>
          <a:lstStyle/>
          <a:p>
            <a:pPr lvl="0" fontAlgn="base">
              <a:spcBef>
                <a:spcPct val="0"/>
              </a:spcBef>
              <a:spcAft>
                <a:spcPct val="0"/>
              </a:spcAft>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uôi </a:t>
            </a:r>
            <a:r>
              <a:rPr lang="vi-VN" sz="3200" dirty="0">
                <a:latin typeface="Times New Roman" pitchFamily="18" charset="0"/>
                <a:cs typeface="Times New Roman" pitchFamily="18" charset="0"/>
              </a:rPr>
              <a:t>dưỡng và chăm sóc vật nuôi cái sinh sản</a:t>
            </a:r>
            <a:r>
              <a:rPr kumimoji="0" lang="en-US" sz="3200" i="0" u="none" strike="noStrike" cap="none" normalizeH="0" baseline="0" dirty="0" smtClean="0">
                <a:ln>
                  <a:noFill/>
                </a:ln>
                <a:solidFill>
                  <a:srgbClr val="222222"/>
                </a:solidFill>
                <a:effectLst/>
                <a:latin typeface="Times New Roman" pitchFamily="18" charset="0"/>
                <a:cs typeface="Times New Roman" pitchFamily="18" charset="0"/>
              </a:rPr>
              <a:t>.</a:t>
            </a:r>
            <a:endParaRPr kumimoji="0" lang="en-US" sz="16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349045" y="1705897"/>
            <a:ext cx="8391833" cy="584775"/>
          </a:xfrm>
          <a:prstGeom prst="rect">
            <a:avLst/>
          </a:prstGeom>
          <a:noFill/>
        </p:spPr>
        <p:txBody>
          <a:bodyPr wrap="square" rtlCol="0">
            <a:spAutoFit/>
          </a:bodyPr>
          <a:lstStyle/>
          <a:p>
            <a:pPr lvl="0" fontAlgn="base">
              <a:spcBef>
                <a:spcPct val="0"/>
              </a:spcBef>
              <a:spcAft>
                <a:spcPct val="0"/>
              </a:spcAft>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endParaRPr kumimoji="0" lang="en-US" sz="16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0909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57201" y="2490273"/>
            <a:ext cx="3983039"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457201" y="2490273"/>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344129" y="152399"/>
            <a:ext cx="8391833" cy="3046988"/>
          </a:xfrm>
          <a:prstGeom prst="rect">
            <a:avLst/>
          </a:prstGeom>
          <a:noFill/>
        </p:spPr>
        <p:txBody>
          <a:bodyPr wrap="square" rtlCol="0">
            <a:spAutoFit/>
          </a:bodyPr>
          <a:lstStyle/>
          <a:p>
            <a:r>
              <a:rPr lang="vi-VN" sz="3200" dirty="0">
                <a:latin typeface="+mj-lt"/>
              </a:rPr>
              <a:t>* Giai đoạn hậu bị</a:t>
            </a:r>
          </a:p>
          <a:p>
            <a:r>
              <a:rPr lang="vi-VN" sz="3200" dirty="0">
                <a:latin typeface="+mj-lt"/>
              </a:rPr>
              <a:t>- Yêu cầu: không quá béo, không quá gầy</a:t>
            </a:r>
          </a:p>
          <a:p>
            <a:r>
              <a:rPr lang="vi-VN" sz="3200" dirty="0">
                <a:latin typeface="+mj-lt"/>
              </a:rPr>
              <a:t>- Nuôi dưỡng, chăm sóc:</a:t>
            </a:r>
          </a:p>
          <a:p>
            <a:r>
              <a:rPr lang="vi-VN" sz="3200" dirty="0">
                <a:latin typeface="+mj-lt"/>
              </a:rPr>
              <a:t>+ Ăn đủ</a:t>
            </a:r>
          </a:p>
          <a:p>
            <a:r>
              <a:rPr lang="vi-VN" sz="3200" dirty="0">
                <a:latin typeface="+mj-lt"/>
              </a:rPr>
              <a:t>+ Vận động thường xuyên</a:t>
            </a:r>
          </a:p>
          <a:p>
            <a:pPr lvl="0" fontAlgn="base">
              <a:spcBef>
                <a:spcPct val="0"/>
              </a:spcBef>
              <a:spcAft>
                <a:spcPct val="0"/>
              </a:spcAft>
            </a:pPr>
            <a:r>
              <a:rPr kumimoji="0" lang="en-US" sz="3200" i="0" u="none" strike="noStrike" cap="none" normalizeH="0" baseline="0" dirty="0" smtClean="0">
                <a:ln>
                  <a:noFill/>
                </a:ln>
                <a:solidFill>
                  <a:srgbClr val="222222"/>
                </a:solidFill>
                <a:effectLst/>
                <a:latin typeface="+mj-lt"/>
                <a:cs typeface="Arial" pitchFamily="34" charset="0"/>
              </a:rPr>
              <a:t>.</a:t>
            </a:r>
            <a:endParaRPr kumimoji="0" lang="en-US" sz="160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600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388" y="226141"/>
            <a:ext cx="8391833" cy="3539430"/>
          </a:xfrm>
          <a:prstGeom prst="rect">
            <a:avLst/>
          </a:prstGeom>
          <a:noFill/>
        </p:spPr>
        <p:txBody>
          <a:bodyPr wrap="square" rtlCol="0">
            <a:spAutoFit/>
          </a:bodyPr>
          <a:lstStyle/>
          <a:p>
            <a:r>
              <a:rPr lang="vi-VN" sz="3200" dirty="0">
                <a:latin typeface="+mj-lt"/>
              </a:rPr>
              <a:t>* Giai đoạn mang thai</a:t>
            </a:r>
          </a:p>
          <a:p>
            <a:r>
              <a:rPr lang="vi-VN" sz="3200" dirty="0">
                <a:latin typeface="+mj-lt"/>
              </a:rPr>
              <a:t>- Yêu cầu: khỏe mạnh, nhiều sữa, con sinh ra khỏe</a:t>
            </a:r>
          </a:p>
          <a:p>
            <a:r>
              <a:rPr lang="vi-VN" sz="3200" dirty="0">
                <a:latin typeface="+mj-lt"/>
              </a:rPr>
              <a:t>- Nuôi dưỡng, chăm sóc:</a:t>
            </a:r>
          </a:p>
          <a:p>
            <a:r>
              <a:rPr lang="vi-VN" sz="3200" dirty="0">
                <a:latin typeface="+mj-lt"/>
              </a:rPr>
              <a:t>+ Ăn đủ</a:t>
            </a:r>
          </a:p>
          <a:p>
            <a:r>
              <a:rPr lang="vi-VN" sz="3200" dirty="0">
                <a:latin typeface="+mj-lt"/>
              </a:rPr>
              <a:t>+ Thường xuyên tắm chải</a:t>
            </a:r>
          </a:p>
          <a:p>
            <a:r>
              <a:rPr lang="vi-VN" sz="3200" dirty="0">
                <a:latin typeface="+mj-lt"/>
              </a:rPr>
              <a:t>+ Vận động nhẹ nhàng</a:t>
            </a:r>
          </a:p>
        </p:txBody>
      </p:sp>
    </p:spTree>
    <p:extLst>
      <p:ext uri="{BB962C8B-B14F-4D97-AF65-F5344CB8AC3E}">
        <p14:creationId xmlns:p14="http://schemas.microsoft.com/office/powerpoint/2010/main" val="2693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885" y="373625"/>
            <a:ext cx="8391833" cy="4031873"/>
          </a:xfrm>
          <a:prstGeom prst="rect">
            <a:avLst/>
          </a:prstGeom>
          <a:noFill/>
        </p:spPr>
        <p:txBody>
          <a:bodyPr wrap="square" rtlCol="0">
            <a:spAutoFit/>
          </a:bodyPr>
          <a:lstStyle/>
          <a:p>
            <a:r>
              <a:rPr lang="vi-VN" sz="3200" dirty="0">
                <a:latin typeface="+mj-lt"/>
              </a:rPr>
              <a:t>* Giai đoạn nuôi con ở gia súc và giai đoạn đẻ trứng ở gia cầm</a:t>
            </a:r>
          </a:p>
          <a:p>
            <a:r>
              <a:rPr lang="vi-VN" sz="3200" dirty="0">
                <a:latin typeface="+mj-lt"/>
              </a:rPr>
              <a:t>- Yêu cầu:</a:t>
            </a:r>
          </a:p>
          <a:p>
            <a:r>
              <a:rPr lang="vi-VN" sz="3200" dirty="0">
                <a:latin typeface="+mj-lt"/>
              </a:rPr>
              <a:t>+ Gia súc: mẹ nhiều sữa, chất lượng sữa tốt, cơ thể mẹ sau sinh khỏe.</a:t>
            </a:r>
          </a:p>
          <a:p>
            <a:r>
              <a:rPr lang="vi-VN" sz="3200" dirty="0">
                <a:latin typeface="+mj-lt"/>
              </a:rPr>
              <a:t>+ Gia cầm: năng suất và sức bền đẻ truwngss cao</a:t>
            </a:r>
          </a:p>
          <a:p>
            <a:r>
              <a:rPr lang="vi-VN" sz="3200" dirty="0">
                <a:latin typeface="+mj-lt"/>
              </a:rPr>
              <a:t>- Nuôi dưỡng, chăm sóc: thức ăn có mức năng lượng và protein cao, đủ khoáng chất và vitamin.</a:t>
            </a:r>
          </a:p>
        </p:txBody>
      </p:sp>
    </p:spTree>
    <p:extLst>
      <p:ext uri="{BB962C8B-B14F-4D97-AF65-F5344CB8AC3E}">
        <p14:creationId xmlns:p14="http://schemas.microsoft.com/office/powerpoint/2010/main" val="10856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5"/>
          <p:cNvSpPr>
            <a:spLocks noChangeArrowheads="1" noChangeShapeType="1" noTextEdit="1"/>
          </p:cNvSpPr>
          <p:nvPr/>
        </p:nvSpPr>
        <p:spPr bwMode="auto">
          <a:xfrm>
            <a:off x="623888" y="457200"/>
            <a:ext cx="7834312" cy="6858000"/>
          </a:xfrm>
          <a:prstGeom prst="rect">
            <a:avLst/>
          </a:prstGeom>
        </p:spPr>
        <p:txBody>
          <a:bodyPr spcFirstLastPara="1" wrap="none" fromWordArt="1">
            <a:prstTxWarp prst="textArchUp">
              <a:avLst>
                <a:gd name="adj" fmla="val 10800000"/>
              </a:avLst>
            </a:prstTxWarp>
          </a:bodyPr>
          <a:lstStyle/>
          <a:p>
            <a:pPr algn="ctr"/>
            <a:r>
              <a:rPr lang="en-US" sz="3600" kern="10" dirty="0" err="1">
                <a:ln w="9525">
                  <a:solidFill>
                    <a:srgbClr val="FF0000"/>
                  </a:solidFill>
                  <a:round/>
                  <a:headEnd/>
                  <a:tailEnd/>
                </a:ln>
                <a:solidFill>
                  <a:srgbClr val="000000"/>
                </a:solidFill>
                <a:latin typeface="Times New Roman"/>
                <a:cs typeface="Times New Roman"/>
              </a:rPr>
              <a:t>Chào</a:t>
            </a:r>
            <a:r>
              <a:rPr lang="en-US" sz="3600" kern="10" dirty="0">
                <a:ln w="9525">
                  <a:solidFill>
                    <a:srgbClr val="FF0000"/>
                  </a:solidFill>
                  <a:round/>
                  <a:headEnd/>
                  <a:tailEnd/>
                </a:ln>
                <a:solidFill>
                  <a:srgbClr val="000000"/>
                </a:solidFill>
                <a:latin typeface="Times New Roman"/>
                <a:cs typeface="Times New Roman"/>
              </a:rPr>
              <a:t> </a:t>
            </a:r>
            <a:r>
              <a:rPr lang="en-US" sz="3600" kern="10" dirty="0" err="1">
                <a:ln w="9525">
                  <a:solidFill>
                    <a:srgbClr val="FF0000"/>
                  </a:solidFill>
                  <a:round/>
                  <a:headEnd/>
                  <a:tailEnd/>
                </a:ln>
                <a:solidFill>
                  <a:srgbClr val="000000"/>
                </a:solidFill>
                <a:latin typeface="Times New Roman"/>
                <a:cs typeface="Times New Roman"/>
              </a:rPr>
              <a:t>mừng</a:t>
            </a:r>
            <a:r>
              <a:rPr lang="en-US" sz="3600" kern="10" dirty="0">
                <a:ln w="9525">
                  <a:solidFill>
                    <a:srgbClr val="FF0000"/>
                  </a:solidFill>
                  <a:round/>
                  <a:headEnd/>
                  <a:tailEnd/>
                </a:ln>
                <a:solidFill>
                  <a:srgbClr val="000000"/>
                </a:solidFill>
                <a:latin typeface="Times New Roman"/>
                <a:cs typeface="Times New Roman"/>
              </a:rPr>
              <a:t> </a:t>
            </a:r>
            <a:r>
              <a:rPr lang="en-US" sz="3600" kern="10" dirty="0" err="1">
                <a:ln w="9525">
                  <a:solidFill>
                    <a:srgbClr val="FF0000"/>
                  </a:solidFill>
                  <a:round/>
                  <a:headEnd/>
                  <a:tailEnd/>
                </a:ln>
                <a:solidFill>
                  <a:srgbClr val="000000"/>
                </a:solidFill>
                <a:latin typeface="Times New Roman"/>
                <a:cs typeface="Times New Roman"/>
              </a:rPr>
              <a:t>quý</a:t>
            </a:r>
            <a:r>
              <a:rPr lang="en-US" sz="3600" kern="10" dirty="0">
                <a:ln w="9525">
                  <a:solidFill>
                    <a:srgbClr val="FF0000"/>
                  </a:solidFill>
                  <a:round/>
                  <a:headEnd/>
                  <a:tailEnd/>
                </a:ln>
                <a:solidFill>
                  <a:srgbClr val="000000"/>
                </a:solidFill>
                <a:latin typeface="Times New Roman"/>
                <a:cs typeface="Times New Roman"/>
              </a:rPr>
              <a:t> </a:t>
            </a:r>
            <a:r>
              <a:rPr lang="en-US" sz="3600" kern="10" dirty="0" err="1">
                <a:ln w="9525">
                  <a:solidFill>
                    <a:srgbClr val="FF0000"/>
                  </a:solidFill>
                  <a:round/>
                  <a:headEnd/>
                  <a:tailEnd/>
                </a:ln>
                <a:solidFill>
                  <a:srgbClr val="000000"/>
                </a:solidFill>
                <a:latin typeface="Times New Roman"/>
                <a:cs typeface="Times New Roman"/>
              </a:rPr>
              <a:t>thầy</a:t>
            </a:r>
            <a:r>
              <a:rPr lang="en-US" sz="3600" kern="10" dirty="0">
                <a:ln w="9525">
                  <a:solidFill>
                    <a:srgbClr val="FF0000"/>
                  </a:solidFill>
                  <a:round/>
                  <a:headEnd/>
                  <a:tailEnd/>
                </a:ln>
                <a:solidFill>
                  <a:srgbClr val="000000"/>
                </a:solidFill>
                <a:latin typeface="Times New Roman"/>
                <a:cs typeface="Times New Roman"/>
              </a:rPr>
              <a:t> </a:t>
            </a:r>
            <a:r>
              <a:rPr lang="en-US" sz="3600" kern="10" dirty="0" err="1">
                <a:ln w="9525">
                  <a:solidFill>
                    <a:srgbClr val="FF0000"/>
                  </a:solidFill>
                  <a:round/>
                  <a:headEnd/>
                  <a:tailEnd/>
                </a:ln>
                <a:solidFill>
                  <a:srgbClr val="000000"/>
                </a:solidFill>
                <a:latin typeface="Times New Roman"/>
                <a:cs typeface="Times New Roman"/>
              </a:rPr>
              <a:t>cô</a:t>
            </a:r>
            <a:r>
              <a:rPr lang="en-US" sz="3600" kern="10" dirty="0">
                <a:ln w="9525">
                  <a:solidFill>
                    <a:srgbClr val="FF0000"/>
                  </a:solidFill>
                  <a:round/>
                  <a:headEnd/>
                  <a:tailEnd/>
                </a:ln>
                <a:solidFill>
                  <a:srgbClr val="000000"/>
                </a:solidFill>
                <a:latin typeface="Times New Roman"/>
                <a:cs typeface="Times New Roman"/>
              </a:rPr>
              <a:t> </a:t>
            </a:r>
            <a:r>
              <a:rPr lang="en-US" sz="3600" kern="10" dirty="0" err="1" smtClean="0">
                <a:ln w="9525">
                  <a:solidFill>
                    <a:srgbClr val="FF0000"/>
                  </a:solidFill>
                  <a:round/>
                  <a:headEnd/>
                  <a:tailEnd/>
                </a:ln>
                <a:solidFill>
                  <a:srgbClr val="000000"/>
                </a:solidFill>
                <a:latin typeface="Times New Roman"/>
                <a:cs typeface="Times New Roman"/>
              </a:rPr>
              <a:t>về</a:t>
            </a:r>
            <a:r>
              <a:rPr lang="en-US" sz="3600" kern="10" dirty="0" smtClean="0">
                <a:ln w="9525">
                  <a:solidFill>
                    <a:srgbClr val="FF0000"/>
                  </a:solidFill>
                  <a:round/>
                  <a:headEnd/>
                  <a:tailEnd/>
                </a:ln>
                <a:solidFill>
                  <a:srgbClr val="000000"/>
                </a:solidFill>
                <a:latin typeface="Times New Roman"/>
                <a:cs typeface="Times New Roman"/>
              </a:rPr>
              <a:t> </a:t>
            </a:r>
            <a:r>
              <a:rPr lang="en-US" sz="3600" kern="10" dirty="0" err="1">
                <a:ln w="9525">
                  <a:solidFill>
                    <a:srgbClr val="FF0000"/>
                  </a:solidFill>
                  <a:round/>
                  <a:headEnd/>
                  <a:tailEnd/>
                </a:ln>
                <a:solidFill>
                  <a:srgbClr val="000000"/>
                </a:solidFill>
                <a:latin typeface="Times New Roman"/>
                <a:cs typeface="Times New Roman"/>
              </a:rPr>
              <a:t>dự</a:t>
            </a:r>
            <a:r>
              <a:rPr lang="en-US" sz="3600" kern="10" dirty="0">
                <a:ln w="9525">
                  <a:solidFill>
                    <a:srgbClr val="FF0000"/>
                  </a:solidFill>
                  <a:round/>
                  <a:headEnd/>
                  <a:tailEnd/>
                </a:ln>
                <a:solidFill>
                  <a:srgbClr val="000000"/>
                </a:solidFill>
                <a:latin typeface="Times New Roman"/>
                <a:cs typeface="Times New Roman"/>
              </a:rPr>
              <a:t> </a:t>
            </a:r>
            <a:r>
              <a:rPr lang="en-US" sz="3600" kern="10" dirty="0" err="1">
                <a:ln w="9525">
                  <a:solidFill>
                    <a:srgbClr val="FF0000"/>
                  </a:solidFill>
                  <a:round/>
                  <a:headEnd/>
                  <a:tailEnd/>
                </a:ln>
                <a:solidFill>
                  <a:srgbClr val="000000"/>
                </a:solidFill>
                <a:latin typeface="Times New Roman"/>
                <a:cs typeface="Times New Roman"/>
              </a:rPr>
              <a:t>giờ</a:t>
            </a:r>
            <a:r>
              <a:rPr lang="en-US" sz="3600" kern="10" dirty="0">
                <a:ln w="9525">
                  <a:solidFill>
                    <a:srgbClr val="FF0000"/>
                  </a:solidFill>
                  <a:round/>
                  <a:headEnd/>
                  <a:tailEnd/>
                </a:ln>
                <a:solidFill>
                  <a:srgbClr val="000000"/>
                </a:solidFill>
                <a:latin typeface="Times New Roman"/>
                <a:cs typeface="Times New Roman"/>
              </a:rPr>
              <a:t> </a:t>
            </a:r>
          </a:p>
        </p:txBody>
      </p:sp>
      <p:sp>
        <p:nvSpPr>
          <p:cNvPr id="2052" name="Rectangle 6"/>
          <p:cNvSpPr>
            <a:spLocks noChangeArrowheads="1"/>
          </p:cNvSpPr>
          <p:nvPr/>
        </p:nvSpPr>
        <p:spPr bwMode="auto">
          <a:xfrm>
            <a:off x="2362200" y="2362200"/>
            <a:ext cx="441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err="1">
                <a:solidFill>
                  <a:srgbClr val="FF0000"/>
                </a:solidFill>
              </a:rPr>
              <a:t>Môn</a:t>
            </a:r>
            <a:r>
              <a:rPr lang="en-US" sz="3600" dirty="0">
                <a:solidFill>
                  <a:srgbClr val="FF0000"/>
                </a:solidFill>
              </a:rPr>
              <a:t>: </a:t>
            </a:r>
            <a:r>
              <a:rPr lang="en-US" sz="3600" dirty="0" err="1">
                <a:solidFill>
                  <a:srgbClr val="FF0000"/>
                </a:solidFill>
              </a:rPr>
              <a:t>Công</a:t>
            </a:r>
            <a:r>
              <a:rPr lang="en-US" sz="3600" dirty="0">
                <a:solidFill>
                  <a:srgbClr val="FF0000"/>
                </a:solidFill>
              </a:rPr>
              <a:t> </a:t>
            </a:r>
            <a:r>
              <a:rPr lang="en-US" sz="3600" dirty="0" err="1">
                <a:solidFill>
                  <a:srgbClr val="FF0000"/>
                </a:solidFill>
              </a:rPr>
              <a:t>Nghệ</a:t>
            </a:r>
            <a:r>
              <a:rPr lang="en-US" sz="3600" dirty="0">
                <a:solidFill>
                  <a:srgbClr val="FF0000"/>
                </a:solidFill>
              </a:rPr>
              <a:t> 7</a:t>
            </a:r>
          </a:p>
          <a:p>
            <a:pPr algn="ctr"/>
            <a:r>
              <a:rPr lang="en-US" sz="3600" dirty="0" err="1">
                <a:solidFill>
                  <a:srgbClr val="FF0000"/>
                </a:solidFill>
              </a:rPr>
              <a:t>Lớp</a:t>
            </a:r>
            <a:r>
              <a:rPr lang="en-US" sz="3600" dirty="0">
                <a:solidFill>
                  <a:srgbClr val="FF0000"/>
                </a:solidFill>
              </a:rPr>
              <a:t>: </a:t>
            </a:r>
            <a:r>
              <a:rPr lang="en-US" sz="3600" dirty="0" smtClean="0">
                <a:solidFill>
                  <a:srgbClr val="FF0000"/>
                </a:solidFill>
              </a:rPr>
              <a:t>7E </a:t>
            </a:r>
            <a:endParaRPr lang="en-US" sz="3600" dirty="0">
              <a:solidFill>
                <a:srgbClr val="FF0000"/>
              </a:solidFill>
            </a:endParaRPr>
          </a:p>
          <a:p>
            <a:pPr algn="ctr"/>
            <a:r>
              <a:rPr lang="en-US" sz="3600" dirty="0" err="1">
                <a:solidFill>
                  <a:srgbClr val="FF0000"/>
                </a:solidFill>
              </a:rPr>
              <a:t>Trường</a:t>
            </a:r>
            <a:r>
              <a:rPr lang="en-US" sz="3600" dirty="0">
                <a:solidFill>
                  <a:srgbClr val="FF0000"/>
                </a:solidFill>
              </a:rPr>
              <a:t> THCS </a:t>
            </a:r>
            <a:r>
              <a:rPr lang="en-US" sz="3600" dirty="0" err="1" smtClean="0">
                <a:solidFill>
                  <a:srgbClr val="FF0000"/>
                </a:solidFill>
              </a:rPr>
              <a:t>Thái</a:t>
            </a:r>
            <a:r>
              <a:rPr lang="en-US" sz="3600" dirty="0" smtClean="0">
                <a:solidFill>
                  <a:srgbClr val="FF0000"/>
                </a:solidFill>
              </a:rPr>
              <a:t> </a:t>
            </a:r>
            <a:r>
              <a:rPr lang="en-US" sz="3600" dirty="0" err="1" smtClean="0">
                <a:solidFill>
                  <a:srgbClr val="FF0000"/>
                </a:solidFill>
              </a:rPr>
              <a:t>Sơn</a:t>
            </a:r>
            <a:endParaRPr lang="en-US" sz="6000" dirty="0">
              <a:solidFill>
                <a:srgbClr val="FF0000"/>
              </a:solidFill>
            </a:endParaRPr>
          </a:p>
        </p:txBody>
      </p:sp>
      <p:pic>
        <p:nvPicPr>
          <p:cNvPr id="2" name="MauMucTim-VA_3zb3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66" y="4298244"/>
            <a:ext cx="609600" cy="609600"/>
          </a:xfrm>
          <a:prstGeom prst="rect">
            <a:avLst/>
          </a:prstGeom>
        </p:spPr>
      </p:pic>
    </p:spTree>
    <p:extLst>
      <p:ext uri="{BB962C8B-B14F-4D97-AF65-F5344CB8AC3E}">
        <p14:creationId xmlns:p14="http://schemas.microsoft.com/office/powerpoint/2010/main" val="905987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8307" y="136945"/>
            <a:ext cx="80009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Em</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hãy</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lựa</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chọn</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công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việc</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nuôi</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dưỡng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chăm</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sóc</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gia</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súc</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cái</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sinh</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sản</a:t>
            </a:r>
            <a:r>
              <a:rPr lang="en-US" sz="3200" dirty="0">
                <a:solidFill>
                  <a:srgbClr val="000000"/>
                </a:solidFill>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thích</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hợp</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cho</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từng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giai</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Bảng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9.2</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descr="Em hãy lựa chọn những công việc nuôi dưỡng, chăm sóc gia súc cái sinh sản thích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75" y="1622325"/>
            <a:ext cx="8141111" cy="494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817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30909" y="-293"/>
            <a:ext cx="86821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công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việc</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nuôi</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dưỡng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chăm</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sóc</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gia</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súc</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cái</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sinh</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sản</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thích</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hợp</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cho</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từng</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giai</a:t>
            </a:r>
            <a:r>
              <a:rPr kumimoji="0" lang="en-US" sz="3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cs typeface="Times New Roman" pitchFamily="18" charset="0"/>
              </a:rPr>
              <a:t>đoạn</a:t>
            </a:r>
            <a:endParaRPr kumimoji="0" lang="en-US" sz="28200" b="1" i="0" u="none" strike="noStrike" cap="none" normalizeH="0" baseline="0" dirty="0" smtClean="0">
              <a:ln>
                <a:noFill/>
              </a:ln>
              <a:solidFill>
                <a:srgbClr val="000000"/>
              </a:solidFill>
              <a:effectLst/>
              <a:latin typeface="Open Sans" pitchFamily="34" charset="0"/>
              <a:cs typeface="Open Sans" pitchFamily="34" charset="0"/>
            </a:endParaRPr>
          </a:p>
        </p:txBody>
      </p:sp>
      <p:pic>
        <p:nvPicPr>
          <p:cNvPr id="2050" name="Picture 2" descr="Em hãy lựa chọn những công việc nuôi dưỡng, chăm sóc gia súc cái sinh sản thích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6" y="929149"/>
            <a:ext cx="8922775" cy="573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2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32333" y="0"/>
            <a:ext cx="81884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1. </a:t>
            </a:r>
            <a:r>
              <a:rPr lang="vi-VN" sz="3200" dirty="0" smtClean="0">
                <a:latin typeface="+mj-lt"/>
              </a:rPr>
              <a:t>Em </a:t>
            </a:r>
            <a:r>
              <a:rPr lang="vi-VN" sz="3200" dirty="0">
                <a:latin typeface="+mj-lt"/>
              </a:rPr>
              <a:t>hãy nêu tên các công việc nuôi </a:t>
            </a:r>
            <a:endParaRPr lang="en-US" sz="3200" dirty="0" smtClean="0">
              <a:latin typeface="+mj-lt"/>
            </a:endParaRPr>
          </a:p>
          <a:p>
            <a:r>
              <a:rPr lang="vi-VN" sz="3200" dirty="0" smtClean="0">
                <a:latin typeface="+mj-lt"/>
              </a:rPr>
              <a:t>dưỡng </a:t>
            </a:r>
            <a:r>
              <a:rPr lang="vi-VN" sz="3200" dirty="0">
                <a:latin typeface="+mj-lt"/>
              </a:rPr>
              <a:t>và </a:t>
            </a:r>
            <a:r>
              <a:rPr lang="vi-VN" sz="3200" dirty="0" smtClean="0">
                <a:latin typeface="+mj-lt"/>
              </a:rPr>
              <a:t>chăm </a:t>
            </a:r>
            <a:r>
              <a:rPr lang="vi-VN" sz="3200" dirty="0">
                <a:latin typeface="+mj-lt"/>
              </a:rPr>
              <a:t>sóc vật nuôi non trong Hình </a:t>
            </a:r>
            <a:r>
              <a:rPr lang="vi-VN" sz="3200" dirty="0" smtClean="0">
                <a:latin typeface="+mj-lt"/>
              </a:rPr>
              <a:t>9.2</a:t>
            </a:r>
            <a:endParaRPr lang="vi-VN" sz="3200" dirty="0">
              <a:latin typeface="+mj-lt"/>
            </a:endParaRPr>
          </a:p>
        </p:txBody>
      </p:sp>
      <p:pic>
        <p:nvPicPr>
          <p:cNvPr id="4098" name="Picture 2" descr="Em hãy nêu tên các công việc nuôi dưỡng và chăm sóc vật nuôi non trong Hình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14" y="1128156"/>
            <a:ext cx="9055511" cy="550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33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2674" y="1478378"/>
            <a:ext cx="84609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err="1">
                <a:latin typeface="Times New Roman" pitchFamily="18" charset="0"/>
                <a:cs typeface="Times New Roman" pitchFamily="18" charset="0"/>
              </a:rPr>
              <a:t>Luyện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2 </a:t>
            </a:r>
            <a:r>
              <a:rPr lang="vi-VN" sz="3200" dirty="0" smtClean="0">
                <a:latin typeface="+mj-lt"/>
              </a:rPr>
              <a:t>Em </a:t>
            </a:r>
            <a:r>
              <a:rPr lang="vi-VN" sz="3200" dirty="0">
                <a:latin typeface="+mj-lt"/>
              </a:rPr>
              <a:t>hãy chỉ ra những lợi ích của từng </a:t>
            </a:r>
            <a:endParaRPr lang="en-US" sz="3200" dirty="0" smtClean="0">
              <a:latin typeface="+mj-lt"/>
            </a:endParaRPr>
          </a:p>
          <a:p>
            <a:r>
              <a:rPr lang="vi-VN" sz="3200" dirty="0" smtClean="0">
                <a:latin typeface="+mj-lt"/>
              </a:rPr>
              <a:t>công </a:t>
            </a:r>
            <a:r>
              <a:rPr lang="vi-VN" sz="3200" dirty="0">
                <a:latin typeface="+mj-lt"/>
              </a:rPr>
              <a:t>việc </a:t>
            </a:r>
            <a:r>
              <a:rPr lang="vi-VN" sz="3200" dirty="0" smtClean="0">
                <a:latin typeface="+mj-lt"/>
              </a:rPr>
              <a:t>nuôi </a:t>
            </a:r>
            <a:r>
              <a:rPr lang="vi-VN" sz="3200" dirty="0">
                <a:latin typeface="+mj-lt"/>
              </a:rPr>
              <a:t>dưỡng và chăm sóc vật nuôi </a:t>
            </a:r>
            <a:r>
              <a:rPr lang="vi-VN" sz="3200" dirty="0" smtClean="0">
                <a:latin typeface="+mj-lt"/>
              </a:rPr>
              <a:t>non</a:t>
            </a:r>
            <a:endParaRPr lang="vi-VN" sz="3200" dirty="0">
              <a:latin typeface="+mj-lt"/>
            </a:endParaRPr>
          </a:p>
        </p:txBody>
      </p:sp>
    </p:spTree>
    <p:extLst>
      <p:ext uri="{BB962C8B-B14F-4D97-AF65-F5344CB8AC3E}">
        <p14:creationId xmlns:p14="http://schemas.microsoft.com/office/powerpoint/2010/main" val="3420711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379" y="25360"/>
            <a:ext cx="8728364" cy="6832640"/>
          </a:xfrm>
          <a:prstGeom prst="rect">
            <a:avLst/>
          </a:prstGeom>
          <a:noFill/>
        </p:spPr>
        <p:txBody>
          <a:bodyPr wrap="square" rtlCol="0">
            <a:spAutoFit/>
          </a:bodyPr>
          <a:lstStyle/>
          <a:p>
            <a:r>
              <a:rPr lang="vi-VN" sz="2800" dirty="0">
                <a:latin typeface="+mj-lt"/>
              </a:rPr>
              <a:t>Những lợi ích của từng công việc nuôi dưỡng và chăm sóc vật nuôi non:</a:t>
            </a:r>
          </a:p>
          <a:p>
            <a:r>
              <a:rPr lang="vi-VN" sz="2800" dirty="0">
                <a:latin typeface="+mj-lt"/>
              </a:rPr>
              <a:t>+ Cho bú sữa đầu có đủ chất dinh dưỡng, nhiều kháng thể giúp cho cơ thể vật nuôi non chống lại bệnh tật.</a:t>
            </a:r>
          </a:p>
          <a:p>
            <a:r>
              <a:rPr lang="vi-VN" sz="2800" dirty="0">
                <a:latin typeface="+mj-lt"/>
              </a:rPr>
              <a:t>+ Tập cho ăn sớm để cung cấp dinh dưỡng cho vật nuôi non và giúp hệ tiêu hoá phát triển hoàn thiện.</a:t>
            </a:r>
          </a:p>
          <a:p>
            <a:r>
              <a:rPr lang="vi-VN" sz="2800" dirty="0">
                <a:latin typeface="+mj-lt"/>
              </a:rPr>
              <a:t>+ Sưởi ấm để tránh nhiễm lạnh làm phát sinh các bệnh về hô hấp, tiêu hoá cho vật nuôi non.</a:t>
            </a:r>
          </a:p>
          <a:p>
            <a:r>
              <a:rPr lang="vi-VN" sz="2800" dirty="0">
                <a:latin typeface="+mj-lt"/>
              </a:rPr>
              <a:t>+ Cho vật nuôi non vận động, tiếp xúc nhiều với nắng sớm để cơ thể khoẻ mạnh và trao đổi chất tốt.</a:t>
            </a:r>
          </a:p>
          <a:p>
            <a:r>
              <a:rPr lang="vi-VN" sz="2800" dirty="0">
                <a:latin typeface="+mj-lt"/>
              </a:rPr>
              <a:t>+ Giữ vệ sinh chuồng sạch sẽ, khô ráo, cho uống hoặc tiêm vaccine phòng bệnh đầy đủ;</a:t>
            </a:r>
          </a:p>
          <a:p>
            <a:r>
              <a:rPr lang="vi-VN" sz="2800" dirty="0">
                <a:latin typeface="+mj-lt"/>
              </a:rPr>
              <a:t>+ Thường xuyên theo dõi để phát hiện và điều trị bệnh kịp thời. Nhanh chóng cách li vật nuôi non nhiễm bệnh để tránh lây lan.</a:t>
            </a:r>
          </a:p>
          <a:p>
            <a:endParaRPr lang="en-US" dirty="0"/>
          </a:p>
        </p:txBody>
      </p:sp>
    </p:spTree>
    <p:extLst>
      <p:ext uri="{BB962C8B-B14F-4D97-AF65-F5344CB8AC3E}">
        <p14:creationId xmlns:p14="http://schemas.microsoft.com/office/powerpoint/2010/main" val="2922957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1068779"/>
            <a:ext cx="8882743" cy="353943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Vận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1. </a:t>
            </a:r>
            <a:r>
              <a:rPr lang="vi-VN" sz="3200" dirty="0" smtClean="0">
                <a:latin typeface="Times New Roman" pitchFamily="18" charset="0"/>
                <a:cs typeface="Times New Roman" pitchFamily="18" charset="0"/>
              </a:rPr>
              <a:t>Hãy </a:t>
            </a:r>
            <a:r>
              <a:rPr lang="vi-VN" sz="3200" dirty="0">
                <a:latin typeface="Times New Roman" pitchFamily="18" charset="0"/>
                <a:cs typeface="Times New Roman" pitchFamily="18" charset="0"/>
              </a:rPr>
              <a:t>nêu những công việc đã làm tốt, chưa tốt trong hoạt động chăn nuôi tại địa phương em</a:t>
            </a:r>
          </a:p>
          <a:p>
            <a:r>
              <a:rPr lang="en-US" sz="3200" dirty="0" smtClean="0">
                <a:latin typeface="Times New Roman" pitchFamily="18" charset="0"/>
                <a:cs typeface="Times New Roman" pitchFamily="18" charset="0"/>
              </a:rPr>
              <a:t>2. </a:t>
            </a:r>
            <a:r>
              <a:rPr lang="vi-VN" sz="3200" dirty="0">
                <a:latin typeface="Times New Roman" pitchFamily="18" charset="0"/>
                <a:cs typeface="Times New Roman" pitchFamily="18" charset="0"/>
              </a:rPr>
              <a:t>Em hãy liệt kê những công việc nuôi dưỡng và chăm sóc một loại vật nuôi phổ biến. Hãy đề xuất với gia đình hoặc những người chăn nuôi xung quanh cùng thực hiện..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059371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2674" y="493495"/>
            <a:ext cx="844494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mục</a:t>
            </a:r>
            <a:r>
              <a:rPr lang="en-US" sz="3200" dirty="0" smtClean="0">
                <a:latin typeface="Times New Roman" pitchFamily="18" charset="0"/>
                <a:cs typeface="Times New Roman" pitchFamily="18" charset="0"/>
              </a:rPr>
              <a:t> 3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51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1. </a:t>
            </a:r>
            <a:r>
              <a:rPr lang="vi-VN" sz="3200" dirty="0" smtClean="0">
                <a:latin typeface="Times New Roman" pitchFamily="18" charset="0"/>
                <a:cs typeface="Times New Roman" pitchFamily="18" charset="0"/>
              </a:rPr>
              <a:t>Chuồng </a:t>
            </a:r>
            <a:r>
              <a:rPr lang="vi-VN" sz="3200" dirty="0">
                <a:latin typeface="Times New Roman" pitchFamily="18" charset="0"/>
                <a:cs typeface="Times New Roman" pitchFamily="18" charset="0"/>
              </a:rPr>
              <a:t>nuôi như thế nào là thích hợp cho nuôi </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gà </a:t>
            </a:r>
            <a:r>
              <a:rPr lang="vi-VN" sz="3200" dirty="0">
                <a:latin typeface="Times New Roman" pitchFamily="18" charset="0"/>
                <a:cs typeface="Times New Roman" pitchFamily="18" charset="0"/>
              </a:rPr>
              <a:t>thịt thả vườn</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2. </a:t>
            </a:r>
            <a:r>
              <a:rPr lang="vi-VN" sz="3200" dirty="0">
                <a:latin typeface="Times New Roman" pitchFamily="18" charset="0"/>
                <a:cs typeface="Times New Roman" pitchFamily="18" charset="0"/>
              </a:rPr>
              <a:t>Giống gà nào là thích hợp để nuôi thả vườn?</a:t>
            </a:r>
          </a:p>
          <a:p>
            <a:r>
              <a:rPr lang="en-US" sz="3200" dirty="0" smtClean="0">
                <a:latin typeface="Times New Roman" pitchFamily="18" charset="0"/>
                <a:cs typeface="Times New Roman" pitchFamily="18" charset="0"/>
              </a:rPr>
              <a:t>3. </a:t>
            </a:r>
            <a:r>
              <a:rPr lang="vi-VN" sz="3200" dirty="0">
                <a:latin typeface="Times New Roman" pitchFamily="18" charset="0"/>
                <a:cs typeface="Times New Roman" pitchFamily="18" charset="0"/>
              </a:rPr>
              <a:t>Em hãy nêu các công việc trong nuôi dưỡng </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và </a:t>
            </a:r>
            <a:r>
              <a:rPr lang="vi-VN" sz="3200" dirty="0">
                <a:latin typeface="Times New Roman" pitchFamily="18" charset="0"/>
                <a:cs typeface="Times New Roman" pitchFamily="18" charset="0"/>
              </a:rPr>
              <a:t>chăm sóc gà thịt thả vườn</a:t>
            </a:r>
            <a:r>
              <a:rPr lang="vi-VN" sz="3200" dirty="0" smtClean="0">
                <a:latin typeface="Times New Roman" pitchFamily="18" charset="0"/>
                <a:cs typeface="Times New Roman" pitchFamily="18" charset="0"/>
              </a:rPr>
              <a:t>?</a:t>
            </a:r>
            <a:endParaRPr lang="vi-VN" sz="3200" dirty="0">
              <a:latin typeface="+mj-lt"/>
            </a:endParaRPr>
          </a:p>
        </p:txBody>
      </p:sp>
    </p:spTree>
    <p:extLst>
      <p:ext uri="{BB962C8B-B14F-4D97-AF65-F5344CB8AC3E}">
        <p14:creationId xmlns:p14="http://schemas.microsoft.com/office/powerpoint/2010/main" val="3877320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9546" y="148343"/>
            <a:ext cx="84449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smtClean="0">
                <a:latin typeface="Times New Roman" pitchFamily="18" charset="0"/>
                <a:cs typeface="Times New Roman" pitchFamily="18" charset="0"/>
              </a:rPr>
              <a:t>1. </a:t>
            </a:r>
            <a:r>
              <a:rPr lang="vi-VN" sz="3200" dirty="0" smtClean="0">
                <a:latin typeface="Times New Roman" pitchFamily="18" charset="0"/>
                <a:cs typeface="Times New Roman" pitchFamily="18" charset="0"/>
              </a:rPr>
              <a:t>Chuồng </a:t>
            </a:r>
            <a:r>
              <a:rPr lang="vi-VN" sz="3200" dirty="0">
                <a:latin typeface="Times New Roman" pitchFamily="18" charset="0"/>
                <a:cs typeface="Times New Roman" pitchFamily="18" charset="0"/>
              </a:rPr>
              <a:t>nuôi như thế nào là thích hợp cho nuôi </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gà </a:t>
            </a:r>
            <a:r>
              <a:rPr lang="vi-VN" sz="3200" dirty="0">
                <a:latin typeface="Times New Roman" pitchFamily="18" charset="0"/>
                <a:cs typeface="Times New Roman" pitchFamily="18" charset="0"/>
              </a:rPr>
              <a:t>thịt thả vườn</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p:txBody>
      </p:sp>
      <p:sp>
        <p:nvSpPr>
          <p:cNvPr id="5" name="TextBox 4"/>
          <p:cNvSpPr txBox="1"/>
          <p:nvPr/>
        </p:nvSpPr>
        <p:spPr>
          <a:xfrm>
            <a:off x="522514" y="1710047"/>
            <a:ext cx="8348354" cy="3046988"/>
          </a:xfrm>
          <a:prstGeom prst="rect">
            <a:avLst/>
          </a:prstGeom>
          <a:noFill/>
        </p:spPr>
        <p:txBody>
          <a:bodyPr wrap="square" rtlCol="0">
            <a:spAutoFit/>
          </a:bodyPr>
          <a:lstStyle/>
          <a:p>
            <a:r>
              <a:rPr lang="vi-VN" sz="3200" dirty="0">
                <a:latin typeface="+mj-lt"/>
              </a:rPr>
              <a:t>kiểu thông thoáng tự </a:t>
            </a:r>
            <a:r>
              <a:rPr lang="vi-VN" sz="3200" dirty="0" smtClean="0">
                <a:latin typeface="+mj-lt"/>
              </a:rPr>
              <a:t>nhiên</a:t>
            </a:r>
            <a:r>
              <a:rPr lang="en-US" sz="3200" dirty="0" smtClean="0">
                <a:latin typeface="+mj-lt"/>
              </a:rPr>
              <a:t>,</a:t>
            </a:r>
            <a:r>
              <a:rPr lang="vi-VN" sz="3200" dirty="0" smtClean="0">
                <a:latin typeface="+mj-lt"/>
              </a:rPr>
              <a:t> </a:t>
            </a:r>
            <a:r>
              <a:rPr lang="vi-VN" sz="3200" dirty="0">
                <a:latin typeface="+mj-lt"/>
              </a:rPr>
              <a:t>đảm bảo thoáng mát về mùa </a:t>
            </a:r>
            <a:r>
              <a:rPr lang="vi-VN" sz="3200" dirty="0" smtClean="0">
                <a:latin typeface="+mj-lt"/>
              </a:rPr>
              <a:t>hè</a:t>
            </a:r>
            <a:r>
              <a:rPr lang="en-US" sz="3200" dirty="0" smtClean="0">
                <a:latin typeface="+mj-lt"/>
              </a:rPr>
              <a:t>,</a:t>
            </a:r>
            <a:r>
              <a:rPr lang="vi-VN" sz="3200" dirty="0" smtClean="0">
                <a:latin typeface="+mj-lt"/>
              </a:rPr>
              <a:t> </a:t>
            </a:r>
            <a:r>
              <a:rPr lang="vi-VN" sz="3200" dirty="0">
                <a:latin typeface="+mj-lt"/>
              </a:rPr>
              <a:t>ấm </a:t>
            </a:r>
            <a:r>
              <a:rPr lang="en-US" sz="3200" dirty="0" err="1" smtClean="0">
                <a:latin typeface="+mj-lt"/>
              </a:rPr>
              <a:t>về</a:t>
            </a:r>
            <a:r>
              <a:rPr lang="vi-VN" sz="3200" dirty="0" smtClean="0">
                <a:latin typeface="+mj-lt"/>
              </a:rPr>
              <a:t> </a:t>
            </a:r>
            <a:r>
              <a:rPr lang="en-US" sz="3200" dirty="0" err="1" smtClean="0">
                <a:latin typeface="+mj-lt"/>
              </a:rPr>
              <a:t>mùa</a:t>
            </a:r>
            <a:r>
              <a:rPr lang="en-US" sz="3200" dirty="0" smtClean="0">
                <a:latin typeface="+mj-lt"/>
              </a:rPr>
              <a:t> đ</a:t>
            </a:r>
            <a:r>
              <a:rPr lang="vi-VN" sz="3200" dirty="0" smtClean="0">
                <a:latin typeface="+mj-lt"/>
              </a:rPr>
              <a:t>ông</a:t>
            </a:r>
            <a:r>
              <a:rPr lang="en-US" sz="3200" dirty="0" smtClean="0">
                <a:latin typeface="+mj-lt"/>
              </a:rPr>
              <a:t>,</a:t>
            </a:r>
            <a:r>
              <a:rPr lang="vi-VN" sz="3200" dirty="0" smtClean="0">
                <a:latin typeface="+mj-lt"/>
              </a:rPr>
              <a:t> </a:t>
            </a:r>
            <a:r>
              <a:rPr lang="vi-VN" sz="3200" dirty="0">
                <a:latin typeface="+mj-lt"/>
              </a:rPr>
              <a:t>nền chuồng có thể sử dụng </a:t>
            </a:r>
            <a:r>
              <a:rPr lang="vi-VN" sz="3200" dirty="0" smtClean="0">
                <a:latin typeface="+mj-lt"/>
              </a:rPr>
              <a:t>đ</a:t>
            </a:r>
            <a:r>
              <a:rPr lang="en-US" sz="3200" dirty="0" err="1" smtClean="0">
                <a:latin typeface="+mj-lt"/>
              </a:rPr>
              <a:t>ệm</a:t>
            </a:r>
            <a:r>
              <a:rPr lang="vi-VN" sz="3200" dirty="0" smtClean="0">
                <a:latin typeface="+mj-lt"/>
              </a:rPr>
              <a:t> lót</a:t>
            </a:r>
            <a:r>
              <a:rPr lang="en-US" sz="3200" dirty="0" smtClean="0">
                <a:latin typeface="+mj-lt"/>
              </a:rPr>
              <a:t>, </a:t>
            </a:r>
            <a:r>
              <a:rPr lang="en-US" sz="3200" dirty="0" err="1" smtClean="0">
                <a:latin typeface="+mj-lt"/>
              </a:rPr>
              <a:t>hệ</a:t>
            </a:r>
            <a:r>
              <a:rPr lang="en-US" sz="3200" dirty="0" smtClean="0">
                <a:latin typeface="+mj-lt"/>
              </a:rPr>
              <a:t> </a:t>
            </a:r>
            <a:r>
              <a:rPr lang="en-US" sz="3200" dirty="0" err="1" smtClean="0">
                <a:latin typeface="+mj-lt"/>
              </a:rPr>
              <a:t>thống</a:t>
            </a:r>
            <a:r>
              <a:rPr lang="en-US" sz="3200" dirty="0" smtClean="0">
                <a:latin typeface="+mj-lt"/>
              </a:rPr>
              <a:t> </a:t>
            </a:r>
            <a:r>
              <a:rPr lang="en-US" sz="3200" dirty="0" err="1" smtClean="0">
                <a:latin typeface="+mj-lt"/>
              </a:rPr>
              <a:t>điện</a:t>
            </a:r>
            <a:r>
              <a:rPr lang="en-US" sz="3200" dirty="0" smtClean="0">
                <a:latin typeface="+mj-lt"/>
              </a:rPr>
              <a:t> </a:t>
            </a:r>
            <a:r>
              <a:rPr lang="en-US" sz="3200" dirty="0" err="1" smtClean="0">
                <a:latin typeface="+mj-lt"/>
              </a:rPr>
              <a:t>sưởi</a:t>
            </a:r>
            <a:r>
              <a:rPr lang="en-US" sz="3200" dirty="0" smtClean="0">
                <a:latin typeface="+mj-lt"/>
              </a:rPr>
              <a:t>..</a:t>
            </a:r>
          </a:p>
          <a:p>
            <a:r>
              <a:rPr lang="en-US" sz="3200" dirty="0" smtClean="0">
                <a:latin typeface="+mj-lt"/>
              </a:rPr>
              <a:t>- </a:t>
            </a:r>
            <a:r>
              <a:rPr lang="vi-VN" sz="3200" dirty="0">
                <a:latin typeface="+mj-lt"/>
              </a:rPr>
              <a:t>vườn thả giảm phẳng hoặc vườn đồi dốc có bóng mát được cỏ </a:t>
            </a:r>
            <a:r>
              <a:rPr lang="vi-VN" sz="3200" dirty="0" smtClean="0">
                <a:latin typeface="+mj-lt"/>
              </a:rPr>
              <a:t>xanh</a:t>
            </a:r>
            <a:r>
              <a:rPr lang="en-US" sz="3200" dirty="0" smtClean="0">
                <a:latin typeface="+mj-lt"/>
              </a:rPr>
              <a:t>,</a:t>
            </a:r>
            <a:r>
              <a:rPr lang="vi-VN" sz="3200" dirty="0" smtClean="0">
                <a:latin typeface="+mj-lt"/>
              </a:rPr>
              <a:t> </a:t>
            </a:r>
            <a:r>
              <a:rPr lang="vi-VN" sz="3200" dirty="0">
                <a:latin typeface="+mj-lt"/>
              </a:rPr>
              <a:t>có </a:t>
            </a:r>
            <a:r>
              <a:rPr lang="en-US" sz="3200" dirty="0" err="1" smtClean="0">
                <a:latin typeface="+mj-lt"/>
              </a:rPr>
              <a:t>tường</a:t>
            </a:r>
            <a:r>
              <a:rPr lang="en-US" sz="3200" dirty="0" smtClean="0">
                <a:latin typeface="+mj-lt"/>
              </a:rPr>
              <a:t> </a:t>
            </a:r>
            <a:r>
              <a:rPr lang="en-US" sz="3200" dirty="0" err="1" smtClean="0">
                <a:latin typeface="+mj-lt"/>
              </a:rPr>
              <a:t>rào</a:t>
            </a:r>
            <a:r>
              <a:rPr lang="en-US" sz="3200" dirty="0" smtClean="0">
                <a:latin typeface="+mj-lt"/>
              </a:rPr>
              <a:t> </a:t>
            </a:r>
            <a:r>
              <a:rPr lang="en-US" sz="3200" dirty="0" err="1" smtClean="0">
                <a:latin typeface="+mj-lt"/>
              </a:rPr>
              <a:t>bao</a:t>
            </a:r>
            <a:r>
              <a:rPr lang="en-US" sz="3200" dirty="0" smtClean="0">
                <a:latin typeface="+mj-lt"/>
              </a:rPr>
              <a:t> </a:t>
            </a:r>
            <a:r>
              <a:rPr lang="en-US" sz="3200" dirty="0" err="1" smtClean="0">
                <a:latin typeface="+mj-lt"/>
              </a:rPr>
              <a:t>quanh</a:t>
            </a:r>
            <a:r>
              <a:rPr lang="en-US" sz="3200" dirty="0" smtClean="0">
                <a:latin typeface="+mj-lt"/>
              </a:rPr>
              <a:t>..</a:t>
            </a:r>
            <a:endParaRPr lang="en-US" sz="3200" dirty="0">
              <a:latin typeface="+mj-lt"/>
            </a:endParaRPr>
          </a:p>
        </p:txBody>
      </p:sp>
    </p:spTree>
    <p:extLst>
      <p:ext uri="{BB962C8B-B14F-4D97-AF65-F5344CB8AC3E}">
        <p14:creationId xmlns:p14="http://schemas.microsoft.com/office/powerpoint/2010/main" val="321311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25801" y="216435"/>
            <a:ext cx="792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smtClean="0">
                <a:latin typeface="Times New Roman" pitchFamily="18" charset="0"/>
                <a:cs typeface="Times New Roman" pitchFamily="18" charset="0"/>
              </a:rPr>
              <a:t>2. </a:t>
            </a:r>
            <a:r>
              <a:rPr lang="vi-VN" sz="3200" dirty="0">
                <a:latin typeface="Times New Roman" pitchFamily="18" charset="0"/>
                <a:cs typeface="Times New Roman" pitchFamily="18" charset="0"/>
              </a:rPr>
              <a:t>Giống gà nào là thích hợp để nuôi thả vườn</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5" name="Rectangle 1"/>
          <p:cNvSpPr>
            <a:spLocks noChangeArrowheads="1"/>
          </p:cNvSpPr>
          <p:nvPr/>
        </p:nvSpPr>
        <p:spPr bwMode="auto">
          <a:xfrm>
            <a:off x="454450" y="1001388"/>
            <a:ext cx="87831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vi-VN" sz="3200" dirty="0" smtClean="0">
                <a:latin typeface="Times New Roman" pitchFamily="18" charset="0"/>
                <a:cs typeface="Times New Roman" pitchFamily="18" charset="0"/>
              </a:rPr>
              <a:t>gà </a:t>
            </a:r>
            <a:r>
              <a:rPr lang="vi-VN" sz="3200" dirty="0">
                <a:latin typeface="Times New Roman" pitchFamily="18" charset="0"/>
                <a:cs typeface="Times New Roman" pitchFamily="18" charset="0"/>
              </a:rPr>
              <a:t>lấy thịt có chất lượng tốt và được ưa </a:t>
            </a:r>
            <a:r>
              <a:rPr lang="vi-VN" sz="3200" dirty="0" smtClean="0">
                <a:latin typeface="Times New Roman" pitchFamily="18" charset="0"/>
                <a:cs typeface="Times New Roman" pitchFamily="18" charset="0"/>
              </a:rPr>
              <a:t>chuộng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p>
          <a:p>
            <a:r>
              <a:rPr lang="en-US" sz="3200" dirty="0" err="1" smtClean="0">
                <a:latin typeface="Times New Roman" pitchFamily="18" charset="0"/>
                <a:cs typeface="Times New Roman" pitchFamily="18" charset="0"/>
              </a:rPr>
              <a:t>gà</a:t>
            </a:r>
            <a:r>
              <a:rPr lang="vi-VN" sz="3200" dirty="0" smtClean="0">
                <a:latin typeface="Times New Roman" pitchFamily="18" charset="0"/>
                <a:cs typeface="Times New Roman" pitchFamily="18" charset="0"/>
              </a:rPr>
              <a:t> ta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gà mía</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Đông </a:t>
            </a:r>
            <a:r>
              <a:rPr lang="vi-VN" sz="3200" dirty="0" smtClean="0">
                <a:latin typeface="Times New Roman" pitchFamily="18" charset="0"/>
                <a:cs typeface="Times New Roman" pitchFamily="18" charset="0"/>
              </a:rPr>
              <a:t>Tảo</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gà</a:t>
            </a:r>
            <a:r>
              <a:rPr lang="vi-VN" sz="3200" dirty="0" smtClean="0">
                <a:latin typeface="Times New Roman" pitchFamily="18" charset="0"/>
                <a:cs typeface="Times New Roman" pitchFamily="18" charset="0"/>
              </a:rPr>
              <a:t> ri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G</a:t>
            </a:r>
            <a:r>
              <a:rPr lang="en-US" sz="3200" dirty="0" smtClean="0">
                <a:latin typeface="Times New Roman" pitchFamily="18" charset="0"/>
                <a:cs typeface="Times New Roman" pitchFamily="18" charset="0"/>
              </a:rPr>
              <a:t>à </a:t>
            </a:r>
            <a:r>
              <a:rPr lang="en-US" sz="3200" dirty="0" err="1" smtClean="0">
                <a:latin typeface="Times New Roman" pitchFamily="18" charset="0"/>
                <a:cs typeface="Times New Roman" pitchFamily="18" charset="0"/>
              </a:rPr>
              <a:t>ri</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l</a:t>
            </a:r>
            <a:r>
              <a:rPr lang="vi-VN" sz="3200" dirty="0"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23773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8924" y="207721"/>
            <a:ext cx="79544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smtClean="0">
                <a:latin typeface="Times New Roman" pitchFamily="18" charset="0"/>
                <a:cs typeface="Times New Roman" pitchFamily="18" charset="0"/>
              </a:rPr>
              <a:t>3. </a:t>
            </a:r>
            <a:r>
              <a:rPr lang="vi-VN" sz="3200" dirty="0">
                <a:latin typeface="Times New Roman" pitchFamily="18" charset="0"/>
                <a:cs typeface="Times New Roman" pitchFamily="18" charset="0"/>
              </a:rPr>
              <a:t>Em hãy nêu các công việc trong nuôi dưỡng </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và </a:t>
            </a:r>
            <a:r>
              <a:rPr lang="vi-VN" sz="3200" dirty="0">
                <a:latin typeface="Times New Roman" pitchFamily="18" charset="0"/>
                <a:cs typeface="Times New Roman" pitchFamily="18" charset="0"/>
              </a:rPr>
              <a:t>chăm sóc gà thịt thả vườn</a:t>
            </a:r>
            <a:r>
              <a:rPr lang="vi-VN" sz="3200" dirty="0" smtClean="0">
                <a:latin typeface="Times New Roman" pitchFamily="18" charset="0"/>
                <a:cs typeface="Times New Roman" pitchFamily="18" charset="0"/>
              </a:rPr>
              <a:t>?</a:t>
            </a:r>
            <a:endParaRPr lang="vi-VN" sz="3200" dirty="0">
              <a:latin typeface="+mj-lt"/>
            </a:endParaRPr>
          </a:p>
        </p:txBody>
      </p:sp>
      <p:sp>
        <p:nvSpPr>
          <p:cNvPr id="2" name="TextBox 1"/>
          <p:cNvSpPr txBox="1"/>
          <p:nvPr/>
        </p:nvSpPr>
        <p:spPr>
          <a:xfrm>
            <a:off x="1092530" y="1864426"/>
            <a:ext cx="492826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SGK/ 51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794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0091" y="796413"/>
            <a:ext cx="6341807" cy="369332"/>
          </a:xfrm>
          <a:prstGeom prst="rect">
            <a:avLst/>
          </a:prstGeom>
          <a:noFill/>
        </p:spPr>
        <p:txBody>
          <a:bodyPr wrap="square" rtlCol="0">
            <a:spAutoFit/>
          </a:bodyPr>
          <a:lstStyle/>
          <a:p>
            <a:pPr algn="ctr"/>
            <a:r>
              <a:rPr lang="en-US" dirty="0" smtClean="0"/>
              <a:t>KHỞI ĐỘNG</a:t>
            </a:r>
            <a:endParaRPr lang="en-US" dirty="0"/>
          </a:p>
        </p:txBody>
      </p:sp>
    </p:spTree>
    <p:extLst>
      <p:ext uri="{BB962C8B-B14F-4D97-AF65-F5344CB8AC3E}">
        <p14:creationId xmlns:p14="http://schemas.microsoft.com/office/powerpoint/2010/main" val="2846776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3298" y="409601"/>
            <a:ext cx="82076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smtClean="0">
                <a:latin typeface="+mj-lt"/>
              </a:rPr>
              <a:t>C</a:t>
            </a:r>
            <a:r>
              <a:rPr lang="vi-VN" sz="3200" dirty="0" smtClean="0">
                <a:latin typeface="+mj-lt"/>
              </a:rPr>
              <a:t>ác </a:t>
            </a:r>
            <a:r>
              <a:rPr lang="vi-VN" sz="3200" dirty="0">
                <a:latin typeface="+mj-lt"/>
              </a:rPr>
              <a:t>bước lập kế hoạch tính toán chi phí cho việc </a:t>
            </a:r>
            <a:endParaRPr lang="en-US" sz="3200" dirty="0" smtClean="0">
              <a:latin typeface="+mj-lt"/>
            </a:endParaRPr>
          </a:p>
          <a:p>
            <a:r>
              <a:rPr lang="vi-VN" sz="3200" dirty="0" smtClean="0">
                <a:latin typeface="+mj-lt"/>
              </a:rPr>
              <a:t>nuôi </a:t>
            </a:r>
            <a:r>
              <a:rPr lang="vi-VN" sz="3200" dirty="0">
                <a:latin typeface="+mj-lt"/>
              </a:rPr>
              <a:t>dưỡng và chăm sóc gà thịt thả vườn</a:t>
            </a:r>
            <a:endParaRPr lang="vi-VN" sz="3200" dirty="0">
              <a:latin typeface="+mj-lt"/>
            </a:endParaRPr>
          </a:p>
        </p:txBody>
      </p:sp>
    </p:spTree>
    <p:extLst>
      <p:ext uri="{BB962C8B-B14F-4D97-AF65-F5344CB8AC3E}">
        <p14:creationId xmlns:p14="http://schemas.microsoft.com/office/powerpoint/2010/main" val="1779444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3818" y="-63399"/>
            <a:ext cx="711444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vi-VN" sz="2800" b="1" dirty="0">
                <a:latin typeface="+mj-lt"/>
              </a:rPr>
              <a:t>+ Bước 1: Liệt kê cơ sở vật chất, dụng cụ, </a:t>
            </a:r>
            <a:endParaRPr lang="en-US" sz="2800" b="1" dirty="0" smtClean="0">
              <a:latin typeface="+mj-lt"/>
            </a:endParaRPr>
          </a:p>
          <a:p>
            <a:r>
              <a:rPr lang="vi-VN" sz="2800" b="1" dirty="0" smtClean="0">
                <a:latin typeface="+mj-lt"/>
              </a:rPr>
              <a:t>vật </a:t>
            </a:r>
            <a:r>
              <a:rPr lang="vi-VN" sz="2800" b="1" dirty="0">
                <a:latin typeface="+mj-lt"/>
              </a:rPr>
              <a:t>tư cần thiết.</a:t>
            </a:r>
            <a:endParaRPr lang="vi-VN" sz="2800" dirty="0">
              <a:latin typeface="+mj-lt"/>
            </a:endParaRPr>
          </a:p>
          <a:p>
            <a:pPr marL="457200" indent="-457200">
              <a:buFontTx/>
              <a:buChar char="-"/>
            </a:pPr>
            <a:r>
              <a:rPr lang="vi-VN" sz="2800" dirty="0" smtClean="0">
                <a:latin typeface="+mj-lt"/>
              </a:rPr>
              <a:t>Chuồng </a:t>
            </a:r>
            <a:r>
              <a:rPr lang="vi-VN" sz="2800" dirty="0">
                <a:latin typeface="+mj-lt"/>
              </a:rPr>
              <a:t>nuôi, dụng cụ chăn nuôi, con giống, </a:t>
            </a:r>
            <a:endParaRPr lang="en-US" sz="2800" dirty="0" smtClean="0">
              <a:latin typeface="+mj-lt"/>
            </a:endParaRPr>
          </a:p>
          <a:p>
            <a:pPr marL="457200" indent="-457200">
              <a:buFontTx/>
              <a:buChar char="-"/>
            </a:pPr>
            <a:r>
              <a:rPr lang="vi-VN" sz="2800" dirty="0" smtClean="0">
                <a:latin typeface="+mj-lt"/>
              </a:rPr>
              <a:t>thuốc </a:t>
            </a:r>
            <a:r>
              <a:rPr lang="vi-VN" sz="2800" dirty="0">
                <a:latin typeface="+mj-lt"/>
              </a:rPr>
              <a:t>phòng ngừa bệnh cho con giống…</a:t>
            </a:r>
          </a:p>
          <a:p>
            <a:r>
              <a:rPr lang="vi-VN" sz="2800" b="1" dirty="0">
                <a:latin typeface="+mj-lt"/>
              </a:rPr>
              <a:t>+ Bước 2: Dự kiến kĩ thuật nuôi dưỡng và </a:t>
            </a:r>
            <a:endParaRPr lang="en-US" sz="2800" b="1" dirty="0" smtClean="0">
              <a:latin typeface="+mj-lt"/>
            </a:endParaRPr>
          </a:p>
          <a:p>
            <a:r>
              <a:rPr lang="vi-VN" sz="2800" b="1" dirty="0" smtClean="0">
                <a:latin typeface="+mj-lt"/>
              </a:rPr>
              <a:t>chăm </a:t>
            </a:r>
            <a:r>
              <a:rPr lang="vi-VN" sz="2800" b="1" dirty="0">
                <a:latin typeface="+mj-lt"/>
              </a:rPr>
              <a:t>sóc.</a:t>
            </a:r>
            <a:endParaRPr lang="vi-VN" sz="2800" dirty="0">
              <a:latin typeface="+mj-lt"/>
            </a:endParaRPr>
          </a:p>
          <a:p>
            <a:r>
              <a:rPr lang="vi-VN" sz="2800" dirty="0">
                <a:latin typeface="+mj-lt"/>
              </a:rPr>
              <a:t>- Chuẩn bị chuồng nuôi, dụng cụ chăn nuôi</a:t>
            </a:r>
          </a:p>
          <a:p>
            <a:r>
              <a:rPr lang="vi-VN" sz="2800" dirty="0">
                <a:latin typeface="+mj-lt"/>
              </a:rPr>
              <a:t>- Chọn giống</a:t>
            </a:r>
          </a:p>
          <a:p>
            <a:r>
              <a:rPr lang="vi-VN" sz="2800" dirty="0">
                <a:latin typeface="+mj-lt"/>
              </a:rPr>
              <a:t>- Nuôi dưỡng và chăm sóc</a:t>
            </a:r>
          </a:p>
          <a:p>
            <a:r>
              <a:rPr lang="vi-VN" sz="2800" dirty="0">
                <a:latin typeface="+mj-lt"/>
              </a:rPr>
              <a:t>- Quản lí chất thải</a:t>
            </a:r>
          </a:p>
          <a:p>
            <a:r>
              <a:rPr lang="vi-VN" sz="2800" b="1" dirty="0">
                <a:latin typeface="+mj-lt"/>
              </a:rPr>
              <a:t>+ Bước 3: Tính toán chi phí.</a:t>
            </a:r>
            <a:endParaRPr lang="vi-VN" sz="2800" dirty="0">
              <a:latin typeface="+mj-lt"/>
            </a:endParaRPr>
          </a:p>
          <a:p>
            <a:r>
              <a:rPr lang="vi-VN" sz="2800" dirty="0">
                <a:latin typeface="+mj-lt"/>
              </a:rPr>
              <a:t>- Chi phí thức ăn </a:t>
            </a:r>
          </a:p>
          <a:p>
            <a:r>
              <a:rPr lang="vi-VN" sz="2800" dirty="0">
                <a:latin typeface="+mj-lt"/>
              </a:rPr>
              <a:t>- Chi phí thuốc</a:t>
            </a:r>
          </a:p>
          <a:p>
            <a:r>
              <a:rPr lang="vi-VN" sz="2800" dirty="0">
                <a:latin typeface="+mj-lt"/>
              </a:rPr>
              <a:t>- Chi phí điện, nước</a:t>
            </a:r>
          </a:p>
          <a:p>
            <a:r>
              <a:rPr lang="vi-VN" sz="2800" dirty="0">
                <a:latin typeface="+mj-lt"/>
              </a:rPr>
              <a:t>- Chi phí khác…</a:t>
            </a:r>
          </a:p>
        </p:txBody>
      </p:sp>
    </p:spTree>
    <p:extLst>
      <p:ext uri="{BB962C8B-B14F-4D97-AF65-F5344CB8AC3E}">
        <p14:creationId xmlns:p14="http://schemas.microsoft.com/office/powerpoint/2010/main" val="2518051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646329"/>
            <a:ext cx="415429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smtClean="0">
                <a:latin typeface="+mj-lt"/>
              </a:rPr>
              <a:t>BT. </a:t>
            </a:r>
            <a:r>
              <a:rPr lang="vi-VN" sz="2800" dirty="0" smtClean="0">
                <a:latin typeface="+mj-lt"/>
              </a:rPr>
              <a:t>Để </a:t>
            </a:r>
            <a:r>
              <a:rPr lang="vi-VN" sz="2800" dirty="0">
                <a:latin typeface="+mj-lt"/>
              </a:rPr>
              <a:t>nuôi dưỡng và chăm sóc 100 con gà từ giai </a:t>
            </a:r>
            <a:r>
              <a:rPr lang="vi-VN" sz="2800" dirty="0" smtClean="0">
                <a:latin typeface="+mj-lt"/>
              </a:rPr>
              <a:t>đoạn </a:t>
            </a:r>
            <a:r>
              <a:rPr lang="vi-VN" sz="2800" dirty="0">
                <a:latin typeface="+mj-lt"/>
              </a:rPr>
              <a:t>1 ngày </a:t>
            </a:r>
            <a:endParaRPr lang="en-US" sz="2800" dirty="0" smtClean="0">
              <a:latin typeface="+mj-lt"/>
            </a:endParaRPr>
          </a:p>
          <a:p>
            <a:r>
              <a:rPr lang="vi-VN" sz="2800" dirty="0" smtClean="0">
                <a:latin typeface="+mj-lt"/>
              </a:rPr>
              <a:t>tuổi </a:t>
            </a:r>
            <a:r>
              <a:rPr lang="vi-VN" sz="2800" dirty="0">
                <a:latin typeface="+mj-lt"/>
              </a:rPr>
              <a:t>cho đến khi xuất bán </a:t>
            </a:r>
            <a:r>
              <a:rPr lang="vi-VN" sz="2800" dirty="0" smtClean="0">
                <a:latin typeface="+mj-lt"/>
              </a:rPr>
              <a:t>(</a:t>
            </a:r>
            <a:r>
              <a:rPr lang="vi-VN" sz="2800" dirty="0">
                <a:latin typeface="+mj-lt"/>
              </a:rPr>
              <a:t>120 ngày tuổi) tại nông hộ đã có sẵn </a:t>
            </a:r>
            <a:endParaRPr lang="en-US" sz="2800" dirty="0" smtClean="0">
              <a:latin typeface="+mj-lt"/>
            </a:endParaRPr>
          </a:p>
          <a:p>
            <a:r>
              <a:rPr lang="vi-VN" sz="2800" dirty="0" smtClean="0">
                <a:latin typeface="+mj-lt"/>
              </a:rPr>
              <a:t>chuồng </a:t>
            </a:r>
            <a:r>
              <a:rPr lang="vi-VN" sz="2800" dirty="0">
                <a:latin typeface="+mj-lt"/>
              </a:rPr>
              <a:t>nuôi nhưng cần thêm chất độn </a:t>
            </a:r>
            <a:r>
              <a:rPr lang="vi-VN" sz="2800" dirty="0" smtClean="0">
                <a:latin typeface="+mj-lt"/>
              </a:rPr>
              <a:t>chuồng </a:t>
            </a:r>
            <a:r>
              <a:rPr lang="vi-VN" sz="2800" dirty="0">
                <a:latin typeface="+mj-lt"/>
              </a:rPr>
              <a:t>hết </a:t>
            </a:r>
            <a:endParaRPr lang="en-US" sz="2800" dirty="0" smtClean="0">
              <a:latin typeface="+mj-lt"/>
            </a:endParaRPr>
          </a:p>
          <a:p>
            <a:r>
              <a:rPr lang="vi-VN" sz="2800" dirty="0" smtClean="0">
                <a:latin typeface="+mj-lt"/>
              </a:rPr>
              <a:t>100 </a:t>
            </a:r>
            <a:r>
              <a:rPr lang="vi-VN" sz="2800" dirty="0">
                <a:latin typeface="+mj-lt"/>
              </a:rPr>
              <a:t>000 đồng/lứa, cần dùng 550kg </a:t>
            </a:r>
            <a:r>
              <a:rPr lang="vi-VN" sz="2800" dirty="0" smtClean="0">
                <a:latin typeface="+mj-lt"/>
              </a:rPr>
              <a:t>thức </a:t>
            </a:r>
            <a:r>
              <a:rPr lang="vi-VN" sz="2800" dirty="0">
                <a:latin typeface="+mj-lt"/>
              </a:rPr>
              <a:t>ăn hỗn hợp; đủ loại </a:t>
            </a:r>
            <a:endParaRPr lang="en-US" sz="2800" dirty="0" smtClean="0">
              <a:latin typeface="+mj-lt"/>
            </a:endParaRPr>
          </a:p>
          <a:p>
            <a:r>
              <a:rPr lang="vi-VN" sz="2800" dirty="0" smtClean="0">
                <a:latin typeface="+mj-lt"/>
              </a:rPr>
              <a:t>thuốc </a:t>
            </a:r>
            <a:r>
              <a:rPr lang="vi-VN" sz="2800" dirty="0">
                <a:latin typeface="+mj-lt"/>
              </a:rPr>
              <a:t>thú y và vaccine </a:t>
            </a:r>
            <a:r>
              <a:rPr lang="vi-VN" sz="2800" dirty="0" smtClean="0">
                <a:latin typeface="+mj-lt"/>
              </a:rPr>
              <a:t>cần </a:t>
            </a:r>
            <a:r>
              <a:rPr lang="vi-VN" sz="2800" dirty="0">
                <a:latin typeface="+mj-lt"/>
              </a:rPr>
              <a:t>thiết, trung bình 5000 đồng/con; </a:t>
            </a:r>
            <a:endParaRPr lang="en-US" sz="2800" dirty="0" smtClean="0">
              <a:latin typeface="+mj-lt"/>
            </a:endParaRPr>
          </a:p>
          <a:p>
            <a:r>
              <a:rPr lang="vi-VN" sz="2800" dirty="0" smtClean="0">
                <a:latin typeface="+mj-lt"/>
              </a:rPr>
              <a:t>tiền </a:t>
            </a:r>
            <a:r>
              <a:rPr lang="vi-VN" sz="2800" dirty="0">
                <a:latin typeface="+mj-lt"/>
              </a:rPr>
              <a:t>điện, </a:t>
            </a:r>
            <a:r>
              <a:rPr lang="vi-VN" sz="2800" dirty="0" smtClean="0">
                <a:latin typeface="+mj-lt"/>
              </a:rPr>
              <a:t>nước </a:t>
            </a:r>
            <a:r>
              <a:rPr lang="vi-VN" sz="2800" dirty="0">
                <a:latin typeface="+mj-lt"/>
              </a:rPr>
              <a:t>trong 1 tháng khoảng 100 000 đồng; </a:t>
            </a:r>
            <a:r>
              <a:rPr lang="vi-VN" sz="2800" dirty="0" smtClean="0">
                <a:latin typeface="+mj-lt"/>
              </a:rPr>
              <a:t>chi </a:t>
            </a:r>
            <a:r>
              <a:rPr lang="vi-VN" sz="2800" dirty="0">
                <a:latin typeface="+mj-lt"/>
              </a:rPr>
              <a:t>phí </a:t>
            </a:r>
            <a:endParaRPr lang="en-US" sz="2800" dirty="0" smtClean="0">
              <a:latin typeface="+mj-lt"/>
            </a:endParaRPr>
          </a:p>
          <a:p>
            <a:r>
              <a:rPr lang="vi-VN" sz="2800" dirty="0" smtClean="0">
                <a:latin typeface="+mj-lt"/>
              </a:rPr>
              <a:t>khác </a:t>
            </a:r>
            <a:r>
              <a:rPr lang="vi-VN" sz="2800" dirty="0">
                <a:latin typeface="+mj-lt"/>
              </a:rPr>
              <a:t>khoảng 450.000 đồng/lứa. Biết giá </a:t>
            </a:r>
            <a:r>
              <a:rPr lang="vi-VN" sz="2800" dirty="0" smtClean="0">
                <a:latin typeface="+mj-lt"/>
              </a:rPr>
              <a:t>gà con</a:t>
            </a:r>
            <a:r>
              <a:rPr lang="en-US" sz="2800" dirty="0" smtClean="0">
                <a:latin typeface="+mj-lt"/>
              </a:rPr>
              <a:t> </a:t>
            </a:r>
            <a:r>
              <a:rPr lang="vi-VN" sz="2800" dirty="0" smtClean="0">
                <a:latin typeface="+mj-lt"/>
              </a:rPr>
              <a:t>giống </a:t>
            </a:r>
            <a:endParaRPr lang="en-US" sz="2800" dirty="0" smtClean="0">
              <a:latin typeface="+mj-lt"/>
            </a:endParaRPr>
          </a:p>
          <a:p>
            <a:r>
              <a:rPr lang="vi-VN" sz="2800" dirty="0" smtClean="0">
                <a:latin typeface="+mj-lt"/>
              </a:rPr>
              <a:t>12 </a:t>
            </a:r>
            <a:r>
              <a:rPr lang="vi-VN" sz="2800" dirty="0">
                <a:latin typeface="+mj-lt"/>
              </a:rPr>
              <a:t>000đồng/con, thức ăn </a:t>
            </a:r>
            <a:r>
              <a:rPr lang="vi-VN" sz="2800" dirty="0" smtClean="0">
                <a:latin typeface="+mj-lt"/>
              </a:rPr>
              <a:t>giá </a:t>
            </a:r>
            <a:r>
              <a:rPr lang="vi-VN" sz="2800" dirty="0">
                <a:latin typeface="+mj-lt"/>
              </a:rPr>
              <a:t>10.000 đồng/kg. </a:t>
            </a:r>
            <a:r>
              <a:rPr lang="vi-VN" sz="2800" dirty="0" smtClean="0">
                <a:latin typeface="+mj-lt"/>
              </a:rPr>
              <a:t>Hãy </a:t>
            </a:r>
            <a:r>
              <a:rPr lang="vi-VN" sz="2800" dirty="0">
                <a:latin typeface="+mj-lt"/>
              </a:rPr>
              <a:t>tính toán </a:t>
            </a:r>
            <a:endParaRPr lang="en-US" sz="2800" dirty="0" smtClean="0">
              <a:latin typeface="+mj-lt"/>
            </a:endParaRPr>
          </a:p>
          <a:p>
            <a:r>
              <a:rPr lang="vi-VN" sz="2800" dirty="0" smtClean="0">
                <a:latin typeface="+mj-lt"/>
              </a:rPr>
              <a:t>chi </a:t>
            </a:r>
            <a:r>
              <a:rPr lang="vi-VN" sz="2800" dirty="0">
                <a:latin typeface="+mj-lt"/>
              </a:rPr>
              <a:t>phí </a:t>
            </a:r>
            <a:r>
              <a:rPr lang="vi-VN" sz="2800" dirty="0" smtClean="0">
                <a:latin typeface="+mj-lt"/>
              </a:rPr>
              <a:t>nuôi </a:t>
            </a:r>
            <a:r>
              <a:rPr lang="vi-VN" sz="2800" dirty="0">
                <a:latin typeface="+mj-lt"/>
              </a:rPr>
              <a:t>100 con gà trên theo mẫu Bảng 9.3.</a:t>
            </a:r>
          </a:p>
        </p:txBody>
      </p:sp>
    </p:spTree>
    <p:extLst>
      <p:ext uri="{BB962C8B-B14F-4D97-AF65-F5344CB8AC3E}">
        <p14:creationId xmlns:p14="http://schemas.microsoft.com/office/powerpoint/2010/main" val="1021984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ông nghệ 7 Bài 9: Nuôi dưỡng và chăm sóc vật nuôi | Cánh diều (ả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79" y="308758"/>
            <a:ext cx="9144000" cy="654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04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646329"/>
            <a:ext cx="415429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smtClean="0">
                <a:latin typeface="+mj-lt"/>
              </a:rPr>
              <a:t>BT. </a:t>
            </a:r>
            <a:r>
              <a:rPr lang="vi-VN" sz="2800" dirty="0" smtClean="0">
                <a:latin typeface="+mj-lt"/>
              </a:rPr>
              <a:t>Để </a:t>
            </a:r>
            <a:r>
              <a:rPr lang="vi-VN" sz="2800" dirty="0">
                <a:latin typeface="+mj-lt"/>
              </a:rPr>
              <a:t>nuôi dưỡng và chăm sóc 100 con gà từ giai </a:t>
            </a:r>
            <a:r>
              <a:rPr lang="vi-VN" sz="2800" dirty="0" smtClean="0">
                <a:latin typeface="+mj-lt"/>
              </a:rPr>
              <a:t>đoạn </a:t>
            </a:r>
            <a:r>
              <a:rPr lang="vi-VN" sz="2800" dirty="0">
                <a:latin typeface="+mj-lt"/>
              </a:rPr>
              <a:t>1 ngày </a:t>
            </a:r>
            <a:endParaRPr lang="en-US" sz="2800" dirty="0" smtClean="0">
              <a:latin typeface="+mj-lt"/>
            </a:endParaRPr>
          </a:p>
          <a:p>
            <a:r>
              <a:rPr lang="vi-VN" sz="2800" dirty="0" smtClean="0">
                <a:latin typeface="+mj-lt"/>
              </a:rPr>
              <a:t>tuổi </a:t>
            </a:r>
            <a:r>
              <a:rPr lang="vi-VN" sz="2800" dirty="0">
                <a:latin typeface="+mj-lt"/>
              </a:rPr>
              <a:t>cho đến khi xuất bán </a:t>
            </a:r>
            <a:r>
              <a:rPr lang="vi-VN" sz="2800" dirty="0" smtClean="0">
                <a:latin typeface="+mj-lt"/>
              </a:rPr>
              <a:t>(</a:t>
            </a:r>
            <a:r>
              <a:rPr lang="vi-VN" sz="2800" dirty="0">
                <a:latin typeface="+mj-lt"/>
              </a:rPr>
              <a:t>120 ngày tuổi) tại nông hộ đã có sẵn </a:t>
            </a:r>
            <a:endParaRPr lang="en-US" sz="2800" dirty="0" smtClean="0">
              <a:latin typeface="+mj-lt"/>
            </a:endParaRPr>
          </a:p>
          <a:p>
            <a:r>
              <a:rPr lang="vi-VN" sz="2800" dirty="0" smtClean="0">
                <a:latin typeface="+mj-lt"/>
              </a:rPr>
              <a:t>chuồng </a:t>
            </a:r>
            <a:r>
              <a:rPr lang="vi-VN" sz="2800" dirty="0">
                <a:latin typeface="+mj-lt"/>
              </a:rPr>
              <a:t>nuôi nhưng cần thêm chất độn </a:t>
            </a:r>
            <a:r>
              <a:rPr lang="vi-VN" sz="2800" dirty="0" smtClean="0">
                <a:latin typeface="+mj-lt"/>
              </a:rPr>
              <a:t>chuồng </a:t>
            </a:r>
            <a:r>
              <a:rPr lang="vi-VN" sz="2800" dirty="0">
                <a:latin typeface="+mj-lt"/>
              </a:rPr>
              <a:t>hết </a:t>
            </a:r>
            <a:endParaRPr lang="en-US" sz="2800" dirty="0" smtClean="0">
              <a:latin typeface="+mj-lt"/>
            </a:endParaRPr>
          </a:p>
          <a:p>
            <a:r>
              <a:rPr lang="vi-VN" sz="2800" dirty="0" smtClean="0">
                <a:latin typeface="+mj-lt"/>
              </a:rPr>
              <a:t>100 </a:t>
            </a:r>
            <a:r>
              <a:rPr lang="vi-VN" sz="2800" dirty="0">
                <a:latin typeface="+mj-lt"/>
              </a:rPr>
              <a:t>000 đồng/lứa, cần dùng 550kg </a:t>
            </a:r>
            <a:r>
              <a:rPr lang="vi-VN" sz="2800" dirty="0" smtClean="0">
                <a:latin typeface="+mj-lt"/>
              </a:rPr>
              <a:t>thức </a:t>
            </a:r>
            <a:r>
              <a:rPr lang="vi-VN" sz="2800" dirty="0">
                <a:latin typeface="+mj-lt"/>
              </a:rPr>
              <a:t>ăn hỗn hợp; đủ loại </a:t>
            </a:r>
            <a:endParaRPr lang="en-US" sz="2800" dirty="0" smtClean="0">
              <a:latin typeface="+mj-lt"/>
            </a:endParaRPr>
          </a:p>
          <a:p>
            <a:r>
              <a:rPr lang="vi-VN" sz="2800" dirty="0" smtClean="0">
                <a:latin typeface="+mj-lt"/>
              </a:rPr>
              <a:t>thuốc </a:t>
            </a:r>
            <a:r>
              <a:rPr lang="vi-VN" sz="2800" dirty="0">
                <a:latin typeface="+mj-lt"/>
              </a:rPr>
              <a:t>thú y và vaccine </a:t>
            </a:r>
            <a:r>
              <a:rPr lang="vi-VN" sz="2800" dirty="0" smtClean="0">
                <a:latin typeface="+mj-lt"/>
              </a:rPr>
              <a:t>cần </a:t>
            </a:r>
            <a:r>
              <a:rPr lang="vi-VN" sz="2800" dirty="0">
                <a:latin typeface="+mj-lt"/>
              </a:rPr>
              <a:t>thiết, trung bình 5000 đồng/con; </a:t>
            </a:r>
            <a:endParaRPr lang="en-US" sz="2800" dirty="0" smtClean="0">
              <a:latin typeface="+mj-lt"/>
            </a:endParaRPr>
          </a:p>
          <a:p>
            <a:r>
              <a:rPr lang="vi-VN" sz="2800" dirty="0" smtClean="0">
                <a:latin typeface="+mj-lt"/>
              </a:rPr>
              <a:t>tiền </a:t>
            </a:r>
            <a:r>
              <a:rPr lang="vi-VN" sz="2800" dirty="0">
                <a:latin typeface="+mj-lt"/>
              </a:rPr>
              <a:t>điện, </a:t>
            </a:r>
            <a:r>
              <a:rPr lang="vi-VN" sz="2800" dirty="0" smtClean="0">
                <a:latin typeface="+mj-lt"/>
              </a:rPr>
              <a:t>nước </a:t>
            </a:r>
            <a:r>
              <a:rPr lang="vi-VN" sz="2800" dirty="0">
                <a:latin typeface="+mj-lt"/>
              </a:rPr>
              <a:t>trong 1 tháng khoảng 100 000 đồng; </a:t>
            </a:r>
            <a:r>
              <a:rPr lang="vi-VN" sz="2800" dirty="0" smtClean="0">
                <a:latin typeface="+mj-lt"/>
              </a:rPr>
              <a:t>chi </a:t>
            </a:r>
            <a:r>
              <a:rPr lang="vi-VN" sz="2800" dirty="0">
                <a:latin typeface="+mj-lt"/>
              </a:rPr>
              <a:t>phí </a:t>
            </a:r>
            <a:endParaRPr lang="en-US" sz="2800" dirty="0" smtClean="0">
              <a:latin typeface="+mj-lt"/>
            </a:endParaRPr>
          </a:p>
          <a:p>
            <a:r>
              <a:rPr lang="vi-VN" sz="2800" dirty="0" smtClean="0">
                <a:latin typeface="+mj-lt"/>
              </a:rPr>
              <a:t>khác </a:t>
            </a:r>
            <a:r>
              <a:rPr lang="vi-VN" sz="2800" dirty="0">
                <a:latin typeface="+mj-lt"/>
              </a:rPr>
              <a:t>khoảng 450.000 đồng/lứa. Biết giá </a:t>
            </a:r>
            <a:r>
              <a:rPr lang="vi-VN" sz="2800" dirty="0" smtClean="0">
                <a:latin typeface="+mj-lt"/>
              </a:rPr>
              <a:t>gà con</a:t>
            </a:r>
            <a:r>
              <a:rPr lang="en-US" sz="2800" dirty="0" smtClean="0">
                <a:latin typeface="+mj-lt"/>
              </a:rPr>
              <a:t> </a:t>
            </a:r>
            <a:r>
              <a:rPr lang="vi-VN" sz="2800" dirty="0" smtClean="0">
                <a:latin typeface="+mj-lt"/>
              </a:rPr>
              <a:t>giống </a:t>
            </a:r>
            <a:endParaRPr lang="en-US" sz="2800" dirty="0" smtClean="0">
              <a:latin typeface="+mj-lt"/>
            </a:endParaRPr>
          </a:p>
          <a:p>
            <a:r>
              <a:rPr lang="vi-VN" sz="2800" dirty="0" smtClean="0">
                <a:latin typeface="+mj-lt"/>
              </a:rPr>
              <a:t>12 </a:t>
            </a:r>
            <a:r>
              <a:rPr lang="vi-VN" sz="2800" dirty="0">
                <a:latin typeface="+mj-lt"/>
              </a:rPr>
              <a:t>000đồng/con, thức ăn </a:t>
            </a:r>
            <a:r>
              <a:rPr lang="vi-VN" sz="2800" dirty="0" smtClean="0">
                <a:latin typeface="+mj-lt"/>
              </a:rPr>
              <a:t>giá </a:t>
            </a:r>
            <a:r>
              <a:rPr lang="vi-VN" sz="2800" dirty="0">
                <a:latin typeface="+mj-lt"/>
              </a:rPr>
              <a:t>10.000 đồng/kg. </a:t>
            </a:r>
            <a:r>
              <a:rPr lang="vi-VN" sz="2800" dirty="0" smtClean="0">
                <a:latin typeface="+mj-lt"/>
              </a:rPr>
              <a:t>Hãy </a:t>
            </a:r>
            <a:r>
              <a:rPr lang="vi-VN" sz="2800" dirty="0">
                <a:latin typeface="+mj-lt"/>
              </a:rPr>
              <a:t>tính toán </a:t>
            </a:r>
            <a:endParaRPr lang="en-US" sz="2800" dirty="0" smtClean="0">
              <a:latin typeface="+mj-lt"/>
            </a:endParaRPr>
          </a:p>
          <a:p>
            <a:r>
              <a:rPr lang="vi-VN" sz="2800" dirty="0" smtClean="0">
                <a:latin typeface="+mj-lt"/>
              </a:rPr>
              <a:t>chi </a:t>
            </a:r>
            <a:r>
              <a:rPr lang="vi-VN" sz="2800" dirty="0">
                <a:latin typeface="+mj-lt"/>
              </a:rPr>
              <a:t>phí </a:t>
            </a:r>
            <a:r>
              <a:rPr lang="vi-VN" sz="2800" dirty="0" smtClean="0">
                <a:latin typeface="+mj-lt"/>
              </a:rPr>
              <a:t>nuôi </a:t>
            </a:r>
            <a:r>
              <a:rPr lang="vi-VN" sz="2800" dirty="0">
                <a:latin typeface="+mj-lt"/>
              </a:rPr>
              <a:t>100 con gà trên theo mẫu Bảng 9.3.</a:t>
            </a:r>
          </a:p>
        </p:txBody>
      </p:sp>
    </p:spTree>
    <p:extLst>
      <p:ext uri="{BB962C8B-B14F-4D97-AF65-F5344CB8AC3E}">
        <p14:creationId xmlns:p14="http://schemas.microsoft.com/office/powerpoint/2010/main" val="2495812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07334" y="0"/>
            <a:ext cx="46442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222222"/>
                </a:solidFill>
                <a:effectLst/>
                <a:latin typeface="Times New Roman" pitchFamily="18" charset="0"/>
                <a:cs typeface="Times New Roman" pitchFamily="18" charset="0"/>
              </a:rPr>
              <a:t>Giả</a:t>
            </a:r>
            <a:r>
              <a:rPr kumimoji="0" lang="en-US" sz="32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222222"/>
                </a:solidFill>
                <a:effectLst/>
                <a:latin typeface="Times New Roman" pitchFamily="18" charset="0"/>
                <a:cs typeface="Times New Roman" pitchFamily="18" charset="0"/>
              </a:rPr>
              <a:t>sử</a:t>
            </a:r>
            <a:r>
              <a:rPr kumimoji="0" lang="en-US" sz="3200" b="0" i="0" u="none" strike="noStrike" cap="none" normalizeH="0" baseline="0" dirty="0" smtClean="0">
                <a:ln>
                  <a:noFill/>
                </a:ln>
                <a:solidFill>
                  <a:srgbClr val="222222"/>
                </a:solidFill>
                <a:effectLst/>
                <a:latin typeface="Times New Roman" pitchFamily="18" charset="0"/>
                <a:cs typeface="Times New Roman" pitchFamily="18" charset="0"/>
              </a:rPr>
              <a:t>: 1 </a:t>
            </a:r>
            <a:r>
              <a:rPr kumimoji="0" lang="en-US" sz="3200" b="0" i="0" u="none" strike="noStrike" cap="none" normalizeH="0" baseline="0" dirty="0" err="1" smtClean="0">
                <a:ln>
                  <a:noFill/>
                </a:ln>
                <a:solidFill>
                  <a:srgbClr val="222222"/>
                </a:solidFill>
                <a:effectLst/>
                <a:latin typeface="Times New Roman" pitchFamily="18" charset="0"/>
                <a:cs typeface="Times New Roman" pitchFamily="18" charset="0"/>
              </a:rPr>
              <a:t>tháng</a:t>
            </a:r>
            <a:r>
              <a:rPr kumimoji="0" lang="en-US" sz="32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222222"/>
                </a:solidFill>
                <a:effectLst/>
                <a:latin typeface="Times New Roman" pitchFamily="18" charset="0"/>
                <a:cs typeface="Times New Roman" pitchFamily="18" charset="0"/>
              </a:rPr>
              <a:t>có</a:t>
            </a:r>
            <a:r>
              <a:rPr kumimoji="0" lang="en-US" sz="3200" b="0" i="0" u="none" strike="noStrike" cap="none" normalizeH="0" baseline="0" dirty="0" smtClean="0">
                <a:ln>
                  <a:noFill/>
                </a:ln>
                <a:solidFill>
                  <a:srgbClr val="222222"/>
                </a:solidFill>
                <a:effectLst/>
                <a:latin typeface="Times New Roman" pitchFamily="18" charset="0"/>
                <a:cs typeface="Times New Roman" pitchFamily="18" charset="0"/>
              </a:rPr>
              <a:t> 30 </a:t>
            </a:r>
            <a:r>
              <a:rPr kumimoji="0" lang="en-US" sz="3200" b="0" i="0" u="none" strike="noStrike" cap="none" normalizeH="0" baseline="0" dirty="0" err="1" smtClean="0">
                <a:ln>
                  <a:noFill/>
                </a:ln>
                <a:solidFill>
                  <a:srgbClr val="222222"/>
                </a:solidFill>
                <a:effectLst/>
                <a:latin typeface="Times New Roman" pitchFamily="18" charset="0"/>
                <a:cs typeface="Times New Roman" pitchFamily="18" charset="0"/>
              </a:rPr>
              <a:t>ngày</a:t>
            </a:r>
            <a:r>
              <a:rPr kumimoji="0" lang="en-US" sz="1200" b="0" i="0" u="none" strike="noStrike" cap="none" normalizeH="0" baseline="0" dirty="0" smtClean="0">
                <a:ln>
                  <a:noFill/>
                </a:ln>
                <a:solidFill>
                  <a:srgbClr val="222222"/>
                </a:solidFill>
                <a:effectLst/>
                <a:latin typeface="Roboto" pitchFamily="2"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22222"/>
                </a:solidFill>
                <a:effectLst/>
                <a:latin typeface="Roboto" pitchFamily="2" charset="0"/>
                <a:cs typeface="Arial" pitchFamily="34" charset="0"/>
              </a:rPr>
              <a:t>  </a:t>
            </a:r>
            <a:endParaRPr kumimoji="0" lang="en-US" sz="18500" b="0" i="0" u="none" strike="noStrike" cap="none" normalizeH="0" baseline="0" dirty="0" smtClean="0">
              <a:ln>
                <a:noFill/>
              </a:ln>
              <a:solidFill>
                <a:srgbClr val="222222"/>
              </a:solidFill>
              <a:effectLst/>
              <a:latin typeface="Roboto" pitchFamily="2" charset="0"/>
              <a:cs typeface="Arial" pitchFamily="34" charset="0"/>
            </a:endParaRPr>
          </a:p>
        </p:txBody>
      </p:sp>
      <p:pic>
        <p:nvPicPr>
          <p:cNvPr id="14338" name="Picture 2" descr="Công nghệ 7 Bài 9: Nuôi dưỡng và chăm sóc vật nuôi | Cánh diều (ảnh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016"/>
            <a:ext cx="9144000" cy="604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14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3298" y="163381"/>
            <a:ext cx="8802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err="1" smtClean="0"/>
              <a:t>Vận</a:t>
            </a:r>
            <a:r>
              <a:rPr lang="en-US" sz="3200" dirty="0" smtClean="0"/>
              <a:t> </a:t>
            </a:r>
            <a:r>
              <a:rPr lang="en-US" sz="3200" dirty="0" err="1" smtClean="0"/>
              <a:t>dụng</a:t>
            </a:r>
            <a:r>
              <a:rPr lang="en-US" sz="3200" dirty="0" smtClean="0"/>
              <a:t>: </a:t>
            </a:r>
            <a:r>
              <a:rPr lang="vi-VN" sz="3200" dirty="0" smtClean="0"/>
              <a:t>Hãy </a:t>
            </a:r>
            <a:r>
              <a:rPr lang="vi-VN" sz="3200" dirty="0"/>
              <a:t>lập kế hoạch và tính toán chi phí </a:t>
            </a:r>
            <a:endParaRPr lang="en-US" sz="3200" dirty="0" smtClean="0"/>
          </a:p>
          <a:p>
            <a:r>
              <a:rPr lang="vi-VN" sz="3200" dirty="0" smtClean="0"/>
              <a:t>cho </a:t>
            </a:r>
            <a:r>
              <a:rPr lang="vi-VN" sz="3200" dirty="0"/>
              <a:t>việc </a:t>
            </a:r>
            <a:r>
              <a:rPr lang="vi-VN" sz="3200" dirty="0" smtClean="0"/>
              <a:t>nuôi </a:t>
            </a:r>
            <a:r>
              <a:rPr lang="vi-VN" sz="3200" dirty="0"/>
              <a:t>dưỡng và chăm sóc một vật nuôi </a:t>
            </a:r>
            <a:endParaRPr lang="en-US" sz="3200" dirty="0" smtClean="0"/>
          </a:p>
          <a:p>
            <a:r>
              <a:rPr lang="vi-VN" sz="3200" dirty="0" smtClean="0"/>
              <a:t>phổ</a:t>
            </a:r>
            <a:r>
              <a:rPr lang="en-US" sz="3200" dirty="0"/>
              <a:t> </a:t>
            </a:r>
            <a:r>
              <a:rPr lang="vi-VN" sz="3200" dirty="0" smtClean="0"/>
              <a:t>biến </a:t>
            </a:r>
            <a:r>
              <a:rPr lang="vi-VN" sz="3200" dirty="0"/>
              <a:t>ở địa phương em.</a:t>
            </a:r>
            <a:endParaRPr lang="vi-VN" sz="3200" dirty="0">
              <a:latin typeface="+mj-lt"/>
            </a:endParaRPr>
          </a:p>
        </p:txBody>
      </p:sp>
    </p:spTree>
    <p:extLst>
      <p:ext uri="{BB962C8B-B14F-4D97-AF65-F5344CB8AC3E}">
        <p14:creationId xmlns:p14="http://schemas.microsoft.com/office/powerpoint/2010/main" val="212034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925" y="1532299"/>
            <a:ext cx="8355439" cy="1569660"/>
          </a:xfrm>
          <a:prstGeom prst="rect">
            <a:avLst/>
          </a:prstGeom>
          <a:noFill/>
        </p:spPr>
        <p:txBody>
          <a:bodyPr wrap="square" rtlCol="0">
            <a:spAutoFit/>
          </a:bodyPr>
          <a:lstStyle/>
          <a:p>
            <a:r>
              <a:rPr lang="vi-VN" sz="3200" dirty="0">
                <a:latin typeface="+mj-lt"/>
              </a:rPr>
              <a:t>Gia đình em đã hoặc đang chăn nuôi loại vật nuôi nào? Hãy kể một số công việc trong nuôi dưỡng và chăm sóc vật nuôi đó.</a:t>
            </a:r>
            <a:endParaRPr lang="en-US" sz="3200" dirty="0">
              <a:latin typeface="+mj-lt"/>
            </a:endParaRPr>
          </a:p>
        </p:txBody>
      </p:sp>
    </p:spTree>
    <p:extLst>
      <p:ext uri="{BB962C8B-B14F-4D97-AF65-F5344CB8AC3E}">
        <p14:creationId xmlns:p14="http://schemas.microsoft.com/office/powerpoint/2010/main" val="20330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568" y="1399691"/>
            <a:ext cx="8464297" cy="4524315"/>
          </a:xfrm>
          <a:prstGeom prst="rect">
            <a:avLst/>
          </a:prstGeom>
          <a:noFill/>
        </p:spPr>
        <p:txBody>
          <a:bodyPr wrap="square" rtlCol="0">
            <a:spAutoFit/>
          </a:bodyPr>
          <a:lstStyle/>
          <a:p>
            <a:r>
              <a:rPr lang="vi-VN" sz="3200" dirty="0"/>
              <a:t> </a:t>
            </a:r>
            <a:r>
              <a:rPr lang="en-US" sz="3200" dirty="0" smtClean="0"/>
              <a:t>* </a:t>
            </a:r>
            <a:r>
              <a:rPr lang="vi-VN" sz="3200" dirty="0" smtClean="0"/>
              <a:t>Gia </a:t>
            </a:r>
            <a:r>
              <a:rPr lang="vi-VN" sz="3200" dirty="0"/>
              <a:t>đình em đã hoặc đang chăn nuôi loại vật nuôi: gà, lợn, bò, chó, mèo, ...</a:t>
            </a:r>
          </a:p>
          <a:p>
            <a:r>
              <a:rPr lang="en-US" sz="3200" dirty="0" smtClean="0"/>
              <a:t>* </a:t>
            </a:r>
            <a:r>
              <a:rPr lang="vi-VN" sz="3200" dirty="0" smtClean="0"/>
              <a:t> </a:t>
            </a:r>
            <a:r>
              <a:rPr lang="vi-VN" sz="3200" dirty="0"/>
              <a:t>Một số công việc trong nuôi dưỡng và chăm sóc vật nuôi:</a:t>
            </a:r>
          </a:p>
          <a:p>
            <a:r>
              <a:rPr lang="vi-VN" sz="3200" dirty="0"/>
              <a:t>   + Cung cấp thức ăn, chất dinh dưỡng cho vật nuôi</a:t>
            </a:r>
          </a:p>
          <a:p>
            <a:r>
              <a:rPr lang="vi-VN" sz="3200" dirty="0"/>
              <a:t>   + Vệ sinh chuồng trại</a:t>
            </a:r>
          </a:p>
          <a:p>
            <a:r>
              <a:rPr lang="vi-VN" sz="3200" dirty="0"/>
              <a:t>   + Tắm cho vật nuôi</a:t>
            </a:r>
          </a:p>
          <a:p>
            <a:r>
              <a:rPr lang="vi-VN" sz="3200" dirty="0"/>
              <a:t>   + Tiêm phòng văc-xin cho vật nuôi,..</a:t>
            </a:r>
          </a:p>
        </p:txBody>
      </p:sp>
    </p:spTree>
    <p:extLst>
      <p:ext uri="{BB962C8B-B14F-4D97-AF65-F5344CB8AC3E}">
        <p14:creationId xmlns:p14="http://schemas.microsoft.com/office/powerpoint/2010/main" val="12925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343" y="2101167"/>
            <a:ext cx="8023123" cy="1077218"/>
          </a:xfrm>
          <a:prstGeom prst="rect">
            <a:avLst/>
          </a:prstGeom>
          <a:noFill/>
        </p:spPr>
        <p:txBody>
          <a:bodyPr wrap="square" rtlCol="0">
            <a:spAutoFit/>
          </a:bodyPr>
          <a:lstStyle/>
          <a:p>
            <a:pPr algn="ctr"/>
            <a:r>
              <a:rPr lang="vi-VN" sz="3200" dirty="0" smtClean="0">
                <a:solidFill>
                  <a:srgbClr val="FF0000"/>
                </a:solidFill>
                <a:latin typeface="+mj-lt"/>
              </a:rPr>
              <a:t>BÀI 9: NUÔI DƯỠNG VÀ CHĂM SÓC VẬT NUÔI</a:t>
            </a:r>
            <a:endParaRPr lang="en-US" sz="3200" dirty="0">
              <a:solidFill>
                <a:srgbClr val="FF0000"/>
              </a:solidFill>
              <a:latin typeface="+mj-lt"/>
            </a:endParaRPr>
          </a:p>
        </p:txBody>
      </p:sp>
    </p:spTree>
    <p:extLst>
      <p:ext uri="{BB962C8B-B14F-4D97-AF65-F5344CB8AC3E}">
        <p14:creationId xmlns:p14="http://schemas.microsoft.com/office/powerpoint/2010/main" val="1360904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272535"/>
            <a:ext cx="505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5102575" y="226368"/>
            <a:ext cx="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342412"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222222"/>
                </a:solidFill>
                <a:effectLst/>
                <a:latin typeface="Roboto" pitchFamily="2" charset="0"/>
                <a:cs typeface="Arial" pitchFamily="34" charset="0"/>
              </a:rPr>
              <a:t/>
            </a:r>
            <a:br>
              <a:rPr kumimoji="0" lang="en-US" sz="1200" b="0" i="0" u="none" strike="noStrike" cap="none" normalizeH="0" baseline="0" smtClean="0">
                <a:ln>
                  <a:noFill/>
                </a:ln>
                <a:solidFill>
                  <a:srgbClr val="222222"/>
                </a:solidFill>
                <a:effectLst/>
                <a:latin typeface="Roboto" pitchFamily="2"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ông nghệ 7 Bài 9: Nuôi dưỡng và chăm sóc vật nuôi | Cánh diều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1544980"/>
            <a:ext cx="8900160" cy="48920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3180" y="283475"/>
            <a:ext cx="8384555" cy="1077218"/>
          </a:xfrm>
          <a:prstGeom prst="rect">
            <a:avLst/>
          </a:prstGeom>
          <a:noFill/>
        </p:spPr>
        <p:txBody>
          <a:bodyPr wrap="square" rtlCol="0">
            <a:spAutoFit/>
          </a:bodyPr>
          <a:lstStyle/>
          <a:p>
            <a:r>
              <a:rPr lang="vi-VN" sz="3200" dirty="0">
                <a:latin typeface="Times New Roman" pitchFamily="18" charset="0"/>
                <a:cs typeface="Times New Roman" pitchFamily="18" charset="0"/>
              </a:rPr>
              <a:t>Em hãy quan sát Hình 9.1 và chọn từ hoặc cụm từ thích hợp </a:t>
            </a:r>
            <a:r>
              <a:rPr lang="vi-VN" sz="3200" dirty="0"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a:t>
            </a:r>
            <a:endParaRPr lang="en-US" sz="3200" dirty="0">
              <a:latin typeface="+mj-lt"/>
            </a:endParaRPr>
          </a:p>
        </p:txBody>
      </p:sp>
    </p:spTree>
    <p:extLst>
      <p:ext uri="{BB962C8B-B14F-4D97-AF65-F5344CB8AC3E}">
        <p14:creationId xmlns:p14="http://schemas.microsoft.com/office/powerpoint/2010/main" val="40507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214" y="2477729"/>
            <a:ext cx="8539316" cy="3046988"/>
          </a:xfrm>
          <a:prstGeom prst="rect">
            <a:avLst/>
          </a:prstGeom>
          <a:noFill/>
        </p:spPr>
        <p:txBody>
          <a:bodyPr wrap="square" rtlCol="0">
            <a:spAutoFit/>
          </a:bodyPr>
          <a:lstStyle/>
          <a:p>
            <a:r>
              <a:rPr lang="vi-VN" sz="3200" dirty="0">
                <a:latin typeface="+mj-lt"/>
              </a:rPr>
              <a:t>- Vật nuôi </a:t>
            </a:r>
            <a:r>
              <a:rPr lang="en-US" sz="3200" dirty="0" smtClean="0">
                <a:latin typeface="+mj-lt"/>
              </a:rPr>
              <a:t>…………………..</a:t>
            </a:r>
            <a:r>
              <a:rPr lang="vi-VN" sz="3200" dirty="0" smtClean="0">
                <a:latin typeface="+mj-lt"/>
              </a:rPr>
              <a:t>có </a:t>
            </a:r>
            <a:r>
              <a:rPr lang="vi-VN" sz="3200" dirty="0">
                <a:latin typeface="+mj-lt"/>
              </a:rPr>
              <a:t>sức đề kháng tốt chống lại bệnh tật</a:t>
            </a:r>
            <a:r>
              <a:rPr lang="vi-VN" sz="3200" dirty="0" smtClean="0">
                <a:latin typeface="+mj-lt"/>
              </a:rPr>
              <a:t>.</a:t>
            </a:r>
            <a:endParaRPr lang="en-US" sz="3200" dirty="0" smtClean="0">
              <a:latin typeface="+mj-lt"/>
            </a:endParaRPr>
          </a:p>
          <a:p>
            <a:r>
              <a:rPr lang="vi-VN" sz="3200" dirty="0" smtClean="0">
                <a:latin typeface="+mj-lt"/>
              </a:rPr>
              <a:t>- </a:t>
            </a:r>
            <a:r>
              <a:rPr lang="vi-VN" sz="3200" dirty="0">
                <a:latin typeface="+mj-lt"/>
              </a:rPr>
              <a:t>Vật nuôi sinh trưởng và phát triển tốt, tạo ra </a:t>
            </a:r>
            <a:r>
              <a:rPr lang="en-US" sz="3200" dirty="0" smtClean="0">
                <a:latin typeface="+mj-lt"/>
              </a:rPr>
              <a:t>…………       </a:t>
            </a:r>
            <a:r>
              <a:rPr lang="vi-VN" sz="3200" dirty="0" smtClean="0">
                <a:latin typeface="+mj-lt"/>
              </a:rPr>
              <a:t>chất </a:t>
            </a:r>
            <a:r>
              <a:rPr lang="vi-VN" sz="3200" dirty="0">
                <a:latin typeface="+mj-lt"/>
              </a:rPr>
              <a:t>lượng cao</a:t>
            </a:r>
            <a:r>
              <a:rPr lang="vi-VN" sz="3200" dirty="0" smtClean="0">
                <a:latin typeface="+mj-lt"/>
              </a:rPr>
              <a:t>.</a:t>
            </a:r>
            <a:endParaRPr lang="en-US" sz="3200" dirty="0" smtClean="0">
              <a:latin typeface="+mj-lt"/>
            </a:endParaRPr>
          </a:p>
          <a:p>
            <a:r>
              <a:rPr lang="vi-VN" sz="3200" dirty="0" smtClean="0">
                <a:latin typeface="+mj-lt"/>
              </a:rPr>
              <a:t>- </a:t>
            </a:r>
            <a:r>
              <a:rPr lang="vi-VN" sz="3200" dirty="0">
                <a:latin typeface="+mj-lt"/>
              </a:rPr>
              <a:t>Vật nuôi sinh sản </a:t>
            </a:r>
            <a:r>
              <a:rPr lang="vi-VN" sz="3200" dirty="0" smtClean="0">
                <a:latin typeface="+mj-lt"/>
              </a:rPr>
              <a:t>có</a:t>
            </a:r>
            <a:r>
              <a:rPr lang="en-US" sz="3200" dirty="0" smtClean="0">
                <a:latin typeface="+mj-lt"/>
              </a:rPr>
              <a:t>   </a:t>
            </a:r>
            <a:r>
              <a:rPr lang="vi-VN" sz="3200" dirty="0" smtClean="0">
                <a:latin typeface="+mj-lt"/>
              </a:rPr>
              <a:t> </a:t>
            </a:r>
            <a:r>
              <a:rPr lang="en-US" sz="3200" dirty="0" smtClean="0">
                <a:latin typeface="+mj-lt"/>
              </a:rPr>
              <a:t>.      ……    ………           </a:t>
            </a:r>
            <a:r>
              <a:rPr lang="vi-VN" sz="3200" dirty="0" smtClean="0">
                <a:latin typeface="+mj-lt"/>
              </a:rPr>
              <a:t>tốt </a:t>
            </a:r>
            <a:r>
              <a:rPr lang="vi-VN" sz="3200" dirty="0">
                <a:latin typeface="+mj-lt"/>
              </a:rPr>
              <a:t>cho ra số lượng con </a:t>
            </a:r>
            <a:r>
              <a:rPr lang="en-US" sz="3200" dirty="0" smtClean="0">
                <a:latin typeface="+mj-lt"/>
              </a:rPr>
              <a:t> ………… </a:t>
            </a:r>
            <a:r>
              <a:rPr lang="vi-VN" sz="3200" dirty="0" smtClean="0">
                <a:latin typeface="+mj-lt"/>
              </a:rPr>
              <a:t>và</a:t>
            </a:r>
            <a:r>
              <a:rPr lang="en-US" sz="3200" dirty="0" smtClean="0">
                <a:latin typeface="+mj-lt"/>
              </a:rPr>
              <a:t>.....................</a:t>
            </a:r>
            <a:endParaRPr lang="en-US" dirty="0"/>
          </a:p>
        </p:txBody>
      </p:sp>
      <p:sp>
        <p:nvSpPr>
          <p:cNvPr id="5" name="TextBox 4"/>
          <p:cNvSpPr txBox="1"/>
          <p:nvPr/>
        </p:nvSpPr>
        <p:spPr>
          <a:xfrm>
            <a:off x="2168013" y="2403988"/>
            <a:ext cx="2153265" cy="584775"/>
          </a:xfrm>
          <a:prstGeom prst="rect">
            <a:avLst/>
          </a:prstGeom>
          <a:noFill/>
        </p:spPr>
        <p:txBody>
          <a:bodyPr wrap="square" rtlCol="0">
            <a:spAutoFit/>
          </a:bodyPr>
          <a:lstStyle/>
          <a:p>
            <a:r>
              <a:rPr lang="vi-VN" sz="3200" dirty="0">
                <a:solidFill>
                  <a:srgbClr val="FF0000"/>
                </a:solidFill>
                <a:latin typeface="Times New Roman" pitchFamily="18" charset="0"/>
                <a:cs typeface="Times New Roman" pitchFamily="18" charset="0"/>
              </a:rPr>
              <a:t>khỏe mạnh </a:t>
            </a:r>
            <a:endParaRPr lang="en-US" sz="3200" dirty="0">
              <a:solidFill>
                <a:srgbClr val="FF0000"/>
              </a:solidFill>
              <a:latin typeface="Times New Roman" pitchFamily="18" charset="0"/>
              <a:cs typeface="Times New Roman" pitchFamily="18" charset="0"/>
            </a:endParaRPr>
          </a:p>
        </p:txBody>
      </p:sp>
      <p:sp>
        <p:nvSpPr>
          <p:cNvPr id="7" name="TextBox 6"/>
          <p:cNvSpPr txBox="1"/>
          <p:nvPr/>
        </p:nvSpPr>
        <p:spPr>
          <a:xfrm>
            <a:off x="5476571" y="4916129"/>
            <a:ext cx="4935795" cy="584775"/>
          </a:xfrm>
          <a:prstGeom prst="rect">
            <a:avLst/>
          </a:prstGeom>
          <a:noFill/>
        </p:spPr>
        <p:txBody>
          <a:bodyPr wrap="square" rtlCol="0">
            <a:spAutoFit/>
          </a:bodyPr>
          <a:lstStyle/>
          <a:p>
            <a:r>
              <a:rPr lang="vi-VN" sz="3200" dirty="0">
                <a:solidFill>
                  <a:srgbClr val="FF0000"/>
                </a:solidFill>
              </a:rPr>
              <a:t>chất lượng đàn con tốt.</a:t>
            </a:r>
            <a:endParaRPr lang="en-US" sz="3200" dirty="0">
              <a:solidFill>
                <a:srgbClr val="FF0000"/>
              </a:solidFill>
              <a:latin typeface="Times New Roman" pitchFamily="18" charset="0"/>
              <a:cs typeface="Times New Roman" pitchFamily="18" charset="0"/>
            </a:endParaRPr>
          </a:p>
        </p:txBody>
      </p:sp>
      <p:sp>
        <p:nvSpPr>
          <p:cNvPr id="8" name="TextBox 7"/>
          <p:cNvSpPr txBox="1"/>
          <p:nvPr/>
        </p:nvSpPr>
        <p:spPr>
          <a:xfrm>
            <a:off x="373627" y="4001731"/>
            <a:ext cx="1971368" cy="584775"/>
          </a:xfrm>
          <a:prstGeom prst="rect">
            <a:avLst/>
          </a:prstGeom>
          <a:noFill/>
        </p:spPr>
        <p:txBody>
          <a:bodyPr wrap="square" rtlCol="0">
            <a:spAutoFit/>
          </a:bodyPr>
          <a:lstStyle/>
          <a:p>
            <a:r>
              <a:rPr lang="vi-VN" sz="3200" dirty="0">
                <a:solidFill>
                  <a:srgbClr val="FF0000"/>
                </a:solidFill>
              </a:rPr>
              <a:t>sản phẩm</a:t>
            </a:r>
            <a:endParaRPr lang="en-US" sz="3200" dirty="0">
              <a:solidFill>
                <a:srgbClr val="FF0000"/>
              </a:solidFill>
              <a:latin typeface="Times New Roman" pitchFamily="18" charset="0"/>
              <a:cs typeface="Times New Roman" pitchFamily="18" charset="0"/>
            </a:endParaRPr>
          </a:p>
        </p:txBody>
      </p:sp>
      <p:sp>
        <p:nvSpPr>
          <p:cNvPr id="9" name="TextBox 8"/>
          <p:cNvSpPr txBox="1"/>
          <p:nvPr/>
        </p:nvSpPr>
        <p:spPr>
          <a:xfrm>
            <a:off x="4119715" y="4488427"/>
            <a:ext cx="3598607" cy="584775"/>
          </a:xfrm>
          <a:prstGeom prst="rect">
            <a:avLst/>
          </a:prstGeom>
          <a:noFill/>
        </p:spPr>
        <p:txBody>
          <a:bodyPr wrap="square" rtlCol="0">
            <a:spAutoFit/>
          </a:bodyPr>
          <a:lstStyle/>
          <a:p>
            <a:r>
              <a:rPr lang="vi-VN" sz="3200" dirty="0">
                <a:solidFill>
                  <a:srgbClr val="FF0000"/>
                </a:solidFill>
              </a:rPr>
              <a:t>khả năng sinh sản</a:t>
            </a:r>
            <a:endParaRPr lang="en-US" sz="3200" dirty="0">
              <a:solidFill>
                <a:srgbClr val="FF0000"/>
              </a:solidFill>
              <a:latin typeface="Times New Roman" pitchFamily="18" charset="0"/>
              <a:cs typeface="Times New Roman" pitchFamily="18" charset="0"/>
            </a:endParaRPr>
          </a:p>
        </p:txBody>
      </p:sp>
      <p:sp>
        <p:nvSpPr>
          <p:cNvPr id="12" name="TextBox 11"/>
          <p:cNvSpPr txBox="1"/>
          <p:nvPr/>
        </p:nvSpPr>
        <p:spPr>
          <a:xfrm>
            <a:off x="3706763" y="5019370"/>
            <a:ext cx="1366684" cy="584775"/>
          </a:xfrm>
          <a:prstGeom prst="rect">
            <a:avLst/>
          </a:prstGeom>
          <a:noFill/>
        </p:spPr>
        <p:txBody>
          <a:bodyPr wrap="square" rtlCol="0">
            <a:spAutoFit/>
          </a:bodyPr>
          <a:lstStyle/>
          <a:p>
            <a:r>
              <a:rPr lang="vi-VN" sz="3200" dirty="0">
                <a:solidFill>
                  <a:srgbClr val="FF0000"/>
                </a:solidFill>
              </a:rPr>
              <a:t>nhiều</a:t>
            </a:r>
            <a:endParaRPr lang="en-US" sz="3200" dirty="0">
              <a:solidFill>
                <a:srgbClr val="FF0000"/>
              </a:solidFill>
              <a:latin typeface="Times New Roman" pitchFamily="18" charset="0"/>
              <a:cs typeface="Times New Roman" pitchFamily="18" charset="0"/>
            </a:endParaRPr>
          </a:p>
        </p:txBody>
      </p:sp>
      <p:sp>
        <p:nvSpPr>
          <p:cNvPr id="13" name="TextBox 12"/>
          <p:cNvSpPr txBox="1"/>
          <p:nvPr/>
        </p:nvSpPr>
        <p:spPr>
          <a:xfrm>
            <a:off x="530942" y="132736"/>
            <a:ext cx="8170607" cy="2062103"/>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1. </a:t>
            </a:r>
            <a:r>
              <a:rPr lang="vi-VN" sz="3200" dirty="0" smtClean="0">
                <a:latin typeface="Times New Roman" pitchFamily="18" charset="0"/>
                <a:cs typeface="Times New Roman" pitchFamily="18" charset="0"/>
              </a:rPr>
              <a:t>Em </a:t>
            </a:r>
            <a:r>
              <a:rPr lang="vi-VN" sz="3200" dirty="0">
                <a:latin typeface="Times New Roman" pitchFamily="18" charset="0"/>
                <a:cs typeface="Times New Roman" pitchFamily="18" charset="0"/>
              </a:rPr>
              <a:t>hãy quan sát Hình 9.1 và chọn từ hoặc cụm từ thích hợp vào □ với Các cụm từ gợi ý sau: </a:t>
            </a:r>
            <a:r>
              <a:rPr lang="vi-VN" sz="3200" dirty="0" smtClean="0">
                <a:latin typeface="Times New Roman" pitchFamily="18" charset="0"/>
                <a:cs typeface="Times New Roman" pitchFamily="18" charset="0"/>
              </a:rPr>
              <a:t>khả </a:t>
            </a:r>
            <a:r>
              <a:rPr lang="vi-VN" sz="3200" dirty="0">
                <a:latin typeface="Times New Roman" pitchFamily="18" charset="0"/>
                <a:cs typeface="Times New Roman" pitchFamily="18" charset="0"/>
              </a:rPr>
              <a:t>năng sinh sản;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sức đề kháng; </a:t>
            </a:r>
            <a:r>
              <a:rPr lang="vi-VN" sz="3200" dirty="0" smtClean="0">
                <a:latin typeface="Times New Roman" pitchFamily="18" charset="0"/>
                <a:cs typeface="Times New Roman" pitchFamily="18" charset="0"/>
              </a:rPr>
              <a:t>nhiều</a:t>
            </a:r>
            <a:r>
              <a:rPr lang="vi-VN"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sản phẩm;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chất lượng đàn con tốt;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khỏe mạnh</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899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829" y="1172018"/>
            <a:ext cx="8406580" cy="1569660"/>
          </a:xfrm>
          <a:prstGeom prst="rect">
            <a:avLst/>
          </a:prstGeom>
          <a:noFill/>
        </p:spPr>
        <p:txBody>
          <a:bodyPr wrap="square" rtlCol="0">
            <a:spAutoFit/>
          </a:bodyPr>
          <a:lstStyle/>
          <a:p>
            <a:r>
              <a:rPr lang="en-US" sz="3200" dirty="0" smtClean="0">
                <a:solidFill>
                  <a:srgbClr val="FF0000"/>
                </a:solidFill>
                <a:latin typeface="+mj-lt"/>
              </a:rPr>
              <a:t>2.</a:t>
            </a:r>
            <a:r>
              <a:rPr lang="vi-VN" sz="3200" dirty="0" smtClean="0">
                <a:solidFill>
                  <a:srgbClr val="FF0000"/>
                </a:solidFill>
                <a:latin typeface="+mj-lt"/>
              </a:rPr>
              <a:t>E</a:t>
            </a:r>
            <a:r>
              <a:rPr lang="vi-VN" sz="3200" dirty="0" smtClean="0">
                <a:latin typeface="+mj-lt"/>
              </a:rPr>
              <a:t>m </a:t>
            </a:r>
            <a:r>
              <a:rPr lang="vi-VN" sz="3200" dirty="0">
                <a:latin typeface="+mj-lt"/>
              </a:rPr>
              <a:t>hãy cho biết vai trò của việc nuôi dưỡng và chăm sóc vật </a:t>
            </a:r>
            <a:r>
              <a:rPr lang="vi-VN" sz="3200" dirty="0" smtClean="0">
                <a:latin typeface="+mj-lt"/>
              </a:rPr>
              <a:t>nuôi</a:t>
            </a:r>
            <a:r>
              <a:rPr lang="en-US" sz="3200" dirty="0" smtClean="0">
                <a:latin typeface="+mj-lt"/>
              </a:rPr>
              <a:t>?</a:t>
            </a:r>
            <a:endParaRPr lang="vi-VN" sz="3200" dirty="0">
              <a:latin typeface="+mj-lt"/>
            </a:endParaRPr>
          </a:p>
          <a:p>
            <a:endParaRPr lang="en-US" sz="3200" dirty="0">
              <a:latin typeface="+mj-lt"/>
            </a:endParaRPr>
          </a:p>
        </p:txBody>
      </p:sp>
    </p:spTree>
    <p:extLst>
      <p:ext uri="{BB962C8B-B14F-4D97-AF65-F5344CB8AC3E}">
        <p14:creationId xmlns:p14="http://schemas.microsoft.com/office/powerpoint/2010/main" val="6478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1571</Words>
  <Application>Microsoft Office PowerPoint</Application>
  <PresentationFormat>On-screen Show (4:3)</PresentationFormat>
  <Paragraphs>156</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42</cp:revision>
  <dcterms:created xsi:type="dcterms:W3CDTF">2023-02-06T09:41:06Z</dcterms:created>
  <dcterms:modified xsi:type="dcterms:W3CDTF">2023-02-06T14:41:12Z</dcterms:modified>
</cp:coreProperties>
</file>