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Bodoni" charset="0"/>
      <p:bold r:id="rId26"/>
      <p:boldItalic r:id="rId27"/>
    </p:embeddedFont>
    <p:embeddedFont>
      <p:font typeface="Open Sans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j0LvpXKqMyTp3NqUmesuZhn1BL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6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7862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2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/>
          </a:p>
        </p:txBody>
      </p:sp>
      <p:sp>
        <p:nvSpPr>
          <p:cNvPr id="241" name="Google Shape;241;p12"/>
          <p:cNvSpPr txBox="1"/>
          <p:nvPr/>
        </p:nvSpPr>
        <p:spPr>
          <a:xfrm>
            <a:off x="1042458" y="1154958"/>
            <a:ext cx="996477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to the conversation again. Choose the best answer to each question below.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2"/>
          <p:cNvSpPr/>
          <p:nvPr/>
        </p:nvSpPr>
        <p:spPr>
          <a:xfrm>
            <a:off x="487067" y="122080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2"/>
          <p:cNvSpPr txBox="1"/>
          <p:nvPr/>
        </p:nvSpPr>
        <p:spPr>
          <a:xfrm>
            <a:off x="539852" y="111816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244" name="Google Shape;244;p12"/>
          <p:cNvSpPr txBox="1"/>
          <p:nvPr/>
        </p:nvSpPr>
        <p:spPr>
          <a:xfrm>
            <a:off x="1042458" y="2067660"/>
            <a:ext cx="5916704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400" i="1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Naughty Twins</a:t>
            </a:r>
            <a:r>
              <a:rPr lang="en-US" sz="240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is a </a:t>
            </a:r>
            <a:r>
              <a:rPr lang="en-US" sz="1600" i="0">
                <a:solidFill>
                  <a:srgbClr val="949599"/>
                </a:solidFill>
                <a:latin typeface="Arial"/>
                <a:ea typeface="Arial"/>
                <a:cs typeface="Arial"/>
                <a:sym typeface="Arial"/>
              </a:rPr>
              <a:t>______</a:t>
            </a:r>
            <a:r>
              <a:rPr lang="en-US" sz="240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400" b="0" i="0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comedy 			</a:t>
            </a:r>
            <a:endParaRPr sz="2400" b="0" i="0">
              <a:solidFill>
                <a:srgbClr val="2420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	B. 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science fiction film 	</a:t>
            </a:r>
            <a:endParaRPr sz="2400" b="0" i="0">
              <a:solidFill>
                <a:srgbClr val="2420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	C. 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horror film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40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 main characters are </a:t>
            </a:r>
            <a:r>
              <a:rPr lang="en-US" sz="1600" i="0">
                <a:solidFill>
                  <a:srgbClr val="949599"/>
                </a:solidFill>
                <a:latin typeface="Arial"/>
                <a:ea typeface="Arial"/>
                <a:cs typeface="Arial"/>
                <a:sym typeface="Arial"/>
              </a:rPr>
              <a:t>______</a:t>
            </a:r>
            <a:r>
              <a:rPr lang="en-US" sz="240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400" b="0" i="0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old classmates 		</a:t>
            </a:r>
            <a:endParaRPr sz="2400" b="0" i="0">
              <a:solidFill>
                <a:srgbClr val="2420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400" b="0" i="0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twin brothers 		</a:t>
            </a:r>
            <a:endParaRPr sz="2400" b="0" i="0">
              <a:solidFill>
                <a:srgbClr val="2420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400" b="0" i="0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twin sisters</a:t>
            </a:r>
            <a:b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2"/>
          <p:cNvSpPr/>
          <p:nvPr/>
        </p:nvSpPr>
        <p:spPr>
          <a:xfrm>
            <a:off x="1967240" y="2580545"/>
            <a:ext cx="409248" cy="426067"/>
          </a:xfrm>
          <a:prstGeom prst="ellipse">
            <a:avLst/>
          </a:prstGeom>
          <a:noFill/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2"/>
          <p:cNvSpPr/>
          <p:nvPr/>
        </p:nvSpPr>
        <p:spPr>
          <a:xfrm>
            <a:off x="1967240" y="5647595"/>
            <a:ext cx="409248" cy="426067"/>
          </a:xfrm>
          <a:prstGeom prst="ellipse">
            <a:avLst/>
          </a:prstGeom>
          <a:noFill/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06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536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2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3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/>
          </a:p>
        </p:txBody>
      </p:sp>
      <p:sp>
        <p:nvSpPr>
          <p:cNvPr id="254" name="Google Shape;254;p13"/>
          <p:cNvSpPr txBox="1"/>
          <p:nvPr/>
        </p:nvSpPr>
        <p:spPr>
          <a:xfrm>
            <a:off x="1042458" y="1154958"/>
            <a:ext cx="996477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to the conversation again. Choose the best answer to each question below.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3"/>
          <p:cNvSpPr/>
          <p:nvPr/>
        </p:nvSpPr>
        <p:spPr>
          <a:xfrm>
            <a:off x="487067" y="122080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3"/>
          <p:cNvSpPr txBox="1"/>
          <p:nvPr/>
        </p:nvSpPr>
        <p:spPr>
          <a:xfrm>
            <a:off x="539852" y="111816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257" name="Google Shape;257;p13"/>
          <p:cNvSpPr txBox="1"/>
          <p:nvPr/>
        </p:nvSpPr>
        <p:spPr>
          <a:xfrm>
            <a:off x="936887" y="2133507"/>
            <a:ext cx="11414255" cy="4081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40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Where do the twins meet each other for the first time?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400" b="0" i="0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At a summer camp. 	</a:t>
            </a:r>
            <a:endParaRPr sz="2400" b="0" i="0">
              <a:solidFill>
                <a:srgbClr val="2420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400" b="0" i="0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At a summer school. 	</a:t>
            </a:r>
            <a:endParaRPr sz="2400" b="0" i="0">
              <a:solidFill>
                <a:srgbClr val="2420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400" b="0" i="0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At a hospital.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i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40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People say </a:t>
            </a:r>
            <a:r>
              <a:rPr lang="en-US" sz="2400" i="1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Naughty Twins </a:t>
            </a:r>
            <a:r>
              <a:rPr lang="en-US" sz="240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is a film that </a:t>
            </a:r>
            <a:r>
              <a:rPr lang="en-US" sz="1600" i="0">
                <a:solidFill>
                  <a:srgbClr val="949599"/>
                </a:solidFill>
                <a:latin typeface="Arial"/>
                <a:ea typeface="Arial"/>
                <a:cs typeface="Arial"/>
                <a:sym typeface="Arial"/>
              </a:rPr>
              <a:t>______</a:t>
            </a:r>
            <a:r>
              <a:rPr lang="en-US" sz="240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400" b="0" i="0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young people should see</a:t>
            </a:r>
            <a:b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400" b="0" i="0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young people shouldn’t see</a:t>
            </a:r>
            <a:b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400" b="0" i="0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24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is shocking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58" name="Google Shape;258;p13"/>
          <p:cNvSpPr/>
          <p:nvPr/>
        </p:nvSpPr>
        <p:spPr>
          <a:xfrm>
            <a:off x="1859290" y="2655760"/>
            <a:ext cx="409248" cy="426067"/>
          </a:xfrm>
          <a:prstGeom prst="ellipse">
            <a:avLst/>
          </a:prstGeom>
          <a:noFill/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/>
          <p:nvPr/>
        </p:nvSpPr>
        <p:spPr>
          <a:xfrm>
            <a:off x="1859290" y="4853845"/>
            <a:ext cx="409248" cy="426067"/>
          </a:xfrm>
          <a:prstGeom prst="ellipse">
            <a:avLst/>
          </a:prstGeom>
          <a:noFill/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675509" y="124878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2922721" y="2435102"/>
            <a:ext cx="1883770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4"/>
          <p:cNvSpPr/>
          <p:nvPr/>
        </p:nvSpPr>
        <p:spPr>
          <a:xfrm>
            <a:off x="681327" y="3739733"/>
            <a:ext cx="1883770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4"/>
          <p:cNvSpPr/>
          <p:nvPr/>
        </p:nvSpPr>
        <p:spPr>
          <a:xfrm>
            <a:off x="5588839" y="1280803"/>
            <a:ext cx="5459396" cy="56227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 the types of films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5571062" y="2089884"/>
            <a:ext cx="5456245" cy="120728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Work in pairs and discuss.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and check.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again and choose the correct answer.</a:t>
            </a:r>
            <a:endParaRPr/>
          </a:p>
        </p:txBody>
      </p:sp>
      <p:sp>
        <p:nvSpPr>
          <p:cNvPr id="270" name="Google Shape;270;p14"/>
          <p:cNvSpPr/>
          <p:nvPr/>
        </p:nvSpPr>
        <p:spPr>
          <a:xfrm>
            <a:off x="5585947" y="3407543"/>
            <a:ext cx="5465179" cy="14445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Writing 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groups. Make notes about your favourite film.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Make a film review.</a:t>
            </a:r>
            <a:endParaRPr/>
          </a:p>
        </p:txBody>
      </p:sp>
      <p:cxnSp>
        <p:nvCxnSpPr>
          <p:cNvPr id="271" name="Google Shape;271;p14"/>
          <p:cNvCxnSpPr>
            <a:stCxn id="265" idx="3"/>
            <a:endCxn id="266" idx="0"/>
          </p:cNvCxnSpPr>
          <p:nvPr/>
        </p:nvCxnSpPr>
        <p:spPr>
          <a:xfrm>
            <a:off x="2559276" y="1576321"/>
            <a:ext cx="1305300" cy="858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2" name="Google Shape;272;p14"/>
          <p:cNvCxnSpPr>
            <a:stCxn id="266" idx="1"/>
            <a:endCxn id="267" idx="0"/>
          </p:cNvCxnSpPr>
          <p:nvPr/>
        </p:nvCxnSpPr>
        <p:spPr>
          <a:xfrm flipH="1">
            <a:off x="1623121" y="2762803"/>
            <a:ext cx="1299600" cy="9768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73" name="Google Shape;273;p14"/>
          <p:cNvSpPr/>
          <p:nvPr/>
        </p:nvSpPr>
        <p:spPr>
          <a:xfrm>
            <a:off x="4239945" y="323788"/>
            <a:ext cx="4042994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8156" y="-42519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4"/>
          <p:cNvSpPr txBox="1"/>
          <p:nvPr/>
        </p:nvSpPr>
        <p:spPr>
          <a:xfrm>
            <a:off x="4992716" y="411000"/>
            <a:ext cx="31229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6: SKILLS 2</a:t>
            </a:r>
            <a:endParaRPr/>
          </a:p>
        </p:txBody>
      </p:sp>
      <p:sp>
        <p:nvSpPr>
          <p:cNvPr id="276" name="Google Shape;276;p14"/>
          <p:cNvSpPr/>
          <p:nvPr/>
        </p:nvSpPr>
        <p:spPr>
          <a:xfrm>
            <a:off x="4343840" y="4962416"/>
            <a:ext cx="5827840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teach students how to write a film review.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14" descr="Quill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3571" y="4775090"/>
            <a:ext cx="1601035" cy="1601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5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PRE-WRITING</a:t>
            </a:r>
            <a:endParaRPr/>
          </a:p>
        </p:txBody>
      </p:sp>
      <p:sp>
        <p:nvSpPr>
          <p:cNvPr id="285" name="Google Shape;285;p15"/>
          <p:cNvSpPr txBox="1"/>
          <p:nvPr/>
        </p:nvSpPr>
        <p:spPr>
          <a:xfrm>
            <a:off x="1042458" y="1166138"/>
            <a:ext cx="996477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 notes about one of your favourite films.</a:t>
            </a:r>
            <a:endParaRPr sz="2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87067" y="1144099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5"/>
          <p:cNvSpPr txBox="1"/>
          <p:nvPr/>
        </p:nvSpPr>
        <p:spPr>
          <a:xfrm>
            <a:off x="539852" y="104145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288" name="Google Shape;28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660" y="1749345"/>
            <a:ext cx="5766340" cy="5098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15"/>
          <p:cNvCxnSpPr/>
          <p:nvPr/>
        </p:nvCxnSpPr>
        <p:spPr>
          <a:xfrm>
            <a:off x="3498273" y="2920808"/>
            <a:ext cx="2902527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0" name="Google Shape;290;p15"/>
          <p:cNvCxnSpPr/>
          <p:nvPr/>
        </p:nvCxnSpPr>
        <p:spPr>
          <a:xfrm>
            <a:off x="2698173" y="3492308"/>
            <a:ext cx="3702627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1" name="Google Shape;291;p15"/>
          <p:cNvCxnSpPr/>
          <p:nvPr/>
        </p:nvCxnSpPr>
        <p:spPr>
          <a:xfrm>
            <a:off x="2240973" y="4298748"/>
            <a:ext cx="4159827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2" name="Google Shape;292;p15"/>
          <p:cNvCxnSpPr/>
          <p:nvPr/>
        </p:nvCxnSpPr>
        <p:spPr>
          <a:xfrm>
            <a:off x="4610100" y="4846169"/>
            <a:ext cx="1790700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3" name="Google Shape;293;p15"/>
          <p:cNvCxnSpPr/>
          <p:nvPr/>
        </p:nvCxnSpPr>
        <p:spPr>
          <a:xfrm>
            <a:off x="2615045" y="5632836"/>
            <a:ext cx="3785755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4" name="Google Shape;294;p15"/>
          <p:cNvCxnSpPr/>
          <p:nvPr/>
        </p:nvCxnSpPr>
        <p:spPr>
          <a:xfrm>
            <a:off x="3955473" y="6158518"/>
            <a:ext cx="2445327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5" name="Google Shape;295;p15"/>
          <p:cNvSpPr txBox="1"/>
          <p:nvPr/>
        </p:nvSpPr>
        <p:spPr>
          <a:xfrm>
            <a:off x="6517370" y="2659198"/>
            <a:ext cx="29798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Harry Potter</a:t>
            </a:r>
            <a:endParaRPr sz="2800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5"/>
          <p:cNvSpPr txBox="1"/>
          <p:nvPr/>
        </p:nvSpPr>
        <p:spPr>
          <a:xfrm>
            <a:off x="6517370" y="3279084"/>
            <a:ext cx="29798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Fantasy / Fiction</a:t>
            </a:r>
            <a:endParaRPr sz="2800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5"/>
          <p:cNvSpPr txBox="1"/>
          <p:nvPr/>
        </p:nvSpPr>
        <p:spPr>
          <a:xfrm>
            <a:off x="6483926" y="3832410"/>
            <a:ext cx="5274581" cy="81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Daniel Radcliffe, </a:t>
            </a:r>
            <a:r>
              <a:rPr lang="en-US" sz="2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Emma Watson</a:t>
            </a:r>
            <a:r>
              <a:rPr lang="en-US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sz="2800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Rupert </a:t>
            </a:r>
            <a:r>
              <a:rPr lang="en-US" sz="2800" b="1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Grint</a:t>
            </a:r>
            <a:r>
              <a:rPr lang="en-US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5"/>
          <p:cNvSpPr txBox="1"/>
          <p:nvPr/>
        </p:nvSpPr>
        <p:spPr>
          <a:xfrm>
            <a:off x="6517369" y="5373688"/>
            <a:ext cx="47771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Great acting, beautiful </a:t>
            </a:r>
            <a:r>
              <a:rPr lang="en-US" sz="2800" b="1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scences</a:t>
            </a:r>
            <a:endParaRPr sz="2800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5"/>
          <p:cNvSpPr txBox="1"/>
          <p:nvPr/>
        </p:nvSpPr>
        <p:spPr>
          <a:xfrm>
            <a:off x="6517369" y="5896908"/>
            <a:ext cx="47771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Gripping, moving, funny</a:t>
            </a:r>
            <a:endParaRPr sz="2800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5"/>
          <p:cNvSpPr txBox="1"/>
          <p:nvPr/>
        </p:nvSpPr>
        <p:spPr>
          <a:xfrm>
            <a:off x="6483926" y="4528102"/>
            <a:ext cx="5843579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 group of teenage wizards and witches in Hogwarts fight against the Dark Lord.</a:t>
            </a:r>
            <a:endParaRPr sz="2600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6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WHILE-WRITING</a:t>
            </a:r>
            <a:endParaRPr/>
          </a:p>
        </p:txBody>
      </p:sp>
      <p:sp>
        <p:nvSpPr>
          <p:cNvPr id="308" name="Google Shape;308;p16"/>
          <p:cNvSpPr txBox="1"/>
          <p:nvPr/>
        </p:nvSpPr>
        <p:spPr>
          <a:xfrm>
            <a:off x="682538" y="1111365"/>
            <a:ext cx="414074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 a paragraph of about 70 words about your favourite film, using the information in    . 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6"/>
          <p:cNvSpPr/>
          <p:nvPr/>
        </p:nvSpPr>
        <p:spPr>
          <a:xfrm>
            <a:off x="187371" y="116360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6"/>
          <p:cNvSpPr txBox="1"/>
          <p:nvPr/>
        </p:nvSpPr>
        <p:spPr>
          <a:xfrm>
            <a:off x="215904" y="1048684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sp>
        <p:nvSpPr>
          <p:cNvPr id="311" name="Google Shape;311;p16"/>
          <p:cNvSpPr txBox="1"/>
          <p:nvPr/>
        </p:nvSpPr>
        <p:spPr>
          <a:xfrm>
            <a:off x="2786911" y="2109469"/>
            <a:ext cx="3970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8C0B6"/>
                </a:solidFill>
                <a:latin typeface="Open Sans"/>
                <a:ea typeface="Open Sans"/>
                <a:cs typeface="Open Sans"/>
                <a:sym typeface="Open Sans"/>
              </a:rPr>
              <a:t>4 </a:t>
            </a:r>
            <a:endParaRPr sz="3200" b="1">
              <a:solidFill>
                <a:srgbClr val="48C0B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2" name="Google Shape;31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559" y="2994818"/>
            <a:ext cx="4139098" cy="275181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13" name="Google Shape;31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3279" y="1163608"/>
            <a:ext cx="7144761" cy="5485958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6"/>
          <p:cNvSpPr txBox="1"/>
          <p:nvPr/>
        </p:nvSpPr>
        <p:spPr>
          <a:xfrm>
            <a:off x="5247411" y="2142728"/>
            <a:ext cx="6340025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My </a:t>
            </a:r>
            <a:r>
              <a:rPr lang="en-US" sz="2600" b="1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film is the Harry Potter series. It is based on one of the best selling novels.  They are fantasy and fiction films about the wizard named Harry Potter and his </a:t>
            </a:r>
            <a:r>
              <a:rPr lang="en-US" sz="2600" b="1" dirty="0" smtClean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friends starred </a:t>
            </a:r>
            <a:r>
              <a:rPr lang="en-US" sz="2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in this film. I like this film and I find it </a:t>
            </a:r>
            <a:r>
              <a:rPr lang="en-US" sz="2600" b="1" dirty="0" smtClean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moving </a:t>
            </a:r>
            <a:r>
              <a:rPr lang="en-US" sz="2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600" b="1" dirty="0" smtClean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funny. </a:t>
            </a:r>
            <a:r>
              <a:rPr lang="en-US" sz="2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The scenes were set in the beautiful spots in the UK and the acting was really great. 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7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7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7"/>
          <p:cNvSpPr/>
          <p:nvPr/>
        </p:nvSpPr>
        <p:spPr>
          <a:xfrm>
            <a:off x="675509" y="124878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7"/>
          <p:cNvSpPr/>
          <p:nvPr/>
        </p:nvSpPr>
        <p:spPr>
          <a:xfrm>
            <a:off x="2922721" y="2435102"/>
            <a:ext cx="1883770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7"/>
          <p:cNvSpPr/>
          <p:nvPr/>
        </p:nvSpPr>
        <p:spPr>
          <a:xfrm>
            <a:off x="681327" y="3739733"/>
            <a:ext cx="1883770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2731936" y="4979968"/>
            <a:ext cx="2437123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POST-LISTEN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WRITE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7"/>
          <p:cNvSpPr/>
          <p:nvPr/>
        </p:nvSpPr>
        <p:spPr>
          <a:xfrm>
            <a:off x="5588839" y="1280803"/>
            <a:ext cx="5459396" cy="56227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 the types of films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7"/>
          <p:cNvSpPr/>
          <p:nvPr/>
        </p:nvSpPr>
        <p:spPr>
          <a:xfrm>
            <a:off x="5571062" y="2089884"/>
            <a:ext cx="5456245" cy="120728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Work in pairs and discuss.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and check.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again and choose the correct answer.</a:t>
            </a:r>
            <a:endParaRPr/>
          </a:p>
        </p:txBody>
      </p:sp>
      <p:sp>
        <p:nvSpPr>
          <p:cNvPr id="327" name="Google Shape;327;p17"/>
          <p:cNvSpPr/>
          <p:nvPr/>
        </p:nvSpPr>
        <p:spPr>
          <a:xfrm>
            <a:off x="5585947" y="3407543"/>
            <a:ext cx="5465179" cy="14445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Writing 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groups. Make notes about your favourite film.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Make a film review.</a:t>
            </a:r>
            <a:endParaRPr/>
          </a:p>
        </p:txBody>
      </p:sp>
      <p:cxnSp>
        <p:nvCxnSpPr>
          <p:cNvPr id="328" name="Google Shape;328;p17"/>
          <p:cNvCxnSpPr>
            <a:stCxn id="321" idx="3"/>
            <a:endCxn id="322" idx="0"/>
          </p:cNvCxnSpPr>
          <p:nvPr/>
        </p:nvCxnSpPr>
        <p:spPr>
          <a:xfrm>
            <a:off x="2559276" y="1576321"/>
            <a:ext cx="1305300" cy="858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9" name="Google Shape;329;p17"/>
          <p:cNvCxnSpPr>
            <a:stCxn id="322" idx="1"/>
            <a:endCxn id="323" idx="0"/>
          </p:cNvCxnSpPr>
          <p:nvPr/>
        </p:nvCxnSpPr>
        <p:spPr>
          <a:xfrm flipH="1">
            <a:off x="1623121" y="2762803"/>
            <a:ext cx="1299600" cy="9768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0" name="Google Shape;330;p17"/>
          <p:cNvCxnSpPr>
            <a:stCxn id="323" idx="3"/>
            <a:endCxn id="324" idx="0"/>
          </p:cNvCxnSpPr>
          <p:nvPr/>
        </p:nvCxnSpPr>
        <p:spPr>
          <a:xfrm>
            <a:off x="2565097" y="4067435"/>
            <a:ext cx="1385400" cy="912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31" name="Google Shape;331;p17"/>
          <p:cNvSpPr/>
          <p:nvPr/>
        </p:nvSpPr>
        <p:spPr>
          <a:xfrm>
            <a:off x="5583056" y="4979968"/>
            <a:ext cx="5465179" cy="66767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6: Class gallery.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7"/>
          <p:cNvSpPr/>
          <p:nvPr/>
        </p:nvSpPr>
        <p:spPr>
          <a:xfrm>
            <a:off x="4239945" y="323788"/>
            <a:ext cx="4042994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8156" y="-42519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7"/>
          <p:cNvSpPr txBox="1"/>
          <p:nvPr/>
        </p:nvSpPr>
        <p:spPr>
          <a:xfrm>
            <a:off x="4992716" y="411000"/>
            <a:ext cx="31229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6: SKILLS 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8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/>
          </a:p>
        </p:txBody>
      </p:sp>
      <p:sp>
        <p:nvSpPr>
          <p:cNvPr id="342" name="Google Shape;342;p18"/>
          <p:cNvSpPr txBox="1"/>
          <p:nvPr/>
        </p:nvSpPr>
        <p:spPr>
          <a:xfrm>
            <a:off x="991791" y="1330941"/>
            <a:ext cx="609686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Class gallery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8"/>
          <p:cNvSpPr txBox="1"/>
          <p:nvPr/>
        </p:nvSpPr>
        <p:spPr>
          <a:xfrm>
            <a:off x="5820583" y="2683895"/>
            <a:ext cx="574323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can: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and see other’s work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comments to each other</a:t>
            </a:r>
            <a:endParaRPr/>
          </a:p>
        </p:txBody>
      </p:sp>
      <p:pic>
        <p:nvPicPr>
          <p:cNvPr id="344" name="Google Shape;34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0754" y="2500481"/>
            <a:ext cx="3601539" cy="3601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0"/>
          <p:cNvSpPr txBox="1"/>
          <p:nvPr/>
        </p:nvSpPr>
        <p:spPr>
          <a:xfrm>
            <a:off x="1149944" y="1294750"/>
            <a:ext cx="108153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0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376" name="Google Shape;37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0"/>
          <p:cNvSpPr txBox="1"/>
          <p:nvPr/>
        </p:nvSpPr>
        <p:spPr>
          <a:xfrm>
            <a:off x="3812292" y="1916750"/>
            <a:ext cx="8152967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lesson, we have learnt to: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for special information about a comedy;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a short paragraph about your favorite film.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20" descr="Presentation with checklist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198" y="2042184"/>
            <a:ext cx="2851881" cy="2851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1"/>
          <p:cNvSpPr txBox="1"/>
          <p:nvPr/>
        </p:nvSpPr>
        <p:spPr>
          <a:xfrm>
            <a:off x="1131589" y="1299111"/>
            <a:ext cx="108153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1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1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388" name="Google Shape;38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1"/>
          <p:cNvSpPr txBox="1"/>
          <p:nvPr/>
        </p:nvSpPr>
        <p:spPr>
          <a:xfrm>
            <a:off x="628983" y="2238692"/>
            <a:ext cx="105133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next lesson: </a:t>
            </a: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Looking back &amp; Project</a:t>
            </a:r>
            <a:endParaRPr/>
          </a:p>
        </p:txBody>
      </p:sp>
      <p:pic>
        <p:nvPicPr>
          <p:cNvPr id="391" name="Google Shape;39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3339" y="3336073"/>
            <a:ext cx="3222397" cy="3222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3918939" y="1670264"/>
            <a:ext cx="4042994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7150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4671710" y="1757476"/>
            <a:ext cx="31229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6: SKILLS 2</a:t>
            </a:r>
            <a:endParaRPr/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FILMS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/>
          </a:p>
        </p:txBody>
      </p:sp>
      <p:pic>
        <p:nvPicPr>
          <p:cNvPr id="101" name="Google Shape;101;p2" descr="Free Watching Movie Cliparts, Download Free Watching Movie Cliparts png  images, Free ClipArts on Clipart Librar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35238" y="2947958"/>
            <a:ext cx="1724025" cy="2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 descr="Free Watching Movie Cliparts, Download Free Watching Movie Cliparts png  images, Free ClipArts on Clipart Librar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49544" y="3005108"/>
            <a:ext cx="1898530" cy="2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 descr="Free Watching Movie Cliparts, Download Free Watching Movie Cliparts png  images, Free ClipArts on Clipart Librar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17003" y="3005108"/>
            <a:ext cx="1800225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/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1823258" y="1914652"/>
            <a:ext cx="9770226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to: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for special information about a comedy;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a short paragraph about your favorite film.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675509" y="124878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922721" y="2435102"/>
            <a:ext cx="1883770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681327" y="3739733"/>
            <a:ext cx="1883770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2731936" y="4979968"/>
            <a:ext cx="2437123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POST-LISTEN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WRITE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5588839" y="1280803"/>
            <a:ext cx="5459396" cy="56227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 the types of films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5571062" y="2089884"/>
            <a:ext cx="5456245" cy="120728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Work in pairs and discuss.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and check.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again and choose the correct answer.</a:t>
            </a:r>
            <a:endParaRPr/>
          </a:p>
        </p:txBody>
      </p:sp>
      <p:sp>
        <p:nvSpPr>
          <p:cNvPr id="124" name="Google Shape;124;p4"/>
          <p:cNvSpPr/>
          <p:nvPr/>
        </p:nvSpPr>
        <p:spPr>
          <a:xfrm>
            <a:off x="5585947" y="3407543"/>
            <a:ext cx="5465179" cy="14445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Writing 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groups. Make notes about your favourite film.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Make a film review.</a:t>
            </a:r>
            <a:endParaRPr/>
          </a:p>
        </p:txBody>
      </p:sp>
      <p:cxnSp>
        <p:nvCxnSpPr>
          <p:cNvPr id="125" name="Google Shape;125;p4"/>
          <p:cNvCxnSpPr>
            <a:stCxn id="118" idx="3"/>
            <a:endCxn id="119" idx="0"/>
          </p:cNvCxnSpPr>
          <p:nvPr/>
        </p:nvCxnSpPr>
        <p:spPr>
          <a:xfrm>
            <a:off x="2559276" y="1576321"/>
            <a:ext cx="1305300" cy="858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6" name="Google Shape;126;p4"/>
          <p:cNvCxnSpPr>
            <a:stCxn id="119" idx="1"/>
            <a:endCxn id="120" idx="0"/>
          </p:cNvCxnSpPr>
          <p:nvPr/>
        </p:nvCxnSpPr>
        <p:spPr>
          <a:xfrm flipH="1">
            <a:off x="1623121" y="2762803"/>
            <a:ext cx="1299600" cy="9768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" name="Google Shape;127;p4"/>
          <p:cNvCxnSpPr>
            <a:stCxn id="120" idx="3"/>
            <a:endCxn id="121" idx="0"/>
          </p:cNvCxnSpPr>
          <p:nvPr/>
        </p:nvCxnSpPr>
        <p:spPr>
          <a:xfrm>
            <a:off x="2565097" y="4067435"/>
            <a:ext cx="1385400" cy="912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8" name="Google Shape;128;p4"/>
          <p:cNvSpPr/>
          <p:nvPr/>
        </p:nvSpPr>
        <p:spPr>
          <a:xfrm>
            <a:off x="675509" y="5778823"/>
            <a:ext cx="1881024" cy="682238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>
            <a:stCxn id="121" idx="1"/>
            <a:endCxn id="128" idx="0"/>
          </p:cNvCxnSpPr>
          <p:nvPr/>
        </p:nvCxnSpPr>
        <p:spPr>
          <a:xfrm flipH="1">
            <a:off x="1615936" y="5291710"/>
            <a:ext cx="1116000" cy="4872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5594317" y="5776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5583056" y="4979968"/>
            <a:ext cx="5465179" cy="66767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6: Class gallery.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4239945" y="323788"/>
            <a:ext cx="4042994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8156" y="-42519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 txBox="1"/>
          <p:nvPr/>
        </p:nvSpPr>
        <p:spPr>
          <a:xfrm>
            <a:off x="4992716" y="411000"/>
            <a:ext cx="31229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6: SKILLS 2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971990" y="145119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 the types of films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"/>
          <p:cNvSpPr/>
          <p:nvPr/>
        </p:nvSpPr>
        <p:spPr>
          <a:xfrm>
            <a:off x="5580310" y="2891840"/>
            <a:ext cx="582784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waken up students’ interest.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5" descr="Useful video resourc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858" y="2388665"/>
            <a:ext cx="2371232" cy="278362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"/>
          <p:cNvSpPr/>
          <p:nvPr/>
        </p:nvSpPr>
        <p:spPr>
          <a:xfrm>
            <a:off x="3977081" y="448740"/>
            <a:ext cx="4042994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5292" y="82433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"/>
          <p:cNvSpPr txBox="1"/>
          <p:nvPr/>
        </p:nvSpPr>
        <p:spPr>
          <a:xfrm>
            <a:off x="4729852" y="535952"/>
            <a:ext cx="31229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6: SKILLS 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"/>
          <p:cNvSpPr/>
          <p:nvPr/>
        </p:nvSpPr>
        <p:spPr>
          <a:xfrm>
            <a:off x="2034633" y="1681882"/>
            <a:ext cx="493817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the video and write down the types of the films. 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6" descr="Useful video resourc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557" y="1218816"/>
            <a:ext cx="1653761" cy="179731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/>
          <p:nvPr/>
        </p:nvSpPr>
        <p:spPr>
          <a:xfrm>
            <a:off x="1633499" y="3006235"/>
            <a:ext cx="545162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WHICH TYPES OF FILMS CAN YOU SEE THE MOST IN THE VIDEO?</a:t>
            </a:r>
            <a:endParaRPr sz="3200" b="1" i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"/>
          <p:cNvSpPr/>
          <p:nvPr/>
        </p:nvSpPr>
        <p:spPr>
          <a:xfrm>
            <a:off x="2980947" y="4894118"/>
            <a:ext cx="347056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8A80"/>
                </a:solidFill>
                <a:latin typeface="Bodoni"/>
                <a:ea typeface="Bodoni"/>
                <a:cs typeface="Bodoni"/>
                <a:sym typeface="Bodoni"/>
              </a:rPr>
              <a:t>COMEDY</a:t>
            </a:r>
            <a:endParaRPr sz="4800" dirty="0">
              <a:solidFill>
                <a:srgbClr val="008A8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1030" name="Picture 6" descr="Top 6 phim hài hước nhất của “Mr Bean” Rowan Atkin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121" y="1083306"/>
            <a:ext cx="5106877" cy="577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675509" y="124878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2922721" y="2435102"/>
            <a:ext cx="1883770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5588839" y="1280803"/>
            <a:ext cx="5459396" cy="56227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 the types of films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5571062" y="2089884"/>
            <a:ext cx="5456245" cy="120728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Work in pairs and discuss.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and check.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again and choose the correct answer.</a:t>
            </a:r>
            <a:endParaRPr/>
          </a:p>
        </p:txBody>
      </p:sp>
      <p:cxnSp>
        <p:nvCxnSpPr>
          <p:cNvPr id="168" name="Google Shape;168;p7"/>
          <p:cNvCxnSpPr>
            <a:stCxn id="164" idx="3"/>
            <a:endCxn id="165" idx="0"/>
          </p:cNvCxnSpPr>
          <p:nvPr/>
        </p:nvCxnSpPr>
        <p:spPr>
          <a:xfrm>
            <a:off x="2559276" y="1576321"/>
            <a:ext cx="1305300" cy="858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9" name="Google Shape;169;p7"/>
          <p:cNvSpPr/>
          <p:nvPr/>
        </p:nvSpPr>
        <p:spPr>
          <a:xfrm>
            <a:off x="4239945" y="323788"/>
            <a:ext cx="4042994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8156" y="-42519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7"/>
          <p:cNvSpPr txBox="1"/>
          <p:nvPr/>
        </p:nvSpPr>
        <p:spPr>
          <a:xfrm>
            <a:off x="4992716" y="411000"/>
            <a:ext cx="31229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6: SKILLS 2</a:t>
            </a: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5404616" y="3791137"/>
            <a:ext cx="5824661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help students develop 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listening skills for specific information.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7" descr="Headphones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9262" y="3933463"/>
            <a:ext cx="1771650" cy="17716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PRE-LISTENING</a:t>
            </a:r>
            <a:endParaRPr/>
          </a:p>
        </p:txBody>
      </p:sp>
      <p:sp>
        <p:nvSpPr>
          <p:cNvPr id="181" name="Google Shape;181;p8"/>
          <p:cNvSpPr txBox="1"/>
          <p:nvPr/>
        </p:nvSpPr>
        <p:spPr>
          <a:xfrm>
            <a:off x="1120911" y="1306071"/>
            <a:ext cx="996477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in pairs. Discuss the following question.</a:t>
            </a:r>
            <a:endParaRPr sz="2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8"/>
          <p:cNvSpPr/>
          <p:nvPr/>
        </p:nvSpPr>
        <p:spPr>
          <a:xfrm>
            <a:off x="537816" y="128433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8"/>
          <p:cNvSpPr txBox="1"/>
          <p:nvPr/>
        </p:nvSpPr>
        <p:spPr>
          <a:xfrm>
            <a:off x="602748" y="1183476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184" name="Google Shape;184;p8"/>
          <p:cNvSpPr/>
          <p:nvPr/>
        </p:nvSpPr>
        <p:spPr>
          <a:xfrm>
            <a:off x="1382751" y="1908231"/>
            <a:ext cx="7694342" cy="578882"/>
          </a:xfrm>
          <a:prstGeom prst="wedgeRoundRectCallout">
            <a:avLst>
              <a:gd name="adj1" fmla="val 38355"/>
              <a:gd name="adj2" fmla="val 106991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What do you like / dislike about a comedy?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85" name="Google Shape;185;p8" descr="Conversation - Free people ic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3157" y="1073253"/>
            <a:ext cx="2462282" cy="246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8836" y="2873936"/>
            <a:ext cx="1430866" cy="125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8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1826" y="2608258"/>
            <a:ext cx="2201705" cy="12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"/>
          <p:cNvSpPr/>
          <p:nvPr/>
        </p:nvSpPr>
        <p:spPr>
          <a:xfrm>
            <a:off x="685228" y="4102514"/>
            <a:ext cx="413207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MAKES PEOPLE LAUGH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>
            <a:off x="685228" y="4724281"/>
            <a:ext cx="462673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HELPS PEOPLE RELAX</a:t>
            </a:r>
            <a:endParaRPr/>
          </a:p>
        </p:txBody>
      </p:sp>
      <p:sp>
        <p:nvSpPr>
          <p:cNvPr id="190" name="Google Shape;190;p8"/>
          <p:cNvSpPr/>
          <p:nvPr/>
        </p:nvSpPr>
        <p:spPr>
          <a:xfrm>
            <a:off x="685228" y="5353611"/>
            <a:ext cx="37752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REDUCES STRESS</a:t>
            </a: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5467137" y="4116930"/>
            <a:ext cx="5636007" cy="58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MOSTLY NOT EDUCATIONAL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5467137" y="4633260"/>
            <a:ext cx="67248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 ARE NOT SUITABLE FOR CHILDREN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/>
          </a:p>
        </p:txBody>
      </p:sp>
      <p:sp>
        <p:nvSpPr>
          <p:cNvPr id="200" name="Google Shape;200;p9"/>
          <p:cNvSpPr txBox="1"/>
          <p:nvPr/>
        </p:nvSpPr>
        <p:spPr>
          <a:xfrm>
            <a:off x="1042458" y="1232611"/>
            <a:ext cx="996477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 and Hoa are talking about the film </a:t>
            </a:r>
            <a:r>
              <a:rPr lang="en-US" sz="24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Naughty Twins</a:t>
            </a: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to their conversation. Who stars in the film?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9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9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203" name="Google Shape;203;p9"/>
          <p:cNvSpPr/>
          <p:nvPr/>
        </p:nvSpPr>
        <p:spPr>
          <a:xfrm>
            <a:off x="8681845" y="1962833"/>
            <a:ext cx="3383670" cy="1259919"/>
          </a:xfrm>
          <a:prstGeom prst="wedgeRoundRectCallout">
            <a:avLst>
              <a:gd name="adj1" fmla="val -55091"/>
              <a:gd name="adj2" fmla="val 88065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242021"/>
                </a:solidFill>
                <a:latin typeface="Open Sans"/>
                <a:ea typeface="Open Sans"/>
                <a:cs typeface="Open Sans"/>
                <a:sym typeface="Open Sans"/>
              </a:rPr>
              <a:t>Linda Brown and Susan Smith</a:t>
            </a:r>
            <a:r>
              <a:rPr lang="en-US" sz="4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204" name="Google Shape;204;p9" descr="Conversation - Free people ic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8369" y="2626484"/>
            <a:ext cx="2403476" cy="240347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9"/>
          <p:cNvSpPr txBox="1"/>
          <p:nvPr/>
        </p:nvSpPr>
        <p:spPr>
          <a:xfrm>
            <a:off x="679509" y="2626484"/>
            <a:ext cx="5416491" cy="2368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AutoNum type="alphaUcPeriod"/>
            </a:pPr>
            <a:r>
              <a:rPr lang="en-US"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Linda Smith and Susan Brown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AutoNum type="alphaUcPeriod"/>
            </a:pPr>
            <a:r>
              <a:rPr lang="en-US"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Linda Brown and Susan Smith 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AutoNum type="alphaUcPeriod"/>
            </a:pPr>
            <a:r>
              <a:rPr lang="en-US"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Susan Linda and Brown Smith</a:t>
            </a:r>
            <a:endParaRPr sz="2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9"/>
          <p:cNvSpPr/>
          <p:nvPr/>
        </p:nvSpPr>
        <p:spPr>
          <a:xfrm>
            <a:off x="589080" y="3633505"/>
            <a:ext cx="613063" cy="623455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9"/>
          <p:cNvSpPr txBox="1"/>
          <p:nvPr/>
        </p:nvSpPr>
        <p:spPr>
          <a:xfrm>
            <a:off x="487067" y="218487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/>
          </a:p>
        </p:txBody>
      </p:sp>
      <p:pic>
        <p:nvPicPr>
          <p:cNvPr id="2" name="05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5092" y="3875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6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735</Words>
  <Application>Microsoft Office PowerPoint</Application>
  <PresentationFormat>Custom</PresentationFormat>
  <Paragraphs>147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Noto Sans Symbols</vt:lpstr>
      <vt:lpstr>Bodoni</vt:lpstr>
      <vt:lpstr>Courier New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5</cp:revision>
  <dcterms:created xsi:type="dcterms:W3CDTF">2020-12-09T02:04:09Z</dcterms:created>
  <dcterms:modified xsi:type="dcterms:W3CDTF">2023-02-20T16:04:39Z</dcterms:modified>
</cp:coreProperties>
</file>