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8" r:id="rId2"/>
    <p:sldMasterId id="2147483830" r:id="rId3"/>
  </p:sldMasterIdLst>
  <p:notesMasterIdLst>
    <p:notesMasterId r:id="rId18"/>
  </p:notesMasterIdLst>
  <p:sldIdLst>
    <p:sldId id="256" r:id="rId4"/>
    <p:sldId id="259" r:id="rId5"/>
    <p:sldId id="260" r:id="rId6"/>
    <p:sldId id="282" r:id="rId7"/>
    <p:sldId id="257" r:id="rId8"/>
    <p:sldId id="258" r:id="rId9"/>
    <p:sldId id="261" r:id="rId10"/>
    <p:sldId id="277" r:id="rId11"/>
    <p:sldId id="278" r:id="rId12"/>
    <p:sldId id="276" r:id="rId13"/>
    <p:sldId id="279" r:id="rId14"/>
    <p:sldId id="267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00"/>
    <a:srgbClr val="006600"/>
    <a:srgbClr val="005ADE"/>
    <a:srgbClr val="800000"/>
    <a:srgbClr val="79FE00"/>
    <a:srgbClr val="FFFF00"/>
    <a:srgbClr val="FF9999"/>
    <a:srgbClr val="FFFFFF"/>
    <a:srgbClr val="02B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660" autoAdjust="0"/>
  </p:normalViewPr>
  <p:slideViewPr>
    <p:cSldViewPr>
      <p:cViewPr>
        <p:scale>
          <a:sx n="81" d="100"/>
          <a:sy n="81" d="100"/>
        </p:scale>
        <p:origin x="-12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2ACA2D-E9D8-4DF4-A30B-0F7B5EC6F6DD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B1A272-CA11-40EC-BB9B-CD53CDF4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6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1A272-CA11-40EC-BB9B-CD53CDF499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C8BF6-2E0C-4177-B296-D71538C36B13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8FA2-CCF4-4881-8632-F8B3F355B5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29B-BDE4-46FB-BBD4-AEC6242B3138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A53D-29C5-4DF6-8EFF-09ADFDF88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29B23-BE7F-472E-8F34-74233C7FFD94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7C339-AFCD-4D12-B1AA-A42B60B02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C8BF6-2E0C-4177-B296-D71538C36B13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8FA2-CCF4-4881-8632-F8B3F355B5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D026-C76F-4D06-97D3-EFA90AD594CC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3571-261B-4482-BDF4-86B94D16A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83AE6-28AF-4E0E-91CB-E560BCFEFB3E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A29B-463F-45CD-9B20-EF715673D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5A816-82A4-4A5A-BC03-08CFABD16217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7C090-8C16-4E08-8E7A-522A202B8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DAF5-28BC-472E-BD5C-8FC8B7581934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7F02-E67B-4F62-A5AE-57A80D18B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43325-BF69-4367-94C5-EABCBC2C624D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7BC6-2E91-4096-BBD2-A76610DD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7DC35-C700-40AF-96FE-11F42D48832E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0CB5-E4EB-4BBD-AEAF-3E5CA8207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5A79E-53AF-41C3-A135-5309431A0427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2A-125F-4B2F-87C1-B3F2E4D09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D026-C76F-4D06-97D3-EFA90AD594CC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3571-261B-4482-BDF4-86B94D16A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1A75-7AF8-453B-88C1-5356C7FECD7D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5DBE-BC6D-4BF8-9831-8734C2CF9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29B-BDE4-46FB-BBD4-AEC6242B3138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A53D-29C5-4DF6-8EFF-09ADFDF88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29B23-BE7F-472E-8F34-74233C7FFD94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7C339-AFCD-4D12-B1AA-A42B60B02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C8BF6-2E0C-4177-B296-D71538C36B13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8FA2-CCF4-4881-8632-F8B3F355B5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D026-C76F-4D06-97D3-EFA90AD594CC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3571-261B-4482-BDF4-86B94D16A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83AE6-28AF-4E0E-91CB-E560BCFEFB3E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A29B-463F-45CD-9B20-EF715673D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5A816-82A4-4A5A-BC03-08CFABD16217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7C090-8C16-4E08-8E7A-522A202B8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DAF5-28BC-472E-BD5C-8FC8B7581934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7F02-E67B-4F62-A5AE-57A80D18B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43325-BF69-4367-94C5-EABCBC2C624D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7BC6-2E91-4096-BBD2-A76610DD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7DC35-C700-40AF-96FE-11F42D48832E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0CB5-E4EB-4BBD-AEAF-3E5CA8207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83AE6-28AF-4E0E-91CB-E560BCFEFB3E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A29B-463F-45CD-9B20-EF715673D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5A79E-53AF-41C3-A135-5309431A0427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2A-125F-4B2F-87C1-B3F2E4D09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1A75-7AF8-453B-88C1-5356C7FECD7D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5DBE-BC6D-4BF8-9831-8734C2CF9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29B-BDE4-46FB-BBD4-AEC6242B3138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A53D-29C5-4DF6-8EFF-09ADFDF88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29B23-BE7F-472E-8F34-74233C7FFD94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7C339-AFCD-4D12-B1AA-A42B60B02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5A816-82A4-4A5A-BC03-08CFABD16217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7C090-8C16-4E08-8E7A-522A202B8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DAF5-28BC-472E-BD5C-8FC8B7581934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7F02-E67B-4F62-A5AE-57A80D18B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43325-BF69-4367-94C5-EABCBC2C624D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7BC6-2E91-4096-BBD2-A76610DD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7DC35-C700-40AF-96FE-11F42D48832E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0CB5-E4EB-4BBD-AEAF-3E5CA8207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5A79E-53AF-41C3-A135-5309431A0427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2A-125F-4B2F-87C1-B3F2E4D09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1A75-7AF8-453B-88C1-5356C7FECD7D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5DBE-BC6D-4BF8-9831-8734C2CF9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83EDF-A01E-4957-A146-452AC50F4BE6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FF6398-19C1-42A8-9457-4228946C3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83EDF-A01E-4957-A146-452AC50F4BE6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FF6398-19C1-42A8-9457-4228946C3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83EDF-A01E-4957-A146-452AC50F4BE6}" type="datetimeFigureOut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FF6398-19C1-42A8-9457-4228946C3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 bright="-13000" contrast="-10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1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524000"/>
            <a:ext cx="2667000" cy="11357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  <a:bevelB w="152400" h="50800" prst="softRound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 sz="2800" b="1" u="sng" dirty="0">
              <a:ln w="11430"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 </a:t>
            </a:r>
            <a:r>
              <a:rPr lang="en-US" sz="2800" b="1" u="sng" dirty="0" smtClean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lang="vi-VN" sz="2800" b="1" u="sng" smtClean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2,103</a:t>
            </a:r>
            <a:endParaRPr lang="en-US" sz="2800" b="1" u="sng" dirty="0">
              <a:ln w="11430"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33400" y="2819400"/>
            <a:ext cx="10210800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LÀM BÀI NGHỊ LUẬN </a:t>
            </a:r>
            <a:br>
              <a:rPr lang="en-US" sz="53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VỀ MỘT VẤN ĐỀ </a:t>
            </a:r>
            <a:br>
              <a:rPr lang="en-US" sz="53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 TƯỞNG, ĐẠO LÍ </a:t>
            </a:r>
            <a:endParaRPr lang="en-US" sz="5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839200" cy="786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+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+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763" lvl="1" indent="4763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indent="-4032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81000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495800" y="1"/>
            <a:ext cx="4648200" cy="7109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tưởng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342900" indent="-342900"/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lí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              </a:t>
            </a:r>
            <a:r>
              <a:rPr lang="en-US" sz="2400" b="1" dirty="0" err="1">
                <a:latin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đạo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đạo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gắn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riêng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</a:rPr>
              <a:t> …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khuyên</a:t>
            </a:r>
            <a:r>
              <a:rPr lang="en-US" sz="2400" b="1" dirty="0">
                <a:latin typeface="Times New Roman" pitchFamily="18" charset="0"/>
              </a:rPr>
              <a:t>…</a:t>
            </a:r>
          </a:p>
          <a:p>
            <a:pPr marL="342900" indent="-342900">
              <a:buFontTx/>
              <a:buChar char="•"/>
            </a:pPr>
            <a:endParaRPr lang="en-US" sz="2400" b="1" dirty="0">
              <a:latin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4572000" cy="6740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tượng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</a:t>
            </a:r>
            <a:r>
              <a:rPr lang="en-US" sz="2400" b="1" dirty="0" err="1">
                <a:latin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nghị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pháp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 + </a:t>
            </a:r>
            <a:r>
              <a:rPr lang="en-US" sz="2400" b="1" dirty="0" err="1">
                <a:latin typeface="Times New Roman" pitchFamily="18" charset="0"/>
              </a:rPr>
              <a:t>Khẳng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phủ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….</a:t>
            </a:r>
          </a:p>
          <a:p>
            <a:pPr marL="342900" indent="-342900"/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495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3124200" cy="476251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981200"/>
            <a:ext cx="716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2004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>
              <a:buFontTx/>
              <a:buChar char="-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>
              <a:buFontTx/>
              <a:buChar char="-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6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1/ MB: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2/ TB: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,... 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5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, ....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i="1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GB" sz="3500" i="1" u="sng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35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i="1" u="sng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35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GB" sz="35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5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772400" cy="4343400"/>
          </a:xfrm>
        </p:spPr>
        <p:txBody>
          <a:bodyPr>
            <a:noAutofit/>
          </a:bodyPr>
          <a:lstStyle/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: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     “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algn="r">
              <a:lnSpc>
                <a:spcPct val="90000"/>
              </a:lnSpc>
            </a:pP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R="0" algn="l">
              <a:lnSpc>
                <a:spcPct val="90000"/>
              </a:lnSpc>
            </a:pPr>
            <a:endParaRPr lang="en-US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306514"/>
            <a:ext cx="3810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849313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828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1.Hãy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5814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2.Từ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772400" cy="4343400"/>
          </a:xfrm>
        </p:spPr>
        <p:txBody>
          <a:bodyPr>
            <a:noAutofit/>
          </a:bodyPr>
          <a:lstStyle/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: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     “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algn="r">
              <a:lnSpc>
                <a:spcPct val="90000"/>
              </a:lnSpc>
            </a:pP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R="0" algn="l">
              <a:lnSpc>
                <a:spcPct val="90000"/>
              </a:lnSpc>
            </a:pPr>
            <a:endParaRPr lang="en-US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306514"/>
            <a:ext cx="3810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849313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381000"/>
          </a:xfrm>
          <a:scene3d>
            <a:camera prst="obliqueTopLeft"/>
            <a:lightRig rig="threePt" dir="t"/>
          </a:scene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219200"/>
            <a:ext cx="8077200" cy="3200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1/</a:t>
            </a:r>
            <a:r>
              <a:rPr lang="en-US" sz="28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So </a:t>
            </a:r>
            <a:r>
              <a:rPr lang="en-US" sz="2800" b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sánh</a:t>
            </a:r>
            <a:r>
              <a:rPr lang="en-US" sz="28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1,3,10: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mệnh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suy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2,4,5,6,7,8,9: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642009"/>
            <a:ext cx="7543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3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219200"/>
            <a:ext cx="7848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Đề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bài</a:t>
            </a:r>
            <a:r>
              <a:rPr lang="en-US" sz="2300" b="1" dirty="0">
                <a:latin typeface="Constantia" pitchFamily="18" charset="0"/>
              </a:rPr>
              <a:t>: </a:t>
            </a:r>
            <a:r>
              <a:rPr lang="en-US" sz="2300" b="1" dirty="0" err="1">
                <a:latin typeface="Constantia" pitchFamily="18" charset="0"/>
              </a:rPr>
              <a:t>Suy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nghĩ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về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đạo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lí</a:t>
            </a:r>
            <a:r>
              <a:rPr lang="en-US" sz="2300" b="1" dirty="0">
                <a:latin typeface="Constantia" pitchFamily="18" charset="0"/>
              </a:rPr>
              <a:t> “</a:t>
            </a:r>
            <a:r>
              <a:rPr lang="en-US" sz="2300" b="1" dirty="0" err="1">
                <a:latin typeface="Constantia" pitchFamily="18" charset="0"/>
              </a:rPr>
              <a:t>Uống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nước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nhớ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nguồn</a:t>
            </a:r>
            <a:r>
              <a:rPr lang="en-US" sz="2300" b="1" dirty="0">
                <a:latin typeface="Constantia" pitchFamily="18" charset="0"/>
              </a:rPr>
              <a:t>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1600202"/>
            <a:ext cx="7315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1/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hiểu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đề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và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ý:</a:t>
            </a:r>
          </a:p>
          <a:p>
            <a:endParaRPr lang="en-US" sz="2300" b="1" u="sng" dirty="0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1981200"/>
            <a:ext cx="6705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	a/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hiểu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đề</a:t>
            </a:r>
            <a:r>
              <a:rPr lang="en-US" sz="2300" b="1" u="sng" dirty="0">
                <a:latin typeface="Constantia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2362200"/>
            <a:ext cx="73152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*</a:t>
            </a:r>
            <a:r>
              <a:rPr lang="en-US" sz="2300" b="1" dirty="0" err="1">
                <a:latin typeface="Constantia" pitchFamily="18" charset="0"/>
              </a:rPr>
              <a:t>Cần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lưu</a:t>
            </a:r>
            <a:r>
              <a:rPr lang="en-US" sz="2300" b="1" dirty="0">
                <a:latin typeface="Constantia" pitchFamily="18" charset="0"/>
              </a:rPr>
              <a:t> ý:</a:t>
            </a:r>
          </a:p>
          <a:p>
            <a:r>
              <a:rPr lang="en-US" sz="2300" b="1" dirty="0">
                <a:latin typeface="Constantia" pitchFamily="18" charset="0"/>
              </a:rPr>
              <a:t>- </a:t>
            </a:r>
            <a:r>
              <a:rPr lang="en-US" sz="2300" b="1" dirty="0" err="1">
                <a:latin typeface="Constantia" pitchFamily="18" charset="0"/>
              </a:rPr>
              <a:t>Xác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định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đúng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tính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chất</a:t>
            </a:r>
            <a:r>
              <a:rPr lang="en-US" sz="2300" b="1" dirty="0" smtClean="0">
                <a:latin typeface="Constantia" pitchFamily="18" charset="0"/>
              </a:rPr>
              <a:t>.</a:t>
            </a:r>
            <a:endParaRPr lang="en-US" sz="2300" b="1" dirty="0"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en-US" sz="2300" b="1" dirty="0" err="1" smtClean="0">
                <a:latin typeface="Constantia" pitchFamily="18" charset="0"/>
              </a:rPr>
              <a:t>Xác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định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nội</a:t>
            </a:r>
            <a:r>
              <a:rPr lang="en-US" sz="2300" b="1" dirty="0">
                <a:latin typeface="Constantia" pitchFamily="18" charset="0"/>
              </a:rPr>
              <a:t> dung</a:t>
            </a:r>
            <a:r>
              <a:rPr lang="en-US" sz="2300" b="1" dirty="0" smtClean="0">
                <a:latin typeface="Constantia" pitchFamily="18" charset="0"/>
              </a:rPr>
              <a:t>: </a:t>
            </a:r>
            <a:r>
              <a:rPr lang="en-US" sz="2300" b="1" dirty="0" err="1" smtClean="0">
                <a:latin typeface="Constantia" pitchFamily="18" charset="0"/>
              </a:rPr>
              <a:t>nghị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luận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về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lòng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biết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ơn</a:t>
            </a:r>
            <a:r>
              <a:rPr lang="en-US" sz="2300" b="1" dirty="0" smtClean="0">
                <a:latin typeface="Constantia" pitchFamily="18" charset="0"/>
              </a:rPr>
              <a:t>.</a:t>
            </a:r>
          </a:p>
          <a:p>
            <a:r>
              <a:rPr lang="en-US" sz="2300" b="1" dirty="0" smtClean="0">
                <a:latin typeface="Constantia" pitchFamily="18" charset="0"/>
              </a:rPr>
              <a:t>-</a:t>
            </a:r>
            <a:r>
              <a:rPr lang="en-US" sz="2300" b="1" dirty="0" err="1" smtClean="0">
                <a:latin typeface="Constantia" pitchFamily="18" charset="0"/>
              </a:rPr>
              <a:t>Chú</a:t>
            </a:r>
            <a:r>
              <a:rPr lang="en-US" sz="2300" b="1" dirty="0" smtClean="0">
                <a:latin typeface="Constantia" pitchFamily="18" charset="0"/>
              </a:rPr>
              <a:t> ý: </a:t>
            </a:r>
            <a:r>
              <a:rPr lang="en-US" sz="2300" b="1" dirty="0" err="1" smtClean="0">
                <a:latin typeface="Constantia" pitchFamily="18" charset="0"/>
              </a:rPr>
              <a:t>từ</a:t>
            </a:r>
            <a:r>
              <a:rPr lang="en-US" sz="2300" b="1" dirty="0" smtClean="0">
                <a:latin typeface="Constantia" pitchFamily="18" charset="0"/>
              </a:rPr>
              <a:t> “</a:t>
            </a:r>
            <a:r>
              <a:rPr lang="en-US" sz="2300" b="1" dirty="0" err="1" smtClean="0">
                <a:latin typeface="Constantia" pitchFamily="18" charset="0"/>
              </a:rPr>
              <a:t>suy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nghĩ</a:t>
            </a:r>
            <a:r>
              <a:rPr lang="en-US" sz="2300" b="1" dirty="0" smtClean="0">
                <a:latin typeface="Constantia" pitchFamily="18" charset="0"/>
              </a:rPr>
              <a:t>” </a:t>
            </a:r>
            <a:endParaRPr lang="en-US" sz="2300" b="1" dirty="0">
              <a:latin typeface="Constantia" pitchFamily="18" charset="0"/>
            </a:endParaRPr>
          </a:p>
          <a:p>
            <a:endParaRPr lang="en-US" sz="23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3886200"/>
            <a:ext cx="78486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	b/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ý</a:t>
            </a:r>
            <a:r>
              <a:rPr lang="en-US" sz="2300" b="1" u="sng" dirty="0" smtClean="0">
                <a:latin typeface="Constantia" pitchFamily="18" charset="0"/>
              </a:rPr>
              <a:t>:</a:t>
            </a:r>
          </a:p>
          <a:p>
            <a:r>
              <a:rPr lang="en-US" sz="2300" b="1" dirty="0" err="1" smtClean="0">
                <a:latin typeface="Constantia" pitchFamily="18" charset="0"/>
              </a:rPr>
              <a:t>Đọc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và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trả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lời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câu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hỏi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để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có</a:t>
            </a:r>
            <a:r>
              <a:rPr lang="en-US" sz="2300" b="1" dirty="0" smtClean="0">
                <a:latin typeface="Constantia" pitchFamily="18" charset="0"/>
              </a:rPr>
              <a:t> ý </a:t>
            </a:r>
            <a:r>
              <a:rPr lang="en-US" sz="2300" b="1" dirty="0" err="1" smtClean="0">
                <a:latin typeface="Constantia" pitchFamily="18" charset="0"/>
              </a:rPr>
              <a:t>cho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bài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văn</a:t>
            </a:r>
            <a:r>
              <a:rPr lang="en-US" sz="2300" b="1" dirty="0" smtClean="0">
                <a:latin typeface="Constantia" pitchFamily="18" charset="0"/>
              </a:rPr>
              <a:t>:</a:t>
            </a:r>
          </a:p>
          <a:p>
            <a:r>
              <a:rPr lang="en-US" sz="2300" b="1" dirty="0" smtClean="0">
                <a:latin typeface="Constantia" pitchFamily="18" charset="0"/>
              </a:rPr>
              <a:t>*</a:t>
            </a:r>
            <a:r>
              <a:rPr lang="en-US" sz="2300" b="1" dirty="0" err="1" smtClean="0">
                <a:latin typeface="Constantia" pitchFamily="18" charset="0"/>
              </a:rPr>
              <a:t>Gợi</a:t>
            </a:r>
            <a:r>
              <a:rPr lang="en-US" sz="2300" b="1" dirty="0" smtClean="0">
                <a:latin typeface="Constantia" pitchFamily="18" charset="0"/>
              </a:rPr>
              <a:t> ý:</a:t>
            </a:r>
          </a:p>
          <a:p>
            <a:r>
              <a:rPr lang="en-US" sz="2300" b="1" dirty="0" smtClean="0">
                <a:latin typeface="Constantia" pitchFamily="18" charset="0"/>
              </a:rPr>
              <a:t>- </a:t>
            </a:r>
            <a:r>
              <a:rPr lang="en-US" sz="2300" b="1" dirty="0" err="1" smtClean="0">
                <a:latin typeface="Constantia" pitchFamily="18" charset="0"/>
              </a:rPr>
              <a:t>Câu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tục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ngữ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có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nghĩa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đen</a:t>
            </a:r>
            <a:r>
              <a:rPr lang="en-US" sz="2300" b="1" dirty="0" smtClean="0">
                <a:latin typeface="Constantia" pitchFamily="18" charset="0"/>
              </a:rPr>
              <a:t>, </a:t>
            </a:r>
            <a:r>
              <a:rPr lang="en-US" sz="2300" b="1" dirty="0" err="1" smtClean="0">
                <a:latin typeface="Constantia" pitchFamily="18" charset="0"/>
              </a:rPr>
              <a:t>nghĩa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bóng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như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thế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nào</a:t>
            </a:r>
            <a:r>
              <a:rPr lang="en-US" sz="2300" b="1" dirty="0" smtClean="0">
                <a:latin typeface="Constantia" pitchFamily="18" charset="0"/>
              </a:rPr>
              <a:t>? </a:t>
            </a:r>
          </a:p>
          <a:p>
            <a:r>
              <a:rPr lang="en-US" sz="2300" b="1" dirty="0" smtClean="0">
                <a:latin typeface="Constantia" pitchFamily="18" charset="0"/>
              </a:rPr>
              <a:t>- </a:t>
            </a:r>
            <a:r>
              <a:rPr lang="en-US" sz="2300" b="1" dirty="0" err="1" smtClean="0">
                <a:latin typeface="Constantia" pitchFamily="18" charset="0"/>
              </a:rPr>
              <a:t>Câu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tục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ngữ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thể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hiện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truyền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thống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đạo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lí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gì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của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người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Việt</a:t>
            </a:r>
            <a:r>
              <a:rPr lang="en-US" sz="2300" b="1" dirty="0" smtClean="0">
                <a:latin typeface="Constantia" pitchFamily="18" charset="0"/>
              </a:rPr>
              <a:t> Nam?</a:t>
            </a:r>
          </a:p>
          <a:p>
            <a:r>
              <a:rPr lang="en-US" sz="2300" b="1" dirty="0" smtClean="0">
                <a:latin typeface="Constantia" pitchFamily="18" charset="0"/>
              </a:rPr>
              <a:t>- </a:t>
            </a:r>
            <a:r>
              <a:rPr lang="en-US" sz="2300" b="1" dirty="0" err="1" smtClean="0">
                <a:latin typeface="Constantia" pitchFamily="18" charset="0"/>
              </a:rPr>
              <a:t>Ngày</a:t>
            </a:r>
            <a:r>
              <a:rPr lang="en-US" sz="2300" b="1" dirty="0" smtClean="0">
                <a:latin typeface="Constantia" pitchFamily="18" charset="0"/>
              </a:rPr>
              <a:t> nay </a:t>
            </a:r>
            <a:r>
              <a:rPr lang="en-US" sz="2300" b="1" dirty="0" err="1" smtClean="0">
                <a:latin typeface="Constantia" pitchFamily="18" charset="0"/>
              </a:rPr>
              <a:t>đạo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lí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ấy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có</a:t>
            </a:r>
            <a:r>
              <a:rPr lang="en-US" sz="2300" b="1" dirty="0" smtClean="0">
                <a:latin typeface="Constantia" pitchFamily="18" charset="0"/>
              </a:rPr>
              <a:t> ý </a:t>
            </a:r>
            <a:r>
              <a:rPr lang="en-US" sz="2300" b="1" dirty="0" err="1" smtClean="0">
                <a:latin typeface="Constantia" pitchFamily="18" charset="0"/>
              </a:rPr>
              <a:t>nghĩa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như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thế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nào</a:t>
            </a:r>
            <a:r>
              <a:rPr lang="en-US" sz="2300" b="1" dirty="0" smtClean="0">
                <a:latin typeface="Constantia" pitchFamily="18" charset="0"/>
              </a:rPr>
              <a:t>?</a:t>
            </a:r>
          </a:p>
          <a:p>
            <a:endParaRPr lang="en-US" sz="2300" b="1" u="sng" dirty="0" smtClean="0">
              <a:latin typeface="Constantia" pitchFamily="18" charset="0"/>
            </a:endParaRPr>
          </a:p>
          <a:p>
            <a:r>
              <a:rPr lang="en-US" sz="2300" b="1" u="sng" dirty="0" smtClean="0">
                <a:latin typeface="Constantia" pitchFamily="18" charset="0"/>
              </a:rPr>
              <a:t> </a:t>
            </a:r>
            <a:endParaRPr lang="en-US" sz="2300" b="1" u="sng" dirty="0"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685801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tantia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làm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nghị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luận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về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vấn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đề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tư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tưởng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,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đạo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itchFamily="18" charset="0"/>
              </a:rPr>
              <a:t>lí</a:t>
            </a:r>
            <a:r>
              <a:rPr lang="en-US" sz="2400" b="1" u="sng" dirty="0">
                <a:solidFill>
                  <a:srgbClr val="FF0000"/>
                </a:solidFill>
                <a:latin typeface="Constantia" pitchFamily="18" charset="0"/>
              </a:rPr>
              <a:t>: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352800" cy="457200"/>
          </a:xfrm>
          <a:noFill/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iêng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1143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33363">
              <a:buFontTx/>
              <a:buAutoNum type="alphaUcPeriod"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7150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2057400" cy="457200"/>
          </a:xfrm>
          <a:noFill/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1524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975"/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a/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b/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2057400" cy="457200"/>
          </a:xfrm>
          <a:noFill/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667000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9906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Khẳng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thống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tốt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đẹp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Wingdings" pitchFamily="2" charset="2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nghĩa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tục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ngữ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hôm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nay. 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Sống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đạo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lang="en-US" sz="4600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8100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sửa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chữa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4600" y="5334000"/>
            <a:ext cx="403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</a:t>
            </a:r>
            <a:r>
              <a:rPr kumimoji="0" lang="en-US" sz="3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Ghi</a:t>
            </a: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 </a:t>
            </a:r>
            <a:r>
              <a:rPr kumimoji="0" lang="en-US" sz="3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nhớ</a:t>
            </a:r>
            <a:r>
              <a:rPr kumimoji="0" lang="en-US" sz="3000" b="1" i="0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 (</a:t>
            </a:r>
            <a:r>
              <a:rPr kumimoji="0" lang="en-US" sz="3000" b="1" i="0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Sgk</a:t>
            </a:r>
            <a:r>
              <a:rPr kumimoji="0" lang="en-US" sz="3000" b="1" i="0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Webdings"/>
              </a:rPr>
              <a:t>/54)</a:t>
            </a:r>
            <a:endParaRPr kumimoji="0" lang="en-US" sz="3000" b="1" i="0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1180</TotalTime>
  <Words>1011</Words>
  <Application>Microsoft Office PowerPoint</Application>
  <PresentationFormat>On-screen Show (4:3)</PresentationFormat>
  <Paragraphs>146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1.Hãy so sánh các đề bài trên để chỉ ra điểm giống và khác nhau.  </vt:lpstr>
      <vt:lpstr>PowerPoint Presentation</vt:lpstr>
      <vt:lpstr>I. Đề bài nghị luận về một vấn đề tư tưởng, đạo lí :</vt:lpstr>
      <vt:lpstr>PowerPoint Presentation</vt:lpstr>
      <vt:lpstr> 2/Lập dàn bài:</vt:lpstr>
      <vt:lpstr> </vt:lpstr>
      <vt:lpstr> </vt:lpstr>
      <vt:lpstr>PowerPoint Presentation</vt:lpstr>
      <vt:lpstr>PowerPoint Presentation</vt:lpstr>
      <vt:lpstr>III. Luyện tập: </vt:lpstr>
      <vt:lpstr>Dàn bài: “Tinh thần tự học”</vt:lpstr>
      <vt:lpstr>PowerPoint Presentation</vt:lpstr>
    </vt:vector>
  </TitlesOfParts>
  <Company>101A Pho Duc Chinh P1 QBT TPHCM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CÁCH LÀM BÀI NGHỊ LUẬN VỀ MỘT VẤN ĐỀ TƯ TƯỞNG, ĐẠO LÍ </dc:title>
  <dc:creator>Nguyen Vu Dang</dc:creator>
  <cp:lastModifiedBy>ismail - [2010]</cp:lastModifiedBy>
  <cp:revision>167</cp:revision>
  <dcterms:created xsi:type="dcterms:W3CDTF">2010-01-19T14:55:24Z</dcterms:created>
  <dcterms:modified xsi:type="dcterms:W3CDTF">2021-02-18T09:09:54Z</dcterms:modified>
</cp:coreProperties>
</file>