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95" r:id="rId2"/>
    <p:sldId id="298" r:id="rId3"/>
    <p:sldId id="259" r:id="rId4"/>
    <p:sldId id="260" r:id="rId5"/>
    <p:sldId id="299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FB7BD"/>
    <a:srgbClr val="A3E7FF"/>
    <a:srgbClr val="89E0FF"/>
    <a:srgbClr val="BDD7EE"/>
    <a:srgbClr val="B7B2D8"/>
    <a:srgbClr val="E1DFEF"/>
    <a:srgbClr val="A365D1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7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9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C0DBA5-FF25-7B45-4E6B-23F1186E5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80" y="3451719"/>
            <a:ext cx="4140580" cy="3097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DC81D-1383-BE3B-46F6-4D2880F1B2E6}"/>
              </a:ext>
            </a:extLst>
          </p:cNvPr>
          <p:cNvSpPr txBox="1"/>
          <p:nvPr/>
        </p:nvSpPr>
        <p:spPr>
          <a:xfrm>
            <a:off x="873849" y="225136"/>
            <a:ext cx="10019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Sans"/>
                <a:ea typeface="+mn-ea"/>
                <a:cs typeface="+mn-cs"/>
              </a:rPr>
              <a:t>Unit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Sans"/>
                <a:ea typeface="+mn-ea"/>
                <a:cs typeface="+mn-cs"/>
              </a:rPr>
              <a:t>9. Cities of the world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4BD01DC-7456-4E88-901E-0A6EF8419EC5}"/>
              </a:ext>
            </a:extLst>
          </p:cNvPr>
          <p:cNvSpPr/>
          <p:nvPr/>
        </p:nvSpPr>
        <p:spPr>
          <a:xfrm>
            <a:off x="2198989" y="1207523"/>
            <a:ext cx="2851551" cy="5788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Arabia" pitchFamily="34" charset="0"/>
                <a:ea typeface="+mn-ea"/>
                <a:cs typeface="+mn-cs"/>
              </a:rPr>
              <a:t>LESSON 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Arabia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946B45-4017-A9C6-E681-3D66ED94BAE6}"/>
              </a:ext>
            </a:extLst>
          </p:cNvPr>
          <p:cNvGrpSpPr/>
          <p:nvPr/>
        </p:nvGrpSpPr>
        <p:grpSpPr>
          <a:xfrm>
            <a:off x="5142187" y="1155974"/>
            <a:ext cx="5231586" cy="830801"/>
            <a:chOff x="1680842" y="2515479"/>
            <a:chExt cx="5231586" cy="830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4B3324-A8BE-0585-011A-5CE5F5F7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70" y="2515479"/>
              <a:ext cx="4491358" cy="8308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325BE7-64F6-89DB-8596-C7B91F3A1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842" y="2542075"/>
              <a:ext cx="961782" cy="77761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E2BEACD-869E-F501-F188-63422198852D}"/>
              </a:ext>
            </a:extLst>
          </p:cNvPr>
          <p:cNvSpPr txBox="1"/>
          <p:nvPr/>
        </p:nvSpPr>
        <p:spPr>
          <a:xfrm>
            <a:off x="2923118" y="2100239"/>
            <a:ext cx="2219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3554E-00A6-8E43-B606-AF1A65EB6D70}"/>
              </a:ext>
            </a:extLst>
          </p:cNvPr>
          <p:cNvSpPr txBox="1"/>
          <p:nvPr/>
        </p:nvSpPr>
        <p:spPr>
          <a:xfrm>
            <a:off x="6567831" y="2100239"/>
            <a:ext cx="277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Pronunciation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86B079-470D-D09C-5F76-16735A18DEF4}"/>
              </a:ext>
            </a:extLst>
          </p:cNvPr>
          <p:cNvSpPr/>
          <p:nvPr/>
        </p:nvSpPr>
        <p:spPr>
          <a:xfrm>
            <a:off x="4172064" y="3115838"/>
            <a:ext cx="259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əʊ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and /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aʊ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4913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20F4AA-69AA-236D-B2E1-2E3076984C00}"/>
              </a:ext>
            </a:extLst>
          </p:cNvPr>
          <p:cNvSpPr txBox="1"/>
          <p:nvPr/>
        </p:nvSpPr>
        <p:spPr>
          <a:xfrm>
            <a:off x="539603" y="738487"/>
            <a:ext cx="60977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landmark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/ˈlændmɑːk/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rainy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/ˈreɪni/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crowded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/ˈkraʊdɪd/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exciting = interesting  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delicious </a:t>
            </a:r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/dɪˈlɪʃəs/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6A9A7-D3DF-607B-D6D0-B71C0F69FC71}"/>
              </a:ext>
            </a:extLst>
          </p:cNvPr>
          <p:cNvSpPr txBox="1"/>
          <p:nvPr/>
        </p:nvSpPr>
        <p:spPr>
          <a:xfrm>
            <a:off x="4105054" y="738486"/>
            <a:ext cx="60977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(n): địa danh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có mưa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đông đúc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thú vị, hào hứng</a:t>
            </a:r>
          </a:p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(adj): ngon (thức ăn)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9187D-D82C-AA9A-3F89-2085B6048320}"/>
              </a:ext>
            </a:extLst>
          </p:cNvPr>
          <p:cNvSpPr txBox="1"/>
          <p:nvPr/>
        </p:nvSpPr>
        <p:spPr>
          <a:xfrm>
            <a:off x="421970" y="267783"/>
            <a:ext cx="2489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Vocabulary: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08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044" y="818148"/>
            <a:ext cx="10108266" cy="575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Mai: </a:t>
            </a:r>
            <a:r>
              <a:rPr lang="en-US" sz="2200" dirty="0"/>
              <a:t>Tom, are these photos from your vacations?    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Tom: </a:t>
            </a:r>
            <a:r>
              <a:rPr lang="en-US" sz="2200" dirty="0"/>
              <a:t>Yes, they are. This is Sydney, a city in Australia.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Mai: </a:t>
            </a:r>
            <a:r>
              <a:rPr lang="en-US" sz="2200" dirty="0"/>
              <a:t>What’s it like?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Tom: </a:t>
            </a:r>
            <a:r>
              <a:rPr lang="en-US" sz="2200" dirty="0"/>
              <a:t>It’s exciting with a lot of beaches.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Mai: </a:t>
            </a:r>
            <a:r>
              <a:rPr lang="en-US" sz="2200" dirty="0"/>
              <a:t>What a beautiful place!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Tom: </a:t>
            </a:r>
            <a:r>
              <a:rPr lang="en-US" sz="2200" dirty="0"/>
              <a:t>Yes, its beaches are very clean.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Mai: </a:t>
            </a:r>
            <a:r>
              <a:rPr lang="en-US" sz="2200" dirty="0"/>
              <a:t>Wonderful. Oh, this is London. Isn’t it raining?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What bad weather! 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Tom: </a:t>
            </a:r>
            <a:r>
              <a:rPr lang="en-US" sz="2200" dirty="0"/>
              <a:t>Yes, it rains all the time. Can you see Big Ben?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Mai: </a:t>
            </a:r>
            <a:r>
              <a:rPr lang="en-US" sz="2200" dirty="0"/>
              <a:t>Yeah ... on the River Thames. It’s a landmark of London. 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Tom: </a:t>
            </a:r>
            <a:r>
              <a:rPr lang="en-US" sz="2200" dirty="0"/>
              <a:t>It is. And this is Times Square in New York, crowded but interesting.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Mai: </a:t>
            </a:r>
            <a:r>
              <a:rPr lang="en-US" sz="2200" dirty="0"/>
              <a:t>You’re lucky to visit many places.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Tom: </a:t>
            </a:r>
            <a:r>
              <a:rPr lang="en-US" sz="2200" dirty="0"/>
              <a:t>I am. What about your vacations? </a:t>
            </a:r>
          </a:p>
          <a:p>
            <a:pPr>
              <a:lnSpc>
                <a:spcPct val="120000"/>
              </a:lnSpc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dirty="0"/>
              <a:t>Here are some photos of mine. This is ...</a:t>
            </a:r>
          </a:p>
        </p:txBody>
      </p:sp>
      <p:pic>
        <p:nvPicPr>
          <p:cNvPr id="3" name="U9_Getting started_1_Listen and read">
            <a:hlinkClick r:id="" action="ppaction://media"/>
            <a:extLst>
              <a:ext uri="{FF2B5EF4-FFF2-40B4-BE49-F238E27FC236}">
                <a16:creationId xmlns:a16="http://schemas.microsoft.com/office/drawing/2014/main" id="{FE9E735A-5C5F-453A-878A-F3DFDA66D4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00" end="1460.23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9246" y="110262"/>
            <a:ext cx="487363" cy="487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3955" y="375744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nice photos!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B3B3D-EEA7-9C9E-C20C-184E1FDC1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36" y="689324"/>
            <a:ext cx="4209520" cy="3147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70F6B-3935-38DD-D15C-087E5A5924A3}"/>
              </a:ext>
            </a:extLst>
          </p:cNvPr>
          <p:cNvSpPr txBox="1"/>
          <p:nvPr/>
        </p:nvSpPr>
        <p:spPr>
          <a:xfrm>
            <a:off x="640583" y="294928"/>
            <a:ext cx="344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77" y="414653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0706" y="414653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names of the cities in the correct place.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7"/>
          <a:stretch/>
        </p:blipFill>
        <p:spPr>
          <a:xfrm>
            <a:off x="2119416" y="2099123"/>
            <a:ext cx="7953168" cy="4063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204431"/>
            <a:ext cx="2075688" cy="768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04431"/>
            <a:ext cx="2075688" cy="768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6006735"/>
            <a:ext cx="2076450" cy="769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3725" y="1366578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8025" y="1366578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29650" y="6191278"/>
            <a:ext cx="45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90926" y="1604733"/>
            <a:ext cx="981075" cy="0"/>
          </a:xfrm>
          <a:prstGeom prst="line">
            <a:avLst/>
          </a:prstGeom>
          <a:ln w="19050">
            <a:solidFill>
              <a:srgbClr val="CBC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43800" y="1604733"/>
            <a:ext cx="981075" cy="0"/>
          </a:xfrm>
          <a:prstGeom prst="line">
            <a:avLst/>
          </a:prstGeom>
          <a:ln w="19050">
            <a:solidFill>
              <a:srgbClr val="CBC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53513" y="6472008"/>
            <a:ext cx="981075" cy="0"/>
          </a:xfrm>
          <a:prstGeom prst="line">
            <a:avLst/>
          </a:prstGeom>
          <a:ln w="19050">
            <a:solidFill>
              <a:srgbClr val="CBC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590926" y="1885464"/>
            <a:ext cx="1112519" cy="1330792"/>
            <a:chOff x="2066925" y="1885464"/>
            <a:chExt cx="1112519" cy="1330792"/>
          </a:xfrm>
        </p:grpSpPr>
        <p:cxnSp>
          <p:nvCxnSpPr>
            <p:cNvPr id="20" name="Straight Arrow Connector 19"/>
            <p:cNvCxnSpPr/>
            <p:nvPr/>
          </p:nvCxnSpPr>
          <p:spPr>
            <a:xfrm flipH="1" flipV="1">
              <a:off x="2066925" y="1885464"/>
              <a:ext cx="1076325" cy="129588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33725" y="3165922"/>
              <a:ext cx="45719" cy="503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5044070">
            <a:off x="6197518" y="1773589"/>
            <a:ext cx="929946" cy="1248693"/>
            <a:chOff x="2276196" y="1967563"/>
            <a:chExt cx="929946" cy="1248693"/>
          </a:xfrm>
        </p:grpSpPr>
        <p:cxnSp>
          <p:nvCxnSpPr>
            <p:cNvPr id="24" name="Straight Arrow Connector 23"/>
            <p:cNvCxnSpPr/>
            <p:nvPr/>
          </p:nvCxnSpPr>
          <p:spPr>
            <a:xfrm rot="16555930" flipV="1">
              <a:off x="2156738" y="2087021"/>
              <a:ext cx="1168862" cy="92994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133725" y="3165922"/>
              <a:ext cx="45719" cy="503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10234778">
            <a:off x="9209550" y="4921484"/>
            <a:ext cx="330002" cy="1085623"/>
            <a:chOff x="2899820" y="2130633"/>
            <a:chExt cx="330002" cy="1085623"/>
          </a:xfrm>
        </p:grpSpPr>
        <p:cxnSp>
          <p:nvCxnSpPr>
            <p:cNvPr id="29" name="Straight Arrow Connector 28"/>
            <p:cNvCxnSpPr>
              <a:endCxn id="12" idx="0"/>
            </p:cNvCxnSpPr>
            <p:nvPr/>
          </p:nvCxnSpPr>
          <p:spPr>
            <a:xfrm rot="11365222">
              <a:off x="2899820" y="2130633"/>
              <a:ext cx="330002" cy="10306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133725" y="3165922"/>
              <a:ext cx="45719" cy="503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DA3182C-CD24-42E1-917D-9F50786C9D52}"/>
              </a:ext>
            </a:extLst>
          </p:cNvPr>
          <p:cNvSpPr txBox="1"/>
          <p:nvPr/>
        </p:nvSpPr>
        <p:spPr>
          <a:xfrm>
            <a:off x="9009889" y="6108963"/>
            <a:ext cx="118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571A29-CA2E-4EAF-9972-CA2AFA972461}"/>
              </a:ext>
            </a:extLst>
          </p:cNvPr>
          <p:cNvSpPr txBox="1"/>
          <p:nvPr/>
        </p:nvSpPr>
        <p:spPr>
          <a:xfrm>
            <a:off x="7515225" y="1242838"/>
            <a:ext cx="122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385F2-CEAA-4965-99F2-3FEA29D12A19}"/>
              </a:ext>
            </a:extLst>
          </p:cNvPr>
          <p:cNvSpPr txBox="1"/>
          <p:nvPr/>
        </p:nvSpPr>
        <p:spPr>
          <a:xfrm>
            <a:off x="3392567" y="1239627"/>
            <a:ext cx="1509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7485" y="3387818"/>
            <a:ext cx="1304002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3557" y="3962143"/>
            <a:ext cx="1304003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7484" y="4537722"/>
            <a:ext cx="1485929" cy="46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sz="2400" b="1" spc="-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York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7.40741E-7 L 0.70642 0.39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4428 -0.397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0729 -0.48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C6A8378-358F-76A3-3D34-D98508A3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480" y="241913"/>
            <a:ext cx="6175280" cy="625457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9D11B5-AFE2-9C35-7988-F9467168C3C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510356" y="2824914"/>
            <a:ext cx="871676" cy="18414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C241DB-3730-B5FB-3E1F-DF6C37FF156C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2510357" y="2792561"/>
            <a:ext cx="875291" cy="10165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EC28D1-5585-1356-1FC1-42E7B0DB826E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 flipV="1">
            <a:off x="2510357" y="2094621"/>
            <a:ext cx="871675" cy="18286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731B01-7B9C-B2F3-D78C-083F67AA5E45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2658140" y="2951869"/>
            <a:ext cx="723892" cy="21021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264B32-3B2B-DE01-8C92-DD60010B3DE4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>
            <a:off x="2658140" y="5053970"/>
            <a:ext cx="727508" cy="4696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007B72-1F80-2A7B-FF2A-487F20E6056A}"/>
              </a:ext>
            </a:extLst>
          </p:cNvPr>
          <p:cNvSpPr txBox="1"/>
          <p:nvPr/>
        </p:nvSpPr>
        <p:spPr>
          <a:xfrm>
            <a:off x="249372" y="241913"/>
            <a:ext cx="6268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Read the conversation again and match the cities with the adjectives describing them.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939A9F-33A5-A0D8-933D-C8A6BEAD7D62}"/>
              </a:ext>
            </a:extLst>
          </p:cNvPr>
          <p:cNvSpPr/>
          <p:nvPr/>
        </p:nvSpPr>
        <p:spPr>
          <a:xfrm>
            <a:off x="705293" y="2441686"/>
            <a:ext cx="1805064" cy="7017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07413A-EAD9-F09F-7695-050B1A20CB8E}"/>
              </a:ext>
            </a:extLst>
          </p:cNvPr>
          <p:cNvSpPr/>
          <p:nvPr/>
        </p:nvSpPr>
        <p:spPr>
          <a:xfrm>
            <a:off x="705293" y="3572390"/>
            <a:ext cx="1805064" cy="7017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C88763-3FC8-6CB9-4B0C-5DF246B17353}"/>
              </a:ext>
            </a:extLst>
          </p:cNvPr>
          <p:cNvSpPr/>
          <p:nvPr/>
        </p:nvSpPr>
        <p:spPr>
          <a:xfrm>
            <a:off x="705293" y="4703095"/>
            <a:ext cx="1952847" cy="7017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9C1C04-E80F-2C68-F74A-2E854048BA17}"/>
              </a:ext>
            </a:extLst>
          </p:cNvPr>
          <p:cNvSpPr/>
          <p:nvPr/>
        </p:nvSpPr>
        <p:spPr>
          <a:xfrm>
            <a:off x="3382032" y="1866021"/>
            <a:ext cx="2097930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rainy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A490DC-0E8F-F596-9E40-75884F277D43}"/>
              </a:ext>
            </a:extLst>
          </p:cNvPr>
          <p:cNvSpPr/>
          <p:nvPr/>
        </p:nvSpPr>
        <p:spPr>
          <a:xfrm>
            <a:off x="3382032" y="2723269"/>
            <a:ext cx="2097930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crowded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85D3D6-D4EA-8F56-2374-4BF7BDF151A6}"/>
              </a:ext>
            </a:extLst>
          </p:cNvPr>
          <p:cNvSpPr/>
          <p:nvPr/>
        </p:nvSpPr>
        <p:spPr>
          <a:xfrm>
            <a:off x="3385648" y="3580518"/>
            <a:ext cx="2097930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exciting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040F1C-0D60-12E9-6C11-2C22CB65D55C}"/>
              </a:ext>
            </a:extLst>
          </p:cNvPr>
          <p:cNvSpPr/>
          <p:nvPr/>
        </p:nvSpPr>
        <p:spPr>
          <a:xfrm>
            <a:off x="3382032" y="4437766"/>
            <a:ext cx="2097930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beautiful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D5539F7-6397-78DD-224B-560B0579B821}"/>
              </a:ext>
            </a:extLst>
          </p:cNvPr>
          <p:cNvSpPr/>
          <p:nvPr/>
        </p:nvSpPr>
        <p:spPr>
          <a:xfrm>
            <a:off x="3385648" y="5295014"/>
            <a:ext cx="2236922" cy="457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 interesting</a:t>
            </a:r>
          </a:p>
        </p:txBody>
      </p:sp>
      <p:sp>
        <p:nvSpPr>
          <p:cNvPr id="37" name="Oval 36">
            <a:hlinkClick r:id="rId3" action="ppaction://hlinksldjump"/>
            <a:extLst>
              <a:ext uri="{FF2B5EF4-FFF2-40B4-BE49-F238E27FC236}">
                <a16:creationId xmlns:a16="http://schemas.microsoft.com/office/drawing/2014/main" id="{0AAC3D32-CA66-35C6-8A12-372FA5FB2995}"/>
              </a:ext>
            </a:extLst>
          </p:cNvPr>
          <p:cNvSpPr/>
          <p:nvPr/>
        </p:nvSpPr>
        <p:spPr>
          <a:xfrm>
            <a:off x="99352" y="2618919"/>
            <a:ext cx="320040" cy="32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Oval 37">
            <a:hlinkClick r:id="rId4" action="ppaction://hlinksldjump"/>
            <a:extLst>
              <a:ext uri="{FF2B5EF4-FFF2-40B4-BE49-F238E27FC236}">
                <a16:creationId xmlns:a16="http://schemas.microsoft.com/office/drawing/2014/main" id="{6F1031AE-B337-42D5-DDDE-2D3560558FA0}"/>
              </a:ext>
            </a:extLst>
          </p:cNvPr>
          <p:cNvSpPr/>
          <p:nvPr/>
        </p:nvSpPr>
        <p:spPr>
          <a:xfrm>
            <a:off x="135240" y="3758927"/>
            <a:ext cx="320040" cy="32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Oval 38">
            <a:hlinkClick r:id="" action="ppaction://noaction"/>
            <a:extLst>
              <a:ext uri="{FF2B5EF4-FFF2-40B4-BE49-F238E27FC236}">
                <a16:creationId xmlns:a16="http://schemas.microsoft.com/office/drawing/2014/main" id="{DA6AA2B2-8777-CB01-E760-CB9446B1ED99}"/>
              </a:ext>
            </a:extLst>
          </p:cNvPr>
          <p:cNvSpPr/>
          <p:nvPr/>
        </p:nvSpPr>
        <p:spPr>
          <a:xfrm>
            <a:off x="129832" y="4893948"/>
            <a:ext cx="320040" cy="32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64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3C471D-CB60-436F-8BF5-C3B4762900E7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4692501" y="1734478"/>
            <a:ext cx="2147777" cy="27239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13FC19-2691-4499-9F2C-4B446090BAE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692501" y="3058423"/>
            <a:ext cx="2147777" cy="27645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A8DDB3-6009-45AA-9316-D3DDC73FC710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4708148" y="1729352"/>
            <a:ext cx="2132204" cy="27061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2E26F9-290E-423A-9EFC-AB7DC697DF0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692500" y="3093882"/>
            <a:ext cx="2147778" cy="266988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68" y="308590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5587" y="427752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cities with their landmarks.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83217" y="2716599"/>
            <a:ext cx="2509284" cy="7017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09553" y="4068313"/>
            <a:ext cx="2682948" cy="7017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83217" y="5412895"/>
            <a:ext cx="2509284" cy="7017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Sydney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68277" y="1383603"/>
            <a:ext cx="2424224" cy="7017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6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Noi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44657" y="1012269"/>
            <a:ext cx="1956244" cy="1338091"/>
            <a:chOff x="5263188" y="1182388"/>
            <a:chExt cx="1956244" cy="1338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58883" y="1278463"/>
              <a:ext cx="1860549" cy="1242016"/>
            </a:xfrm>
            <a:prstGeom prst="round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263188" y="1182388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44658" y="2420054"/>
            <a:ext cx="1956318" cy="1294836"/>
            <a:chOff x="5263189" y="2590174"/>
            <a:chExt cx="1956318" cy="129483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2642994"/>
              <a:ext cx="1860698" cy="1242016"/>
            </a:xfrm>
            <a:prstGeom prst="round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263189" y="259017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4658" y="3759727"/>
            <a:ext cx="1956318" cy="1318918"/>
            <a:chOff x="5263189" y="3929847"/>
            <a:chExt cx="1956318" cy="13189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08300"/>
              <a:ext cx="1860698" cy="1240465"/>
            </a:xfrm>
            <a:prstGeom prst="round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5263189" y="3929847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44658" y="5096666"/>
            <a:ext cx="1956318" cy="1334207"/>
            <a:chOff x="5263189" y="5266785"/>
            <a:chExt cx="1956318" cy="13342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5385136"/>
              <a:ext cx="1860698" cy="1215856"/>
            </a:xfrm>
            <a:prstGeom prst="round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5263189" y="5266785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7547" y="200071"/>
            <a:ext cx="2999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city is it?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35" y="191185"/>
            <a:ext cx="1715072" cy="5013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14843" y="1656020"/>
            <a:ext cx="4572000" cy="39035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it like?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beautiful beaches.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in Australia?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it is.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Sydney.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3995" y="924832"/>
            <a:ext cx="24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381</Words>
  <Application>Microsoft Office PowerPoint</Application>
  <PresentationFormat>Màn hình rộng</PresentationFormat>
  <Paragraphs>71</Paragraphs>
  <Slides>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4" baseType="lpstr">
      <vt:lpstr>.VnArabia</vt:lpstr>
      <vt:lpstr>OpenSans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33</cp:revision>
  <dcterms:created xsi:type="dcterms:W3CDTF">2020-12-09T02:04:09Z</dcterms:created>
  <dcterms:modified xsi:type="dcterms:W3CDTF">2023-02-24T03:22:13Z</dcterms:modified>
</cp:coreProperties>
</file>