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6" r:id="rId3"/>
    <p:sldId id="258" r:id="rId4"/>
    <p:sldId id="297" r:id="rId5"/>
    <p:sldId id="261" r:id="rId6"/>
    <p:sldId id="262" r:id="rId7"/>
    <p:sldId id="29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C3C9"/>
    <a:srgbClr val="79D1D5"/>
    <a:srgbClr val="62C8CE"/>
    <a:srgbClr val="A3E7FF"/>
    <a:srgbClr val="F16649"/>
    <a:srgbClr val="FFFFFF"/>
    <a:srgbClr val="00B050"/>
    <a:srgbClr val="ED7D31"/>
    <a:srgbClr val="B0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4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0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0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F159F-F26D-7877-234E-84AA2FDA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40" y="4716213"/>
            <a:ext cx="5486310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Arial" pitchFamily="34" charset="0"/>
              </a:rPr>
              <a:t>Bui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Arial" pitchFamily="34" charset="0"/>
              </a:rPr>
              <a:t>Thi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Arial" pitchFamily="34" charset="0"/>
              </a:rPr>
              <a:t> Chin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Arial" pitchFamily="34" charset="0"/>
              </a:rPr>
              <a:t>Tien Lu second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0DBA5-FF25-7B45-4E6B-23F1186E5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80" y="3451719"/>
            <a:ext cx="4140580" cy="3097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DC81D-1383-BE3B-46F6-4D2880F1B2E6}"/>
              </a:ext>
            </a:extLst>
          </p:cNvPr>
          <p:cNvSpPr txBox="1"/>
          <p:nvPr/>
        </p:nvSpPr>
        <p:spPr>
          <a:xfrm>
            <a:off x="873849" y="225136"/>
            <a:ext cx="10019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Sans"/>
                <a:ea typeface="+mn-ea"/>
                <a:cs typeface="+mn-cs"/>
              </a:rPr>
              <a:t>Unit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Sans"/>
                <a:ea typeface="+mn-ea"/>
                <a:cs typeface="+mn-cs"/>
              </a:rPr>
              <a:t>9. Cities of the world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4BD01DC-7456-4E88-901E-0A6EF8419EC5}"/>
              </a:ext>
            </a:extLst>
          </p:cNvPr>
          <p:cNvSpPr/>
          <p:nvPr/>
        </p:nvSpPr>
        <p:spPr>
          <a:xfrm>
            <a:off x="2198989" y="1207523"/>
            <a:ext cx="2851551" cy="578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Arabia" pitchFamily="34" charset="0"/>
                <a:ea typeface="+mn-ea"/>
                <a:cs typeface="+mn-cs"/>
              </a:rPr>
              <a:t>LESSON 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Arabi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07F4E-5161-F189-4BA5-3C65D7CB3C15}"/>
              </a:ext>
            </a:extLst>
          </p:cNvPr>
          <p:cNvGrpSpPr/>
          <p:nvPr/>
        </p:nvGrpSpPr>
        <p:grpSpPr>
          <a:xfrm>
            <a:off x="4873755" y="1073254"/>
            <a:ext cx="4954515" cy="913522"/>
            <a:chOff x="1680842" y="2454902"/>
            <a:chExt cx="4954515" cy="9135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29D8F9-A486-9529-AE53-3C45C5FA7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257" y="2454902"/>
              <a:ext cx="4176100" cy="9135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EB6151-4151-B03C-986A-492D87E02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842" y="2542075"/>
              <a:ext cx="961782" cy="77761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225048-1C98-EF54-9A8A-3FB6E6BBFD49}"/>
              </a:ext>
            </a:extLst>
          </p:cNvPr>
          <p:cNvSpPr txBox="1"/>
          <p:nvPr/>
        </p:nvSpPr>
        <p:spPr>
          <a:xfrm>
            <a:off x="2454113" y="1949669"/>
            <a:ext cx="213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72908-2678-9CBC-32DF-6D6B886C819C}"/>
              </a:ext>
            </a:extLst>
          </p:cNvPr>
          <p:cNvSpPr txBox="1"/>
          <p:nvPr/>
        </p:nvSpPr>
        <p:spPr>
          <a:xfrm>
            <a:off x="5652170" y="2085715"/>
            <a:ext cx="274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Pronunciation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738F4A-B2DF-A159-5219-FDE02EA851EE}"/>
              </a:ext>
            </a:extLst>
          </p:cNvPr>
          <p:cNvSpPr/>
          <p:nvPr/>
        </p:nvSpPr>
        <p:spPr>
          <a:xfrm>
            <a:off x="4056245" y="2884555"/>
            <a:ext cx="259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əʊ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and /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aʊ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91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28379-5785-0238-6C16-D55E47F2DFB1}"/>
              </a:ext>
            </a:extLst>
          </p:cNvPr>
          <p:cNvSpPr txBox="1"/>
          <p:nvPr/>
        </p:nvSpPr>
        <p:spPr>
          <a:xfrm>
            <a:off x="573984" y="594839"/>
            <a:ext cx="60976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weather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/ˈweðə(r)/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sunny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/ˈsʌni/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palace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/ˈpæl.ɪs/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floating market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/ˈfləʊtɪŋ/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street food 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stall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57DB9-4CA2-F6BF-84E7-845F5CF26024}"/>
              </a:ext>
            </a:extLst>
          </p:cNvPr>
          <p:cNvSpPr txBox="1"/>
          <p:nvPr/>
        </p:nvSpPr>
        <p:spPr>
          <a:xfrm>
            <a:off x="4403863" y="594839"/>
            <a:ext cx="60976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(n): thời tiết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(a): có nắng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(n): dinh thự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(np): chợ nổi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(np): thức ăn đường phố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(n): quầy hàng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23960-E94C-C6E8-9278-349E037E1C4C}"/>
              </a:ext>
            </a:extLst>
          </p:cNvPr>
          <p:cNvSpPr txBox="1"/>
          <p:nvPr/>
        </p:nvSpPr>
        <p:spPr>
          <a:xfrm>
            <a:off x="421970" y="267783"/>
            <a:ext cx="248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Vocabulary: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6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53" y="214573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9382" y="309557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93315" y="1651864"/>
            <a:ext cx="5683257" cy="1268475"/>
            <a:chOff x="3069314" y="1357941"/>
            <a:chExt cx="5683257" cy="126847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46270" y="2037294"/>
                <a:ext cx="881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city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Straight Connector 27"/>
            <p:cNvCxnSpPr>
              <a:stCxn id="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593313" y="2945244"/>
            <a:ext cx="5683257" cy="1268475"/>
            <a:chOff x="3069314" y="1357941"/>
            <a:chExt cx="5683257" cy="12684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6270" y="2037294"/>
                <a:ext cx="881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food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noFill/>
            <a:ln w="28575"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593313" y="4259927"/>
            <a:ext cx="5683257" cy="1268475"/>
            <a:chOff x="3069314" y="1357941"/>
            <a:chExt cx="5683257" cy="126847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17905" y="2033409"/>
                <a:ext cx="1224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people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593313" y="5422754"/>
            <a:ext cx="5683257" cy="1268475"/>
            <a:chOff x="3069314" y="1357941"/>
            <a:chExt cx="5683257" cy="126847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203371" y="1940616"/>
              <a:ext cx="1472292" cy="685800"/>
              <a:chOff x="5279571" y="1940616"/>
              <a:chExt cx="1472292" cy="685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0388" y="2037294"/>
                <a:ext cx="1431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weather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5" name="Straight Connector 54"/>
            <p:cNvCxnSpPr>
              <a:stCxn id="5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766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89453-B680-41A6-AB91-EB8A4DF13AD1}"/>
              </a:ext>
            </a:extLst>
          </p:cNvPr>
          <p:cNvSpPr txBox="1"/>
          <p:nvPr/>
        </p:nvSpPr>
        <p:spPr>
          <a:xfrm>
            <a:off x="4896536" y="5455661"/>
            <a:ext cx="92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EF3E36-F6B9-4692-ABF4-CBF107EC5CA1}"/>
              </a:ext>
            </a:extLst>
          </p:cNvPr>
          <p:cNvSpPr txBox="1"/>
          <p:nvPr/>
        </p:nvSpPr>
        <p:spPr>
          <a:xfrm>
            <a:off x="5010533" y="1678057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B51669-CA0C-432B-B695-A6BACD64B778}"/>
              </a:ext>
            </a:extLst>
          </p:cNvPr>
          <p:cNvSpPr txBox="1"/>
          <p:nvPr/>
        </p:nvSpPr>
        <p:spPr>
          <a:xfrm>
            <a:off x="4639448" y="2966547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delicious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4E97E9-C05E-46E4-8430-BD4C5EA930C5}"/>
              </a:ext>
            </a:extLst>
          </p:cNvPr>
          <p:cNvSpPr txBox="1"/>
          <p:nvPr/>
        </p:nvSpPr>
        <p:spPr>
          <a:xfrm>
            <a:off x="4658684" y="4282305"/>
            <a:ext cx="133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122A0A-9422-49B8-9329-3CC3D47DB477}"/>
              </a:ext>
            </a:extLst>
          </p:cNvPr>
          <p:cNvSpPr txBox="1"/>
          <p:nvPr/>
        </p:nvSpPr>
        <p:spPr>
          <a:xfrm>
            <a:off x="8931554" y="1673996"/>
            <a:ext cx="133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C8C910-7A4D-4BE7-BA69-09469F38B3E5}"/>
              </a:ext>
            </a:extLst>
          </p:cNvPr>
          <p:cNvSpPr txBox="1"/>
          <p:nvPr/>
        </p:nvSpPr>
        <p:spPr>
          <a:xfrm>
            <a:off x="9050174" y="5448947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19382F-8205-47C9-BD8C-A08737F30A10}"/>
              </a:ext>
            </a:extLst>
          </p:cNvPr>
          <p:cNvSpPr txBox="1"/>
          <p:nvPr/>
        </p:nvSpPr>
        <p:spPr>
          <a:xfrm>
            <a:off x="9120706" y="2966546"/>
            <a:ext cx="91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07E5DA-CA74-4E02-BA99-026C00E88EB1}"/>
              </a:ext>
            </a:extLst>
          </p:cNvPr>
          <p:cNvSpPr txBox="1"/>
          <p:nvPr/>
        </p:nvSpPr>
        <p:spPr>
          <a:xfrm>
            <a:off x="8978746" y="4286119"/>
            <a:ext cx="123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370" y="1543003"/>
            <a:ext cx="16535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9343" y="2196163"/>
            <a:ext cx="16535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370" y="2849323"/>
            <a:ext cx="16535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9371" y="3502483"/>
            <a:ext cx="14630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9344" y="4154357"/>
            <a:ext cx="14630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9344" y="4806231"/>
            <a:ext cx="14630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371" y="5458105"/>
            <a:ext cx="14630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9344" y="6109979"/>
            <a:ext cx="1463040" cy="578882"/>
          </a:xfrm>
          <a:prstGeom prst="roundRect">
            <a:avLst/>
          </a:prstGeom>
          <a:noFill/>
          <a:ln w="28575"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76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8455 -0.0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8576 0.0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28698 0.110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74584 -0.36458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74462 0.08981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4809 -0.36736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74584 -0.27084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A0029-CC3F-2B60-80D5-7A0AA520ECB7}"/>
              </a:ext>
            </a:extLst>
          </p:cNvPr>
          <p:cNvSpPr txBox="1"/>
          <p:nvPr/>
        </p:nvSpPr>
        <p:spPr>
          <a:xfrm>
            <a:off x="365760" y="163681"/>
            <a:ext cx="1146048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2. Complete the sentences with the words in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 1.</a:t>
            </a:r>
            <a:endParaRPr lang="en-US" sz="28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- What's the weather like in Sydney in summer?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 - It's ............ and dry.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2. I love the...............  buildings in Edinburgh. I feel that they can tell stories.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3. There are so many things to do in New York. It's very ............. .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4. The people in my city are  ............. and helpful.</a:t>
            </a:r>
          </a:p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5. Ha </a:t>
            </a:r>
            <a:r>
              <a:rPr lang="en-US" sz="28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Noi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 is famous for its ..........................  street food.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083D6-2959-B311-BF03-47D747F71A55}"/>
              </a:ext>
            </a:extLst>
          </p:cNvPr>
          <p:cNvSpPr txBox="1"/>
          <p:nvPr/>
        </p:nvSpPr>
        <p:spPr>
          <a:xfrm>
            <a:off x="1234544" y="1544325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2A648-D684-6CFA-9DE0-30C040A34DB7}"/>
              </a:ext>
            </a:extLst>
          </p:cNvPr>
          <p:cNvSpPr txBox="1"/>
          <p:nvPr/>
        </p:nvSpPr>
        <p:spPr>
          <a:xfrm>
            <a:off x="2536039" y="2176988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3F848-8134-85D8-EC4C-9700E37750A8}"/>
              </a:ext>
            </a:extLst>
          </p:cNvPr>
          <p:cNvSpPr txBox="1"/>
          <p:nvPr/>
        </p:nvSpPr>
        <p:spPr>
          <a:xfrm>
            <a:off x="8553696" y="2776572"/>
            <a:ext cx="153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9DD3C-CE3B-DBAF-0404-715CB47E24B0}"/>
              </a:ext>
            </a:extLst>
          </p:cNvPr>
          <p:cNvSpPr txBox="1"/>
          <p:nvPr/>
        </p:nvSpPr>
        <p:spPr>
          <a:xfrm>
            <a:off x="4608649" y="3486642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0B911-5F95-5BAA-4402-D3ECD9C683F4}"/>
              </a:ext>
            </a:extLst>
          </p:cNvPr>
          <p:cNvSpPr txBox="1"/>
          <p:nvPr/>
        </p:nvSpPr>
        <p:spPr>
          <a:xfrm>
            <a:off x="4282383" y="4100079"/>
            <a:ext cx="2551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delicious / tasty</a:t>
            </a:r>
          </a:p>
        </p:txBody>
      </p:sp>
    </p:spTree>
    <p:extLst>
      <p:ext uri="{BB962C8B-B14F-4D97-AF65-F5344CB8AC3E}">
        <p14:creationId xmlns:p14="http://schemas.microsoft.com/office/powerpoint/2010/main" val="13774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3920" y="199038"/>
            <a:ext cx="919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Write the words / phrases below under the correct pictures.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290" y="67486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2406" y="69967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8709" y="72486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food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360" y="724865"/>
            <a:ext cx="279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84" y="1296014"/>
            <a:ext cx="3209421" cy="1942831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9" y="1296014"/>
            <a:ext cx="3174166" cy="1942831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50" y="3884410"/>
            <a:ext cx="3096473" cy="2067889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9" y="3856366"/>
            <a:ext cx="3353917" cy="2067889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6995" y="33307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1705" y="32942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4410" y="59659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9120" y="59523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63B0E7-E93F-4402-AC1C-BFBC63E3710C}"/>
              </a:ext>
            </a:extLst>
          </p:cNvPr>
          <p:cNvSpPr txBox="1"/>
          <p:nvPr/>
        </p:nvSpPr>
        <p:spPr>
          <a:xfrm>
            <a:off x="7316535" y="597888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3540D-9061-4496-BC57-29BB2E59D6A8}"/>
              </a:ext>
            </a:extLst>
          </p:cNvPr>
          <p:cNvSpPr txBox="1"/>
          <p:nvPr/>
        </p:nvSpPr>
        <p:spPr>
          <a:xfrm>
            <a:off x="2311825" y="328403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23954-CE0B-4F2B-9932-9DE543D63149}"/>
              </a:ext>
            </a:extLst>
          </p:cNvPr>
          <p:cNvSpPr txBox="1"/>
          <p:nvPr/>
        </p:nvSpPr>
        <p:spPr>
          <a:xfrm>
            <a:off x="2377655" y="599455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food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5CA58-2564-4DD6-B05E-AFBFFA7865F0}"/>
              </a:ext>
            </a:extLst>
          </p:cNvPr>
          <p:cNvSpPr txBox="1"/>
          <p:nvPr/>
        </p:nvSpPr>
        <p:spPr>
          <a:xfrm>
            <a:off x="6921083" y="3266240"/>
            <a:ext cx="285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market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2083" y="116763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write the words in the correct column. Then listen and repeat.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6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Pronunciation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99416" y="1064141"/>
            <a:ext cx="19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/əʊ/ and /aʊ/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31404" y="2140415"/>
            <a:ext cx="7498397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64960" y="223838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4960" y="2586721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3130" y="223838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63131" y="2586721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8394" y="223838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394" y="2586721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2142" y="223838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92143" y="2586721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4BD10-4264-4C37-B6FD-8FBA0BB7196D}"/>
              </a:ext>
            </a:extLst>
          </p:cNvPr>
          <p:cNvSpPr txBox="1"/>
          <p:nvPr/>
        </p:nvSpPr>
        <p:spPr>
          <a:xfrm>
            <a:off x="4007916" y="4454962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6F94E-2D24-4800-B79C-F1ED35D4F277}"/>
              </a:ext>
            </a:extLst>
          </p:cNvPr>
          <p:cNvSpPr txBox="1"/>
          <p:nvPr/>
        </p:nvSpPr>
        <p:spPr>
          <a:xfrm>
            <a:off x="3772814" y="4905958"/>
            <a:ext cx="162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postcard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17B53-2C2E-4CA4-951A-A1678A2E06DC}"/>
              </a:ext>
            </a:extLst>
          </p:cNvPr>
          <p:cNvSpPr txBox="1"/>
          <p:nvPr/>
        </p:nvSpPr>
        <p:spPr>
          <a:xfrm>
            <a:off x="6933167" y="4451132"/>
            <a:ext cx="163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DED4-23E9-4747-81FC-D800CB72DA18}"/>
              </a:ext>
            </a:extLst>
          </p:cNvPr>
          <p:cNvSpPr txBox="1"/>
          <p:nvPr/>
        </p:nvSpPr>
        <p:spPr>
          <a:xfrm>
            <a:off x="7033101" y="4912797"/>
            <a:ext cx="181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94D01-89A6-4CCC-B2D8-9967CCFF224E}"/>
              </a:ext>
            </a:extLst>
          </p:cNvPr>
          <p:cNvSpPr txBox="1"/>
          <p:nvPr/>
        </p:nvSpPr>
        <p:spPr>
          <a:xfrm>
            <a:off x="7180063" y="5362479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AA07E9-C842-426B-B925-195247E54DB6}"/>
              </a:ext>
            </a:extLst>
          </p:cNvPr>
          <p:cNvSpPr txBox="1"/>
          <p:nvPr/>
        </p:nvSpPr>
        <p:spPr>
          <a:xfrm>
            <a:off x="3974845" y="5346330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D49F80-5C94-4BE2-A45E-4625EEBFEA67}"/>
              </a:ext>
            </a:extLst>
          </p:cNvPr>
          <p:cNvSpPr txBox="1"/>
          <p:nvPr/>
        </p:nvSpPr>
        <p:spPr>
          <a:xfrm>
            <a:off x="6933167" y="5768000"/>
            <a:ext cx="163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682B1-1C7B-4B8D-BE52-D4E08704CE58}"/>
              </a:ext>
            </a:extLst>
          </p:cNvPr>
          <p:cNvSpPr txBox="1"/>
          <p:nvPr/>
        </p:nvSpPr>
        <p:spPr>
          <a:xfrm>
            <a:off x="3702055" y="5768001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pagoda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49566" y="3701135"/>
            <a:ext cx="6662070" cy="2647406"/>
            <a:chOff x="1240959" y="3799111"/>
            <a:chExt cx="6662070" cy="2647406"/>
          </a:xfrm>
        </p:grpSpPr>
        <p:sp>
          <p:nvSpPr>
            <p:cNvPr id="14" name="Rectangle 13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028648" y="3712013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/əʊ/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65665" y="3691809"/>
            <a:ext cx="95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/aʊ/ </a:t>
            </a:r>
          </a:p>
        </p:txBody>
      </p:sp>
      <p:pic>
        <p:nvPicPr>
          <p:cNvPr id="3" name="U9_A closed look_Pronunciation_6_Listen and repeat">
            <a:hlinkClick r:id="" action="ppaction://media"/>
            <a:extLst>
              <a:ext uri="{FF2B5EF4-FFF2-40B4-BE49-F238E27FC236}">
                <a16:creationId xmlns:a16="http://schemas.microsoft.com/office/drawing/2014/main" id="{E4398043-A307-4370-B199-EC7C4109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8461" y="4778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3" grpId="0"/>
      <p:bldP spid="38" grpId="0"/>
      <p:bldP spid="39" grpId="0"/>
      <p:bldP spid="40" grpId="0"/>
      <p:bldP spid="41" grpId="0"/>
      <p:bldP spid="26" grpId="0"/>
      <p:bldP spid="31" grpId="0"/>
      <p:bldP spid="32" grpId="0"/>
      <p:bldP spid="34" grpId="0"/>
      <p:bldP spid="35" grpId="0"/>
      <p:bldP spid="36" grpId="0"/>
      <p:bldP spid="37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143100-9D75-8702-A9E0-73F68F37FE2D}"/>
              </a:ext>
            </a:extLst>
          </p:cNvPr>
          <p:cNvSpPr txBox="1"/>
          <p:nvPr/>
        </p:nvSpPr>
        <p:spPr>
          <a:xfrm>
            <a:off x="690880" y="512862"/>
            <a:ext cx="9204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5: Listen and repeat. Pay attention to the underlined words.</a:t>
            </a:r>
          </a:p>
          <a:p>
            <a:pPr algn="l"/>
            <a:endParaRPr lang="en-US" sz="2800" b="1" i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1. The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town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is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crowded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at the weekend.</a:t>
            </a:r>
          </a:p>
          <a:p>
            <a:pPr algn="l"/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2. There's lots of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snow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in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Tokyo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in winter.</a:t>
            </a:r>
          </a:p>
          <a:p>
            <a:pPr algn="l"/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3. It’s very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cold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on the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boat.</a:t>
            </a:r>
            <a:endParaRPr lang="vi-VN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4. He's running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around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the </a:t>
            </a:r>
            <a:r>
              <a:rPr lang="vi-VN" sz="28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house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.</a:t>
            </a:r>
          </a:p>
        </p:txBody>
      </p:sp>
      <p:pic>
        <p:nvPicPr>
          <p:cNvPr id="4" name="U9_A closed look_5_Listen and repeat">
            <a:hlinkClick r:id="" action="ppaction://media"/>
            <a:extLst>
              <a:ext uri="{FF2B5EF4-FFF2-40B4-BE49-F238E27FC236}">
                <a16:creationId xmlns:a16="http://schemas.microsoft.com/office/drawing/2014/main" id="{AC4B68A2-F218-DAAE-30D9-26366D10F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7162" y="12259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339</Words>
  <Application>Microsoft Office PowerPoint</Application>
  <PresentationFormat>Widescreen</PresentationFormat>
  <Paragraphs>97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.VnArabia</vt:lpstr>
      <vt:lpstr>Arial</vt:lpstr>
      <vt:lpstr>Calibri</vt:lpstr>
      <vt:lpstr>Calibri Light</vt:lpstr>
      <vt:lpstr>OpenSans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fix</cp:lastModifiedBy>
  <cp:revision>38</cp:revision>
  <dcterms:created xsi:type="dcterms:W3CDTF">2020-12-09T02:04:09Z</dcterms:created>
  <dcterms:modified xsi:type="dcterms:W3CDTF">2023-02-21T14:43:33Z</dcterms:modified>
</cp:coreProperties>
</file>