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29"/>
  </p:notesMasterIdLst>
  <p:sldIdLst>
    <p:sldId id="384" r:id="rId3"/>
    <p:sldId id="385" r:id="rId4"/>
    <p:sldId id="386" r:id="rId5"/>
    <p:sldId id="387" r:id="rId6"/>
    <p:sldId id="308" r:id="rId7"/>
    <p:sldId id="257" r:id="rId8"/>
    <p:sldId id="276" r:id="rId9"/>
    <p:sldId id="258" r:id="rId10"/>
    <p:sldId id="260" r:id="rId11"/>
    <p:sldId id="296" r:id="rId12"/>
    <p:sldId id="261" r:id="rId13"/>
    <p:sldId id="297" r:id="rId14"/>
    <p:sldId id="277" r:id="rId15"/>
    <p:sldId id="262" r:id="rId16"/>
    <p:sldId id="299" r:id="rId17"/>
    <p:sldId id="300" r:id="rId18"/>
    <p:sldId id="301" r:id="rId19"/>
    <p:sldId id="302" r:id="rId20"/>
    <p:sldId id="303" r:id="rId21"/>
    <p:sldId id="292" r:id="rId22"/>
    <p:sldId id="305" r:id="rId23"/>
    <p:sldId id="307" r:id="rId24"/>
    <p:sldId id="306" r:id="rId25"/>
    <p:sldId id="388" r:id="rId26"/>
    <p:sldId id="383" r:id="rId27"/>
    <p:sldId id="278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ABDC"/>
    <a:srgbClr val="C39BE1"/>
    <a:srgbClr val="A6DBE8"/>
    <a:srgbClr val="FBDFEB"/>
    <a:srgbClr val="62C8CE"/>
    <a:srgbClr val="C0E6EA"/>
    <a:srgbClr val="FFF200"/>
    <a:srgbClr val="7F7F7F"/>
    <a:srgbClr val="5ABDD4"/>
    <a:srgbClr val="2AE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1144" y="704"/>
      </p:cViewPr>
      <p:guideLst>
        <p:guide orient="horz" pos="2136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7350953-2580-81DB-5BC7-92049908BA38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73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70FFCE8-13BE-7646-23AD-3E528D5FBC0F}"/>
              </a:ext>
            </a:extLst>
          </p:cNvPr>
          <p:cNvSpPr txBox="1"/>
          <p:nvPr userDrawn="1"/>
        </p:nvSpPr>
        <p:spPr>
          <a:xfrm>
            <a:off x="0" y="-1419999"/>
            <a:ext cx="9144000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1651575" y="-2224223"/>
            <a:ext cx="1244715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025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4568571" y="-8915400"/>
            <a:ext cx="6858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4568571" y="15764256"/>
            <a:ext cx="6858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1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6587B0-1EA7-4DE8-8E68-E70CCD12C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" y="-2655570"/>
            <a:ext cx="11464290" cy="1528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32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4245" y="81119"/>
            <a:ext cx="79065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passages again. Then tick (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 for each sentence.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65760" y="1163500"/>
          <a:ext cx="8156516" cy="513426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565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4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1574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The passages are about two sportsmen.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Hai goes cycling at the weekend.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Hai’s favourite sport is karate.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4.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Alice doesn’t like doing sport very much.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5.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Alice plays computer games every day.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AB12151-2C92-4298-BDA1-AEB9467CDE62}"/>
              </a:ext>
            </a:extLst>
          </p:cNvPr>
          <p:cNvSpPr txBox="1"/>
          <p:nvPr/>
        </p:nvSpPr>
        <p:spPr>
          <a:xfrm>
            <a:off x="7897090" y="2022461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782ED8-A260-474F-B47E-B7A7BF1E164F}"/>
              </a:ext>
            </a:extLst>
          </p:cNvPr>
          <p:cNvSpPr txBox="1"/>
          <p:nvPr/>
        </p:nvSpPr>
        <p:spPr>
          <a:xfrm>
            <a:off x="7093527" y="2905780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C26E3A-5CFE-4166-9434-9FDF0C23C342}"/>
              </a:ext>
            </a:extLst>
          </p:cNvPr>
          <p:cNvSpPr txBox="1"/>
          <p:nvPr/>
        </p:nvSpPr>
        <p:spPr>
          <a:xfrm>
            <a:off x="7093527" y="3851101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8A6DA0-BC73-4DFD-9836-DFA16B27E3AF}"/>
              </a:ext>
            </a:extLst>
          </p:cNvPr>
          <p:cNvSpPr txBox="1"/>
          <p:nvPr/>
        </p:nvSpPr>
        <p:spPr>
          <a:xfrm>
            <a:off x="7081418" y="4740145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EAA517-BD42-4264-AD8E-570765E743BA}"/>
              </a:ext>
            </a:extLst>
          </p:cNvPr>
          <p:cNvSpPr txBox="1"/>
          <p:nvPr/>
        </p:nvSpPr>
        <p:spPr>
          <a:xfrm>
            <a:off x="7897090" y="5582204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pic>
        <p:nvPicPr>
          <p:cNvPr id="16" name="Tiếng Anh 6 Tập 2 - Global Success - Unit 8 SPORTS AND GAMES - SKILLS 2 - 2 Listen to the passages again. Then tick (✔) T (True) or F (False) for each sentence. - Sách Mềm">
            <a:hlinkClick r:id="" action="ppaction://media"/>
            <a:extLst>
              <a:ext uri="{FF2B5EF4-FFF2-40B4-BE49-F238E27FC236}">
                <a16:creationId xmlns:a16="http://schemas.microsoft.com/office/drawing/2014/main" id="{8BD58334-3CA6-0F30-74C8-475A8E0ACF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119" end="6155.113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95154" y="5843350"/>
            <a:ext cx="487363" cy="487363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4C7B22-1FC6-8EF2-B17B-87BBEB7C1FAF}"/>
              </a:ext>
            </a:extLst>
          </p:cNvPr>
          <p:cNvCxnSpPr>
            <a:cxnSpLocks/>
          </p:cNvCxnSpPr>
          <p:nvPr/>
        </p:nvCxnSpPr>
        <p:spPr>
          <a:xfrm>
            <a:off x="3725019" y="2478725"/>
            <a:ext cx="1860508" cy="1036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5DF8FC3-B2C2-FB00-4ADA-DFD6D24ADA93}"/>
              </a:ext>
            </a:extLst>
          </p:cNvPr>
          <p:cNvCxnSpPr>
            <a:cxnSpLocks/>
          </p:cNvCxnSpPr>
          <p:nvPr/>
        </p:nvCxnSpPr>
        <p:spPr>
          <a:xfrm>
            <a:off x="1856210" y="3403703"/>
            <a:ext cx="94733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B66FD93-BB49-D992-C656-B65A5DEA40D3}"/>
              </a:ext>
            </a:extLst>
          </p:cNvPr>
          <p:cNvCxnSpPr>
            <a:cxnSpLocks/>
          </p:cNvCxnSpPr>
          <p:nvPr/>
        </p:nvCxnSpPr>
        <p:spPr>
          <a:xfrm>
            <a:off x="3624664" y="3403703"/>
            <a:ext cx="114843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37B96A9-43BF-7971-CB9A-133AF670FB6E}"/>
              </a:ext>
            </a:extLst>
          </p:cNvPr>
          <p:cNvCxnSpPr>
            <a:cxnSpLocks/>
          </p:cNvCxnSpPr>
          <p:nvPr/>
        </p:nvCxnSpPr>
        <p:spPr>
          <a:xfrm>
            <a:off x="3624664" y="4256935"/>
            <a:ext cx="73397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D47575B-A91E-038F-F137-191A720C36B7}"/>
              </a:ext>
            </a:extLst>
          </p:cNvPr>
          <p:cNvCxnSpPr>
            <a:cxnSpLocks/>
          </p:cNvCxnSpPr>
          <p:nvPr/>
        </p:nvCxnSpPr>
        <p:spPr>
          <a:xfrm>
            <a:off x="1469516" y="4266990"/>
            <a:ext cx="172072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29DDA72-D038-9B2B-ED38-1B21F3748C8B}"/>
              </a:ext>
            </a:extLst>
          </p:cNvPr>
          <p:cNvCxnSpPr>
            <a:cxnSpLocks/>
          </p:cNvCxnSpPr>
          <p:nvPr/>
        </p:nvCxnSpPr>
        <p:spPr>
          <a:xfrm>
            <a:off x="1469516" y="5161070"/>
            <a:ext cx="131432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396DE15-012F-E9C3-D5D6-8D3114DFF835}"/>
              </a:ext>
            </a:extLst>
          </p:cNvPr>
          <p:cNvCxnSpPr>
            <a:cxnSpLocks/>
          </p:cNvCxnSpPr>
          <p:nvPr/>
        </p:nvCxnSpPr>
        <p:spPr>
          <a:xfrm>
            <a:off x="3697012" y="5161070"/>
            <a:ext cx="19722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3156A61-FDE9-3F3B-E952-327474B53F70}"/>
              </a:ext>
            </a:extLst>
          </p:cNvPr>
          <p:cNvCxnSpPr>
            <a:cxnSpLocks/>
          </p:cNvCxnSpPr>
          <p:nvPr/>
        </p:nvCxnSpPr>
        <p:spPr>
          <a:xfrm>
            <a:off x="4245189" y="6066501"/>
            <a:ext cx="131432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72F8781-3C57-C72B-FF7D-3FBC440C0BFE}"/>
              </a:ext>
            </a:extLst>
          </p:cNvPr>
          <p:cNvCxnSpPr>
            <a:cxnSpLocks/>
          </p:cNvCxnSpPr>
          <p:nvPr/>
        </p:nvCxnSpPr>
        <p:spPr>
          <a:xfrm>
            <a:off x="2126678" y="6066501"/>
            <a:ext cx="200844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791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80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26926"/>
            <a:ext cx="81302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fill each blank with a word to complete each sentence.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43722" y="126454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918553" y="1258067"/>
            <a:ext cx="1372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Hai plays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43722" y="218545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443722" y="30886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18552" y="3079968"/>
            <a:ext cx="5132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_______ likes watching sport on TV.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43723" y="400711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918552" y="3998463"/>
            <a:ext cx="1651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Alice plays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918553" y="2194104"/>
            <a:ext cx="4013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Hai </a:t>
            </a:r>
            <a:r>
              <a:rPr lang="en-US" sz="2400" dirty="0" err="1"/>
              <a:t>practises</a:t>
            </a:r>
            <a:r>
              <a:rPr lang="en-US" sz="2400" dirty="0"/>
              <a:t> karate at the club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4" y="4978998"/>
            <a:ext cx="1651634" cy="11010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345" y="4978998"/>
            <a:ext cx="2391010" cy="10400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130" y="4978998"/>
            <a:ext cx="1798314" cy="1203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219" y="4935410"/>
            <a:ext cx="1952396" cy="13015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3A75A84-AD27-4AF2-9505-BE0A4FCAFA53}"/>
              </a:ext>
            </a:extLst>
          </p:cNvPr>
          <p:cNvSpPr txBox="1"/>
          <p:nvPr/>
        </p:nvSpPr>
        <p:spPr>
          <a:xfrm>
            <a:off x="2109355" y="1255650"/>
            <a:ext cx="2681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_______  at </a:t>
            </a:r>
            <a:r>
              <a:rPr lang="en-US" sz="2400" dirty="0"/>
              <a:t>school.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A6156B-74EB-465D-AB20-3B9A828B4D0E}"/>
              </a:ext>
            </a:extLst>
          </p:cNvPr>
          <p:cNvSpPr txBox="1"/>
          <p:nvPr/>
        </p:nvSpPr>
        <p:spPr>
          <a:xfrm>
            <a:off x="2063679" y="1238846"/>
            <a:ext cx="25836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B050"/>
                </a:solidFill>
              </a:rPr>
              <a:t>volleyball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1AFEA2-7DD9-41A9-B290-B8F058845A6D}"/>
              </a:ext>
            </a:extLst>
          </p:cNvPr>
          <p:cNvSpPr txBox="1"/>
          <p:nvPr/>
        </p:nvSpPr>
        <p:spPr>
          <a:xfrm>
            <a:off x="4781893" y="2188502"/>
            <a:ext cx="3161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times a week.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A7CE94-C474-4C99-B688-52F25D7A22EE}"/>
              </a:ext>
            </a:extLst>
          </p:cNvPr>
          <p:cNvSpPr txBox="1"/>
          <p:nvPr/>
        </p:nvSpPr>
        <p:spPr>
          <a:xfrm>
            <a:off x="4932219" y="2182789"/>
            <a:ext cx="3161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B050"/>
                </a:solidFill>
              </a:rPr>
              <a:t>three</a:t>
            </a:r>
            <a:endParaRPr lang="en-US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CDB95A-D40D-4ECD-8909-499419B84D2C}"/>
              </a:ext>
            </a:extLst>
          </p:cNvPr>
          <p:cNvSpPr txBox="1"/>
          <p:nvPr/>
        </p:nvSpPr>
        <p:spPr>
          <a:xfrm>
            <a:off x="1101432" y="2988627"/>
            <a:ext cx="5132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</a:rPr>
              <a:t>Alice</a:t>
            </a:r>
            <a:endParaRPr lang="en-US" sz="2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137CC0-0ECE-4C3B-8D95-323D02A0B2AF}"/>
              </a:ext>
            </a:extLst>
          </p:cNvPr>
          <p:cNvSpPr txBox="1"/>
          <p:nvPr/>
        </p:nvSpPr>
        <p:spPr>
          <a:xfrm>
            <a:off x="2275641" y="3997972"/>
            <a:ext cx="3414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every Saturday.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E92FF9-641E-4D12-852C-5FC5C715727F}"/>
              </a:ext>
            </a:extLst>
          </p:cNvPr>
          <p:cNvSpPr txBox="1"/>
          <p:nvPr/>
        </p:nvSpPr>
        <p:spPr>
          <a:xfrm>
            <a:off x="2422914" y="3948040"/>
            <a:ext cx="3414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B050"/>
                </a:solidFill>
              </a:rPr>
              <a:t>chess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A1EFA0-F1D0-5CB3-9F93-E4651BF13147}"/>
              </a:ext>
            </a:extLst>
          </p:cNvPr>
          <p:cNvSpPr txBox="1"/>
          <p:nvPr/>
        </p:nvSpPr>
        <p:spPr>
          <a:xfrm>
            <a:off x="477520" y="582067"/>
            <a:ext cx="837184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>
                <a:solidFill>
                  <a:srgbClr val="333333"/>
                </a:solidFill>
                <a:effectLst/>
                <a:latin typeface="Helvetica Neue"/>
              </a:rPr>
              <a:t>Audio script</a:t>
            </a:r>
          </a:p>
          <a:p>
            <a:pPr algn="l"/>
            <a:r>
              <a:rPr lang="en-US" sz="2800" b="0" i="0">
                <a:solidFill>
                  <a:srgbClr val="333333"/>
                </a:solidFill>
                <a:effectLst/>
                <a:latin typeface="Helvetica Neue"/>
              </a:rPr>
              <a:t>Hello. My name's Hai. I love sport. I play volleyball at school and I often go cycling with my dad at the weekend. But my favourite sport is karate. I practise it three times a week. It makes me strong and confident.</a:t>
            </a:r>
          </a:p>
          <a:p>
            <a:pPr algn="l"/>
            <a:r>
              <a:rPr lang="en-US" sz="2800" b="0" i="0">
                <a:solidFill>
                  <a:srgbClr val="333333"/>
                </a:solidFill>
                <a:effectLst/>
                <a:latin typeface="Helvetica Neue"/>
              </a:rPr>
              <a:t/>
            </a:r>
            <a:br>
              <a:rPr lang="en-US" sz="2800" b="0" i="0">
                <a:solidFill>
                  <a:srgbClr val="333333"/>
                </a:solidFill>
                <a:effectLst/>
                <a:latin typeface="Helvetica Neue"/>
              </a:rPr>
            </a:br>
            <a:r>
              <a:rPr lang="en-US" sz="2800" b="0" i="0">
                <a:solidFill>
                  <a:srgbClr val="333333"/>
                </a:solidFill>
                <a:effectLst/>
                <a:latin typeface="Helvetica Neue"/>
              </a:rPr>
              <a:t>My name's Alice. I'm twelve years old. I don't like doing sport very much, but I like watching sport on TV. My hobby is playing chess. My friend and I play chess every Saturday. I sometimes play computer games, too. I hope to create a new computer game one day.</a:t>
            </a:r>
          </a:p>
        </p:txBody>
      </p:sp>
    </p:spTree>
    <p:extLst>
      <p:ext uri="{BB962C8B-B14F-4D97-AF65-F5344CB8AC3E}">
        <p14:creationId xmlns:p14="http://schemas.microsoft.com/office/powerpoint/2010/main" val="8005390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174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4996" y="1"/>
            <a:ext cx="76775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Talk about the sport / game you like. Use the following questions as cues.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32061" y="1766455"/>
            <a:ext cx="6203373" cy="398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What is the name of the sport / game?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How many players are there?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How often do you play it?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What equipment does it need?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Why do you like it?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767344-8CEA-DE2B-B932-8EA3189B432B}"/>
              </a:ext>
            </a:extLst>
          </p:cNvPr>
          <p:cNvSpPr txBox="1"/>
          <p:nvPr/>
        </p:nvSpPr>
        <p:spPr>
          <a:xfrm>
            <a:off x="478971" y="629334"/>
            <a:ext cx="85316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>
                <a:solidFill>
                  <a:srgbClr val="FF0000"/>
                </a:solidFill>
                <a:effectLst/>
                <a:latin typeface="Times New Roman (Headings)"/>
              </a:rPr>
              <a:t>1. What is </a:t>
            </a:r>
            <a:r>
              <a:rPr lang="en-US" sz="4000" b="1">
                <a:solidFill>
                  <a:srgbClr val="FF0000"/>
                </a:solidFill>
                <a:latin typeface="Times New Roman (Headings)"/>
              </a:rPr>
              <a:t>your favorite sport/ game?</a:t>
            </a:r>
            <a:r>
              <a:rPr lang="en-US" sz="4000" b="1">
                <a:solidFill>
                  <a:srgbClr val="333333"/>
                </a:solidFill>
                <a:latin typeface="Times New Roman (Headings)"/>
              </a:rPr>
              <a:t> </a:t>
            </a:r>
            <a:endParaRPr lang="en-US" sz="4000" b="1" i="0">
              <a:solidFill>
                <a:srgbClr val="333333"/>
              </a:solidFill>
              <a:effectLst/>
              <a:latin typeface="Times New Roman (Headings)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81C0DE-D3F0-A58D-7EF2-FF3C809FC355}"/>
              </a:ext>
            </a:extLst>
          </p:cNvPr>
          <p:cNvSpPr txBox="1"/>
          <p:nvPr/>
        </p:nvSpPr>
        <p:spPr>
          <a:xfrm>
            <a:off x="436787" y="2184149"/>
            <a:ext cx="8616043" cy="3258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i="0">
                <a:solidFill>
                  <a:srgbClr val="171717"/>
                </a:solidFill>
                <a:effectLst/>
                <a:latin typeface="+mj-lt"/>
              </a:rPr>
              <a:t>--&gt; </a:t>
            </a:r>
            <a:r>
              <a:rPr lang="vi-VN" sz="3600" b="1" i="0">
                <a:solidFill>
                  <a:srgbClr val="171717"/>
                </a:solidFill>
                <a:effectLst/>
                <a:latin typeface="+mj-lt"/>
              </a:rPr>
              <a:t>I like/ love/ enjoy </a:t>
            </a:r>
            <a:r>
              <a:rPr lang="en-US" sz="3600" b="1" i="0">
                <a:solidFill>
                  <a:srgbClr val="171717"/>
                </a:solidFill>
                <a:effectLst/>
                <a:latin typeface="+mj-lt"/>
              </a:rPr>
              <a:t>............................</a:t>
            </a:r>
            <a:r>
              <a:rPr lang="vi-VN" sz="3600">
                <a:latin typeface="+mj-lt"/>
              </a:rPr>
              <a:t/>
            </a:r>
            <a:br>
              <a:rPr lang="vi-VN" sz="3600">
                <a:latin typeface="+mj-lt"/>
              </a:rPr>
            </a:br>
            <a:r>
              <a:rPr lang="en-US" sz="3600">
                <a:latin typeface="+mj-lt"/>
              </a:rPr>
              <a:t>--&gt; </a:t>
            </a:r>
            <a:r>
              <a:rPr lang="vi-VN" sz="3600" b="1" i="0">
                <a:solidFill>
                  <a:srgbClr val="171717"/>
                </a:solidFill>
                <a:effectLst/>
                <a:latin typeface="+mj-lt"/>
              </a:rPr>
              <a:t>My favourite sport/game is </a:t>
            </a:r>
            <a:r>
              <a:rPr lang="en-US" sz="3600" b="1" i="0">
                <a:solidFill>
                  <a:srgbClr val="171717"/>
                </a:solidFill>
                <a:effectLst/>
                <a:latin typeface="+mj-lt"/>
              </a:rPr>
              <a:t>....................</a:t>
            </a:r>
            <a:endParaRPr lang="en-US" sz="3600" b="0" i="1">
              <a:solidFill>
                <a:srgbClr val="9E9E9E"/>
              </a:solidFill>
              <a:effectLst/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600">
                <a:latin typeface="+mj-lt"/>
              </a:rPr>
              <a:t>--&gt; </a:t>
            </a:r>
            <a:r>
              <a:rPr lang="en-US" sz="3600" b="1" i="0">
                <a:solidFill>
                  <a:srgbClr val="171717"/>
                </a:solidFill>
                <a:effectLst/>
                <a:latin typeface="Times New Roman (Headings)"/>
              </a:rPr>
              <a:t>I am interested in </a:t>
            </a:r>
            <a:r>
              <a:rPr lang="vi-VN" sz="3600" b="1" i="0">
                <a:solidFill>
                  <a:srgbClr val="171717"/>
                </a:solidFill>
                <a:effectLst/>
                <a:latin typeface="+mj-lt"/>
              </a:rPr>
              <a:t> </a:t>
            </a:r>
            <a:r>
              <a:rPr lang="en-US" sz="3600" b="1" i="0">
                <a:solidFill>
                  <a:srgbClr val="171717"/>
                </a:solidFill>
                <a:effectLst/>
                <a:latin typeface="+mj-lt"/>
              </a:rPr>
              <a:t>............................</a:t>
            </a:r>
            <a:endParaRPr lang="en-US" sz="36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5052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581C0DE-D3F0-A58D-7EF2-FF3C809FC355}"/>
              </a:ext>
            </a:extLst>
          </p:cNvPr>
          <p:cNvSpPr txBox="1"/>
          <p:nvPr/>
        </p:nvSpPr>
        <p:spPr>
          <a:xfrm>
            <a:off x="378276" y="2353865"/>
            <a:ext cx="8616043" cy="2366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b="1">
                <a:solidFill>
                  <a:srgbClr val="171717"/>
                </a:solidFill>
                <a:latin typeface="Times New Roman (Headings)"/>
              </a:rPr>
              <a:t>--&gt; It is a solo/ team sport.</a:t>
            </a:r>
            <a:endParaRPr lang="en-US" sz="4000" b="1" i="0">
              <a:solidFill>
                <a:srgbClr val="171717"/>
              </a:solidFill>
              <a:effectLst/>
              <a:latin typeface="Times New Roman (Headings)"/>
            </a:endParaRPr>
          </a:p>
          <a:p>
            <a:pPr>
              <a:lnSpc>
                <a:spcPct val="200000"/>
              </a:lnSpc>
            </a:pPr>
            <a:r>
              <a:rPr lang="en-US" sz="4000" b="1" i="0">
                <a:solidFill>
                  <a:srgbClr val="171717"/>
                </a:solidFill>
                <a:effectLst/>
                <a:latin typeface="Times New Roman (Headings)"/>
              </a:rPr>
              <a:t>--&gt; There are  </a:t>
            </a:r>
            <a:r>
              <a:rPr lang="vi-VN" sz="4000" b="1" i="0">
                <a:solidFill>
                  <a:srgbClr val="171717"/>
                </a:solidFill>
                <a:effectLst/>
                <a:latin typeface="Times New Roman (Headings)"/>
              </a:rPr>
              <a:t> </a:t>
            </a:r>
            <a:r>
              <a:rPr lang="en-US" sz="4000" b="1" i="0">
                <a:solidFill>
                  <a:srgbClr val="171717"/>
                </a:solidFill>
                <a:effectLst/>
                <a:latin typeface="Times New Roman (Headings)"/>
              </a:rPr>
              <a:t>......................... players.</a:t>
            </a:r>
            <a:endParaRPr lang="en-US" sz="4000" b="0" i="1">
              <a:solidFill>
                <a:srgbClr val="9E9E9E"/>
              </a:solidFill>
              <a:effectLst/>
              <a:latin typeface="Times New Roman (Headings)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E17815-25C5-DA43-0DD9-DA5E5033EF73}"/>
              </a:ext>
            </a:extLst>
          </p:cNvPr>
          <p:cNvSpPr txBox="1"/>
          <p:nvPr/>
        </p:nvSpPr>
        <p:spPr>
          <a:xfrm>
            <a:off x="751112" y="444278"/>
            <a:ext cx="78703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>
                <a:solidFill>
                  <a:srgbClr val="FF0000"/>
                </a:solidFill>
                <a:effectLst/>
                <a:latin typeface="Times New Roman (Headings)"/>
              </a:rPr>
              <a:t>2. Is it a team or a solo sport/ game?  </a:t>
            </a:r>
          </a:p>
          <a:p>
            <a:r>
              <a:rPr lang="en-US" sz="3600" b="1" i="0">
                <a:solidFill>
                  <a:srgbClr val="FF0000"/>
                </a:solidFill>
                <a:effectLst/>
                <a:latin typeface="Times New Roman (Headings)"/>
              </a:rPr>
              <a:t>    How many players are there?</a:t>
            </a:r>
          </a:p>
        </p:txBody>
      </p:sp>
    </p:spTree>
    <p:extLst>
      <p:ext uri="{BB962C8B-B14F-4D97-AF65-F5344CB8AC3E}">
        <p14:creationId xmlns:p14="http://schemas.microsoft.com/office/powerpoint/2010/main" val="1045297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E17815-25C5-DA43-0DD9-DA5E5033EF73}"/>
              </a:ext>
            </a:extLst>
          </p:cNvPr>
          <p:cNvSpPr txBox="1"/>
          <p:nvPr/>
        </p:nvSpPr>
        <p:spPr>
          <a:xfrm>
            <a:off x="751112" y="444278"/>
            <a:ext cx="78703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>
                <a:solidFill>
                  <a:srgbClr val="FF0000"/>
                </a:solidFill>
                <a:effectLst/>
                <a:latin typeface="Times New Roman (Headings)"/>
              </a:rPr>
              <a:t>3. How often do you play it?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7389C2-1CFB-A359-E4E1-468FA0DE7AA2}"/>
              </a:ext>
            </a:extLst>
          </p:cNvPr>
          <p:cNvSpPr txBox="1"/>
          <p:nvPr/>
        </p:nvSpPr>
        <p:spPr>
          <a:xfrm>
            <a:off x="375555" y="1564838"/>
            <a:ext cx="862148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>
                <a:solidFill>
                  <a:srgbClr val="171717"/>
                </a:solidFill>
                <a:effectLst/>
                <a:latin typeface="Times New Roman (Headings)"/>
              </a:rPr>
              <a:t>--&gt; </a:t>
            </a:r>
            <a:r>
              <a:rPr lang="vi-VN" sz="4000" b="1" i="0">
                <a:solidFill>
                  <a:srgbClr val="171717"/>
                </a:solidFill>
                <a:effectLst/>
                <a:latin typeface="Times New Roman (Headings)"/>
              </a:rPr>
              <a:t>I play</a:t>
            </a:r>
            <a:r>
              <a:rPr lang="en-US" sz="4000" b="1" i="0">
                <a:solidFill>
                  <a:srgbClr val="171717"/>
                </a:solidFill>
                <a:effectLst/>
                <a:latin typeface="Times New Roman (Headings)"/>
              </a:rPr>
              <a:t> it </a:t>
            </a:r>
            <a:r>
              <a:rPr lang="en-US" sz="4000" b="1" i="0">
                <a:solidFill>
                  <a:srgbClr val="171717"/>
                </a:solidFill>
                <a:effectLst/>
                <a:highlight>
                  <a:srgbClr val="FFFF00"/>
                </a:highlight>
                <a:latin typeface="Times New Roman (Headings)"/>
              </a:rPr>
              <a:t>every day</a:t>
            </a:r>
            <a:r>
              <a:rPr lang="en-US" sz="4000" b="1" i="0">
                <a:solidFill>
                  <a:srgbClr val="171717"/>
                </a:solidFill>
                <a:effectLst/>
                <a:latin typeface="Times New Roman (Headings)"/>
              </a:rPr>
              <a:t>.</a:t>
            </a:r>
            <a:r>
              <a:rPr lang="vi-VN" sz="4000">
                <a:latin typeface="+mj-lt"/>
              </a:rPr>
              <a:t/>
            </a:r>
            <a:br>
              <a:rPr lang="vi-VN" sz="4000">
                <a:latin typeface="+mj-lt"/>
              </a:rPr>
            </a:br>
            <a:endParaRPr lang="en-US" sz="4000">
              <a:latin typeface="+mj-lt"/>
            </a:endParaRPr>
          </a:p>
          <a:p>
            <a:r>
              <a:rPr lang="vi-VN" sz="4000" b="0" i="0">
                <a:solidFill>
                  <a:srgbClr val="171717"/>
                </a:solidFill>
                <a:effectLst/>
                <a:latin typeface="+mj-lt"/>
              </a:rPr>
              <a:t> </a:t>
            </a:r>
            <a:endParaRPr lang="en-US" sz="4000" b="0" i="0">
              <a:solidFill>
                <a:srgbClr val="171717"/>
              </a:solidFill>
              <a:effectLst/>
              <a:latin typeface="+mj-lt"/>
            </a:endParaRPr>
          </a:p>
          <a:p>
            <a:r>
              <a:rPr lang="en-US" sz="4000" b="0" i="0">
                <a:solidFill>
                  <a:srgbClr val="171717"/>
                </a:solidFill>
                <a:effectLst/>
                <a:latin typeface="+mj-lt"/>
              </a:rPr>
              <a:t>- </a:t>
            </a:r>
            <a:r>
              <a:rPr lang="vi-VN" sz="4000" b="0" i="0">
                <a:solidFill>
                  <a:srgbClr val="171717"/>
                </a:solidFill>
                <a:effectLst/>
                <a:latin typeface="+mj-lt"/>
              </a:rPr>
              <a:t>at the weekend </a:t>
            </a:r>
            <a:endParaRPr lang="en-US" sz="4000" b="0" i="0">
              <a:solidFill>
                <a:srgbClr val="171717"/>
              </a:solidFill>
              <a:effectLst/>
              <a:latin typeface="+mj-lt"/>
            </a:endParaRPr>
          </a:p>
          <a:p>
            <a:r>
              <a:rPr lang="en-US" sz="4000" b="0" i="0">
                <a:solidFill>
                  <a:srgbClr val="171717"/>
                </a:solidFill>
                <a:effectLst/>
                <a:latin typeface="+mj-lt"/>
              </a:rPr>
              <a:t>- </a:t>
            </a:r>
            <a:r>
              <a:rPr lang="vi-VN" sz="4000" b="0" i="0">
                <a:solidFill>
                  <a:srgbClr val="171717"/>
                </a:solidFill>
                <a:effectLst/>
                <a:latin typeface="+mj-lt"/>
              </a:rPr>
              <a:t>every day/ afternoon/ Saturday/ Sunday</a:t>
            </a:r>
            <a:endParaRPr lang="en-US" sz="4000" b="0" i="0">
              <a:solidFill>
                <a:srgbClr val="171717"/>
              </a:solidFill>
              <a:effectLst/>
              <a:latin typeface="+mj-lt"/>
            </a:endParaRPr>
          </a:p>
          <a:p>
            <a:r>
              <a:rPr lang="en-US" sz="4000" b="0" i="0">
                <a:solidFill>
                  <a:srgbClr val="171717"/>
                </a:solidFill>
                <a:effectLst/>
                <a:latin typeface="+mj-lt"/>
              </a:rPr>
              <a:t>- </a:t>
            </a:r>
            <a:r>
              <a:rPr lang="vi-VN" sz="4000" b="0" i="0">
                <a:solidFill>
                  <a:srgbClr val="171717"/>
                </a:solidFill>
                <a:effectLst/>
                <a:latin typeface="+mj-lt"/>
              </a:rPr>
              <a:t>twice/ three times/ four times … a week/ month</a:t>
            </a:r>
            <a:endParaRPr lang="en-US" sz="4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6568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E17815-25C5-DA43-0DD9-DA5E5033EF73}"/>
              </a:ext>
            </a:extLst>
          </p:cNvPr>
          <p:cNvSpPr txBox="1"/>
          <p:nvPr/>
        </p:nvSpPr>
        <p:spPr>
          <a:xfrm>
            <a:off x="478970" y="988564"/>
            <a:ext cx="78703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>
                <a:solidFill>
                  <a:srgbClr val="FF0000"/>
                </a:solidFill>
                <a:effectLst/>
                <a:latin typeface="Times New Roman (Headings)"/>
              </a:rPr>
              <a:t>4. What equipment does it need?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195FE8-6AE8-F57E-B2DA-92FB8DE62A56}"/>
              </a:ext>
            </a:extLst>
          </p:cNvPr>
          <p:cNvSpPr txBox="1"/>
          <p:nvPr/>
        </p:nvSpPr>
        <p:spPr>
          <a:xfrm>
            <a:off x="195941" y="2245195"/>
            <a:ext cx="90678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>
                <a:solidFill>
                  <a:srgbClr val="171717"/>
                </a:solidFill>
                <a:effectLst/>
                <a:latin typeface="Times New Roman (Headings)"/>
              </a:rPr>
              <a:t>--&gt; </a:t>
            </a:r>
            <a:r>
              <a:rPr lang="vi-VN" sz="4800" b="1" i="0">
                <a:solidFill>
                  <a:srgbClr val="171717"/>
                </a:solidFill>
                <a:effectLst/>
                <a:latin typeface="Times New Roman (Headings)"/>
              </a:rPr>
              <a:t>It needs </a:t>
            </a:r>
            <a:r>
              <a:rPr lang="en-US" sz="4800" b="1">
                <a:solidFill>
                  <a:srgbClr val="171717"/>
                </a:solidFill>
                <a:latin typeface="Times New Roman (Headings)"/>
              </a:rPr>
              <a:t>....................</a:t>
            </a:r>
            <a:r>
              <a:rPr lang="vi-VN" sz="4800">
                <a:latin typeface="Times New Roman (Headings)"/>
              </a:rPr>
              <a:t/>
            </a:r>
            <a:br>
              <a:rPr lang="vi-VN" sz="4800">
                <a:latin typeface="Times New Roman (Headings)"/>
              </a:rPr>
            </a:br>
            <a:r>
              <a:rPr lang="en-US" sz="4800">
                <a:latin typeface="Times New Roman (Headings)"/>
              </a:rPr>
              <a:t>--&gt; </a:t>
            </a:r>
            <a:r>
              <a:rPr lang="vi-VN" sz="4800" b="1" i="0">
                <a:solidFill>
                  <a:srgbClr val="171717"/>
                </a:solidFill>
                <a:effectLst/>
                <a:latin typeface="Times New Roman (Headings)"/>
              </a:rPr>
              <a:t>We can play</a:t>
            </a:r>
            <a:r>
              <a:rPr lang="en-US" sz="4800" b="1" i="0">
                <a:solidFill>
                  <a:srgbClr val="171717"/>
                </a:solidFill>
                <a:effectLst/>
                <a:latin typeface="Times New Roman (Headings)"/>
              </a:rPr>
              <a:t> it</a:t>
            </a:r>
            <a:r>
              <a:rPr lang="vi-VN" sz="4800" b="1" i="0">
                <a:solidFill>
                  <a:srgbClr val="171717"/>
                </a:solidFill>
                <a:effectLst/>
                <a:latin typeface="Times New Roman (Headings)"/>
              </a:rPr>
              <a:t> with</a:t>
            </a:r>
            <a:r>
              <a:rPr lang="en-US" sz="4800" b="1" i="0">
                <a:solidFill>
                  <a:srgbClr val="171717"/>
                </a:solidFill>
                <a:effectLst/>
                <a:latin typeface="Times New Roman (Headings)"/>
              </a:rPr>
              <a:t> ............</a:t>
            </a:r>
            <a:endParaRPr lang="en-US" sz="4800">
              <a:latin typeface="Times New Roman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8829566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E17815-25C5-DA43-0DD9-DA5E5033EF73}"/>
              </a:ext>
            </a:extLst>
          </p:cNvPr>
          <p:cNvSpPr txBox="1"/>
          <p:nvPr/>
        </p:nvSpPr>
        <p:spPr>
          <a:xfrm>
            <a:off x="478970" y="988564"/>
            <a:ext cx="78703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>
                <a:solidFill>
                  <a:srgbClr val="FF0000"/>
                </a:solidFill>
                <a:effectLst/>
                <a:latin typeface="Times New Roman (Headings)"/>
              </a:rPr>
              <a:t>5. Why do you like it?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195FE8-6AE8-F57E-B2DA-92FB8DE62A56}"/>
              </a:ext>
            </a:extLst>
          </p:cNvPr>
          <p:cNvSpPr txBox="1"/>
          <p:nvPr/>
        </p:nvSpPr>
        <p:spPr>
          <a:xfrm>
            <a:off x="195942" y="2245195"/>
            <a:ext cx="86976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>
                <a:solidFill>
                  <a:srgbClr val="171717"/>
                </a:solidFill>
                <a:effectLst/>
                <a:latin typeface="Times New Roman (Headings)"/>
              </a:rPr>
              <a:t>--&gt; I love it because it helps me </a:t>
            </a:r>
            <a:r>
              <a:rPr lang="en-US" sz="4800" b="1" i="0">
                <a:solidFill>
                  <a:srgbClr val="171717"/>
                </a:solidFill>
                <a:effectLst/>
                <a:highlight>
                  <a:srgbClr val="FFFF00"/>
                </a:highlight>
                <a:latin typeface="Times New Roman (Headings)"/>
              </a:rPr>
              <a:t>keep fit</a:t>
            </a:r>
            <a:r>
              <a:rPr lang="en-US" sz="4800" b="1" i="0">
                <a:solidFill>
                  <a:srgbClr val="171717"/>
                </a:solidFill>
                <a:effectLst/>
                <a:latin typeface="Times New Roman (Headings)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6986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6587B0-1EA7-4DE8-8E68-E70CCD12C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7876"/>
            <a:ext cx="10172700" cy="801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76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569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4996" y="1"/>
            <a:ext cx="767750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of 40-50 words about the sport / game you talked about in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You can also refer to the listening passages.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9" y="1583006"/>
            <a:ext cx="7920038" cy="501880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1990548" y="2647570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990548" y="3174042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990548" y="3703979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990548" y="4230451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990548" y="4753461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35" y="4499264"/>
            <a:ext cx="5981483" cy="288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689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382C70-08D4-1C92-9EA4-98BE2910E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71" y="370114"/>
            <a:ext cx="8490857" cy="450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92097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F643A0-DB2E-CE52-B4A5-C813B2076AE0}"/>
              </a:ext>
            </a:extLst>
          </p:cNvPr>
          <p:cNvSpPr txBox="1"/>
          <p:nvPr/>
        </p:nvSpPr>
        <p:spPr>
          <a:xfrm>
            <a:off x="489857" y="920621"/>
            <a:ext cx="816428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0" i="0">
                <a:solidFill>
                  <a:srgbClr val="333333"/>
                </a:solidFill>
                <a:effectLst/>
                <a:latin typeface="Helvetica Neue"/>
              </a:rPr>
              <a:t>            I love sport. I play volleyball at school and I often go cycling with my dad at the weekend. </a:t>
            </a:r>
          </a:p>
          <a:p>
            <a:pPr algn="just"/>
            <a:r>
              <a:rPr lang="en-US" sz="4000">
                <a:solidFill>
                  <a:srgbClr val="333333"/>
                </a:solidFill>
                <a:latin typeface="Helvetica Neue"/>
              </a:rPr>
              <a:t>          </a:t>
            </a:r>
            <a:r>
              <a:rPr lang="en-US" sz="4000" b="0" i="0">
                <a:solidFill>
                  <a:srgbClr val="333333"/>
                </a:solidFill>
                <a:effectLst/>
                <a:latin typeface="Helvetica Neue"/>
              </a:rPr>
              <a:t>But my favourite sport is karate. I practise it three times a week. </a:t>
            </a:r>
          </a:p>
          <a:p>
            <a:pPr algn="just"/>
            <a:r>
              <a:rPr lang="en-US" sz="4000">
                <a:solidFill>
                  <a:srgbClr val="333333"/>
                </a:solidFill>
                <a:latin typeface="Helvetica Neue"/>
              </a:rPr>
              <a:t>           </a:t>
            </a:r>
            <a:r>
              <a:rPr lang="en-US" sz="4000" b="0" i="0">
                <a:solidFill>
                  <a:srgbClr val="333333"/>
                </a:solidFill>
                <a:effectLst/>
                <a:latin typeface="Helvetica Neue"/>
              </a:rPr>
              <a:t>It makes me strong and confident.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25250902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182A44-16E3-C67E-0C31-6CA75D121595}"/>
              </a:ext>
            </a:extLst>
          </p:cNvPr>
          <p:cNvSpPr txBox="1"/>
          <p:nvPr/>
        </p:nvSpPr>
        <p:spPr>
          <a:xfrm>
            <a:off x="489857" y="1271940"/>
            <a:ext cx="816428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0" i="0">
                <a:solidFill>
                  <a:srgbClr val="333333"/>
                </a:solidFill>
                <a:effectLst/>
                <a:latin typeface="Helvetica Neue"/>
              </a:rPr>
              <a:t>I love sport. I play volleyball at school and I often go cycling with my dad at the weekend. But my favourite sport is karate. I practise it three times a week. It makes me strong and confident.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259018008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62252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C67EBBB-6479-FF37-5A5E-6DD01BA0DD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62" r="23276" b="31138"/>
          <a:stretch>
            <a:fillRect/>
          </a:stretch>
        </p:blipFill>
        <p:spPr>
          <a:xfrm>
            <a:off x="0" y="97971"/>
            <a:ext cx="9144000" cy="6760029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63BE580-CC43-2DF2-4690-FD6E61EF6F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81942" y="4830834"/>
            <a:ext cx="3286937" cy="97375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90A15CD-5D3E-3552-055F-1105FF504E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35237" y="4292787"/>
            <a:ext cx="1746590" cy="146276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6E94FE6-0314-88F9-BA7E-483C74FC0D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845558" y="4537293"/>
            <a:ext cx="1743059" cy="64430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E2BDFBF-DEB2-B546-60E3-5705D3A40E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135474" y="3520661"/>
            <a:ext cx="884326" cy="151137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CE07BC0A-7456-0EC9-5AF3-BD93B00DE384}"/>
              </a:ext>
            </a:extLst>
          </p:cNvPr>
          <p:cNvSpPr txBox="1"/>
          <p:nvPr/>
        </p:nvSpPr>
        <p:spPr>
          <a:xfrm>
            <a:off x="990600" y="1053412"/>
            <a:ext cx="8763000" cy="2496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257"/>
              </a:lnSpc>
            </a:pPr>
            <a:r>
              <a:rPr lang="en-US" sz="6000">
                <a:solidFill>
                  <a:srgbClr val="000000"/>
                </a:solidFill>
                <a:latin typeface=".VnCooper" panose="020B7200000000000000" pitchFamily="34" charset="0"/>
              </a:rPr>
              <a:t>Health is wealth</a:t>
            </a:r>
          </a:p>
        </p:txBody>
      </p:sp>
    </p:spTree>
    <p:extLst>
      <p:ext uri="{BB962C8B-B14F-4D97-AF65-F5344CB8AC3E}">
        <p14:creationId xmlns:p14="http://schemas.microsoft.com/office/powerpoint/2010/main" val="207224905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606494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29FEF8-A5AA-FFF9-ECF3-66E87208B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72"/>
            <a:ext cx="9144000" cy="668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2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me 28. Sports song - I like baseball - ESL Song &amp; Story - Learning English for Kids">
            <a:hlinkClick r:id="" action="ppaction://media"/>
            <a:extLst>
              <a:ext uri="{FF2B5EF4-FFF2-40B4-BE49-F238E27FC236}">
                <a16:creationId xmlns:a16="http://schemas.microsoft.com/office/drawing/2014/main" id="{B9195FD7-75D5-D067-9F14-F16D5F179F3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343" end="24466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596" y="582804"/>
            <a:ext cx="8812404" cy="541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5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ED1186EC-585C-560B-61EE-EC22F5646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0228" r="5817" b="18182"/>
          <a:stretch>
            <a:fillRect/>
          </a:stretch>
        </p:blipFill>
        <p:spPr bwMode="auto">
          <a:xfrm>
            <a:off x="457199" y="174170"/>
            <a:ext cx="8577609" cy="643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718443A7-2873-86F9-7F11-8E67FEA152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036" y="5419470"/>
            <a:ext cx="971550" cy="79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77F47D1B-FA05-CA68-1422-6C800A248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56" y="502375"/>
            <a:ext cx="1385888" cy="112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772E25B6-FC1B-FDE2-6E52-F6533B7C44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394" y="485919"/>
            <a:ext cx="10096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114565B2-D2B2-F911-F0B0-3C95815E69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17" y="5699267"/>
            <a:ext cx="154305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8">
            <a:extLst>
              <a:ext uri="{FF2B5EF4-FFF2-40B4-BE49-F238E27FC236}">
                <a16:creationId xmlns:a16="http://schemas.microsoft.com/office/drawing/2014/main" id="{5E021EE5-367A-E0A7-A179-9F25A5E608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673" y="5761859"/>
            <a:ext cx="805076" cy="70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26537C97-A109-CA78-9CBB-62574AD454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61" y="5184917"/>
            <a:ext cx="831056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AA96C8-072E-413A-856A-5AF06BAFF387}"/>
              </a:ext>
            </a:extLst>
          </p:cNvPr>
          <p:cNvSpPr txBox="1"/>
          <p:nvPr/>
        </p:nvSpPr>
        <p:spPr>
          <a:xfrm>
            <a:off x="1034415" y="307790"/>
            <a:ext cx="7075169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spc="38" dirty="0">
                <a:ln w="9525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Unit 8. Sports and Games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83AA6B-F4B1-B13D-2251-CCB4E4C8FDA2}"/>
              </a:ext>
            </a:extLst>
          </p:cNvPr>
          <p:cNvSpPr txBox="1"/>
          <p:nvPr/>
        </p:nvSpPr>
        <p:spPr>
          <a:xfrm>
            <a:off x="1170585" y="803815"/>
            <a:ext cx="7075169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spc="38">
                <a:ln w="9525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Skills 2</a:t>
            </a:r>
            <a:endParaRPr lang="en-US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365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45169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02" y="420790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1" y="4977749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14" y="4234715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0145" y="4233425"/>
            <a:ext cx="3738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passages. Who are they about?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4722" y="4966014"/>
            <a:ext cx="3821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passages again. Then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 (True) or F (False) for each sentence.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11357" y="4207906"/>
            <a:ext cx="4005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Talk about the sport / game you like. Use the following questions as cues.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Listening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2882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Writing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1"/>
            <a:ext cx="8853992" cy="22867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1" y="6018510"/>
            <a:ext cx="382842" cy="4051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91745" y="6006775"/>
            <a:ext cx="4171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again and fill each blank with a word to complete each sentences.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14" y="5349706"/>
            <a:ext cx="382842" cy="36096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105809" y="5315882"/>
            <a:ext cx="3821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a paragraph of 40-50 words about the sport / game you talked about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 You can also refer to the listening passages.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0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183809"/>
            <a:ext cx="77832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passages. Who are they about?</a:t>
            </a:r>
          </a:p>
        </p:txBody>
      </p:sp>
      <p:pic>
        <p:nvPicPr>
          <p:cNvPr id="2" name="B2_12">
            <a:hlinkClick r:id="" action="ppaction://media"/>
            <a:extLst>
              <a:ext uri="{FF2B5EF4-FFF2-40B4-BE49-F238E27FC236}">
                <a16:creationId xmlns:a16="http://schemas.microsoft.com/office/drawing/2014/main" id="{F62B4394-8176-4BBE-8C17-12E947FAE7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86" end="53052.242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86816" y="432570"/>
            <a:ext cx="487363" cy="487363"/>
          </a:xfrm>
          <a:prstGeom prst="rect">
            <a:avLst/>
          </a:prstGeom>
        </p:spPr>
      </p:pic>
      <p:pic>
        <p:nvPicPr>
          <p:cNvPr id="3" name="Tiếng Anh 6 Tập 2 - Global Success - Unit 8 SPORTS AND GAMES - SKILLS 2 - 2 Listen to the passages again. Then tick (✔) T (True) or F (False) for each sentence. - Sách Mềm">
            <a:hlinkClick r:id="" action="ppaction://media"/>
            <a:extLst>
              <a:ext uri="{FF2B5EF4-FFF2-40B4-BE49-F238E27FC236}">
                <a16:creationId xmlns:a16="http://schemas.microsoft.com/office/drawing/2014/main" id="{B2179D44-6376-BE75-4A66-EF877B3B18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71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26216" y="1443422"/>
            <a:ext cx="487363" cy="487363"/>
          </a:xfrm>
          <a:prstGeom prst="rect">
            <a:avLst/>
          </a:prstGeom>
        </p:spPr>
      </p:pic>
      <p:pic>
        <p:nvPicPr>
          <p:cNvPr id="4" name="Tiếng Anh 6 Tập 2 - Global Success - Unit 8 SPORTS AND GAMES - SKILLS 2 - 2 Listen to the passages again. Then tick (✔) T (True) or F (False) for each sentence. - Sách Mềm">
            <a:hlinkClick r:id="" action="ppaction://media"/>
            <a:extLst>
              <a:ext uri="{FF2B5EF4-FFF2-40B4-BE49-F238E27FC236}">
                <a16:creationId xmlns:a16="http://schemas.microsoft.com/office/drawing/2014/main" id="{EED8D8E9-9558-A560-D514-998B90664C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7112" end="49531.113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99905" y="2504552"/>
            <a:ext cx="487363" cy="487363"/>
          </a:xfrm>
          <a:prstGeom prst="rect">
            <a:avLst/>
          </a:prstGeom>
        </p:spPr>
      </p:pic>
      <p:pic>
        <p:nvPicPr>
          <p:cNvPr id="5" name="Tiếng Anh 6 Tập 2 - Global Success - Unit 8 SPORTS AND GAMES - SKILLS 2 - 2 Listen to the passages again. Then tick (✔) T (True) or F (False) for each sentence. - Sách Mềm">
            <a:hlinkClick r:id="" action="ppaction://media"/>
            <a:extLst>
              <a:ext uri="{FF2B5EF4-FFF2-40B4-BE49-F238E27FC236}">
                <a16:creationId xmlns:a16="http://schemas.microsoft.com/office/drawing/2014/main" id="{E33429EA-EEBC-CB99-6ED1-8217C44E34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1729" end="25849.113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25302" y="2497015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A66BA5-3338-A387-FBB3-F4B423D62241}"/>
              </a:ext>
            </a:extLst>
          </p:cNvPr>
          <p:cNvSpPr txBox="1"/>
          <p:nvPr/>
        </p:nvSpPr>
        <p:spPr>
          <a:xfrm>
            <a:off x="827313" y="2504552"/>
            <a:ext cx="7219374" cy="173664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800" b="0" i="0" dirty="0">
                <a:solidFill>
                  <a:srgbClr val="00B050"/>
                </a:solidFill>
                <a:effectLst/>
              </a:rPr>
              <a:t>The listening passages are about </a:t>
            </a:r>
            <a:r>
              <a:rPr lang="en-US" sz="4800" b="0" i="0" dirty="0">
                <a:solidFill>
                  <a:srgbClr val="00B050"/>
                </a:solidFill>
                <a:effectLst/>
                <a:highlight>
                  <a:srgbClr val="FFFF00"/>
                </a:highlight>
              </a:rPr>
              <a:t>Hai</a:t>
            </a:r>
            <a:r>
              <a:rPr lang="en-US" sz="4800" b="0" i="0" dirty="0">
                <a:solidFill>
                  <a:srgbClr val="00B050"/>
                </a:solidFill>
                <a:effectLst/>
              </a:rPr>
              <a:t> and </a:t>
            </a:r>
            <a:r>
              <a:rPr lang="en-US" sz="4800" b="0" i="0" dirty="0">
                <a:solidFill>
                  <a:srgbClr val="00B050"/>
                </a:solidFill>
                <a:effectLst/>
                <a:highlight>
                  <a:srgbClr val="FFFF00"/>
                </a:highlight>
              </a:rPr>
              <a:t>Alice</a:t>
            </a:r>
            <a:r>
              <a:rPr lang="en-US" sz="4800" b="0" i="0" dirty="0">
                <a:solidFill>
                  <a:srgbClr val="00B050"/>
                </a:solidFill>
                <a:effectLst/>
              </a:rPr>
              <a:t>.</a:t>
            </a:r>
            <a:endParaRPr lang="en-US" sz="4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32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4245" y="81119"/>
            <a:ext cx="79065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passages again. Then tick (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 for each sentence.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69290"/>
              </p:ext>
            </p:extLst>
          </p:nvPr>
        </p:nvGraphicFramePr>
        <p:xfrm>
          <a:off x="365760" y="1163500"/>
          <a:ext cx="8156516" cy="513426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565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4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1574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The passages are about two sportsmen.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Hai goes cycling at the weekend.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Hai’s favourite sport is karate.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4.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Alice doesn’t like doing sport very much.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5.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Alice plays computer games every day.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4C7B22-1FC6-8EF2-B17B-87BBEB7C1FAF}"/>
              </a:ext>
            </a:extLst>
          </p:cNvPr>
          <p:cNvCxnSpPr>
            <a:cxnSpLocks/>
          </p:cNvCxnSpPr>
          <p:nvPr/>
        </p:nvCxnSpPr>
        <p:spPr>
          <a:xfrm>
            <a:off x="3725019" y="2478725"/>
            <a:ext cx="1860508" cy="1036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5DF8FC3-B2C2-FB00-4ADA-DFD6D24ADA93}"/>
              </a:ext>
            </a:extLst>
          </p:cNvPr>
          <p:cNvCxnSpPr>
            <a:cxnSpLocks/>
          </p:cNvCxnSpPr>
          <p:nvPr/>
        </p:nvCxnSpPr>
        <p:spPr>
          <a:xfrm>
            <a:off x="1900702" y="3383486"/>
            <a:ext cx="94733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B66FD93-BB49-D992-C656-B65A5DEA40D3}"/>
              </a:ext>
            </a:extLst>
          </p:cNvPr>
          <p:cNvCxnSpPr>
            <a:cxnSpLocks/>
          </p:cNvCxnSpPr>
          <p:nvPr/>
        </p:nvCxnSpPr>
        <p:spPr>
          <a:xfrm>
            <a:off x="3560904" y="3383486"/>
            <a:ext cx="114843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37B96A9-43BF-7971-CB9A-133AF670FB6E}"/>
              </a:ext>
            </a:extLst>
          </p:cNvPr>
          <p:cNvCxnSpPr>
            <a:cxnSpLocks/>
          </p:cNvCxnSpPr>
          <p:nvPr/>
        </p:nvCxnSpPr>
        <p:spPr>
          <a:xfrm>
            <a:off x="3624664" y="4256935"/>
            <a:ext cx="73397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D47575B-A91E-038F-F137-191A720C36B7}"/>
              </a:ext>
            </a:extLst>
          </p:cNvPr>
          <p:cNvCxnSpPr>
            <a:cxnSpLocks/>
          </p:cNvCxnSpPr>
          <p:nvPr/>
        </p:nvCxnSpPr>
        <p:spPr>
          <a:xfrm>
            <a:off x="1469516" y="4266990"/>
            <a:ext cx="172072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29DDA72-D038-9B2B-ED38-1B21F3748C8B}"/>
              </a:ext>
            </a:extLst>
          </p:cNvPr>
          <p:cNvCxnSpPr>
            <a:cxnSpLocks/>
          </p:cNvCxnSpPr>
          <p:nvPr/>
        </p:nvCxnSpPr>
        <p:spPr>
          <a:xfrm>
            <a:off x="1469516" y="5161070"/>
            <a:ext cx="131432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396DE15-012F-E9C3-D5D6-8D3114DFF835}"/>
              </a:ext>
            </a:extLst>
          </p:cNvPr>
          <p:cNvCxnSpPr>
            <a:cxnSpLocks/>
          </p:cNvCxnSpPr>
          <p:nvPr/>
        </p:nvCxnSpPr>
        <p:spPr>
          <a:xfrm>
            <a:off x="3697012" y="5161070"/>
            <a:ext cx="19722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3156A61-FDE9-3F3B-E952-327474B53F70}"/>
              </a:ext>
            </a:extLst>
          </p:cNvPr>
          <p:cNvCxnSpPr>
            <a:cxnSpLocks/>
          </p:cNvCxnSpPr>
          <p:nvPr/>
        </p:nvCxnSpPr>
        <p:spPr>
          <a:xfrm>
            <a:off x="4245189" y="6066501"/>
            <a:ext cx="131432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72F8781-3C57-C72B-FF7D-3FBC440C0BFE}"/>
              </a:ext>
            </a:extLst>
          </p:cNvPr>
          <p:cNvCxnSpPr>
            <a:cxnSpLocks/>
          </p:cNvCxnSpPr>
          <p:nvPr/>
        </p:nvCxnSpPr>
        <p:spPr>
          <a:xfrm>
            <a:off x="2126678" y="6066501"/>
            <a:ext cx="200844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2059</TotalTime>
  <Words>627</Words>
  <Application>Microsoft Office PowerPoint</Application>
  <PresentationFormat>Trình chiếu Trên màn hình (4:3)</PresentationFormat>
  <Paragraphs>82</Paragraphs>
  <Slides>26</Slides>
  <Notes>0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26</vt:i4>
      </vt:variant>
    </vt:vector>
  </HeadingPairs>
  <TitlesOfParts>
    <vt:vector size="38" baseType="lpstr">
      <vt:lpstr>#9Slide02 Noi dung dai</vt:lpstr>
      <vt:lpstr>#9Slide02 Tieu de dai</vt:lpstr>
      <vt:lpstr>.VnCooper</vt:lpstr>
      <vt:lpstr>Helvetica Neue</vt:lpstr>
      <vt:lpstr>Times New Roman (Headings)</vt:lpstr>
      <vt:lpstr>Arial</vt:lpstr>
      <vt:lpstr>Calibri</vt:lpstr>
      <vt:lpstr>Calibri Light</vt:lpstr>
      <vt:lpstr>Times New Roman</vt:lpstr>
      <vt:lpstr>Wingdings 2</vt:lpstr>
      <vt:lpstr>Office Theme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Phuong</dc:creator>
  <dc:description>9Slide.vn</dc:description>
  <cp:lastModifiedBy>Admin</cp:lastModifiedBy>
  <cp:revision>124</cp:revision>
  <dcterms:created xsi:type="dcterms:W3CDTF">2020-12-09T02:04:09Z</dcterms:created>
  <dcterms:modified xsi:type="dcterms:W3CDTF">2023-02-22T02:10:05Z</dcterms:modified>
  <cp:category>9Slide.vn</cp:category>
</cp:coreProperties>
</file>