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3" r:id="rId2"/>
    <p:sldId id="258" r:id="rId3"/>
    <p:sldId id="307" r:id="rId4"/>
    <p:sldId id="260" r:id="rId5"/>
    <p:sldId id="302" r:id="rId6"/>
    <p:sldId id="291" r:id="rId7"/>
    <p:sldId id="262" r:id="rId8"/>
    <p:sldId id="301" r:id="rId9"/>
    <p:sldId id="305" r:id="rId10"/>
    <p:sldId id="306" r:id="rId11"/>
    <p:sldId id="30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32"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EACC"/>
    <a:srgbClr val="0088EE"/>
    <a:srgbClr val="CFD5EA"/>
    <a:srgbClr val="A3E7FF"/>
    <a:srgbClr val="75DBFF"/>
    <a:srgbClr val="57B7FF"/>
    <a:srgbClr val="005AAB"/>
    <a:srgbClr val="F16649"/>
    <a:srgbClr val="0FB7BD"/>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69" d="100"/>
          <a:sy n="69" d="100"/>
        </p:scale>
        <p:origin x="1144" y="32"/>
      </p:cViewPr>
      <p:guideLst>
        <p:guide orient="horz" pos="2232"/>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15970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2544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185044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526A92-8AAF-4BF0-85FE-B336BF0F8D2D}"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12958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526A92-8AAF-4BF0-85FE-B336BF0F8D2D}"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59227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526A92-8AAF-4BF0-85FE-B336BF0F8D2D}" type="datetimeFigureOut">
              <a:rPr lang="en-US" smtClean="0"/>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194357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526A92-8AAF-4BF0-85FE-B336BF0F8D2D}" type="datetimeFigureOut">
              <a:rPr lang="en-US" smtClean="0"/>
              <a:t>2/22/2023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40771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526A92-8AAF-4BF0-85FE-B336BF0F8D2D}" type="datetimeFigureOut">
              <a:rPr lang="en-US" smtClean="0"/>
              <a:t>2/22/2023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619596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526A92-8AAF-4BF0-85FE-B336BF0F8D2D}" type="datetimeFigureOut">
              <a:rPr lang="en-US" smtClean="0"/>
              <a:t>2/22/2023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932596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526A92-8AAF-4BF0-85FE-B336BF0F8D2D}" type="datetimeFigureOut">
              <a:rPr lang="en-US" smtClean="0"/>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3301764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526A92-8AAF-4BF0-85FE-B336BF0F8D2D}" type="datetimeFigureOut">
              <a:rPr lang="en-US" smtClean="0"/>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AF2F91-6C79-4775-9E01-5F8EDCA63F89}" type="slidenum">
              <a:rPr lang="en-US" smtClean="0"/>
              <a:t>‹#›</a:t>
            </a:fld>
            <a:endParaRPr lang="en-US"/>
          </a:p>
        </p:txBody>
      </p:sp>
    </p:spTree>
    <p:extLst>
      <p:ext uri="{BB962C8B-B14F-4D97-AF65-F5344CB8AC3E}">
        <p14:creationId xmlns:p14="http://schemas.microsoft.com/office/powerpoint/2010/main" val="2898466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26A92-8AAF-4BF0-85FE-B336BF0F8D2D}" type="datetimeFigureOut">
              <a:rPr lang="en-US" smtClean="0"/>
              <a:t>2/22/2023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AF2F91-6C79-4775-9E01-5F8EDCA63F89}" type="slidenum">
              <a:rPr lang="en-US" smtClean="0"/>
              <a:t>‹#›</a:t>
            </a:fld>
            <a:endParaRPr lang="en-US"/>
          </a:p>
        </p:txBody>
      </p:sp>
    </p:spTree>
    <p:extLst>
      <p:ext uri="{BB962C8B-B14F-4D97-AF65-F5344CB8AC3E}">
        <p14:creationId xmlns:p14="http://schemas.microsoft.com/office/powerpoint/2010/main" val="556585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7231" y="2647787"/>
            <a:ext cx="8697097" cy="1569660"/>
          </a:xfrm>
          <a:prstGeom prst="rect">
            <a:avLst/>
          </a:prstGeom>
        </p:spPr>
        <p:txBody>
          <a:bodyPr wrap="square">
            <a:spAutoFit/>
          </a:bodyPr>
          <a:lstStyle/>
          <a:p>
            <a:pPr algn="ctr"/>
            <a:r>
              <a:rPr lang="en-US" sz="4800" b="1" dirty="0" smtClean="0">
                <a:ln w="28575">
                  <a:solidFill>
                    <a:srgbClr val="FF0000"/>
                  </a:solidFill>
                </a:ln>
                <a:solidFill>
                  <a:srgbClr val="00FF00"/>
                </a:solidFill>
                <a:latin typeface="Arial" pitchFamily="34" charset="0"/>
                <a:cs typeface="Arial" pitchFamily="34" charset="0"/>
              </a:rPr>
              <a:t>UNIT </a:t>
            </a:r>
            <a:r>
              <a:rPr lang="en-US" sz="4800" b="1" dirty="0" err="1" smtClean="0">
                <a:ln w="28575">
                  <a:solidFill>
                    <a:srgbClr val="FF0000"/>
                  </a:solidFill>
                </a:ln>
                <a:solidFill>
                  <a:srgbClr val="00FF00"/>
                </a:solidFill>
                <a:latin typeface="Arial" pitchFamily="34" charset="0"/>
                <a:cs typeface="Arial" pitchFamily="34" charset="0"/>
              </a:rPr>
              <a:t>8:SPORTS</a:t>
            </a:r>
            <a:r>
              <a:rPr lang="en-US" sz="4800" b="1" dirty="0" smtClean="0">
                <a:ln w="28575">
                  <a:solidFill>
                    <a:srgbClr val="FF0000"/>
                  </a:solidFill>
                </a:ln>
                <a:solidFill>
                  <a:srgbClr val="00FF00"/>
                </a:solidFill>
                <a:latin typeface="Arial" pitchFamily="34" charset="0"/>
                <a:cs typeface="Arial" pitchFamily="34" charset="0"/>
              </a:rPr>
              <a:t> AND GAMES</a:t>
            </a:r>
          </a:p>
          <a:p>
            <a:pPr algn="ctr"/>
            <a:r>
              <a:rPr lang="en-US" sz="4800" b="1" dirty="0" smtClean="0">
                <a:ln w="28575">
                  <a:solidFill>
                    <a:srgbClr val="FF0000"/>
                  </a:solidFill>
                </a:ln>
                <a:solidFill>
                  <a:srgbClr val="00FF00"/>
                </a:solidFill>
                <a:latin typeface="Arial" pitchFamily="34" charset="0"/>
                <a:cs typeface="Arial" pitchFamily="34" charset="0"/>
              </a:rPr>
              <a:t>Lesson 5: SKILLS 1</a:t>
            </a:r>
            <a:endParaRPr lang="en-US" sz="4800" b="1" dirty="0">
              <a:ln w="28575">
                <a:solidFill>
                  <a:srgbClr val="FF0000"/>
                </a:solidFill>
              </a:ln>
              <a:solidFill>
                <a:srgbClr val="00FF00"/>
              </a:solidFill>
              <a:latin typeface="Arial" pitchFamily="34" charset="0"/>
              <a:cs typeface="Arial" pitchFamily="34" charset="0"/>
            </a:endParaRPr>
          </a:p>
        </p:txBody>
      </p:sp>
      <p:sp>
        <p:nvSpPr>
          <p:cNvPr id="3" name="Rectangle 2"/>
          <p:cNvSpPr/>
          <p:nvPr/>
        </p:nvSpPr>
        <p:spPr>
          <a:xfrm>
            <a:off x="352554" y="268019"/>
            <a:ext cx="8496944" cy="923330"/>
          </a:xfrm>
          <a:prstGeom prst="rect">
            <a:avLst/>
          </a:prstGeom>
        </p:spPr>
        <p:txBody>
          <a:bodyPr wrap="square">
            <a:spAutoFit/>
          </a:bodyPr>
          <a:lstStyle/>
          <a:p>
            <a:pPr algn="ctr"/>
            <a:r>
              <a:rPr lang="en-US" sz="5400" b="1" dirty="0" smtClean="0">
                <a:ln>
                  <a:solidFill>
                    <a:srgbClr val="FF0000"/>
                  </a:solidFill>
                </a:ln>
                <a:solidFill>
                  <a:srgbClr val="0000FF"/>
                </a:solidFill>
              </a:rPr>
              <a:t>Tuesday , March 1</a:t>
            </a:r>
            <a:r>
              <a:rPr lang="en-US" sz="5400" b="1" baseline="30000" dirty="0" smtClean="0">
                <a:ln>
                  <a:solidFill>
                    <a:srgbClr val="FF0000"/>
                  </a:solidFill>
                </a:ln>
                <a:solidFill>
                  <a:srgbClr val="0000FF"/>
                </a:solidFill>
              </a:rPr>
              <a:t>st</a:t>
            </a:r>
            <a:r>
              <a:rPr lang="en-US" sz="5400" b="1" dirty="0" smtClean="0">
                <a:ln>
                  <a:solidFill>
                    <a:srgbClr val="FF0000"/>
                  </a:solidFill>
                </a:ln>
                <a:solidFill>
                  <a:srgbClr val="0000FF"/>
                </a:solidFill>
              </a:rPr>
              <a:t>    , 2022</a:t>
            </a:r>
          </a:p>
        </p:txBody>
      </p:sp>
    </p:spTree>
    <p:extLst>
      <p:ext uri="{BB962C8B-B14F-4D97-AF65-F5344CB8AC3E}">
        <p14:creationId xmlns:p14="http://schemas.microsoft.com/office/powerpoint/2010/main" val="462417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631" y="1169859"/>
            <a:ext cx="8733692" cy="3046988"/>
          </a:xfrm>
          <a:prstGeom prst="rect">
            <a:avLst/>
          </a:prstGeom>
        </p:spPr>
        <p:txBody>
          <a:bodyPr wrap="square">
            <a:spAutoFit/>
          </a:bodyPr>
          <a:lstStyle/>
          <a:p>
            <a:r>
              <a:rPr lang="en-US" sz="3200" dirty="0" smtClean="0"/>
              <a:t>- </a:t>
            </a:r>
            <a:r>
              <a:rPr lang="en-US" sz="3200" dirty="0"/>
              <a:t>Her name is Jenny Green. She was born in 1972 in Greenland. She plays golf. She is famous for being one of the best female golfers in history. In 1987, she became a member of local golf club. In 1994, she took part in a female golf tournament and in 2002, she became the female golf champion.</a:t>
            </a:r>
          </a:p>
        </p:txBody>
      </p:sp>
    </p:spTree>
    <p:extLst>
      <p:ext uri="{BB962C8B-B14F-4D97-AF65-F5344CB8AC3E}">
        <p14:creationId xmlns:p14="http://schemas.microsoft.com/office/powerpoint/2010/main" val="2829759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img006">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429000"/>
            <a:ext cx="3886200" cy="2940050"/>
          </a:xfrm>
          <a:prstGeom prst="rect">
            <a:avLst/>
          </a:prstGeom>
          <a:noFill/>
          <a:ln w="9525">
            <a:solidFill>
              <a:srgbClr val="FF00FF"/>
            </a:solidFill>
            <a:miter lim="800000"/>
            <a:headEnd/>
            <a:tailEnd/>
          </a:ln>
          <a:extLst>
            <a:ext uri="{909E8E84-426E-40DD-AFC4-6F175D3DCCD1}">
              <a14:hiddenFill xmlns:a14="http://schemas.microsoft.com/office/drawing/2010/main">
                <a:solidFill>
                  <a:srgbClr val="FFFFFF"/>
                </a:solidFill>
              </a14:hiddenFill>
            </a:ext>
          </a:extLst>
        </p:spPr>
      </p:pic>
      <p:sp>
        <p:nvSpPr>
          <p:cNvPr id="37891" name="Text Box 3"/>
          <p:cNvSpPr txBox="1">
            <a:spLocks noChangeArrowheads="1"/>
          </p:cNvSpPr>
          <p:nvPr/>
        </p:nvSpPr>
        <p:spPr bwMode="auto">
          <a:xfrm>
            <a:off x="381000" y="762000"/>
            <a:ext cx="3429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4000">
                <a:solidFill>
                  <a:srgbClr val="CC00CC"/>
                </a:solidFill>
                <a:latin typeface=".VnArabiaH" pitchFamily="34" charset="0"/>
              </a:rPr>
              <a:t>Home work</a:t>
            </a:r>
          </a:p>
        </p:txBody>
      </p:sp>
      <p:sp>
        <p:nvSpPr>
          <p:cNvPr id="37892" name="AutoShape 4"/>
          <p:cNvSpPr>
            <a:spLocks noChangeArrowheads="1"/>
          </p:cNvSpPr>
          <p:nvPr/>
        </p:nvSpPr>
        <p:spPr bwMode="auto">
          <a:xfrm>
            <a:off x="3505200" y="0"/>
            <a:ext cx="5334000" cy="4267200"/>
          </a:xfrm>
          <a:prstGeom prst="cloudCallout">
            <a:avLst>
              <a:gd name="adj1" fmla="val -31338"/>
              <a:gd name="adj2" fmla="val 47583"/>
            </a:avLst>
          </a:prstGeom>
          <a:solidFill>
            <a:srgbClr val="D6FEA0"/>
          </a:solidFill>
          <a:ln w="9525">
            <a:solidFill>
              <a:schemeClr val="tx1"/>
            </a:solidFill>
            <a:round/>
            <a:headEnd/>
            <a:tailEnd/>
          </a:ln>
        </p:spPr>
        <p:txBody>
          <a:bodyPr/>
          <a:lstStyle/>
          <a:p>
            <a:pPr algn="ctr" eaLnBrk="1" hangingPunct="1">
              <a:buFontTx/>
              <a:buChar char="-"/>
            </a:pPr>
            <a:r>
              <a:rPr lang="en-US" altLang="en-US" sz="2400" dirty="0" smtClean="0">
                <a:latin typeface=".VnTime" pitchFamily="34" charset="0"/>
              </a:rPr>
              <a:t>Do exercises: C  - </a:t>
            </a:r>
            <a:r>
              <a:rPr lang="en-US" altLang="en-US" sz="2400" dirty="0">
                <a:latin typeface=".VnTime" pitchFamily="34" charset="0"/>
              </a:rPr>
              <a:t>in workbook</a:t>
            </a:r>
          </a:p>
          <a:p>
            <a:pPr algn="ctr" eaLnBrk="1" hangingPunct="1"/>
            <a:r>
              <a:rPr lang="en-US" altLang="en-US" sz="2400" dirty="0">
                <a:latin typeface=".VnTime" pitchFamily="34" charset="0"/>
              </a:rPr>
              <a:t>-Prepare new lesson</a:t>
            </a:r>
            <a:r>
              <a:rPr lang="en-US" altLang="en-US" sz="2400" smtClean="0">
                <a:latin typeface=".VnTime" pitchFamily="34" charset="0"/>
              </a:rPr>
              <a:t>: SKILLS 2</a:t>
            </a:r>
            <a:endParaRPr lang="en-US" altLang="en-US" sz="2400" dirty="0">
              <a:latin typeface=".VnTime" pitchFamily="34" charset="0"/>
            </a:endParaRPr>
          </a:p>
        </p:txBody>
      </p:sp>
      <p:pic>
        <p:nvPicPr>
          <p:cNvPr id="18437" name="Picture 8" descr="20140916_004937_resiz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5257800"/>
            <a:ext cx="809625"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62370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wipe(down)">
                                      <p:cBhvr>
                                        <p:cTn id="7" dur="500"/>
                                        <p:tgtEl>
                                          <p:spTgt spid="37891"/>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37892">
                                            <p:bg/>
                                          </p:spTgt>
                                        </p:tgtEl>
                                        <p:attrNameLst>
                                          <p:attrName>style.visibility</p:attrName>
                                        </p:attrNameLst>
                                      </p:cBhvr>
                                      <p:to>
                                        <p:strVal val="visible"/>
                                      </p:to>
                                    </p:set>
                                    <p:animEffect transition="in" filter="diamond(in)">
                                      <p:cBhvr>
                                        <p:cTn id="11" dur="2000"/>
                                        <p:tgtEl>
                                          <p:spTgt spid="37892">
                                            <p:bg/>
                                          </p:spTgt>
                                        </p:tgtEl>
                                      </p:cBhvr>
                                    </p:animEffect>
                                  </p:childTnLst>
                                </p:cTn>
                              </p:par>
                              <p:par>
                                <p:cTn id="12" presetID="49" presetClass="entr" presetSubtype="0" decel="100000" fill="hold" grpId="0" nodeType="withEffect">
                                  <p:stCondLst>
                                    <p:cond delay="0"/>
                                  </p:stCondLst>
                                  <p:childTnLst>
                                    <p:set>
                                      <p:cBhvr>
                                        <p:cTn id="13" dur="1" fill="hold">
                                          <p:stCondLst>
                                            <p:cond delay="0"/>
                                          </p:stCondLst>
                                        </p:cTn>
                                        <p:tgtEl>
                                          <p:spTgt spid="37892">
                                            <p:txEl>
                                              <p:pRg st="0" end="0"/>
                                            </p:txEl>
                                          </p:spTgt>
                                        </p:tgtEl>
                                        <p:attrNameLst>
                                          <p:attrName>style.visibility</p:attrName>
                                        </p:attrNameLst>
                                      </p:cBhvr>
                                      <p:to>
                                        <p:strVal val="visible"/>
                                      </p:to>
                                    </p:set>
                                    <p:anim calcmode="lin" valueType="num">
                                      <p:cBhvr>
                                        <p:cTn id="14" dur="500" fill="hold"/>
                                        <p:tgtEl>
                                          <p:spTgt spid="3789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7892">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7892">
                                            <p:txEl>
                                              <p:pRg st="0" end="0"/>
                                            </p:txEl>
                                          </p:spTgt>
                                        </p:tgtEl>
                                        <p:attrNameLst>
                                          <p:attrName>style.rotation</p:attrName>
                                        </p:attrNameLst>
                                      </p:cBhvr>
                                      <p:tavLst>
                                        <p:tav tm="0">
                                          <p:val>
                                            <p:fltVal val="360"/>
                                          </p:val>
                                        </p:tav>
                                        <p:tav tm="100000">
                                          <p:val>
                                            <p:fltVal val="0"/>
                                          </p:val>
                                        </p:tav>
                                      </p:tavLst>
                                    </p:anim>
                                    <p:animEffect transition="in" filter="fade">
                                      <p:cBhvr>
                                        <p:cTn id="17" dur="500"/>
                                        <p:tgtEl>
                                          <p:spTgt spid="37892">
                                            <p:txEl>
                                              <p:pRg st="0" end="0"/>
                                            </p:txEl>
                                          </p:spTgt>
                                        </p:tgtEl>
                                      </p:cBhvr>
                                    </p:animEffect>
                                  </p:childTnLst>
                                </p:cTn>
                              </p:par>
                              <p:par>
                                <p:cTn id="18" presetID="49" presetClass="entr" presetSubtype="0" decel="100000" fill="hold" grpId="0" nodeType="withEffect">
                                  <p:stCondLst>
                                    <p:cond delay="0"/>
                                  </p:stCondLst>
                                  <p:childTnLst>
                                    <p:set>
                                      <p:cBhvr>
                                        <p:cTn id="19" dur="1" fill="hold">
                                          <p:stCondLst>
                                            <p:cond delay="0"/>
                                          </p:stCondLst>
                                        </p:cTn>
                                        <p:tgtEl>
                                          <p:spTgt spid="37892">
                                            <p:txEl>
                                              <p:pRg st="1" end="1"/>
                                            </p:txEl>
                                          </p:spTgt>
                                        </p:tgtEl>
                                        <p:attrNameLst>
                                          <p:attrName>style.visibility</p:attrName>
                                        </p:attrNameLst>
                                      </p:cBhvr>
                                      <p:to>
                                        <p:strVal val="visible"/>
                                      </p:to>
                                    </p:set>
                                    <p:anim calcmode="lin" valueType="num">
                                      <p:cBhvr>
                                        <p:cTn id="20" dur="500" fill="hold"/>
                                        <p:tgtEl>
                                          <p:spTgt spid="37892">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7892">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37892">
                                            <p:txEl>
                                              <p:pRg st="1" end="1"/>
                                            </p:txEl>
                                          </p:spTgt>
                                        </p:tgtEl>
                                        <p:attrNameLst>
                                          <p:attrName>style.rotation</p:attrName>
                                        </p:attrNameLst>
                                      </p:cBhvr>
                                      <p:tavLst>
                                        <p:tav tm="0">
                                          <p:val>
                                            <p:fltVal val="360"/>
                                          </p:val>
                                        </p:tav>
                                        <p:tav tm="100000">
                                          <p:val>
                                            <p:fltVal val="0"/>
                                          </p:val>
                                        </p:tav>
                                      </p:tavLst>
                                    </p:anim>
                                    <p:animEffect transition="in" filter="fade">
                                      <p:cBhvr>
                                        <p:cTn id="23" dur="500"/>
                                        <p:tgtEl>
                                          <p:spTgt spid="3789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p:bldP spid="37892" grpId="0" build="allAtOnce"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37737" y="343932"/>
            <a:ext cx="8346871" cy="492443"/>
          </a:xfrm>
          <a:prstGeom prst="rect">
            <a:avLst/>
          </a:prstGeom>
          <a:noFill/>
        </p:spPr>
        <p:txBody>
          <a:bodyPr wrap="square" rtlCol="0">
            <a:spAutoFit/>
          </a:bodyPr>
          <a:lstStyle/>
          <a:p>
            <a:r>
              <a:rPr lang="en-US" sz="2600" b="1" spc="-100" dirty="0" smtClean="0">
                <a:effectLst>
                  <a:glow rad="88900">
                    <a:schemeClr val="bg1"/>
                  </a:glow>
                </a:effectLst>
                <a:latin typeface="Arial" panose="020B0604020202020204" pitchFamily="34" charset="0"/>
                <a:cs typeface="Arial" panose="020B0604020202020204" pitchFamily="34" charset="0"/>
              </a:rPr>
              <a:t>Act 1. Work </a:t>
            </a:r>
            <a:r>
              <a:rPr lang="en-US" sz="2600" b="1" spc="-100" dirty="0">
                <a:effectLst>
                  <a:glow rad="88900">
                    <a:schemeClr val="bg1"/>
                  </a:glow>
                </a:effectLst>
                <a:latin typeface="Arial" panose="020B0604020202020204" pitchFamily="34" charset="0"/>
                <a:cs typeface="Arial" panose="020B0604020202020204" pitchFamily="34" charset="0"/>
              </a:rPr>
              <a:t>in pairs. Discuss the questions.</a:t>
            </a:r>
          </a:p>
        </p:txBody>
      </p:sp>
      <p:grpSp>
        <p:nvGrpSpPr>
          <p:cNvPr id="6" name="Group 5"/>
          <p:cNvGrpSpPr/>
          <p:nvPr/>
        </p:nvGrpSpPr>
        <p:grpSpPr>
          <a:xfrm>
            <a:off x="374375" y="2225952"/>
            <a:ext cx="5728817" cy="501096"/>
            <a:chOff x="363373" y="1262747"/>
            <a:chExt cx="5728817" cy="501096"/>
          </a:xfrm>
        </p:grpSpPr>
        <p:sp>
          <p:nvSpPr>
            <p:cNvPr id="7" name="TextBox 6"/>
            <p:cNvSpPr txBox="1"/>
            <p:nvPr/>
          </p:nvSpPr>
          <p:spPr>
            <a:xfrm>
              <a:off x="363373" y="1262747"/>
              <a:ext cx="474830" cy="492443"/>
            </a:xfrm>
            <a:prstGeom prst="rect">
              <a:avLst/>
            </a:prstGeom>
            <a:noFill/>
          </p:spPr>
          <p:txBody>
            <a:bodyPr wrap="square" rtlCol="0">
              <a:spAutoFit/>
            </a:bodyPr>
            <a:lstStyle/>
            <a:p>
              <a:r>
                <a:rPr lang="en-US" sz="2600" b="1">
                  <a:solidFill>
                    <a:srgbClr val="0070C0"/>
                  </a:solidFill>
                </a:rPr>
                <a:t>1.</a:t>
              </a:r>
            </a:p>
          </p:txBody>
        </p:sp>
        <p:sp>
          <p:nvSpPr>
            <p:cNvPr id="8" name="TextBox 7"/>
            <p:cNvSpPr txBox="1"/>
            <p:nvPr/>
          </p:nvSpPr>
          <p:spPr>
            <a:xfrm>
              <a:off x="827314" y="1271400"/>
              <a:ext cx="5264876" cy="492443"/>
            </a:xfrm>
            <a:prstGeom prst="rect">
              <a:avLst/>
            </a:prstGeom>
            <a:noFill/>
          </p:spPr>
          <p:txBody>
            <a:bodyPr wrap="square" rtlCol="0">
              <a:spAutoFit/>
            </a:bodyPr>
            <a:lstStyle/>
            <a:p>
              <a:r>
                <a:rPr lang="en-US" sz="2600"/>
                <a:t>What do you know about Pelé?</a:t>
              </a:r>
              <a:endParaRPr lang="en-US" sz="2600" i="1"/>
            </a:p>
          </p:txBody>
        </p:sp>
      </p:grpSp>
      <p:grpSp>
        <p:nvGrpSpPr>
          <p:cNvPr id="9" name="Group 8"/>
          <p:cNvGrpSpPr/>
          <p:nvPr/>
        </p:nvGrpSpPr>
        <p:grpSpPr>
          <a:xfrm>
            <a:off x="374375" y="3178452"/>
            <a:ext cx="5728817" cy="501096"/>
            <a:chOff x="363373" y="1262747"/>
            <a:chExt cx="5728817" cy="501096"/>
          </a:xfrm>
        </p:grpSpPr>
        <p:sp>
          <p:nvSpPr>
            <p:cNvPr id="13" name="TextBox 12"/>
            <p:cNvSpPr txBox="1"/>
            <p:nvPr/>
          </p:nvSpPr>
          <p:spPr>
            <a:xfrm>
              <a:off x="363373" y="1262747"/>
              <a:ext cx="474830" cy="492443"/>
            </a:xfrm>
            <a:prstGeom prst="rect">
              <a:avLst/>
            </a:prstGeom>
            <a:noFill/>
          </p:spPr>
          <p:txBody>
            <a:bodyPr wrap="square" rtlCol="0">
              <a:spAutoFit/>
            </a:bodyPr>
            <a:lstStyle/>
            <a:p>
              <a:r>
                <a:rPr lang="en-US" sz="2600" b="1">
                  <a:solidFill>
                    <a:srgbClr val="0070C0"/>
                  </a:solidFill>
                </a:rPr>
                <a:t>2.</a:t>
              </a:r>
            </a:p>
          </p:txBody>
        </p:sp>
        <p:sp>
          <p:nvSpPr>
            <p:cNvPr id="14" name="TextBox 13"/>
            <p:cNvSpPr txBox="1"/>
            <p:nvPr/>
          </p:nvSpPr>
          <p:spPr>
            <a:xfrm>
              <a:off x="827314" y="1271400"/>
              <a:ext cx="5264876" cy="492443"/>
            </a:xfrm>
            <a:prstGeom prst="rect">
              <a:avLst/>
            </a:prstGeom>
            <a:noFill/>
          </p:spPr>
          <p:txBody>
            <a:bodyPr wrap="square" rtlCol="0">
              <a:spAutoFit/>
            </a:bodyPr>
            <a:lstStyle/>
            <a:p>
              <a:r>
                <a:rPr lang="en-US" sz="2600" dirty="0"/>
                <a:t>What is special about him?</a:t>
              </a:r>
              <a:endParaRPr lang="en-US" sz="2600" i="1" dirty="0"/>
            </a:p>
          </p:txBody>
        </p:sp>
      </p:grpSp>
      <p:pic>
        <p:nvPicPr>
          <p:cNvPr id="15" name="Picture 14">
            <a:extLst>
              <a:ext uri="{FF2B5EF4-FFF2-40B4-BE49-F238E27FC236}">
                <a16:creationId xmlns:a16="http://schemas.microsoft.com/office/drawing/2014/main" id="{44A4742C-CA8F-43ED-9D3D-6EEF8B47AC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47373" y="1821114"/>
            <a:ext cx="3358676" cy="2230886"/>
          </a:xfrm>
          <a:prstGeom prst="rect">
            <a:avLst/>
          </a:prstGeom>
        </p:spPr>
      </p:pic>
      <p:sp>
        <p:nvSpPr>
          <p:cNvPr id="2" name="TextBox 1">
            <a:extLst>
              <a:ext uri="{FF2B5EF4-FFF2-40B4-BE49-F238E27FC236}">
                <a16:creationId xmlns:a16="http://schemas.microsoft.com/office/drawing/2014/main" id="{911FD74E-8928-4652-BB6E-9F4EEDEC504A}"/>
              </a:ext>
            </a:extLst>
          </p:cNvPr>
          <p:cNvSpPr txBox="1"/>
          <p:nvPr/>
        </p:nvSpPr>
        <p:spPr>
          <a:xfrm>
            <a:off x="5966691" y="4281224"/>
            <a:ext cx="2297104" cy="461665"/>
          </a:xfrm>
          <a:prstGeom prst="rect">
            <a:avLst/>
          </a:prstGeom>
          <a:noFill/>
        </p:spPr>
        <p:txBody>
          <a:bodyPr wrap="none" rtlCol="0">
            <a:spAutoFit/>
          </a:bodyPr>
          <a:lstStyle/>
          <a:p>
            <a:r>
              <a:rPr lang="en-US" sz="2400" dirty="0">
                <a:solidFill>
                  <a:srgbClr val="7030A0"/>
                </a:solidFill>
              </a:rPr>
              <a:t>… best footballer</a:t>
            </a:r>
          </a:p>
        </p:txBody>
      </p:sp>
      <p:sp>
        <p:nvSpPr>
          <p:cNvPr id="16" name="TextBox 15">
            <a:extLst>
              <a:ext uri="{FF2B5EF4-FFF2-40B4-BE49-F238E27FC236}">
                <a16:creationId xmlns:a16="http://schemas.microsoft.com/office/drawing/2014/main" id="{FD2D1241-2E84-4606-A461-2D9D405A687F}"/>
              </a:ext>
            </a:extLst>
          </p:cNvPr>
          <p:cNvSpPr txBox="1"/>
          <p:nvPr/>
        </p:nvSpPr>
        <p:spPr>
          <a:xfrm>
            <a:off x="6206180" y="4823660"/>
            <a:ext cx="1818126" cy="461665"/>
          </a:xfrm>
          <a:prstGeom prst="rect">
            <a:avLst/>
          </a:prstGeom>
          <a:noFill/>
        </p:spPr>
        <p:txBody>
          <a:bodyPr wrap="none" rtlCol="0">
            <a:spAutoFit/>
          </a:bodyPr>
          <a:lstStyle/>
          <a:p>
            <a:r>
              <a:rPr lang="en-US" sz="2400" dirty="0">
                <a:solidFill>
                  <a:srgbClr val="7030A0"/>
                </a:solidFill>
              </a:rPr>
              <a:t>… from Brazil</a:t>
            </a:r>
          </a:p>
        </p:txBody>
      </p:sp>
      <p:sp>
        <p:nvSpPr>
          <p:cNvPr id="17" name="TextBox 16">
            <a:extLst>
              <a:ext uri="{FF2B5EF4-FFF2-40B4-BE49-F238E27FC236}">
                <a16:creationId xmlns:a16="http://schemas.microsoft.com/office/drawing/2014/main" id="{A1951E6D-72E6-44B8-8660-29DEE16AADE3}"/>
              </a:ext>
            </a:extLst>
          </p:cNvPr>
          <p:cNvSpPr txBox="1"/>
          <p:nvPr/>
        </p:nvSpPr>
        <p:spPr>
          <a:xfrm>
            <a:off x="5673887" y="5366096"/>
            <a:ext cx="2882712" cy="461665"/>
          </a:xfrm>
          <a:prstGeom prst="rect">
            <a:avLst/>
          </a:prstGeom>
          <a:noFill/>
        </p:spPr>
        <p:txBody>
          <a:bodyPr wrap="none" rtlCol="0">
            <a:spAutoFit/>
          </a:bodyPr>
          <a:lstStyle/>
          <a:p>
            <a:r>
              <a:rPr lang="en-US" sz="2400" dirty="0">
                <a:solidFill>
                  <a:srgbClr val="7030A0"/>
                </a:solidFill>
              </a:rPr>
              <a:t>… won the World Cup</a:t>
            </a:r>
          </a:p>
        </p:txBody>
      </p:sp>
      <p:sp>
        <p:nvSpPr>
          <p:cNvPr id="18" name="TextBox 17">
            <a:extLst>
              <a:ext uri="{FF2B5EF4-FFF2-40B4-BE49-F238E27FC236}">
                <a16:creationId xmlns:a16="http://schemas.microsoft.com/office/drawing/2014/main" id="{D98741D5-E3D2-4468-A68A-FF4A15DC08BB}"/>
              </a:ext>
            </a:extLst>
          </p:cNvPr>
          <p:cNvSpPr txBox="1"/>
          <p:nvPr/>
        </p:nvSpPr>
        <p:spPr>
          <a:xfrm>
            <a:off x="5777147" y="5914874"/>
            <a:ext cx="2899127" cy="461665"/>
          </a:xfrm>
          <a:prstGeom prst="rect">
            <a:avLst/>
          </a:prstGeom>
          <a:noFill/>
        </p:spPr>
        <p:txBody>
          <a:bodyPr wrap="none" rtlCol="0">
            <a:spAutoFit/>
          </a:bodyPr>
          <a:lstStyle/>
          <a:p>
            <a:r>
              <a:rPr lang="en-US" sz="2400" dirty="0">
                <a:solidFill>
                  <a:srgbClr val="7030A0"/>
                </a:solidFill>
              </a:rPr>
              <a:t>… the King of Football</a:t>
            </a:r>
          </a:p>
        </p:txBody>
      </p:sp>
    </p:spTree>
    <p:extLst>
      <p:ext uri="{BB962C8B-B14F-4D97-AF65-F5344CB8AC3E}">
        <p14:creationId xmlns:p14="http://schemas.microsoft.com/office/powerpoint/2010/main" val="324056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1+#ppt_w/2"/>
                                          </p:val>
                                        </p:tav>
                                        <p:tav tm="100000">
                                          <p:val>
                                            <p:strVal val="#ppt_x"/>
                                          </p:val>
                                        </p:tav>
                                      </p:tavLst>
                                    </p:anim>
                                    <p:anim calcmode="lin" valueType="num">
                                      <p:cBhvr additive="base">
                                        <p:cTn id="8" dur="1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1000" fill="hold"/>
                                        <p:tgtEl>
                                          <p:spTgt spid="6"/>
                                        </p:tgtEl>
                                        <p:attrNameLst>
                                          <p:attrName>ppt_x</p:attrName>
                                        </p:attrNameLst>
                                      </p:cBhvr>
                                      <p:tavLst>
                                        <p:tav tm="0">
                                          <p:val>
                                            <p:strVal val="0-#ppt_w/2"/>
                                          </p:val>
                                        </p:tav>
                                        <p:tav tm="100000">
                                          <p:val>
                                            <p:strVal val="#ppt_x"/>
                                          </p:val>
                                        </p:tav>
                                      </p:tavLst>
                                    </p:anim>
                                    <p:anim calcmode="lin" valueType="num">
                                      <p:cBhvr additive="base">
                                        <p:cTn id="14" dur="1000" fill="hold"/>
                                        <p:tgtEl>
                                          <p:spTgt spid="6"/>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1000" fill="hold"/>
                                        <p:tgtEl>
                                          <p:spTgt spid="9"/>
                                        </p:tgtEl>
                                        <p:attrNameLst>
                                          <p:attrName>ppt_x</p:attrName>
                                        </p:attrNameLst>
                                      </p:cBhvr>
                                      <p:tavLst>
                                        <p:tav tm="0">
                                          <p:val>
                                            <p:strVal val="0-#ppt_w/2"/>
                                          </p:val>
                                        </p:tav>
                                        <p:tav tm="100000">
                                          <p:val>
                                            <p:strVal val="#ppt_x"/>
                                          </p:val>
                                        </p:tav>
                                      </p:tavLst>
                                    </p:anim>
                                    <p:anim calcmode="lin" valueType="num">
                                      <p:cBhvr additive="base">
                                        <p:cTn id="18" dur="10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6" grpId="0"/>
      <p:bldP spid="17"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50985" y="445479"/>
            <a:ext cx="2579077" cy="584775"/>
          </a:xfrm>
          <a:prstGeom prst="rect">
            <a:avLst/>
          </a:prstGeom>
          <a:noFill/>
        </p:spPr>
        <p:txBody>
          <a:bodyPr wrap="square" rtlCol="0">
            <a:spAutoFit/>
          </a:bodyPr>
          <a:lstStyle/>
          <a:p>
            <a:r>
              <a:rPr lang="en-US" sz="3200" dirty="0" smtClean="0"/>
              <a:t>*Vocabulary:</a:t>
            </a:r>
            <a:endParaRPr lang="en-US" sz="3200" dirty="0"/>
          </a:p>
        </p:txBody>
      </p:sp>
      <p:sp>
        <p:nvSpPr>
          <p:cNvPr id="5" name="TextBox 4"/>
          <p:cNvSpPr txBox="1"/>
          <p:nvPr/>
        </p:nvSpPr>
        <p:spPr>
          <a:xfrm>
            <a:off x="703385" y="1184029"/>
            <a:ext cx="2579077" cy="584775"/>
          </a:xfrm>
          <a:prstGeom prst="rect">
            <a:avLst/>
          </a:prstGeom>
          <a:noFill/>
        </p:spPr>
        <p:txBody>
          <a:bodyPr wrap="square" rtlCol="0">
            <a:spAutoFit/>
          </a:bodyPr>
          <a:lstStyle/>
          <a:p>
            <a:r>
              <a:rPr lang="en-US" sz="3200" dirty="0" smtClean="0"/>
              <a:t>1. be born :</a:t>
            </a:r>
            <a:endParaRPr lang="en-US" sz="3200" dirty="0"/>
          </a:p>
        </p:txBody>
      </p:sp>
      <p:sp>
        <p:nvSpPr>
          <p:cNvPr id="6" name="TextBox 5"/>
          <p:cNvSpPr txBox="1"/>
          <p:nvPr/>
        </p:nvSpPr>
        <p:spPr>
          <a:xfrm>
            <a:off x="2989371" y="1125415"/>
            <a:ext cx="2579077" cy="584775"/>
          </a:xfrm>
          <a:prstGeom prst="rect">
            <a:avLst/>
          </a:prstGeom>
          <a:noFill/>
        </p:spPr>
        <p:txBody>
          <a:bodyPr wrap="square" rtlCol="0">
            <a:spAutoFit/>
          </a:bodyPr>
          <a:lstStyle/>
          <a:p>
            <a:r>
              <a:rPr lang="en-US" sz="3200" dirty="0" err="1" smtClean="0"/>
              <a:t>Sinh</a:t>
            </a:r>
            <a:r>
              <a:rPr lang="en-US" sz="3200" dirty="0" smtClean="0"/>
              <a:t> </a:t>
            </a:r>
            <a:r>
              <a:rPr lang="en-US" sz="3200" dirty="0" err="1" smtClean="0"/>
              <a:t>ra</a:t>
            </a:r>
            <a:endParaRPr lang="en-US" sz="3200" dirty="0"/>
          </a:p>
        </p:txBody>
      </p:sp>
      <p:sp>
        <p:nvSpPr>
          <p:cNvPr id="7" name="TextBox 6"/>
          <p:cNvSpPr txBox="1"/>
          <p:nvPr/>
        </p:nvSpPr>
        <p:spPr>
          <a:xfrm>
            <a:off x="715109" y="1664673"/>
            <a:ext cx="2147407" cy="584775"/>
          </a:xfrm>
          <a:prstGeom prst="rect">
            <a:avLst/>
          </a:prstGeom>
          <a:noFill/>
        </p:spPr>
        <p:txBody>
          <a:bodyPr wrap="square" rtlCol="0">
            <a:spAutoFit/>
          </a:bodyPr>
          <a:lstStyle/>
          <a:p>
            <a:r>
              <a:rPr lang="en-US" sz="3200" dirty="0" smtClean="0"/>
              <a:t>2. total: (n)</a:t>
            </a:r>
            <a:endParaRPr lang="en-US" sz="3200" dirty="0"/>
          </a:p>
        </p:txBody>
      </p:sp>
      <p:sp>
        <p:nvSpPr>
          <p:cNvPr id="8" name="TextBox 7"/>
          <p:cNvSpPr txBox="1"/>
          <p:nvPr/>
        </p:nvSpPr>
        <p:spPr>
          <a:xfrm>
            <a:off x="3116226" y="1658476"/>
            <a:ext cx="2579077" cy="584775"/>
          </a:xfrm>
          <a:prstGeom prst="rect">
            <a:avLst/>
          </a:prstGeom>
          <a:noFill/>
        </p:spPr>
        <p:txBody>
          <a:bodyPr wrap="square" rtlCol="0">
            <a:spAutoFit/>
          </a:bodyPr>
          <a:lstStyle/>
          <a:p>
            <a:r>
              <a:rPr lang="en-US" sz="3200" dirty="0" err="1" smtClean="0"/>
              <a:t>Tổng</a:t>
            </a:r>
            <a:r>
              <a:rPr lang="en-US" sz="3200" dirty="0" smtClean="0"/>
              <a:t> </a:t>
            </a:r>
            <a:r>
              <a:rPr lang="en-US" sz="3200" dirty="0" err="1" smtClean="0"/>
              <a:t>cộng</a:t>
            </a:r>
            <a:endParaRPr lang="en-US" sz="3200" dirty="0"/>
          </a:p>
        </p:txBody>
      </p:sp>
      <p:sp>
        <p:nvSpPr>
          <p:cNvPr id="9" name="TextBox 8"/>
          <p:cNvSpPr txBox="1"/>
          <p:nvPr/>
        </p:nvSpPr>
        <p:spPr>
          <a:xfrm>
            <a:off x="691663" y="2133593"/>
            <a:ext cx="2883868" cy="584775"/>
          </a:xfrm>
          <a:prstGeom prst="rect">
            <a:avLst/>
          </a:prstGeom>
          <a:noFill/>
        </p:spPr>
        <p:txBody>
          <a:bodyPr wrap="square" rtlCol="0">
            <a:spAutoFit/>
          </a:bodyPr>
          <a:lstStyle/>
          <a:p>
            <a:r>
              <a:rPr lang="en-US" sz="3200" dirty="0" smtClean="0"/>
              <a:t>3.goal(</a:t>
            </a:r>
            <a:r>
              <a:rPr lang="en-US" sz="3200" dirty="0" err="1" smtClean="0"/>
              <a:t>v,n</a:t>
            </a:r>
            <a:r>
              <a:rPr lang="en-US" sz="3200" dirty="0" smtClean="0"/>
              <a:t>)</a:t>
            </a:r>
            <a:endParaRPr lang="en-US" sz="3200" dirty="0"/>
          </a:p>
        </p:txBody>
      </p:sp>
      <p:sp>
        <p:nvSpPr>
          <p:cNvPr id="10" name="TextBox 9"/>
          <p:cNvSpPr txBox="1"/>
          <p:nvPr/>
        </p:nvSpPr>
        <p:spPr>
          <a:xfrm>
            <a:off x="3575531" y="2180485"/>
            <a:ext cx="5097414" cy="584775"/>
          </a:xfrm>
          <a:prstGeom prst="rect">
            <a:avLst/>
          </a:prstGeom>
          <a:noFill/>
        </p:spPr>
        <p:txBody>
          <a:bodyPr wrap="square" rtlCol="0">
            <a:spAutoFit/>
          </a:bodyPr>
          <a:lstStyle/>
          <a:p>
            <a:r>
              <a:rPr lang="en-US" sz="3200" dirty="0" err="1" smtClean="0"/>
              <a:t>Bàn</a:t>
            </a:r>
            <a:r>
              <a:rPr lang="en-US" sz="3200" dirty="0" smtClean="0"/>
              <a:t> </a:t>
            </a:r>
            <a:r>
              <a:rPr lang="en-US" sz="3200" dirty="0" err="1" smtClean="0"/>
              <a:t>thắng</a:t>
            </a:r>
            <a:r>
              <a:rPr lang="en-US" sz="3200" dirty="0" smtClean="0"/>
              <a:t>, </a:t>
            </a:r>
            <a:r>
              <a:rPr lang="en-US" sz="3200" dirty="0" err="1" smtClean="0"/>
              <a:t>ghi</a:t>
            </a:r>
            <a:r>
              <a:rPr lang="en-US" sz="3200" dirty="0" smtClean="0"/>
              <a:t> </a:t>
            </a:r>
            <a:r>
              <a:rPr lang="en-US" sz="3200" dirty="0" err="1" smtClean="0"/>
              <a:t>bàn</a:t>
            </a:r>
            <a:r>
              <a:rPr lang="en-US" sz="3200" dirty="0" smtClean="0"/>
              <a:t>, </a:t>
            </a:r>
            <a:r>
              <a:rPr lang="en-US" sz="3200" dirty="0" err="1" smtClean="0"/>
              <a:t>mục</a:t>
            </a:r>
            <a:r>
              <a:rPr lang="en-US" sz="3200" dirty="0" smtClean="0"/>
              <a:t> </a:t>
            </a:r>
            <a:r>
              <a:rPr lang="en-US" sz="3200" dirty="0" err="1" smtClean="0"/>
              <a:t>đích</a:t>
            </a:r>
            <a:endParaRPr lang="en-US" sz="3200" dirty="0"/>
          </a:p>
        </p:txBody>
      </p:sp>
      <p:sp>
        <p:nvSpPr>
          <p:cNvPr id="11" name="TextBox 10"/>
          <p:cNvSpPr txBox="1"/>
          <p:nvPr/>
        </p:nvSpPr>
        <p:spPr>
          <a:xfrm>
            <a:off x="679940" y="2614236"/>
            <a:ext cx="2579077" cy="584775"/>
          </a:xfrm>
          <a:prstGeom prst="rect">
            <a:avLst/>
          </a:prstGeom>
          <a:noFill/>
        </p:spPr>
        <p:txBody>
          <a:bodyPr wrap="square" rtlCol="0">
            <a:spAutoFit/>
          </a:bodyPr>
          <a:lstStyle/>
          <a:p>
            <a:r>
              <a:rPr lang="en-US" sz="3200" dirty="0" err="1" smtClean="0"/>
              <a:t>4.Career</a:t>
            </a:r>
            <a:r>
              <a:rPr lang="en-US" sz="3200" dirty="0" smtClean="0"/>
              <a:t> (n ) :</a:t>
            </a:r>
            <a:endParaRPr lang="en-US" sz="3200" dirty="0"/>
          </a:p>
        </p:txBody>
      </p:sp>
      <p:sp>
        <p:nvSpPr>
          <p:cNvPr id="12" name="TextBox 11"/>
          <p:cNvSpPr txBox="1"/>
          <p:nvPr/>
        </p:nvSpPr>
        <p:spPr>
          <a:xfrm>
            <a:off x="2942479" y="2567344"/>
            <a:ext cx="4654075" cy="584775"/>
          </a:xfrm>
          <a:prstGeom prst="rect">
            <a:avLst/>
          </a:prstGeom>
          <a:noFill/>
        </p:spPr>
        <p:txBody>
          <a:bodyPr wrap="square" rtlCol="0">
            <a:spAutoFit/>
          </a:bodyPr>
          <a:lstStyle/>
          <a:p>
            <a:r>
              <a:rPr lang="en-US" sz="3200" dirty="0" err="1" smtClean="0"/>
              <a:t>Sự</a:t>
            </a:r>
            <a:r>
              <a:rPr lang="en-US" sz="3200" dirty="0" smtClean="0"/>
              <a:t> </a:t>
            </a:r>
            <a:r>
              <a:rPr lang="en-US" sz="3200" dirty="0" err="1" smtClean="0"/>
              <a:t>nghiệp</a:t>
            </a:r>
            <a:r>
              <a:rPr lang="en-US" sz="3200" dirty="0" smtClean="0"/>
              <a:t> , </a:t>
            </a:r>
            <a:r>
              <a:rPr lang="en-US" sz="3200" dirty="0" err="1" smtClean="0"/>
              <a:t>nghề</a:t>
            </a:r>
            <a:r>
              <a:rPr lang="en-US" sz="3200" dirty="0" smtClean="0"/>
              <a:t> </a:t>
            </a:r>
            <a:r>
              <a:rPr lang="en-US" sz="3200" dirty="0" err="1" smtClean="0"/>
              <a:t>nghiệp</a:t>
            </a:r>
            <a:endParaRPr lang="en-US" sz="3200" dirty="0"/>
          </a:p>
        </p:txBody>
      </p:sp>
      <p:sp>
        <p:nvSpPr>
          <p:cNvPr id="13" name="TextBox 12"/>
          <p:cNvSpPr txBox="1"/>
          <p:nvPr/>
        </p:nvSpPr>
        <p:spPr>
          <a:xfrm>
            <a:off x="691663" y="3118325"/>
            <a:ext cx="2579077" cy="584775"/>
          </a:xfrm>
          <a:prstGeom prst="rect">
            <a:avLst/>
          </a:prstGeom>
          <a:noFill/>
        </p:spPr>
        <p:txBody>
          <a:bodyPr wrap="square" rtlCol="0">
            <a:spAutoFit/>
          </a:bodyPr>
          <a:lstStyle/>
          <a:p>
            <a:r>
              <a:rPr lang="en-US" sz="3200" dirty="0" smtClean="0"/>
              <a:t>5. Century (n):</a:t>
            </a:r>
            <a:endParaRPr lang="en-US" sz="3200" dirty="0"/>
          </a:p>
        </p:txBody>
      </p:sp>
      <p:sp>
        <p:nvSpPr>
          <p:cNvPr id="14" name="TextBox 13"/>
          <p:cNvSpPr txBox="1"/>
          <p:nvPr/>
        </p:nvSpPr>
        <p:spPr>
          <a:xfrm>
            <a:off x="3165216" y="3083156"/>
            <a:ext cx="2579077" cy="584775"/>
          </a:xfrm>
          <a:prstGeom prst="rect">
            <a:avLst/>
          </a:prstGeom>
          <a:noFill/>
        </p:spPr>
        <p:txBody>
          <a:bodyPr wrap="square" rtlCol="0">
            <a:spAutoFit/>
          </a:bodyPr>
          <a:lstStyle/>
          <a:p>
            <a:r>
              <a:rPr lang="en-US" sz="3200" dirty="0" err="1" smtClean="0"/>
              <a:t>Thế</a:t>
            </a:r>
            <a:r>
              <a:rPr lang="en-US" sz="3200" dirty="0" smtClean="0"/>
              <a:t> </a:t>
            </a:r>
            <a:r>
              <a:rPr lang="en-US" sz="3200" dirty="0" err="1" smtClean="0"/>
              <a:t>kỉ</a:t>
            </a:r>
            <a:endParaRPr lang="en-US" sz="3200" dirty="0"/>
          </a:p>
        </p:txBody>
      </p:sp>
      <p:sp>
        <p:nvSpPr>
          <p:cNvPr id="16" name="TextBox 15"/>
          <p:cNvSpPr txBox="1"/>
          <p:nvPr/>
        </p:nvSpPr>
        <p:spPr>
          <a:xfrm>
            <a:off x="691645" y="3516238"/>
            <a:ext cx="3903801" cy="584775"/>
          </a:xfrm>
          <a:prstGeom prst="rect">
            <a:avLst/>
          </a:prstGeom>
          <a:noFill/>
        </p:spPr>
        <p:txBody>
          <a:bodyPr wrap="square" rtlCol="0">
            <a:spAutoFit/>
          </a:bodyPr>
          <a:lstStyle/>
          <a:p>
            <a:r>
              <a:rPr lang="en-US" sz="3200" dirty="0" smtClean="0"/>
              <a:t>6. Tournament (n) : </a:t>
            </a:r>
            <a:endParaRPr lang="en-US" sz="3200" dirty="0"/>
          </a:p>
        </p:txBody>
      </p:sp>
      <p:sp>
        <p:nvSpPr>
          <p:cNvPr id="17" name="TextBox 16"/>
          <p:cNvSpPr txBox="1"/>
          <p:nvPr/>
        </p:nvSpPr>
        <p:spPr>
          <a:xfrm>
            <a:off x="4032718" y="3516907"/>
            <a:ext cx="2579077" cy="584775"/>
          </a:xfrm>
          <a:prstGeom prst="rect">
            <a:avLst/>
          </a:prstGeom>
          <a:noFill/>
        </p:spPr>
        <p:txBody>
          <a:bodyPr wrap="square" rtlCol="0">
            <a:spAutoFit/>
          </a:bodyPr>
          <a:lstStyle/>
          <a:p>
            <a:r>
              <a:rPr lang="en-US" sz="3200" dirty="0" err="1" smtClean="0"/>
              <a:t>Giải</a:t>
            </a:r>
            <a:r>
              <a:rPr lang="en-US" sz="3200" dirty="0" smtClean="0"/>
              <a:t> </a:t>
            </a:r>
            <a:r>
              <a:rPr lang="en-US" sz="3200" dirty="0" err="1" smtClean="0"/>
              <a:t>đấu</a:t>
            </a:r>
            <a:r>
              <a:rPr lang="en-US" sz="3200" dirty="0" smtClean="0"/>
              <a:t> </a:t>
            </a:r>
            <a:endParaRPr lang="en-US" sz="3200" dirty="0"/>
          </a:p>
        </p:txBody>
      </p:sp>
      <p:sp>
        <p:nvSpPr>
          <p:cNvPr id="18" name="Oval 17"/>
          <p:cNvSpPr/>
          <p:nvPr/>
        </p:nvSpPr>
        <p:spPr>
          <a:xfrm>
            <a:off x="2133600" y="2133593"/>
            <a:ext cx="93785" cy="11585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481746" y="2180486"/>
            <a:ext cx="93785" cy="11585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699850" y="2649406"/>
            <a:ext cx="93785" cy="11585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465390" y="3141772"/>
            <a:ext cx="93785" cy="11585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406775" y="3528631"/>
            <a:ext cx="93785" cy="11585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6"/>
          <p:cNvSpPr txBox="1"/>
          <p:nvPr/>
        </p:nvSpPr>
        <p:spPr>
          <a:xfrm>
            <a:off x="673038" y="4009962"/>
            <a:ext cx="3751180" cy="584775"/>
          </a:xfrm>
          <a:prstGeom prst="rect">
            <a:avLst/>
          </a:prstGeom>
          <a:noFill/>
        </p:spPr>
        <p:txBody>
          <a:bodyPr wrap="square" rtlCol="0">
            <a:spAutoFit/>
          </a:bodyPr>
          <a:lstStyle/>
          <a:p>
            <a:r>
              <a:rPr lang="en-US" sz="3200" dirty="0" smtClean="0"/>
              <a:t>7. National hero: (n)</a:t>
            </a:r>
            <a:endParaRPr lang="en-US" sz="3200" dirty="0"/>
          </a:p>
        </p:txBody>
      </p:sp>
      <p:sp>
        <p:nvSpPr>
          <p:cNvPr id="24" name="TextBox 6"/>
          <p:cNvSpPr txBox="1"/>
          <p:nvPr/>
        </p:nvSpPr>
        <p:spPr>
          <a:xfrm>
            <a:off x="4472728" y="4032050"/>
            <a:ext cx="3311170" cy="584775"/>
          </a:xfrm>
          <a:prstGeom prst="rect">
            <a:avLst/>
          </a:prstGeom>
          <a:noFill/>
        </p:spPr>
        <p:txBody>
          <a:bodyPr wrap="square" rtlCol="0">
            <a:spAutoFit/>
          </a:bodyPr>
          <a:lstStyle/>
          <a:p>
            <a:r>
              <a:rPr lang="en-US" sz="3200" dirty="0" err="1" smtClean="0"/>
              <a:t>Anh</a:t>
            </a:r>
            <a:r>
              <a:rPr lang="en-US" sz="3200" dirty="0" smtClean="0"/>
              <a:t> </a:t>
            </a:r>
            <a:r>
              <a:rPr lang="en-US" sz="3200" dirty="0" err="1" smtClean="0"/>
              <a:t>hùng</a:t>
            </a:r>
            <a:r>
              <a:rPr lang="en-US" sz="3200" dirty="0" smtClean="0"/>
              <a:t> </a:t>
            </a:r>
            <a:r>
              <a:rPr lang="en-US" sz="3200" dirty="0" err="1" smtClean="0"/>
              <a:t>dân</a:t>
            </a:r>
            <a:r>
              <a:rPr lang="en-US" sz="3200" dirty="0" smtClean="0"/>
              <a:t> </a:t>
            </a:r>
            <a:r>
              <a:rPr lang="en-US" sz="3200" dirty="0" err="1" smtClean="0"/>
              <a:t>tộc</a:t>
            </a:r>
            <a:endParaRPr lang="en-US" sz="3200" dirty="0"/>
          </a:p>
        </p:txBody>
      </p:sp>
      <p:sp>
        <p:nvSpPr>
          <p:cNvPr id="25" name="TextBox 6"/>
          <p:cNvSpPr txBox="1"/>
          <p:nvPr/>
        </p:nvSpPr>
        <p:spPr>
          <a:xfrm>
            <a:off x="715109" y="4616825"/>
            <a:ext cx="2147407" cy="584775"/>
          </a:xfrm>
          <a:prstGeom prst="rect">
            <a:avLst/>
          </a:prstGeom>
          <a:noFill/>
        </p:spPr>
        <p:txBody>
          <a:bodyPr wrap="square" rtlCol="0">
            <a:spAutoFit/>
          </a:bodyPr>
          <a:lstStyle/>
          <a:p>
            <a:r>
              <a:rPr lang="en-US" sz="3200" dirty="0" smtClean="0"/>
              <a:t>8. medal(n)</a:t>
            </a:r>
            <a:endParaRPr lang="en-US" sz="3200" dirty="0"/>
          </a:p>
        </p:txBody>
      </p:sp>
      <p:sp>
        <p:nvSpPr>
          <p:cNvPr id="26" name="TextBox 6"/>
          <p:cNvSpPr txBox="1"/>
          <p:nvPr/>
        </p:nvSpPr>
        <p:spPr>
          <a:xfrm>
            <a:off x="3469647" y="4638184"/>
            <a:ext cx="2764898" cy="584775"/>
          </a:xfrm>
          <a:prstGeom prst="rect">
            <a:avLst/>
          </a:prstGeom>
          <a:noFill/>
        </p:spPr>
        <p:txBody>
          <a:bodyPr wrap="square" rtlCol="0">
            <a:spAutoFit/>
          </a:bodyPr>
          <a:lstStyle/>
          <a:p>
            <a:r>
              <a:rPr lang="en-US" sz="3200" dirty="0" err="1" smtClean="0"/>
              <a:t>Huy</a:t>
            </a:r>
            <a:r>
              <a:rPr lang="en-US" sz="3200" dirty="0" smtClean="0"/>
              <a:t> </a:t>
            </a:r>
            <a:r>
              <a:rPr lang="en-US" sz="3200" dirty="0" err="1" smtClean="0"/>
              <a:t>chương</a:t>
            </a:r>
            <a:endParaRPr lang="en-US" sz="3200" dirty="0"/>
          </a:p>
        </p:txBody>
      </p:sp>
    </p:spTree>
    <p:extLst>
      <p:ext uri="{BB962C8B-B14F-4D97-AF65-F5344CB8AC3E}">
        <p14:creationId xmlns:p14="http://schemas.microsoft.com/office/powerpoint/2010/main" val="384989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additive="base">
                                        <p:cTn id="91" dur="500" fill="hold"/>
                                        <p:tgtEl>
                                          <p:spTgt spid="19"/>
                                        </p:tgtEl>
                                        <p:attrNameLst>
                                          <p:attrName>ppt_x</p:attrName>
                                        </p:attrNameLst>
                                      </p:cBhvr>
                                      <p:tavLst>
                                        <p:tav tm="0">
                                          <p:val>
                                            <p:strVal val="#ppt_x"/>
                                          </p:val>
                                        </p:tav>
                                        <p:tav tm="100000">
                                          <p:val>
                                            <p:strVal val="#ppt_x"/>
                                          </p:val>
                                        </p:tav>
                                      </p:tavLst>
                                    </p:anim>
                                    <p:anim calcmode="lin" valueType="num">
                                      <p:cBhvr additive="base">
                                        <p:cTn id="9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additive="base">
                                        <p:cTn id="97" dur="500" fill="hold"/>
                                        <p:tgtEl>
                                          <p:spTgt spid="20"/>
                                        </p:tgtEl>
                                        <p:attrNameLst>
                                          <p:attrName>ppt_x</p:attrName>
                                        </p:attrNameLst>
                                      </p:cBhvr>
                                      <p:tavLst>
                                        <p:tav tm="0">
                                          <p:val>
                                            <p:strVal val="#ppt_x"/>
                                          </p:val>
                                        </p:tav>
                                        <p:tav tm="100000">
                                          <p:val>
                                            <p:strVal val="#ppt_x"/>
                                          </p:val>
                                        </p:tav>
                                      </p:tavLst>
                                    </p:anim>
                                    <p:anim calcmode="lin" valueType="num">
                                      <p:cBhvr additive="base">
                                        <p:cTn id="9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 calcmode="lin" valueType="num">
                                      <p:cBhvr additive="base">
                                        <p:cTn id="109" dur="500" fill="hold"/>
                                        <p:tgtEl>
                                          <p:spTgt spid="22"/>
                                        </p:tgtEl>
                                        <p:attrNameLst>
                                          <p:attrName>ppt_x</p:attrName>
                                        </p:attrNameLst>
                                      </p:cBhvr>
                                      <p:tavLst>
                                        <p:tav tm="0">
                                          <p:val>
                                            <p:strVal val="#ppt_x"/>
                                          </p:val>
                                        </p:tav>
                                        <p:tav tm="100000">
                                          <p:val>
                                            <p:strVal val="#ppt_x"/>
                                          </p:val>
                                        </p:tav>
                                      </p:tavLst>
                                    </p:anim>
                                    <p:anim calcmode="lin" valueType="num">
                                      <p:cBhvr additive="base">
                                        <p:cTn id="11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3"/>
                                        </p:tgtEl>
                                        <p:attrNameLst>
                                          <p:attrName>style.visibility</p:attrName>
                                        </p:attrNameLst>
                                      </p:cBhvr>
                                      <p:to>
                                        <p:strVal val="visible"/>
                                      </p:to>
                                    </p:set>
                                    <p:anim calcmode="lin" valueType="num">
                                      <p:cBhvr additive="base">
                                        <p:cTn id="115" dur="500" fill="hold"/>
                                        <p:tgtEl>
                                          <p:spTgt spid="23"/>
                                        </p:tgtEl>
                                        <p:attrNameLst>
                                          <p:attrName>ppt_x</p:attrName>
                                        </p:attrNameLst>
                                      </p:cBhvr>
                                      <p:tavLst>
                                        <p:tav tm="0">
                                          <p:val>
                                            <p:strVal val="#ppt_x"/>
                                          </p:val>
                                        </p:tav>
                                        <p:tav tm="100000">
                                          <p:val>
                                            <p:strVal val="#ppt_x"/>
                                          </p:val>
                                        </p:tav>
                                      </p:tavLst>
                                    </p:anim>
                                    <p:anim calcmode="lin" valueType="num">
                                      <p:cBhvr additive="base">
                                        <p:cTn id="1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4"/>
                                        </p:tgtEl>
                                        <p:attrNameLst>
                                          <p:attrName>style.visibility</p:attrName>
                                        </p:attrNameLst>
                                      </p:cBhvr>
                                      <p:to>
                                        <p:strVal val="visible"/>
                                      </p:to>
                                    </p:set>
                                    <p:anim calcmode="lin" valueType="num">
                                      <p:cBhvr additive="base">
                                        <p:cTn id="121" dur="500" fill="hold"/>
                                        <p:tgtEl>
                                          <p:spTgt spid="24"/>
                                        </p:tgtEl>
                                        <p:attrNameLst>
                                          <p:attrName>ppt_x</p:attrName>
                                        </p:attrNameLst>
                                      </p:cBhvr>
                                      <p:tavLst>
                                        <p:tav tm="0">
                                          <p:val>
                                            <p:strVal val="#ppt_x"/>
                                          </p:val>
                                        </p:tav>
                                        <p:tav tm="100000">
                                          <p:val>
                                            <p:strVal val="#ppt_x"/>
                                          </p:val>
                                        </p:tav>
                                      </p:tavLst>
                                    </p:anim>
                                    <p:anim calcmode="lin" valueType="num">
                                      <p:cBhvr additive="base">
                                        <p:cTn id="12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 calcmode="lin" valueType="num">
                                      <p:cBhvr additive="base">
                                        <p:cTn id="127" dur="500" fill="hold"/>
                                        <p:tgtEl>
                                          <p:spTgt spid="25"/>
                                        </p:tgtEl>
                                        <p:attrNameLst>
                                          <p:attrName>ppt_x</p:attrName>
                                        </p:attrNameLst>
                                      </p:cBhvr>
                                      <p:tavLst>
                                        <p:tav tm="0">
                                          <p:val>
                                            <p:strVal val="#ppt_x"/>
                                          </p:val>
                                        </p:tav>
                                        <p:tav tm="100000">
                                          <p:val>
                                            <p:strVal val="#ppt_x"/>
                                          </p:val>
                                        </p:tav>
                                      </p:tavLst>
                                    </p:anim>
                                    <p:anim calcmode="lin" valueType="num">
                                      <p:cBhvr additive="base">
                                        <p:cTn id="12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6"/>
                                        </p:tgtEl>
                                        <p:attrNameLst>
                                          <p:attrName>style.visibility</p:attrName>
                                        </p:attrNameLst>
                                      </p:cBhvr>
                                      <p:to>
                                        <p:strVal val="visible"/>
                                      </p:to>
                                    </p:set>
                                    <p:anim calcmode="lin" valueType="num">
                                      <p:cBhvr additive="base">
                                        <p:cTn id="133" dur="500" fill="hold"/>
                                        <p:tgtEl>
                                          <p:spTgt spid="26"/>
                                        </p:tgtEl>
                                        <p:attrNameLst>
                                          <p:attrName>ppt_x</p:attrName>
                                        </p:attrNameLst>
                                      </p:cBhvr>
                                      <p:tavLst>
                                        <p:tav tm="0">
                                          <p:val>
                                            <p:strVal val="#ppt_x"/>
                                          </p:val>
                                        </p:tav>
                                        <p:tav tm="100000">
                                          <p:val>
                                            <p:strVal val="#ppt_x"/>
                                          </p:val>
                                        </p:tav>
                                      </p:tavLst>
                                    </p:anim>
                                    <p:anim calcmode="lin" valueType="num">
                                      <p:cBhvr additive="base">
                                        <p:cTn id="13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6" grpId="0"/>
      <p:bldP spid="17" grpId="0"/>
      <p:bldP spid="18" grpId="0" animBg="1"/>
      <p:bldP spid="19" grpId="0" animBg="1"/>
      <p:bldP spid="20" grpId="0" animBg="1"/>
      <p:bldP spid="21" grpId="0" animBg="1"/>
      <p:bldP spid="22" grpId="0" animBg="1"/>
      <p:bldP spid="23" grpId="0"/>
      <p:bldP spid="24" grpId="0"/>
      <p:bldP spid="25" grpId="0"/>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7EACC"/>
        </a:solidFill>
        <a:effectLst/>
      </p:bgPr>
    </p:bg>
    <p:spTree>
      <p:nvGrpSpPr>
        <p:cNvPr id="1" name=""/>
        <p:cNvGrpSpPr/>
        <p:nvPr/>
      </p:nvGrpSpPr>
      <p:grpSpPr>
        <a:xfrm>
          <a:off x="0" y="0"/>
          <a:ext cx="0" cy="0"/>
          <a:chOff x="0" y="0"/>
          <a:chExt cx="0" cy="0"/>
        </a:xfrm>
      </p:grpSpPr>
      <p:sp>
        <p:nvSpPr>
          <p:cNvPr id="8" name="TextBox 7"/>
          <p:cNvSpPr txBox="1"/>
          <p:nvPr/>
        </p:nvSpPr>
        <p:spPr>
          <a:xfrm>
            <a:off x="200083" y="97223"/>
            <a:ext cx="7547760" cy="830997"/>
          </a:xfrm>
          <a:prstGeom prst="rect">
            <a:avLst/>
          </a:prstGeom>
          <a:noFill/>
        </p:spPr>
        <p:txBody>
          <a:bodyPr wrap="square" rtlCol="0">
            <a:spAutoFit/>
          </a:bodyPr>
          <a:lstStyle/>
          <a:p>
            <a:pPr algn="just"/>
            <a:r>
              <a:rPr lang="en-US" sz="2400" b="1" spc="-50" dirty="0" smtClean="0">
                <a:effectLst>
                  <a:glow rad="88900">
                    <a:schemeClr val="bg1"/>
                  </a:glow>
                </a:effectLst>
                <a:latin typeface="Arial" panose="020B0604020202020204" pitchFamily="34" charset="0"/>
                <a:cs typeface="Arial" panose="020B0604020202020204" pitchFamily="34" charset="0"/>
              </a:rPr>
              <a:t>Act 2.Read </a:t>
            </a:r>
            <a:r>
              <a:rPr lang="en-US" sz="2400" b="1" spc="-50" dirty="0">
                <a:effectLst>
                  <a:glow rad="88900">
                    <a:schemeClr val="bg1"/>
                  </a:glow>
                </a:effectLst>
                <a:latin typeface="Arial" panose="020B0604020202020204" pitchFamily="34" charset="0"/>
                <a:cs typeface="Arial" panose="020B0604020202020204" pitchFamily="34" charset="0"/>
              </a:rPr>
              <a:t>the dialogue quickly to check your ideas in </a:t>
            </a:r>
            <a:r>
              <a:rPr lang="en-US" sz="2400" b="1" spc="-50" dirty="0">
                <a:solidFill>
                  <a:srgbClr val="FF0000"/>
                </a:solidFill>
                <a:effectLst>
                  <a:glow rad="88900">
                    <a:schemeClr val="bg1"/>
                  </a:glow>
                </a:effectLst>
                <a:latin typeface="Arial" panose="020B0604020202020204" pitchFamily="34" charset="0"/>
                <a:cs typeface="Arial" panose="020B0604020202020204" pitchFamily="34" charset="0"/>
              </a:rPr>
              <a:t>1</a:t>
            </a:r>
            <a:r>
              <a:rPr lang="en-US" sz="2400" b="1" spc="-50" dirty="0">
                <a:effectLst>
                  <a:glow rad="88900">
                    <a:schemeClr val="bg1"/>
                  </a:glow>
                </a:effectLst>
                <a:latin typeface="Arial" panose="020B0604020202020204" pitchFamily="34" charset="0"/>
                <a:cs typeface="Arial" panose="020B0604020202020204" pitchFamily="34" charset="0"/>
              </a:rPr>
              <a:t>.</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9679" y="928220"/>
            <a:ext cx="1834321" cy="1218385"/>
          </a:xfrm>
          <a:prstGeom prst="rect">
            <a:avLst/>
          </a:prstGeom>
        </p:spPr>
      </p:pic>
      <p:sp>
        <p:nvSpPr>
          <p:cNvPr id="3" name="Rectangle 2"/>
          <p:cNvSpPr/>
          <p:nvPr/>
        </p:nvSpPr>
        <p:spPr>
          <a:xfrm>
            <a:off x="200083" y="1060360"/>
            <a:ext cx="6668307" cy="954107"/>
          </a:xfrm>
          <a:prstGeom prst="rect">
            <a:avLst/>
          </a:prstGeom>
        </p:spPr>
        <p:txBody>
          <a:bodyPr wrap="square">
            <a:spAutoFit/>
          </a:bodyPr>
          <a:lstStyle/>
          <a:p>
            <a:r>
              <a:rPr lang="en-US" sz="2800" i="1" dirty="0"/>
              <a:t>The PE teacher is talking to her students about Pelé.</a:t>
            </a:r>
          </a:p>
        </p:txBody>
      </p:sp>
      <p:sp>
        <p:nvSpPr>
          <p:cNvPr id="4" name="Rectangle 3"/>
          <p:cNvSpPr/>
          <p:nvPr/>
        </p:nvSpPr>
        <p:spPr>
          <a:xfrm>
            <a:off x="127345" y="2138560"/>
            <a:ext cx="8447811" cy="4699235"/>
          </a:xfrm>
          <a:prstGeom prst="rect">
            <a:avLst/>
          </a:prstGeom>
        </p:spPr>
        <p:txBody>
          <a:bodyPr wrap="square">
            <a:spAutoFit/>
          </a:bodyPr>
          <a:lstStyle/>
          <a:p>
            <a:pPr>
              <a:lnSpc>
                <a:spcPct val="105000"/>
              </a:lnSpc>
            </a:pPr>
            <a:r>
              <a:rPr lang="en-US" sz="2200" b="1" i="1" dirty="0"/>
              <a:t>Teacher: </a:t>
            </a:r>
            <a:r>
              <a:rPr lang="en-US" sz="2200" dirty="0"/>
              <a:t>Today we’re going to talk about Pelé. Do you know him?</a:t>
            </a:r>
          </a:p>
          <a:p>
            <a:pPr>
              <a:lnSpc>
                <a:spcPct val="105000"/>
              </a:lnSpc>
            </a:pPr>
            <a:r>
              <a:rPr lang="en-US" sz="2200" b="1" i="1" dirty="0"/>
              <a:t>Nick: </a:t>
            </a:r>
            <a:r>
              <a:rPr lang="en-US" sz="2200" dirty="0"/>
              <a:t>Yes, I think he’s the best footballer of all time.</a:t>
            </a:r>
          </a:p>
          <a:p>
            <a:pPr>
              <a:lnSpc>
                <a:spcPct val="105000"/>
              </a:lnSpc>
            </a:pPr>
            <a:r>
              <a:rPr lang="en-US" sz="2200" b="1" i="1" dirty="0"/>
              <a:t>Teacher: </a:t>
            </a:r>
            <a:r>
              <a:rPr lang="en-US" sz="2200" dirty="0"/>
              <a:t>Right. He was born in 1940 in Brazil. His father taught him to play football at a very young age.</a:t>
            </a:r>
          </a:p>
          <a:p>
            <a:pPr>
              <a:lnSpc>
                <a:spcPct val="105000"/>
              </a:lnSpc>
            </a:pPr>
            <a:r>
              <a:rPr lang="en-US" sz="2200" b="1" i="1" dirty="0"/>
              <a:t>Susan: </a:t>
            </a:r>
            <a:r>
              <a:rPr lang="en-US" sz="2200" dirty="0"/>
              <a:t>Oh. When did he begin his career in football?</a:t>
            </a:r>
          </a:p>
          <a:p>
            <a:pPr>
              <a:lnSpc>
                <a:spcPct val="105000"/>
              </a:lnSpc>
            </a:pPr>
            <a:r>
              <a:rPr lang="en-US" sz="2200" b="1" i="1" dirty="0"/>
              <a:t>Teacher: </a:t>
            </a:r>
            <a:r>
              <a:rPr lang="en-US" sz="2200" dirty="0"/>
              <a:t>At 15, when he started playing for Santos Football Club.  In 1958, he won his first World Cup.</a:t>
            </a:r>
          </a:p>
          <a:p>
            <a:pPr>
              <a:lnSpc>
                <a:spcPct val="105000"/>
              </a:lnSpc>
            </a:pPr>
            <a:r>
              <a:rPr lang="en-US" sz="2200" b="1" i="1" dirty="0"/>
              <a:t>Nick: </a:t>
            </a:r>
            <a:r>
              <a:rPr lang="en-US" sz="2200" dirty="0"/>
              <a:t>How many goals did he score in his career?</a:t>
            </a:r>
          </a:p>
          <a:p>
            <a:pPr>
              <a:lnSpc>
                <a:spcPct val="105000"/>
              </a:lnSpc>
            </a:pPr>
            <a:r>
              <a:rPr lang="en-US" sz="2200" b="1" i="1" dirty="0"/>
              <a:t>Teacher: </a:t>
            </a:r>
            <a:r>
              <a:rPr lang="en-US" sz="2200" dirty="0"/>
              <a:t>1,281 goals in total, I think.</a:t>
            </a:r>
          </a:p>
          <a:p>
            <a:pPr>
              <a:lnSpc>
                <a:spcPct val="105000"/>
              </a:lnSpc>
            </a:pPr>
            <a:r>
              <a:rPr lang="en-US" sz="2200" b="1" i="1" dirty="0"/>
              <a:t>Nick and Susan: </a:t>
            </a:r>
            <a:r>
              <a:rPr lang="en-US" sz="2200" dirty="0"/>
              <a:t>Wow! Amazing!</a:t>
            </a:r>
          </a:p>
          <a:p>
            <a:pPr>
              <a:lnSpc>
                <a:spcPct val="105000"/>
              </a:lnSpc>
            </a:pPr>
            <a:r>
              <a:rPr lang="en-US" sz="2200" b="1" i="1" dirty="0"/>
              <a:t>Teacher: </a:t>
            </a:r>
            <a:r>
              <a:rPr lang="en-US" sz="2200" dirty="0"/>
              <a:t>And he became “Football Player of the Century” in 1999.</a:t>
            </a:r>
          </a:p>
          <a:p>
            <a:pPr>
              <a:lnSpc>
                <a:spcPct val="105000"/>
              </a:lnSpc>
            </a:pPr>
            <a:r>
              <a:rPr lang="en-US" sz="2200" b="1" i="1" dirty="0"/>
              <a:t>Michael: </a:t>
            </a:r>
            <a:r>
              <a:rPr lang="en-US" sz="2200" dirty="0"/>
              <a:t>Surely Pelé’s a national hero in Brazil.</a:t>
            </a:r>
          </a:p>
          <a:p>
            <a:pPr>
              <a:lnSpc>
                <a:spcPct val="105000"/>
              </a:lnSpc>
            </a:pPr>
            <a:r>
              <a:rPr lang="en-US" sz="2200" b="1" i="1" dirty="0"/>
              <a:t>Teacher: </a:t>
            </a:r>
            <a:r>
              <a:rPr lang="en-US" sz="2200" dirty="0"/>
              <a:t>Yes, and he’s known around the world as “The King of Football”.</a:t>
            </a:r>
          </a:p>
        </p:txBody>
      </p:sp>
    </p:spTree>
    <p:extLst>
      <p:ext uri="{BB962C8B-B14F-4D97-AF65-F5344CB8AC3E}">
        <p14:creationId xmlns:p14="http://schemas.microsoft.com/office/powerpoint/2010/main" val="1360288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61925" y="445477"/>
            <a:ext cx="4876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altLang="en-US" sz="3000" b="1" u="sng" dirty="0">
                <a:solidFill>
                  <a:srgbClr val="FF0000"/>
                </a:solidFill>
                <a:latin typeface="Times New Roman" pitchFamily="18" charset="0"/>
                <a:cs typeface="Times New Roman" pitchFamily="18" charset="0"/>
              </a:rPr>
              <a:t>Act </a:t>
            </a:r>
            <a:r>
              <a:rPr lang="en-US" altLang="en-US" sz="3000" b="1" u="sng" dirty="0" smtClean="0">
                <a:solidFill>
                  <a:srgbClr val="FF0000"/>
                </a:solidFill>
                <a:latin typeface="Times New Roman" pitchFamily="18" charset="0"/>
                <a:cs typeface="Times New Roman" pitchFamily="18" charset="0"/>
              </a:rPr>
              <a:t>3:</a:t>
            </a:r>
            <a:r>
              <a:rPr lang="en-US" altLang="en-US" sz="3000" b="1" dirty="0" smtClean="0">
                <a:solidFill>
                  <a:srgbClr val="FF0000"/>
                </a:solidFill>
                <a:latin typeface="Times New Roman" pitchFamily="18" charset="0"/>
                <a:cs typeface="Times New Roman" pitchFamily="18" charset="0"/>
              </a:rPr>
              <a:t> </a:t>
            </a:r>
            <a:r>
              <a:rPr lang="en-US" altLang="en-US" sz="3000" b="1" dirty="0">
                <a:solidFill>
                  <a:srgbClr val="FF0000"/>
                </a:solidFill>
                <a:latin typeface="Times New Roman" pitchFamily="18" charset="0"/>
                <a:cs typeface="Times New Roman" pitchFamily="18" charset="0"/>
              </a:rPr>
              <a:t>True (T) or False (F)</a:t>
            </a:r>
          </a:p>
        </p:txBody>
      </p:sp>
      <p:sp>
        <p:nvSpPr>
          <p:cNvPr id="8195" name="Text Box 5"/>
          <p:cNvSpPr txBox="1">
            <a:spLocks noChangeArrowheads="1"/>
          </p:cNvSpPr>
          <p:nvPr/>
        </p:nvSpPr>
        <p:spPr bwMode="auto">
          <a:xfrm>
            <a:off x="481013" y="1943100"/>
            <a:ext cx="621665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buFontTx/>
              <a:buAutoNum type="arabicPeriod"/>
            </a:pPr>
            <a:r>
              <a:rPr lang="en-US" altLang="en-US" sz="2500" b="1" dirty="0">
                <a:latin typeface="Times New Roman" pitchFamily="18" charset="0"/>
                <a:cs typeface="Times New Roman" pitchFamily="18" charset="0"/>
              </a:rPr>
              <a:t>Pelé is </a:t>
            </a:r>
            <a:r>
              <a:rPr lang="en-US" altLang="en-US" sz="2500" b="1" dirty="0" smtClean="0">
                <a:latin typeface="Times New Roman" pitchFamily="18" charset="0"/>
                <a:cs typeface="Times New Roman" pitchFamily="18" charset="0"/>
              </a:rPr>
              <a:t>80 </a:t>
            </a:r>
            <a:r>
              <a:rPr lang="en-US" altLang="en-US" sz="2500" b="1" dirty="0">
                <a:latin typeface="Times New Roman" pitchFamily="18" charset="0"/>
                <a:cs typeface="Times New Roman" pitchFamily="18" charset="0"/>
              </a:rPr>
              <a:t>years old.</a:t>
            </a:r>
          </a:p>
        </p:txBody>
      </p:sp>
      <p:sp>
        <p:nvSpPr>
          <p:cNvPr id="8196" name="Text Box 6"/>
          <p:cNvSpPr txBox="1">
            <a:spLocks noChangeArrowheads="1"/>
          </p:cNvSpPr>
          <p:nvPr/>
        </p:nvSpPr>
        <p:spPr bwMode="auto">
          <a:xfrm>
            <a:off x="573088" y="2643188"/>
            <a:ext cx="5632450"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altLang="en-US" sz="2500" b="1" dirty="0">
                <a:latin typeface="Times New Roman" pitchFamily="18" charset="0"/>
                <a:cs typeface="Times New Roman" pitchFamily="18" charset="0"/>
              </a:rPr>
              <a:t>2. He was born in the countryside of           Vietnam.</a:t>
            </a:r>
          </a:p>
        </p:txBody>
      </p:sp>
      <p:sp>
        <p:nvSpPr>
          <p:cNvPr id="8197" name="Text Box 7"/>
          <p:cNvSpPr txBox="1">
            <a:spLocks noChangeArrowheads="1"/>
          </p:cNvSpPr>
          <p:nvPr/>
        </p:nvSpPr>
        <p:spPr bwMode="auto">
          <a:xfrm>
            <a:off x="609600" y="3856038"/>
            <a:ext cx="5454650"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sz="2500" b="1">
                <a:latin typeface="Times New Roman" pitchFamily="18" charset="0"/>
                <a:cs typeface="Times New Roman" pitchFamily="18" charset="0"/>
              </a:rPr>
              <a:t>3. His father taught him how to play at a very young age.</a:t>
            </a:r>
          </a:p>
        </p:txBody>
      </p:sp>
      <p:sp>
        <p:nvSpPr>
          <p:cNvPr id="8198" name="Text Box 8"/>
          <p:cNvSpPr txBox="1">
            <a:spLocks noChangeArrowheads="1"/>
          </p:cNvSpPr>
          <p:nvPr/>
        </p:nvSpPr>
        <p:spPr bwMode="auto">
          <a:xfrm>
            <a:off x="723900" y="5141913"/>
            <a:ext cx="6743700"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spcBef>
                <a:spcPct val="50000"/>
              </a:spcBef>
            </a:pPr>
            <a:r>
              <a:rPr lang="en-US" altLang="en-US" sz="2300" b="1">
                <a:latin typeface="Times New Roman" pitchFamily="18" charset="0"/>
                <a:cs typeface="Times New Roman" pitchFamily="18" charset="0"/>
              </a:rPr>
              <a:t>4. He won the 1</a:t>
            </a:r>
            <a:r>
              <a:rPr lang="en-US" altLang="en-US" sz="2300" b="1" baseline="30000">
                <a:latin typeface="Times New Roman" pitchFamily="18" charset="0"/>
                <a:cs typeface="Times New Roman" pitchFamily="18" charset="0"/>
              </a:rPr>
              <a:t>st</a:t>
            </a:r>
            <a:r>
              <a:rPr lang="en-US" altLang="en-US" sz="2300" b="1">
                <a:latin typeface="Times New Roman" pitchFamily="18" charset="0"/>
                <a:cs typeface="Times New Roman" pitchFamily="18" charset="0"/>
              </a:rPr>
              <a:t> World Cup when he was 15.</a:t>
            </a:r>
            <a:endParaRPr lang="en-US" altLang="en-US" sz="2300" b="1">
              <a:solidFill>
                <a:schemeClr val="accent2"/>
              </a:solidFill>
              <a:latin typeface="Arial" charset="0"/>
            </a:endParaRPr>
          </a:p>
        </p:txBody>
      </p:sp>
      <p:sp>
        <p:nvSpPr>
          <p:cNvPr id="8199" name="Text Box 9"/>
          <p:cNvSpPr txBox="1">
            <a:spLocks noChangeArrowheads="1"/>
          </p:cNvSpPr>
          <p:nvPr/>
        </p:nvSpPr>
        <p:spPr bwMode="auto">
          <a:xfrm>
            <a:off x="733425" y="5732463"/>
            <a:ext cx="6464300"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ltLang="en-US" sz="2500" b="1">
                <a:latin typeface="Times New Roman" pitchFamily="18" charset="0"/>
                <a:cs typeface="Times New Roman" pitchFamily="18" charset="0"/>
              </a:rPr>
              <a:t>5. He won three World Cups.</a:t>
            </a:r>
          </a:p>
        </p:txBody>
      </p:sp>
      <p:sp>
        <p:nvSpPr>
          <p:cNvPr id="13" name="Cube 12"/>
          <p:cNvSpPr/>
          <p:nvPr/>
        </p:nvSpPr>
        <p:spPr>
          <a:xfrm>
            <a:off x="1912938" y="6383338"/>
            <a:ext cx="452437" cy="417512"/>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14" name="Cube 13"/>
          <p:cNvSpPr/>
          <p:nvPr/>
        </p:nvSpPr>
        <p:spPr>
          <a:xfrm>
            <a:off x="2374900" y="6324600"/>
            <a:ext cx="469900" cy="444500"/>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15" name="Cube 14"/>
          <p:cNvSpPr/>
          <p:nvPr/>
        </p:nvSpPr>
        <p:spPr>
          <a:xfrm>
            <a:off x="2844800" y="6383338"/>
            <a:ext cx="492125" cy="417512"/>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16" name="Cube 15"/>
          <p:cNvSpPr/>
          <p:nvPr/>
        </p:nvSpPr>
        <p:spPr>
          <a:xfrm>
            <a:off x="3336925" y="6383338"/>
            <a:ext cx="404813" cy="417512"/>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17" name="Cube 16"/>
          <p:cNvSpPr/>
          <p:nvPr/>
        </p:nvSpPr>
        <p:spPr>
          <a:xfrm>
            <a:off x="3741738" y="6364288"/>
            <a:ext cx="433387" cy="436562"/>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63" name="Cube 62"/>
          <p:cNvSpPr/>
          <p:nvPr/>
        </p:nvSpPr>
        <p:spPr>
          <a:xfrm>
            <a:off x="4175125" y="6391275"/>
            <a:ext cx="431800" cy="436563"/>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64" name="Cube 63"/>
          <p:cNvSpPr/>
          <p:nvPr/>
        </p:nvSpPr>
        <p:spPr>
          <a:xfrm>
            <a:off x="4606925" y="6391275"/>
            <a:ext cx="431800" cy="436563"/>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65" name="Cube 64"/>
          <p:cNvSpPr/>
          <p:nvPr/>
        </p:nvSpPr>
        <p:spPr>
          <a:xfrm>
            <a:off x="5038725" y="6391275"/>
            <a:ext cx="431800" cy="436563"/>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66" name="Cube 65"/>
          <p:cNvSpPr/>
          <p:nvPr/>
        </p:nvSpPr>
        <p:spPr>
          <a:xfrm>
            <a:off x="5918200" y="6391275"/>
            <a:ext cx="431800" cy="436563"/>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67" name="Cube 66"/>
          <p:cNvSpPr/>
          <p:nvPr/>
        </p:nvSpPr>
        <p:spPr>
          <a:xfrm>
            <a:off x="5497513" y="6391275"/>
            <a:ext cx="431800" cy="436563"/>
          </a:xfrm>
          <a:prstGeom prst="cube">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sp>
        <p:nvSpPr>
          <p:cNvPr id="3" name="Rectangle 2"/>
          <p:cNvSpPr>
            <a:spLocks noChangeArrowheads="1"/>
          </p:cNvSpPr>
          <p:nvPr/>
        </p:nvSpPr>
        <p:spPr bwMode="auto">
          <a:xfrm>
            <a:off x="4367213" y="1884363"/>
            <a:ext cx="404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a:solidFill>
                  <a:srgbClr val="FF0000"/>
                </a:solidFill>
                <a:latin typeface="Times New Roman" pitchFamily="18" charset="0"/>
                <a:cs typeface="Times New Roman" pitchFamily="18" charset="0"/>
              </a:rPr>
              <a:t>F</a:t>
            </a:r>
            <a:endParaRPr lang="en-US" sz="2800">
              <a:solidFill>
                <a:srgbClr val="000000"/>
              </a:solidFill>
            </a:endParaRPr>
          </a:p>
        </p:txBody>
      </p:sp>
      <p:sp>
        <p:nvSpPr>
          <p:cNvPr id="4" name="Rectangle 3"/>
          <p:cNvSpPr>
            <a:spLocks noChangeArrowheads="1"/>
          </p:cNvSpPr>
          <p:nvPr/>
        </p:nvSpPr>
        <p:spPr bwMode="auto">
          <a:xfrm>
            <a:off x="6205538" y="2711450"/>
            <a:ext cx="40427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b="1" dirty="0" smtClean="0">
                <a:solidFill>
                  <a:srgbClr val="FF0000"/>
                </a:solidFill>
                <a:latin typeface="Times New Roman" pitchFamily="18" charset="0"/>
                <a:cs typeface="Times New Roman" pitchFamily="18" charset="0"/>
              </a:rPr>
              <a:t>F</a:t>
            </a:r>
            <a:endParaRPr lang="en-US" sz="2800" dirty="0"/>
          </a:p>
        </p:txBody>
      </p:sp>
      <p:sp>
        <p:nvSpPr>
          <p:cNvPr id="5" name="Rectangle 4"/>
          <p:cNvSpPr>
            <a:spLocks noChangeArrowheads="1"/>
          </p:cNvSpPr>
          <p:nvPr/>
        </p:nvSpPr>
        <p:spPr bwMode="auto">
          <a:xfrm>
            <a:off x="6416675" y="3933825"/>
            <a:ext cx="4238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800" b="1">
                <a:solidFill>
                  <a:srgbClr val="FF0000"/>
                </a:solidFill>
                <a:latin typeface="Times New Roman" pitchFamily="18" charset="0"/>
                <a:cs typeface="Times New Roman" pitchFamily="18" charset="0"/>
              </a:rPr>
              <a:t>T</a:t>
            </a:r>
            <a:endParaRPr lang="en-US" sz="2800"/>
          </a:p>
        </p:txBody>
      </p:sp>
      <p:sp>
        <p:nvSpPr>
          <p:cNvPr id="6" name="Rectangle 5"/>
          <p:cNvSpPr>
            <a:spLocks noChangeArrowheads="1"/>
          </p:cNvSpPr>
          <p:nvPr/>
        </p:nvSpPr>
        <p:spPr bwMode="auto">
          <a:xfrm>
            <a:off x="6697663" y="5141913"/>
            <a:ext cx="404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800" b="1">
                <a:solidFill>
                  <a:srgbClr val="FF0000"/>
                </a:solidFill>
                <a:latin typeface="Times New Roman" pitchFamily="18" charset="0"/>
                <a:cs typeface="Times New Roman" pitchFamily="18" charset="0"/>
              </a:rPr>
              <a:t>F</a:t>
            </a:r>
            <a:endParaRPr lang="en-US" sz="2800"/>
          </a:p>
        </p:txBody>
      </p:sp>
      <p:sp>
        <p:nvSpPr>
          <p:cNvPr id="7" name="Rectangle 6"/>
          <p:cNvSpPr>
            <a:spLocks noChangeArrowheads="1"/>
          </p:cNvSpPr>
          <p:nvPr/>
        </p:nvSpPr>
        <p:spPr bwMode="auto">
          <a:xfrm>
            <a:off x="5073650" y="5732463"/>
            <a:ext cx="4238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800" b="1">
                <a:solidFill>
                  <a:srgbClr val="FF0000"/>
                </a:solidFill>
                <a:latin typeface="Times New Roman" pitchFamily="18" charset="0"/>
                <a:cs typeface="Times New Roman" pitchFamily="18" charset="0"/>
              </a:rPr>
              <a:t>T</a:t>
            </a:r>
            <a:endParaRPr lang="en-US" sz="2800"/>
          </a:p>
        </p:txBody>
      </p:sp>
    </p:spTree>
    <p:extLst>
      <p:ext uri="{BB962C8B-B14F-4D97-AF65-F5344CB8AC3E}">
        <p14:creationId xmlns:p14="http://schemas.microsoft.com/office/powerpoint/2010/main" val="19142068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arn(inVertical)">
                                      <p:cBhvr>
                                        <p:cTn id="17" dur="500"/>
                                        <p:tgtEl>
                                          <p:spTgt spid="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1" presetClass="entr" presetSubtype="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calcmode="lin" valueType="num">
                                      <p:cBhvr>
                                        <p:cTn id="2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2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25" dur="1000"/>
                                        <p:tgtEl>
                                          <p:spTgt spid="6">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6" presetClass="entr" presetSubtype="0" fill="hold" nodeType="clickEffect">
                                  <p:stCondLst>
                                    <p:cond delay="0"/>
                                  </p:stCondLst>
                                  <p:iterate type="lt">
                                    <p:tmPct val="10000"/>
                                  </p:iterate>
                                  <p:childTnLst>
                                    <p:set>
                                      <p:cBhvr>
                                        <p:cTn id="29" dur="1" fill="hold">
                                          <p:stCondLst>
                                            <p:cond delay="0"/>
                                          </p:stCondLst>
                                        </p:cTn>
                                        <p:tgtEl>
                                          <p:spTgt spid="7">
                                            <p:txEl>
                                              <p:pRg st="0" end="0"/>
                                            </p:txEl>
                                          </p:spTgt>
                                        </p:tgtEl>
                                        <p:attrNameLst>
                                          <p:attrName>style.visibility</p:attrName>
                                        </p:attrNameLst>
                                      </p:cBhvr>
                                      <p:to>
                                        <p:strVal val="visible"/>
                                      </p:to>
                                    </p:set>
                                    <p:anim by="(-#ppt_w*2)" calcmode="lin" valueType="num">
                                      <p:cBhvr rctx="PPT">
                                        <p:cTn id="30" dur="500" autoRev="1" fill="hold">
                                          <p:stCondLst>
                                            <p:cond delay="0"/>
                                          </p:stCondLst>
                                        </p:cTn>
                                        <p:tgtEl>
                                          <p:spTgt spid="7">
                                            <p:txEl>
                                              <p:pRg st="0" end="0"/>
                                            </p:txEl>
                                          </p:spTgt>
                                        </p:tgtEl>
                                        <p:attrNameLst>
                                          <p:attrName>ppt_w</p:attrName>
                                        </p:attrNameLst>
                                      </p:cBhvr>
                                    </p:anim>
                                    <p:anim by="(#ppt_w*0.50)" calcmode="lin" valueType="num">
                                      <p:cBhvr>
                                        <p:cTn id="31" dur="500" decel="50000" autoRev="1" fill="hold">
                                          <p:stCondLst>
                                            <p:cond delay="0"/>
                                          </p:stCondLst>
                                        </p:cTn>
                                        <p:tgtEl>
                                          <p:spTgt spid="7">
                                            <p:txEl>
                                              <p:pRg st="0" end="0"/>
                                            </p:txEl>
                                          </p:spTgt>
                                        </p:tgtEl>
                                        <p:attrNameLst>
                                          <p:attrName>ppt_x</p:attrName>
                                        </p:attrNameLst>
                                      </p:cBhvr>
                                    </p:anim>
                                    <p:anim from="(-#ppt_h/2)" to="(#ppt_y)" calcmode="lin" valueType="num">
                                      <p:cBhvr>
                                        <p:cTn id="32" dur="1000" fill="hold">
                                          <p:stCondLst>
                                            <p:cond delay="0"/>
                                          </p:stCondLst>
                                        </p:cTn>
                                        <p:tgtEl>
                                          <p:spTgt spid="7">
                                            <p:txEl>
                                              <p:pRg st="0" end="0"/>
                                            </p:txEl>
                                          </p:spTgt>
                                        </p:tgtEl>
                                        <p:attrNameLst>
                                          <p:attrName>ppt_y</p:attrName>
                                        </p:attrNameLst>
                                      </p:cBhvr>
                                    </p:anim>
                                    <p:animRot by="21600000">
                                      <p:cBhvr>
                                        <p:cTn id="33" dur="1000" fill="hold">
                                          <p:stCondLst>
                                            <p:cond delay="0"/>
                                          </p:stCondLst>
                                        </p:cTn>
                                        <p:tgtEl>
                                          <p:spTgt spid="7">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8512" y="129055"/>
            <a:ext cx="8223730" cy="892552"/>
          </a:xfrm>
          <a:prstGeom prst="rect">
            <a:avLst/>
          </a:prstGeom>
          <a:noFill/>
        </p:spPr>
        <p:txBody>
          <a:bodyPr wrap="square" rtlCol="0">
            <a:spAutoFit/>
          </a:bodyPr>
          <a:lstStyle/>
          <a:p>
            <a:r>
              <a:rPr lang="en-US" sz="2600" b="1" dirty="0" smtClean="0">
                <a:effectLst>
                  <a:glow rad="88900">
                    <a:schemeClr val="bg1"/>
                  </a:glow>
                </a:effectLst>
                <a:latin typeface="Arial" panose="020B0604020202020204" pitchFamily="34" charset="0"/>
                <a:cs typeface="Arial" panose="020B0604020202020204" pitchFamily="34" charset="0"/>
              </a:rPr>
              <a:t>Act 4. Read </a:t>
            </a:r>
            <a:r>
              <a:rPr lang="en-US" sz="2600" b="1" dirty="0">
                <a:effectLst>
                  <a:glow rad="88900">
                    <a:schemeClr val="bg1"/>
                  </a:glow>
                </a:effectLst>
                <a:latin typeface="Arial" panose="020B0604020202020204" pitchFamily="34" charset="0"/>
                <a:cs typeface="Arial" panose="020B0604020202020204" pitchFamily="34" charset="0"/>
              </a:rPr>
              <a:t>the text again and answer the questions.</a:t>
            </a:r>
          </a:p>
        </p:txBody>
      </p:sp>
      <p:grpSp>
        <p:nvGrpSpPr>
          <p:cNvPr id="9" name="Group 8"/>
          <p:cNvGrpSpPr/>
          <p:nvPr/>
        </p:nvGrpSpPr>
        <p:grpSpPr>
          <a:xfrm>
            <a:off x="-28757" y="1184132"/>
            <a:ext cx="9022673" cy="5842611"/>
            <a:chOff x="193701" y="1590291"/>
            <a:chExt cx="8653859" cy="5137079"/>
          </a:xfrm>
        </p:grpSpPr>
        <p:sp>
          <p:nvSpPr>
            <p:cNvPr id="10" name="Rounded Rectangle 9"/>
            <p:cNvSpPr/>
            <p:nvPr/>
          </p:nvSpPr>
          <p:spPr>
            <a:xfrm>
              <a:off x="193701" y="1590291"/>
              <a:ext cx="8653859" cy="5137079"/>
            </a:xfrm>
            <a:prstGeom prst="roundRect">
              <a:avLst/>
            </a:prstGeom>
            <a:solidFill>
              <a:srgbClr val="C0E6EA"/>
            </a:solidFill>
            <a:ln>
              <a:solidFill>
                <a:srgbClr val="C0E6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277403" y="1674687"/>
              <a:ext cx="8444374" cy="4900773"/>
            </a:xfrm>
            <a:prstGeom prst="roundRect">
              <a:avLst/>
            </a:prstGeom>
            <a:solidFill>
              <a:srgbClr val="05A0B8"/>
            </a:solidFill>
            <a:ln>
              <a:solidFill>
                <a:srgbClr val="05A0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314872" y="1767152"/>
              <a:ext cx="8369436" cy="495214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806175" y="1658084"/>
            <a:ext cx="7167245" cy="470318"/>
            <a:chOff x="363373" y="1262747"/>
            <a:chExt cx="7167245" cy="470318"/>
          </a:xfrm>
        </p:grpSpPr>
        <p:sp>
          <p:nvSpPr>
            <p:cNvPr id="14" name="TextBox 13"/>
            <p:cNvSpPr txBox="1"/>
            <p:nvPr/>
          </p:nvSpPr>
          <p:spPr>
            <a:xfrm>
              <a:off x="363373" y="1262747"/>
              <a:ext cx="474830" cy="461665"/>
            </a:xfrm>
            <a:prstGeom prst="rect">
              <a:avLst/>
            </a:prstGeom>
            <a:noFill/>
          </p:spPr>
          <p:txBody>
            <a:bodyPr wrap="square" rtlCol="0">
              <a:spAutoFit/>
            </a:bodyPr>
            <a:lstStyle/>
            <a:p>
              <a:r>
                <a:rPr lang="en-US" sz="2400" b="1">
                  <a:solidFill>
                    <a:srgbClr val="0070C0"/>
                  </a:solidFill>
                </a:rPr>
                <a:t>1.</a:t>
              </a:r>
            </a:p>
          </p:txBody>
        </p:sp>
        <p:sp>
          <p:nvSpPr>
            <p:cNvPr id="15" name="TextBox 14"/>
            <p:cNvSpPr txBox="1"/>
            <p:nvPr/>
          </p:nvSpPr>
          <p:spPr>
            <a:xfrm>
              <a:off x="827313" y="1271400"/>
              <a:ext cx="6703305" cy="461665"/>
            </a:xfrm>
            <a:prstGeom prst="rect">
              <a:avLst/>
            </a:prstGeom>
            <a:noFill/>
          </p:spPr>
          <p:txBody>
            <a:bodyPr wrap="square" rtlCol="0">
              <a:spAutoFit/>
            </a:bodyPr>
            <a:lstStyle/>
            <a:p>
              <a:r>
                <a:rPr lang="en-US" sz="2400"/>
                <a:t>When was Pelé born?</a:t>
              </a:r>
              <a:endParaRPr lang="en-US" sz="2400" i="1"/>
            </a:p>
          </p:txBody>
        </p:sp>
      </p:grpSp>
      <p:grpSp>
        <p:nvGrpSpPr>
          <p:cNvPr id="16" name="Group 15"/>
          <p:cNvGrpSpPr/>
          <p:nvPr/>
        </p:nvGrpSpPr>
        <p:grpSpPr>
          <a:xfrm>
            <a:off x="806175" y="2655103"/>
            <a:ext cx="7565721" cy="461665"/>
            <a:chOff x="369902" y="2142097"/>
            <a:chExt cx="7565721" cy="461665"/>
          </a:xfrm>
        </p:grpSpPr>
        <p:sp>
          <p:nvSpPr>
            <p:cNvPr id="17" name="TextBox 16"/>
            <p:cNvSpPr txBox="1"/>
            <p:nvPr/>
          </p:nvSpPr>
          <p:spPr>
            <a:xfrm>
              <a:off x="369902" y="2142097"/>
              <a:ext cx="474830" cy="461665"/>
            </a:xfrm>
            <a:prstGeom prst="rect">
              <a:avLst/>
            </a:prstGeom>
            <a:noFill/>
          </p:spPr>
          <p:txBody>
            <a:bodyPr wrap="square" rtlCol="0">
              <a:spAutoFit/>
            </a:bodyPr>
            <a:lstStyle/>
            <a:p>
              <a:r>
                <a:rPr lang="en-US" sz="2400" b="1">
                  <a:solidFill>
                    <a:srgbClr val="0070C0"/>
                  </a:solidFill>
                </a:rPr>
                <a:t>2.</a:t>
              </a:r>
            </a:p>
          </p:txBody>
        </p:sp>
        <p:sp>
          <p:nvSpPr>
            <p:cNvPr id="18" name="TextBox 17"/>
            <p:cNvSpPr txBox="1"/>
            <p:nvPr/>
          </p:nvSpPr>
          <p:spPr>
            <a:xfrm>
              <a:off x="844732" y="2142097"/>
              <a:ext cx="7090891" cy="461665"/>
            </a:xfrm>
            <a:prstGeom prst="rect">
              <a:avLst/>
            </a:prstGeom>
            <a:noFill/>
          </p:spPr>
          <p:txBody>
            <a:bodyPr wrap="square" rtlCol="0">
              <a:spAutoFit/>
            </a:bodyPr>
            <a:lstStyle/>
            <a:p>
              <a:r>
                <a:rPr lang="en-US" sz="2400" dirty="0"/>
                <a:t>Who </a:t>
              </a:r>
              <a:r>
                <a:rPr lang="en-US" sz="2400" dirty="0" smtClean="0"/>
                <a:t>first </a:t>
              </a:r>
              <a:r>
                <a:rPr lang="en-US" sz="2400" dirty="0"/>
                <a:t>taught him to play football?</a:t>
              </a:r>
            </a:p>
          </p:txBody>
        </p:sp>
      </p:grpSp>
      <p:grpSp>
        <p:nvGrpSpPr>
          <p:cNvPr id="19" name="Group 18"/>
          <p:cNvGrpSpPr/>
          <p:nvPr/>
        </p:nvGrpSpPr>
        <p:grpSpPr>
          <a:xfrm>
            <a:off x="806175" y="3643469"/>
            <a:ext cx="6914269" cy="470318"/>
            <a:chOff x="363373" y="4026312"/>
            <a:chExt cx="6914269" cy="470318"/>
          </a:xfrm>
        </p:grpSpPr>
        <p:sp>
          <p:nvSpPr>
            <p:cNvPr id="20" name="TextBox 19"/>
            <p:cNvSpPr txBox="1"/>
            <p:nvPr/>
          </p:nvSpPr>
          <p:spPr>
            <a:xfrm>
              <a:off x="363373" y="4034965"/>
              <a:ext cx="474830" cy="461665"/>
            </a:xfrm>
            <a:prstGeom prst="rect">
              <a:avLst/>
            </a:prstGeom>
            <a:noFill/>
          </p:spPr>
          <p:txBody>
            <a:bodyPr wrap="square" rtlCol="0">
              <a:spAutoFit/>
            </a:bodyPr>
            <a:lstStyle/>
            <a:p>
              <a:r>
                <a:rPr lang="en-US" sz="2400" b="1">
                  <a:solidFill>
                    <a:srgbClr val="0070C0"/>
                  </a:solidFill>
                </a:rPr>
                <a:t>3.</a:t>
              </a:r>
            </a:p>
          </p:txBody>
        </p:sp>
        <p:sp>
          <p:nvSpPr>
            <p:cNvPr id="21" name="TextBox 20"/>
            <p:cNvSpPr txBox="1"/>
            <p:nvPr/>
          </p:nvSpPr>
          <p:spPr>
            <a:xfrm>
              <a:off x="838203" y="4026312"/>
              <a:ext cx="6439439" cy="461665"/>
            </a:xfrm>
            <a:prstGeom prst="rect">
              <a:avLst/>
            </a:prstGeom>
            <a:noFill/>
          </p:spPr>
          <p:txBody>
            <a:bodyPr wrap="square" rtlCol="0">
              <a:spAutoFit/>
            </a:bodyPr>
            <a:lstStyle/>
            <a:p>
              <a:r>
                <a:rPr lang="en-US" sz="2400"/>
                <a:t>How many goals did he score in total?</a:t>
              </a:r>
            </a:p>
          </p:txBody>
        </p:sp>
      </p:grpSp>
      <p:grpSp>
        <p:nvGrpSpPr>
          <p:cNvPr id="22" name="Group 21"/>
          <p:cNvGrpSpPr/>
          <p:nvPr/>
        </p:nvGrpSpPr>
        <p:grpSpPr>
          <a:xfrm>
            <a:off x="806175" y="4631835"/>
            <a:ext cx="7565721" cy="470318"/>
            <a:chOff x="363373" y="3312302"/>
            <a:chExt cx="7565721" cy="470318"/>
          </a:xfrm>
        </p:grpSpPr>
        <p:sp>
          <p:nvSpPr>
            <p:cNvPr id="23" name="TextBox 22"/>
            <p:cNvSpPr txBox="1"/>
            <p:nvPr/>
          </p:nvSpPr>
          <p:spPr>
            <a:xfrm>
              <a:off x="363373" y="3320955"/>
              <a:ext cx="474830" cy="461665"/>
            </a:xfrm>
            <a:prstGeom prst="rect">
              <a:avLst/>
            </a:prstGeom>
            <a:noFill/>
          </p:spPr>
          <p:txBody>
            <a:bodyPr wrap="square" rtlCol="0">
              <a:spAutoFit/>
            </a:bodyPr>
            <a:lstStyle/>
            <a:p>
              <a:r>
                <a:rPr lang="en-US" sz="2400" b="1">
                  <a:solidFill>
                    <a:srgbClr val="0070C0"/>
                  </a:solidFill>
                </a:rPr>
                <a:t>4.</a:t>
              </a:r>
            </a:p>
          </p:txBody>
        </p:sp>
        <p:sp>
          <p:nvSpPr>
            <p:cNvPr id="24" name="TextBox 23"/>
            <p:cNvSpPr txBox="1"/>
            <p:nvPr/>
          </p:nvSpPr>
          <p:spPr>
            <a:xfrm>
              <a:off x="838204" y="3312302"/>
              <a:ext cx="7090890" cy="461665"/>
            </a:xfrm>
            <a:prstGeom prst="rect">
              <a:avLst/>
            </a:prstGeom>
            <a:noFill/>
          </p:spPr>
          <p:txBody>
            <a:bodyPr wrap="square" rtlCol="0">
              <a:spAutoFit/>
            </a:bodyPr>
            <a:lstStyle/>
            <a:p>
              <a:r>
                <a:rPr lang="en-US" sz="2400"/>
                <a:t>When did he become “Football Player of the Century”?</a:t>
              </a:r>
            </a:p>
          </p:txBody>
        </p:sp>
      </p:grpSp>
      <p:cxnSp>
        <p:nvCxnSpPr>
          <p:cNvPr id="25" name="Straight Connector 24"/>
          <p:cNvCxnSpPr/>
          <p:nvPr/>
        </p:nvCxnSpPr>
        <p:spPr>
          <a:xfrm flipV="1">
            <a:off x="1385832" y="2496288"/>
            <a:ext cx="6400800" cy="0"/>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385832" y="3563088"/>
            <a:ext cx="6400800" cy="0"/>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1389957" y="4570707"/>
            <a:ext cx="6400800" cy="0"/>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1389957" y="5471251"/>
            <a:ext cx="6400800" cy="0"/>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996567" y="2361697"/>
            <a:ext cx="355523"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996567" y="3462787"/>
            <a:ext cx="355523"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996567" y="4411477"/>
            <a:ext cx="355523"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996567" y="5346311"/>
            <a:ext cx="355523"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a:xfrm>
            <a:off x="805981" y="5734438"/>
            <a:ext cx="7330101" cy="470318"/>
            <a:chOff x="363373" y="3312302"/>
            <a:chExt cx="7330101" cy="470318"/>
          </a:xfrm>
        </p:grpSpPr>
        <p:sp>
          <p:nvSpPr>
            <p:cNvPr id="34" name="TextBox 33"/>
            <p:cNvSpPr txBox="1"/>
            <p:nvPr/>
          </p:nvSpPr>
          <p:spPr>
            <a:xfrm>
              <a:off x="363373" y="3320955"/>
              <a:ext cx="474830" cy="461665"/>
            </a:xfrm>
            <a:prstGeom prst="rect">
              <a:avLst/>
            </a:prstGeom>
            <a:noFill/>
          </p:spPr>
          <p:txBody>
            <a:bodyPr wrap="square" rtlCol="0">
              <a:spAutoFit/>
            </a:bodyPr>
            <a:lstStyle/>
            <a:p>
              <a:r>
                <a:rPr lang="en-US" sz="2400" b="1">
                  <a:solidFill>
                    <a:srgbClr val="0070C0"/>
                  </a:solidFill>
                </a:rPr>
                <a:t>5.</a:t>
              </a:r>
            </a:p>
          </p:txBody>
        </p:sp>
        <p:sp>
          <p:nvSpPr>
            <p:cNvPr id="35" name="TextBox 34"/>
            <p:cNvSpPr txBox="1"/>
            <p:nvPr/>
          </p:nvSpPr>
          <p:spPr>
            <a:xfrm>
              <a:off x="838204" y="3312302"/>
              <a:ext cx="6855270" cy="461665"/>
            </a:xfrm>
            <a:prstGeom prst="rect">
              <a:avLst/>
            </a:prstGeom>
            <a:noFill/>
          </p:spPr>
          <p:txBody>
            <a:bodyPr wrap="square" rtlCol="0">
              <a:spAutoFit/>
            </a:bodyPr>
            <a:lstStyle/>
            <a:p>
              <a:r>
                <a:rPr lang="en-US" sz="2400"/>
                <a:t>What do people call him?</a:t>
              </a:r>
            </a:p>
          </p:txBody>
        </p:sp>
      </p:grpSp>
      <p:cxnSp>
        <p:nvCxnSpPr>
          <p:cNvPr id="36" name="Straight Connector 35"/>
          <p:cNvCxnSpPr/>
          <p:nvPr/>
        </p:nvCxnSpPr>
        <p:spPr>
          <a:xfrm flipV="1">
            <a:off x="1389763" y="6573854"/>
            <a:ext cx="6400800" cy="0"/>
          </a:xfrm>
          <a:prstGeom prst="line">
            <a:avLst/>
          </a:prstGeom>
          <a:ln w="28575">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996373" y="6448914"/>
            <a:ext cx="355523" cy="0"/>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54DFC840-7B24-48B1-95E4-4A793F16CF3F}"/>
              </a:ext>
            </a:extLst>
          </p:cNvPr>
          <p:cNvSpPr txBox="1"/>
          <p:nvPr/>
        </p:nvSpPr>
        <p:spPr>
          <a:xfrm>
            <a:off x="1280811" y="2136320"/>
            <a:ext cx="2999539" cy="461665"/>
          </a:xfrm>
          <a:prstGeom prst="rect">
            <a:avLst/>
          </a:prstGeom>
          <a:noFill/>
        </p:spPr>
        <p:txBody>
          <a:bodyPr wrap="none" rtlCol="0">
            <a:spAutoFit/>
          </a:bodyPr>
          <a:lstStyle/>
          <a:p>
            <a:r>
              <a:rPr lang="en-US" sz="2400" dirty="0">
                <a:solidFill>
                  <a:srgbClr val="00B050"/>
                </a:solidFill>
              </a:rPr>
              <a:t>Pelé was born </a:t>
            </a:r>
            <a:r>
              <a:rPr lang="en-US" sz="2400" dirty="0">
                <a:solidFill>
                  <a:srgbClr val="FF0000"/>
                </a:solidFill>
              </a:rPr>
              <a:t>in 1940</a:t>
            </a:r>
            <a:r>
              <a:rPr lang="en-US" sz="2400" dirty="0">
                <a:solidFill>
                  <a:srgbClr val="00B050"/>
                </a:solidFill>
              </a:rPr>
              <a:t>.</a:t>
            </a:r>
          </a:p>
        </p:txBody>
      </p:sp>
      <p:sp>
        <p:nvSpPr>
          <p:cNvPr id="39" name="TextBox 38">
            <a:extLst>
              <a:ext uri="{FF2B5EF4-FFF2-40B4-BE49-F238E27FC236}">
                <a16:creationId xmlns:a16="http://schemas.microsoft.com/office/drawing/2014/main" id="{521478BA-C3AD-4F35-870E-9FD5CB088D02}"/>
              </a:ext>
            </a:extLst>
          </p:cNvPr>
          <p:cNvSpPr txBox="1"/>
          <p:nvPr/>
        </p:nvSpPr>
        <p:spPr>
          <a:xfrm>
            <a:off x="1280811" y="3207290"/>
            <a:ext cx="4909870" cy="461665"/>
          </a:xfrm>
          <a:prstGeom prst="rect">
            <a:avLst/>
          </a:prstGeom>
          <a:noFill/>
        </p:spPr>
        <p:txBody>
          <a:bodyPr wrap="none" rtlCol="0">
            <a:spAutoFit/>
          </a:bodyPr>
          <a:lstStyle/>
          <a:p>
            <a:r>
              <a:rPr lang="en-US" sz="2400" dirty="0">
                <a:solidFill>
                  <a:srgbClr val="00B050"/>
                </a:solidFill>
              </a:rPr>
              <a:t>His father did. </a:t>
            </a:r>
            <a:r>
              <a:rPr lang="en-US" sz="2400" dirty="0">
                <a:solidFill>
                  <a:srgbClr val="7030A0"/>
                </a:solidFill>
              </a:rPr>
              <a:t>/</a:t>
            </a:r>
            <a:r>
              <a:rPr lang="en-US" sz="2400" dirty="0">
                <a:solidFill>
                  <a:srgbClr val="00B050"/>
                </a:solidFill>
              </a:rPr>
              <a:t> </a:t>
            </a:r>
            <a:r>
              <a:rPr lang="en-US" sz="2400" dirty="0">
                <a:solidFill>
                  <a:srgbClr val="FF0000"/>
                </a:solidFill>
              </a:rPr>
              <a:t>His father </a:t>
            </a:r>
            <a:r>
              <a:rPr lang="en-US" sz="2400" dirty="0">
                <a:solidFill>
                  <a:srgbClr val="00B050"/>
                </a:solidFill>
              </a:rPr>
              <a:t>taught him.</a:t>
            </a:r>
          </a:p>
        </p:txBody>
      </p:sp>
      <p:sp>
        <p:nvSpPr>
          <p:cNvPr id="40" name="TextBox 39">
            <a:extLst>
              <a:ext uri="{FF2B5EF4-FFF2-40B4-BE49-F238E27FC236}">
                <a16:creationId xmlns:a16="http://schemas.microsoft.com/office/drawing/2014/main" id="{47D300A8-BE3E-4B91-8ED9-85A94CB4E6A9}"/>
              </a:ext>
            </a:extLst>
          </p:cNvPr>
          <p:cNvSpPr txBox="1"/>
          <p:nvPr/>
        </p:nvSpPr>
        <p:spPr>
          <a:xfrm>
            <a:off x="1280811" y="4186397"/>
            <a:ext cx="3933000" cy="461665"/>
          </a:xfrm>
          <a:prstGeom prst="rect">
            <a:avLst/>
          </a:prstGeom>
          <a:noFill/>
        </p:spPr>
        <p:txBody>
          <a:bodyPr wrap="none" rtlCol="0">
            <a:spAutoFit/>
          </a:bodyPr>
          <a:lstStyle/>
          <a:p>
            <a:r>
              <a:rPr lang="en-US" sz="2400" dirty="0">
                <a:solidFill>
                  <a:srgbClr val="00B050"/>
                </a:solidFill>
              </a:rPr>
              <a:t>He scored </a:t>
            </a:r>
            <a:r>
              <a:rPr lang="en-US" sz="2400" dirty="0">
                <a:solidFill>
                  <a:srgbClr val="FF0000"/>
                </a:solidFill>
              </a:rPr>
              <a:t>1,281 goals</a:t>
            </a:r>
            <a:r>
              <a:rPr lang="en-US" sz="2400" dirty="0">
                <a:solidFill>
                  <a:srgbClr val="00B050"/>
                </a:solidFill>
              </a:rPr>
              <a:t> in total.</a:t>
            </a:r>
          </a:p>
        </p:txBody>
      </p:sp>
      <p:sp>
        <p:nvSpPr>
          <p:cNvPr id="41" name="TextBox 40">
            <a:extLst>
              <a:ext uri="{FF2B5EF4-FFF2-40B4-BE49-F238E27FC236}">
                <a16:creationId xmlns:a16="http://schemas.microsoft.com/office/drawing/2014/main" id="{1AE6C912-D3A1-40C5-B641-74BC210224E2}"/>
              </a:ext>
            </a:extLst>
          </p:cNvPr>
          <p:cNvSpPr txBox="1"/>
          <p:nvPr/>
        </p:nvSpPr>
        <p:spPr>
          <a:xfrm>
            <a:off x="1280811" y="5102012"/>
            <a:ext cx="6615337" cy="461665"/>
          </a:xfrm>
          <a:prstGeom prst="rect">
            <a:avLst/>
          </a:prstGeom>
          <a:noFill/>
        </p:spPr>
        <p:txBody>
          <a:bodyPr wrap="none" rtlCol="0">
            <a:spAutoFit/>
          </a:bodyPr>
          <a:lstStyle/>
          <a:p>
            <a:r>
              <a:rPr lang="en-US" sz="2400" dirty="0">
                <a:solidFill>
                  <a:srgbClr val="00B050"/>
                </a:solidFill>
              </a:rPr>
              <a:t>(He became </a:t>
            </a:r>
            <a:r>
              <a:rPr lang="en-US" sz="2400" i="1" dirty="0">
                <a:solidFill>
                  <a:srgbClr val="00B050"/>
                </a:solidFill>
              </a:rPr>
              <a:t>Football Player of the Century</a:t>
            </a:r>
            <a:r>
              <a:rPr lang="en-US" sz="2400" dirty="0">
                <a:solidFill>
                  <a:srgbClr val="FF0000"/>
                </a:solidFill>
              </a:rPr>
              <a:t>) in 1999</a:t>
            </a:r>
            <a:r>
              <a:rPr lang="en-US" sz="2400" dirty="0">
                <a:solidFill>
                  <a:srgbClr val="00B050"/>
                </a:solidFill>
              </a:rPr>
              <a:t>.</a:t>
            </a:r>
          </a:p>
        </p:txBody>
      </p:sp>
      <p:sp>
        <p:nvSpPr>
          <p:cNvPr id="42" name="TextBox 41">
            <a:extLst>
              <a:ext uri="{FF2B5EF4-FFF2-40B4-BE49-F238E27FC236}">
                <a16:creationId xmlns:a16="http://schemas.microsoft.com/office/drawing/2014/main" id="{651E1CDA-E1AC-4500-81AD-18446F32AA97}"/>
              </a:ext>
            </a:extLst>
          </p:cNvPr>
          <p:cNvSpPr txBox="1"/>
          <p:nvPr/>
        </p:nvSpPr>
        <p:spPr>
          <a:xfrm>
            <a:off x="1280811" y="6211208"/>
            <a:ext cx="4687181" cy="461665"/>
          </a:xfrm>
          <a:prstGeom prst="rect">
            <a:avLst/>
          </a:prstGeom>
          <a:noFill/>
        </p:spPr>
        <p:txBody>
          <a:bodyPr wrap="none" rtlCol="0">
            <a:spAutoFit/>
          </a:bodyPr>
          <a:lstStyle/>
          <a:p>
            <a:r>
              <a:rPr lang="en-US" sz="2400" dirty="0">
                <a:solidFill>
                  <a:srgbClr val="00B050"/>
                </a:solidFill>
              </a:rPr>
              <a:t>They call him </a:t>
            </a:r>
            <a:r>
              <a:rPr lang="en-US" sz="2400" dirty="0">
                <a:solidFill>
                  <a:srgbClr val="FF0000"/>
                </a:solidFill>
              </a:rPr>
              <a:t>“The King of Football</a:t>
            </a:r>
            <a:r>
              <a:rPr lang="en-US" sz="2400" dirty="0">
                <a:solidFill>
                  <a:srgbClr val="00B050"/>
                </a:solidFill>
              </a:rPr>
              <a:t>”.</a:t>
            </a:r>
          </a:p>
        </p:txBody>
      </p:sp>
    </p:spTree>
    <p:extLst>
      <p:ext uri="{BB962C8B-B14F-4D97-AF65-F5344CB8AC3E}">
        <p14:creationId xmlns:p14="http://schemas.microsoft.com/office/powerpoint/2010/main" val="252468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5"/>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26"/>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7"/>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40">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28"/>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36"/>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54977" y="255711"/>
            <a:ext cx="7250097" cy="892552"/>
          </a:xfrm>
          <a:prstGeom prst="rect">
            <a:avLst/>
          </a:prstGeom>
          <a:noFill/>
        </p:spPr>
        <p:txBody>
          <a:bodyPr wrap="square" rtlCol="0">
            <a:spAutoFit/>
          </a:bodyPr>
          <a:lstStyle/>
          <a:p>
            <a:r>
              <a:rPr lang="en-US" sz="2600" b="1" dirty="0" smtClean="0">
                <a:effectLst>
                  <a:glow rad="88900">
                    <a:schemeClr val="bg1"/>
                  </a:glow>
                </a:effectLst>
                <a:latin typeface="Arial" panose="020B0604020202020204" pitchFamily="34" charset="0"/>
                <a:cs typeface="Arial" panose="020B0604020202020204" pitchFamily="34" charset="0"/>
              </a:rPr>
              <a:t>Act 5.Read </a:t>
            </a:r>
            <a:r>
              <a:rPr lang="en-US" sz="2600" b="1" dirty="0">
                <a:effectLst>
                  <a:glow rad="88900">
                    <a:schemeClr val="bg1"/>
                  </a:glow>
                </a:effectLst>
                <a:latin typeface="Arial" panose="020B0604020202020204" pitchFamily="34" charset="0"/>
                <a:cs typeface="Arial" panose="020B0604020202020204" pitchFamily="34" charset="0"/>
              </a:rPr>
              <a:t>the following facts about two famous sportspeople.</a:t>
            </a:r>
          </a:p>
        </p:txBody>
      </p:sp>
      <p:sp>
        <p:nvSpPr>
          <p:cNvPr id="3" name="Rectangle 2"/>
          <p:cNvSpPr/>
          <p:nvPr/>
        </p:nvSpPr>
        <p:spPr>
          <a:xfrm>
            <a:off x="219994" y="1348318"/>
            <a:ext cx="6170279" cy="492443"/>
          </a:xfrm>
          <a:prstGeom prst="rect">
            <a:avLst/>
          </a:prstGeom>
        </p:spPr>
        <p:txBody>
          <a:bodyPr wrap="none">
            <a:spAutoFit/>
          </a:bodyPr>
          <a:lstStyle/>
          <a:p>
            <a:r>
              <a:rPr lang="en-US" sz="2600" b="1" dirty="0"/>
              <a:t>Hoang </a:t>
            </a:r>
            <a:r>
              <a:rPr lang="en-US" sz="2600" b="1" dirty="0" err="1"/>
              <a:t>Giang</a:t>
            </a:r>
            <a:r>
              <a:rPr lang="en-US" sz="2600" b="1" dirty="0"/>
              <a:t> – No. 1 sportsman in shooting</a:t>
            </a:r>
          </a:p>
        </p:txBody>
      </p:sp>
      <p:sp>
        <p:nvSpPr>
          <p:cNvPr id="5" name="TextBox 4"/>
          <p:cNvSpPr txBox="1"/>
          <p:nvPr/>
        </p:nvSpPr>
        <p:spPr>
          <a:xfrm>
            <a:off x="322118" y="1840761"/>
            <a:ext cx="6328064" cy="1865126"/>
          </a:xfrm>
          <a:prstGeom prst="rect">
            <a:avLst/>
          </a:prstGeom>
          <a:noFill/>
        </p:spPr>
        <p:txBody>
          <a:bodyPr wrap="square" rtlCol="0">
            <a:spAutoFit/>
          </a:bodyPr>
          <a:lstStyle/>
          <a:p>
            <a:pPr marL="285750" indent="-285750">
              <a:lnSpc>
                <a:spcPct val="120000"/>
              </a:lnSpc>
              <a:buFontTx/>
              <a:buChar char="-"/>
            </a:pPr>
            <a:r>
              <a:rPr lang="en-US" sz="2400"/>
              <a:t>Born: 1978 in Viet Nam</a:t>
            </a:r>
          </a:p>
          <a:p>
            <a:pPr marL="285750" indent="-285750">
              <a:lnSpc>
                <a:spcPct val="120000"/>
              </a:lnSpc>
              <a:buFontTx/>
              <a:buChar char="-"/>
            </a:pPr>
            <a:r>
              <a:rPr lang="en-US" sz="2400"/>
              <a:t>1995: finished sports school</a:t>
            </a:r>
          </a:p>
          <a:p>
            <a:pPr marL="285750" indent="-285750">
              <a:lnSpc>
                <a:spcPct val="120000"/>
              </a:lnSpc>
              <a:buFontTx/>
              <a:buChar char="-"/>
            </a:pPr>
            <a:r>
              <a:rPr lang="en-US" sz="2400"/>
              <a:t>1996: took part in a shooting competition</a:t>
            </a:r>
          </a:p>
          <a:p>
            <a:pPr marL="285750" indent="-285750">
              <a:lnSpc>
                <a:spcPct val="120000"/>
              </a:lnSpc>
              <a:buFontTx/>
              <a:buChar char="-"/>
            </a:pPr>
            <a:r>
              <a:rPr lang="en-US" sz="2400"/>
              <a:t>2001: won a gold medal for shooting</a:t>
            </a:r>
          </a:p>
        </p:txBody>
      </p:sp>
      <p:sp>
        <p:nvSpPr>
          <p:cNvPr id="9" name="Rectangle 8"/>
          <p:cNvSpPr/>
          <p:nvPr/>
        </p:nvSpPr>
        <p:spPr>
          <a:xfrm>
            <a:off x="322118" y="3808388"/>
            <a:ext cx="7717690" cy="492443"/>
          </a:xfrm>
          <a:prstGeom prst="rect">
            <a:avLst/>
          </a:prstGeom>
        </p:spPr>
        <p:txBody>
          <a:bodyPr wrap="none">
            <a:spAutoFit/>
          </a:bodyPr>
          <a:lstStyle/>
          <a:p>
            <a:r>
              <a:rPr lang="en-US" sz="2600" b="1"/>
              <a:t>Jenny Green – one of the best female golfers in history</a:t>
            </a:r>
          </a:p>
        </p:txBody>
      </p:sp>
      <p:sp>
        <p:nvSpPr>
          <p:cNvPr id="10" name="TextBox 9"/>
          <p:cNvSpPr txBox="1"/>
          <p:nvPr/>
        </p:nvSpPr>
        <p:spPr>
          <a:xfrm>
            <a:off x="322118" y="4414247"/>
            <a:ext cx="6244936" cy="1865126"/>
          </a:xfrm>
          <a:prstGeom prst="rect">
            <a:avLst/>
          </a:prstGeom>
          <a:noFill/>
        </p:spPr>
        <p:txBody>
          <a:bodyPr wrap="square" rtlCol="0">
            <a:spAutoFit/>
          </a:bodyPr>
          <a:lstStyle>
            <a:defPPr>
              <a:defRPr lang="en-US"/>
            </a:defPPr>
            <a:lvl1pPr marL="285750" indent="-285750">
              <a:lnSpc>
                <a:spcPct val="120000"/>
              </a:lnSpc>
              <a:buFontTx/>
              <a:buChar char="-"/>
              <a:defRPr sz="2400"/>
            </a:lvl1pPr>
          </a:lstStyle>
          <a:p>
            <a:r>
              <a:rPr lang="en-US"/>
              <a:t>Born: 1972 in Greenland</a:t>
            </a:r>
          </a:p>
          <a:p>
            <a:r>
              <a:rPr lang="en-US"/>
              <a:t>1987: became a member of local golf club</a:t>
            </a:r>
          </a:p>
          <a:p>
            <a:r>
              <a:rPr lang="en-US"/>
              <a:t>1994: took part in a female golf tournament</a:t>
            </a:r>
          </a:p>
          <a:p>
            <a:r>
              <a:rPr lang="en-US"/>
              <a:t>2002: became the female golf champion</a:t>
            </a:r>
          </a:p>
        </p:txBody>
      </p:sp>
    </p:spTree>
    <p:extLst>
      <p:ext uri="{BB962C8B-B14F-4D97-AF65-F5344CB8AC3E}">
        <p14:creationId xmlns:p14="http://schemas.microsoft.com/office/powerpoint/2010/main" val="1118135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71543" y="207019"/>
            <a:ext cx="8154106" cy="892552"/>
          </a:xfrm>
          <a:prstGeom prst="rect">
            <a:avLst/>
          </a:prstGeom>
          <a:noFill/>
        </p:spPr>
        <p:txBody>
          <a:bodyPr wrap="square" rtlCol="0">
            <a:spAutoFit/>
          </a:bodyPr>
          <a:lstStyle/>
          <a:p>
            <a:r>
              <a:rPr lang="en-US" sz="2500" b="1" dirty="0" smtClean="0">
                <a:effectLst>
                  <a:glow rad="88900">
                    <a:schemeClr val="bg1"/>
                  </a:glow>
                </a:effectLst>
                <a:latin typeface="Arial" panose="020B0604020202020204" pitchFamily="34" charset="0"/>
                <a:cs typeface="Arial" panose="020B0604020202020204" pitchFamily="34" charset="0"/>
              </a:rPr>
              <a:t>Act 6. Choose </a:t>
            </a:r>
            <a:r>
              <a:rPr lang="en-US" sz="2500" b="1" dirty="0">
                <a:effectLst>
                  <a:glow rad="88900">
                    <a:schemeClr val="bg1"/>
                  </a:glow>
                </a:effectLst>
                <a:latin typeface="Arial" panose="020B0604020202020204" pitchFamily="34" charset="0"/>
                <a:cs typeface="Arial" panose="020B0604020202020204" pitchFamily="34" charset="0"/>
              </a:rPr>
              <a:t>one sportsperson in </a:t>
            </a:r>
            <a:r>
              <a:rPr lang="en-US" sz="2500" b="1" dirty="0">
                <a:solidFill>
                  <a:srgbClr val="FF0000"/>
                </a:solidFill>
                <a:effectLst>
                  <a:glow rad="88900">
                    <a:schemeClr val="bg1"/>
                  </a:glow>
                </a:effectLst>
                <a:latin typeface="Arial" panose="020B0604020202020204" pitchFamily="34" charset="0"/>
                <a:cs typeface="Arial" panose="020B0604020202020204" pitchFamily="34" charset="0"/>
              </a:rPr>
              <a:t>4</a:t>
            </a:r>
            <a:r>
              <a:rPr lang="en-US" sz="2500" b="1" dirty="0">
                <a:effectLst>
                  <a:glow rad="88900">
                    <a:schemeClr val="bg1"/>
                  </a:glow>
                </a:effectLst>
                <a:latin typeface="Arial" panose="020B0604020202020204" pitchFamily="34" charset="0"/>
                <a:cs typeface="Arial" panose="020B0604020202020204" pitchFamily="34" charset="0"/>
              </a:rPr>
              <a:t>. Talk about him / her. Use the following cues.</a:t>
            </a:r>
          </a:p>
        </p:txBody>
      </p:sp>
      <p:sp>
        <p:nvSpPr>
          <p:cNvPr id="3" name="TextBox 2"/>
          <p:cNvSpPr txBox="1"/>
          <p:nvPr/>
        </p:nvSpPr>
        <p:spPr>
          <a:xfrm>
            <a:off x="1028701" y="2213264"/>
            <a:ext cx="6639791" cy="3093154"/>
          </a:xfrm>
          <a:prstGeom prst="rect">
            <a:avLst/>
          </a:prstGeom>
          <a:noFill/>
        </p:spPr>
        <p:txBody>
          <a:bodyPr wrap="square" rtlCol="0">
            <a:spAutoFit/>
          </a:bodyPr>
          <a:lstStyle/>
          <a:p>
            <a:pPr marL="285750" indent="-285750">
              <a:lnSpc>
                <a:spcPct val="150000"/>
              </a:lnSpc>
              <a:buFontTx/>
              <a:buChar char="-"/>
            </a:pPr>
            <a:r>
              <a:rPr lang="en-US" sz="2600"/>
              <a:t>His / Her name</a:t>
            </a:r>
          </a:p>
          <a:p>
            <a:pPr marL="285750" indent="-285750">
              <a:lnSpc>
                <a:spcPct val="150000"/>
              </a:lnSpc>
              <a:buFontTx/>
              <a:buChar char="-"/>
            </a:pPr>
            <a:r>
              <a:rPr lang="en-US" sz="2600"/>
              <a:t>The sport he / she plays</a:t>
            </a:r>
          </a:p>
          <a:p>
            <a:pPr marL="285750" indent="-285750">
              <a:lnSpc>
                <a:spcPct val="150000"/>
              </a:lnSpc>
              <a:buFontTx/>
              <a:buChar char="-"/>
            </a:pPr>
            <a:r>
              <a:rPr lang="en-US" sz="2600"/>
              <a:t>Why he / she is famous</a:t>
            </a:r>
          </a:p>
          <a:p>
            <a:pPr marL="285750" indent="-285750">
              <a:lnSpc>
                <a:spcPct val="150000"/>
              </a:lnSpc>
              <a:buFontTx/>
              <a:buChar char="-"/>
            </a:pPr>
            <a:r>
              <a:rPr lang="en-US" sz="2600"/>
              <a:t>You like him / her or not </a:t>
            </a:r>
          </a:p>
          <a:p>
            <a:pPr>
              <a:lnSpc>
                <a:spcPct val="150000"/>
              </a:lnSpc>
            </a:pPr>
            <a:r>
              <a:rPr lang="en-US" sz="2600"/>
              <a:t>     Explain why</a:t>
            </a:r>
          </a:p>
        </p:txBody>
      </p:sp>
    </p:spTree>
    <p:extLst>
      <p:ext uri="{BB962C8B-B14F-4D97-AF65-F5344CB8AC3E}">
        <p14:creationId xmlns:p14="http://schemas.microsoft.com/office/powerpoint/2010/main" val="1713773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785" y="1720840"/>
            <a:ext cx="8804030" cy="2554545"/>
          </a:xfrm>
          <a:prstGeom prst="rect">
            <a:avLst/>
          </a:prstGeom>
        </p:spPr>
        <p:txBody>
          <a:bodyPr wrap="square">
            <a:spAutoFit/>
          </a:bodyPr>
          <a:lstStyle/>
          <a:p>
            <a:r>
              <a:rPr lang="en-US" sz="3200" dirty="0"/>
              <a:t>His name is Hoang </a:t>
            </a:r>
            <a:r>
              <a:rPr lang="en-US" sz="3200" dirty="0" err="1"/>
              <a:t>Giang</a:t>
            </a:r>
            <a:r>
              <a:rPr lang="en-US" sz="3200" dirty="0"/>
              <a:t>, he was born in 1978 in Viet Nam. He plays shooting. He is famous for being </a:t>
            </a:r>
            <a:r>
              <a:rPr lang="en-US" sz="3200" dirty="0" err="1"/>
              <a:t>No.1</a:t>
            </a:r>
            <a:r>
              <a:rPr lang="en-US" sz="3200" dirty="0"/>
              <a:t> sportsman in shooting. In 1996, he took part in a shooting competition. In 2001, he won a medal for shooting</a:t>
            </a:r>
            <a:r>
              <a:rPr lang="en-US" sz="3200" dirty="0" smtClean="0"/>
              <a:t>.</a:t>
            </a:r>
            <a:endParaRPr lang="en-US" sz="3200" dirty="0"/>
          </a:p>
        </p:txBody>
      </p:sp>
    </p:spTree>
    <p:extLst>
      <p:ext uri="{BB962C8B-B14F-4D97-AF65-F5344CB8AC3E}">
        <p14:creationId xmlns:p14="http://schemas.microsoft.com/office/powerpoint/2010/main" val="13794380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1653</TotalTime>
  <Words>760</Words>
  <Application>Microsoft Office PowerPoint</Application>
  <PresentationFormat>Trình chiếu Trên màn hình (4:3)</PresentationFormat>
  <Paragraphs>91</Paragraphs>
  <Slides>11</Slides>
  <Notes>0</Notes>
  <HiddenSlides>0</HiddenSlides>
  <MMClips>0</MMClips>
  <ScaleCrop>false</ScaleCrop>
  <HeadingPairs>
    <vt:vector size="6" baseType="variant">
      <vt:variant>
        <vt:lpstr>Phông được Dùng</vt:lpstr>
      </vt:variant>
      <vt:variant>
        <vt:i4>6</vt:i4>
      </vt:variant>
      <vt:variant>
        <vt:lpstr>Chủ đề</vt:lpstr>
      </vt:variant>
      <vt:variant>
        <vt:i4>1</vt:i4>
      </vt:variant>
      <vt:variant>
        <vt:lpstr>Tiêu đề Bản chiếu</vt:lpstr>
      </vt:variant>
      <vt:variant>
        <vt:i4>11</vt:i4>
      </vt:variant>
    </vt:vector>
  </HeadingPairs>
  <TitlesOfParts>
    <vt:vector size="18" baseType="lpstr">
      <vt:lpstr>.VnArabiaH</vt:lpstr>
      <vt:lpstr>.VnTime</vt:lpstr>
      <vt:lpstr>Arial</vt:lpstr>
      <vt:lpstr>Calibri</vt:lpstr>
      <vt:lpstr>Calibri Light</vt:lpstr>
      <vt:lpstr>Times New Roman</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TrangDTT</dc:creator>
  <cp:lastModifiedBy>Admin</cp:lastModifiedBy>
  <cp:revision>129</cp:revision>
  <dcterms:created xsi:type="dcterms:W3CDTF">2020-12-09T02:04:09Z</dcterms:created>
  <dcterms:modified xsi:type="dcterms:W3CDTF">2023-02-22T01:30:52Z</dcterms:modified>
</cp:coreProperties>
</file>